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801" r:id="rId3"/>
    <p:sldId id="318" r:id="rId4"/>
    <p:sldId id="296" r:id="rId5"/>
    <p:sldId id="300" r:id="rId6"/>
    <p:sldId id="295" r:id="rId7"/>
    <p:sldId id="319" r:id="rId8"/>
    <p:sldId id="298" r:id="rId9"/>
    <p:sldId id="802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7" autoAdjust="0"/>
  </p:normalViewPr>
  <p:slideViewPr>
    <p:cSldViewPr>
      <p:cViewPr varScale="1">
        <p:scale>
          <a:sx n="104" d="100"/>
          <a:sy n="104" d="100"/>
        </p:scale>
        <p:origin x="2045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 custLinFactNeighborY="-630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46180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bot at the British Library Science Fiction Exhibition">
            <a:extLst>
              <a:ext uri="{FF2B5EF4-FFF2-40B4-BE49-F238E27FC236}">
                <a16:creationId xmlns:a16="http://schemas.microsoft.com/office/drawing/2014/main" id="{AE5B7659-5440-4C5D-BF12-8650731C1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72922"/>
            <a:ext cx="3352800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sz="1700" dirty="0"/>
            </a:br>
            <a:r>
              <a:rPr lang="en-US" sz="1600" dirty="0"/>
              <a:t>with figures from the AIMA textbook. </a:t>
            </a:r>
            <a:r>
              <a:rPr lang="en-US" sz="1400" dirty="0"/>
              <a:t>	</a:t>
            </a:r>
            <a:r>
              <a:rPr lang="en-US" sz="1700" dirty="0"/>
              <a:t>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 descr="Creative Commons License">
            <a:extLst>
              <a:ext uri="{FF2B5EF4-FFF2-40B4-BE49-F238E27FC236}">
                <a16:creationId xmlns:a16="http://schemas.microsoft.com/office/drawing/2014/main" id="{2BB06AE9-068B-4E97-8907-09A9E5C5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C7274-F5AC-E29D-A377-AAED5E7A3573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lifornia to allow testing of self-driving cars without a driver">
            <a:extLst>
              <a:ext uri="{FF2B5EF4-FFF2-40B4-BE49-F238E27FC236}">
                <a16:creationId xmlns:a16="http://schemas.microsoft.com/office/drawing/2014/main" id="{19DEE9E3-4392-126F-234A-9F42A3DE4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r="-2" b="3433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oes it work? We put Tesla’s Autopilot to the test | CAR Magazine">
            <a:extLst>
              <a:ext uri="{FF2B5EF4-FFF2-40B4-BE49-F238E27FC236}">
                <a16:creationId xmlns:a16="http://schemas.microsoft.com/office/drawing/2014/main" id="{DC20D215-E341-42A1-A360-25E5EA2B2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r="925" b="2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4050D-4602-5A49-7035-11F3F8F6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US" sz="3000" dirty="0"/>
              <a:t>Self-driving Cars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A21F-1574-DAA3-1675-4076432A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1"/>
            <a:ext cx="3931158" cy="3927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SAE Automation Levels</a:t>
            </a:r>
          </a:p>
          <a:p>
            <a:pPr lvl="1"/>
            <a:r>
              <a:rPr lang="en-US" sz="1400" dirty="0"/>
              <a:t>Level 1 - Driver Assistance (“hands on”)</a:t>
            </a:r>
          </a:p>
          <a:p>
            <a:pPr lvl="1"/>
            <a:r>
              <a:rPr lang="en-US" sz="1400" dirty="0"/>
              <a:t>Level 2 - Partial Automation (“hands off”)</a:t>
            </a:r>
          </a:p>
          <a:p>
            <a:pPr lvl="1"/>
            <a:r>
              <a:rPr lang="en-US" sz="1400" dirty="0"/>
              <a:t>Level 3 - Conditional Automation </a:t>
            </a:r>
          </a:p>
          <a:p>
            <a:pPr lvl="1"/>
            <a:r>
              <a:rPr lang="en-US" sz="1400" dirty="0"/>
              <a:t>Level 4 - High Automation</a:t>
            </a:r>
          </a:p>
          <a:p>
            <a:pPr lvl="1"/>
            <a:r>
              <a:rPr lang="en-US" sz="1400" dirty="0"/>
              <a:t>Level 5 - Full Automation (“steering wheel optional”)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Components</a:t>
            </a:r>
          </a:p>
          <a:p>
            <a:pPr lvl="1"/>
            <a:r>
              <a:rPr lang="en-US" sz="1400" dirty="0"/>
              <a:t>Sensing</a:t>
            </a:r>
          </a:p>
          <a:p>
            <a:pPr lvl="1"/>
            <a:r>
              <a:rPr lang="en-US" sz="1400" dirty="0"/>
              <a:t>Maps</a:t>
            </a:r>
          </a:p>
          <a:p>
            <a:pPr lvl="1"/>
            <a:r>
              <a:rPr lang="en-US" sz="1400" dirty="0"/>
              <a:t>Path planning</a:t>
            </a:r>
          </a:p>
          <a:p>
            <a:pPr lvl="1"/>
            <a:r>
              <a:rPr lang="en-US" sz="1400" dirty="0"/>
              <a:t>Controlling the vehicle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2400" b="1" dirty="0"/>
              <a:t>Why is this so hard?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F33D4-366B-5510-395E-9B68207E5AD8}"/>
              </a:ext>
            </a:extLst>
          </p:cNvPr>
          <p:cNvCxnSpPr>
            <a:cxnSpLocks/>
          </p:cNvCxnSpPr>
          <p:nvPr/>
        </p:nvCxnSpPr>
        <p:spPr>
          <a:xfrm>
            <a:off x="653388" y="3276600"/>
            <a:ext cx="3352800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8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Self-Driving Car as a Rational Agents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765427"/>
            <a:ext cx="7886700" cy="3635373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/>
              <a:t>If we have two cars and one provides more (expected) utility. </a:t>
            </a:r>
            <a:br>
              <a:rPr lang="en-US" sz="1400" dirty="0"/>
            </a:br>
            <a:r>
              <a:rPr lang="en-US" sz="1400" dirty="0"/>
              <a:t>Which car is rational?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Can a rational self-driving car be involved in an accident?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How would a self-driving car explore and learn?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What does bounded rationality mean for a self-driving car?</a:t>
            </a:r>
          </a:p>
          <a:p>
            <a:endParaRPr lang="en-US" sz="1400" dirty="0"/>
          </a:p>
          <a:p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/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Rule</a:t>
                </a:r>
                <a:r>
                  <a:rPr lang="en-US" sz="1600" dirty="0"/>
                  <a:t>: Pick the action that maximize the expected utility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  <a:blipFill>
                <a:blip r:embed="rId3"/>
                <a:stretch>
                  <a:fillRect l="-639" t="-1342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6">
            <a:extLst>
              <a:ext uri="{FF2B5EF4-FFF2-40B4-BE49-F238E27FC236}">
                <a16:creationId xmlns:a16="http://schemas.microsoft.com/office/drawing/2014/main" id="{20AD6A81-08C9-5A19-F0F1-4B885C542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126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D2D7F-D965-DCC3-C313-9DF376A2998E}"/>
              </a:ext>
            </a:extLst>
          </p:cNvPr>
          <p:cNvSpPr txBox="1"/>
          <p:nvPr/>
        </p:nvSpPr>
        <p:spPr>
          <a:xfrm>
            <a:off x="608985" y="2408467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Answer the following questions:</a:t>
            </a:r>
          </a:p>
        </p:txBody>
      </p:sp>
    </p:spTree>
    <p:extLst>
      <p:ext uri="{BB962C8B-B14F-4D97-AF65-F5344CB8AC3E}">
        <p14:creationId xmlns:p14="http://schemas.microsoft.com/office/powerpoint/2010/main" val="2100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212110" cy="1325563"/>
          </a:xfrm>
        </p:spPr>
        <p:txBody>
          <a:bodyPr/>
          <a:lstStyle/>
          <a:p>
            <a:r>
              <a:rPr lang="en-US" dirty="0"/>
              <a:t>PEAS Description of the Environment of a Self-Driving Car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85202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C501DE79-BED8-664A-A7F5-916398E4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0760" y="6278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44A013-EECD-0365-9F5B-4164E530DF2E}"/>
              </a:ext>
            </a:extLst>
          </p:cNvPr>
          <p:cNvSpPr txBox="1"/>
          <p:nvPr/>
        </p:nvSpPr>
        <p:spPr>
          <a:xfrm>
            <a:off x="533400" y="1825625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Complete the PEAS description.</a:t>
            </a:r>
          </a:p>
        </p:txBody>
      </p:sp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1143000" y="1524000"/>
            <a:ext cx="7086600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Percepts and States: Self-Driving Car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1447800" y="17148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Percepts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5064456" y="1712069"/>
            <a:ext cx="1529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States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176349-B70C-1AEC-89C0-6BF966029371}"/>
              </a:ext>
            </a:extLst>
          </p:cNvPr>
          <p:cNvCxnSpPr>
            <a:cxnSpLocks/>
          </p:cNvCxnSpPr>
          <p:nvPr/>
        </p:nvCxnSpPr>
        <p:spPr>
          <a:xfrm>
            <a:off x="4587238" y="1981200"/>
            <a:ext cx="0" cy="37948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40A742E5-9DB6-B5E0-2C9D-7BB6A1D4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216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D2AA4-3A41-666C-9A21-13E65F063BC0}"/>
              </a:ext>
            </a:extLst>
          </p:cNvPr>
          <p:cNvSpPr txBox="1"/>
          <p:nvPr/>
        </p:nvSpPr>
        <p:spPr>
          <a:xfrm>
            <a:off x="1060040" y="1034768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Describe percepts and states.</a:t>
            </a:r>
          </a:p>
        </p:txBody>
      </p:sp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49" r="40741" b="29953"/>
          <a:stretch/>
        </p:blipFill>
        <p:spPr>
          <a:xfrm>
            <a:off x="5257800" y="1905000"/>
            <a:ext cx="16764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Representation: Self-Driving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124E-678D-40F0-8214-4360179C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4476750" cy="2286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States help to keep track of the environment and the agent in the environment.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Design a structured representation for the state of a self-driving car.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What </a:t>
            </a:r>
            <a:r>
              <a:rPr lang="en-US" sz="2000" dirty="0" err="1"/>
              <a:t>fluents</a:t>
            </a:r>
            <a:r>
              <a:rPr lang="en-US" sz="2000" dirty="0"/>
              <a:t> should it contain?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What actions can cause transitions?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Draw a small transition diagram.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F6455A-2485-B0DA-DAC2-B15E3F61A4BE}"/>
              </a:ext>
            </a:extLst>
          </p:cNvPr>
          <p:cNvSpPr/>
          <p:nvPr/>
        </p:nvSpPr>
        <p:spPr>
          <a:xfrm>
            <a:off x="5361540" y="1447800"/>
            <a:ext cx="1257300" cy="533400"/>
          </a:xfrm>
          <a:prstGeom prst="wedgeRectCallout">
            <a:avLst>
              <a:gd name="adj1" fmla="val 6558"/>
              <a:gd name="adj2" fmla="val 16691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Action causes transition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E306C82-3C11-0925-0BB1-2921BC51CE19}"/>
              </a:ext>
            </a:extLst>
          </p:cNvPr>
          <p:cNvSpPr/>
          <p:nvPr/>
        </p:nvSpPr>
        <p:spPr>
          <a:xfrm>
            <a:off x="7086600" y="1897062"/>
            <a:ext cx="1763160" cy="769938"/>
          </a:xfrm>
          <a:prstGeom prst="wedgeRectCallout">
            <a:avLst>
              <a:gd name="adj1" fmla="val -79287"/>
              <a:gd name="adj2" fmla="val 38038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Variables describing the system state are called “</a:t>
            </a:r>
            <a:r>
              <a:rPr lang="en-US" sz="1200" dirty="0" err="1"/>
              <a:t>fluents</a:t>
            </a:r>
            <a:r>
              <a:rPr lang="en-US" sz="1200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05423-8641-4938-9DCF-1B35787E5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7437" y="301185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a Self-Driving Car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EE6AF-025E-E64D-E65C-8B1334B2C89F}"/>
              </a:ext>
            </a:extLst>
          </p:cNvPr>
          <p:cNvSpPr txBox="1"/>
          <p:nvPr/>
        </p:nvSpPr>
        <p:spPr>
          <a:xfrm>
            <a:off x="3902869" y="168580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EF461-CAB3-3D4F-A7B4-1317532ABE44}"/>
              </a:ext>
            </a:extLst>
          </p:cNvPr>
          <p:cNvSpPr txBox="1"/>
          <p:nvPr/>
        </p:nvSpPr>
        <p:spPr>
          <a:xfrm>
            <a:off x="3902869" y="331033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72446-10E7-A83B-5077-42BE18846B52}"/>
              </a:ext>
            </a:extLst>
          </p:cNvPr>
          <p:cNvSpPr txBox="1"/>
          <p:nvPr/>
        </p:nvSpPr>
        <p:spPr>
          <a:xfrm>
            <a:off x="3954065" y="497235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7DB37-EDD5-07F3-AF05-F2C68E2B27D3}"/>
              </a:ext>
            </a:extLst>
          </p:cNvPr>
          <p:cNvSpPr txBox="1"/>
          <p:nvPr/>
        </p:nvSpPr>
        <p:spPr>
          <a:xfrm>
            <a:off x="731044" y="1645754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Fully observable: </a:t>
            </a:r>
            <a:r>
              <a:rPr lang="en-US" sz="1400" dirty="0"/>
              <a:t>The agent’s sensors always show the whole </a:t>
            </a:r>
            <a:r>
              <a:rPr lang="en-US" sz="1400" b="1" dirty="0"/>
              <a:t>state</a:t>
            </a:r>
            <a:r>
              <a:rPr lang="en-US" sz="1400" dirty="0"/>
              <a:t>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7FCA1-B948-8AB0-0850-212AAF1F9022}"/>
              </a:ext>
            </a:extLst>
          </p:cNvPr>
          <p:cNvSpPr txBox="1"/>
          <p:nvPr/>
        </p:nvSpPr>
        <p:spPr>
          <a:xfrm>
            <a:off x="4687491" y="1600200"/>
            <a:ext cx="34956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Partially observable: </a:t>
            </a:r>
            <a:r>
              <a:rPr lang="en-US" sz="1400" dirty="0"/>
              <a:t>The agent only perceives part of the </a:t>
            </a:r>
            <a:r>
              <a:rPr lang="en-US" sz="1400" b="1" dirty="0"/>
              <a:t>state</a:t>
            </a:r>
            <a:r>
              <a:rPr lang="en-US" sz="1400" dirty="0"/>
              <a:t> and needs to remember or infer the test.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C0C5A-BE06-2C42-743D-46DB9EA4EBB2}"/>
              </a:ext>
            </a:extLst>
          </p:cNvPr>
          <p:cNvSpPr txBox="1"/>
          <p:nvPr/>
        </p:nvSpPr>
        <p:spPr>
          <a:xfrm>
            <a:off x="713261" y="2963113"/>
            <a:ext cx="3352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Deterministic: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100% reliable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Changes in the environment are completely determined by the current </a:t>
            </a:r>
            <a:r>
              <a:rPr lang="en-US" sz="1400" b="1" dirty="0"/>
              <a:t>state</a:t>
            </a:r>
            <a:r>
              <a:rPr lang="en-US" sz="1400" dirty="0"/>
              <a:t> of the environment and the agent’s </a:t>
            </a:r>
            <a:r>
              <a:rPr lang="en-US" sz="1400" b="1" dirty="0"/>
              <a:t>action</a:t>
            </a:r>
            <a:r>
              <a:rPr lang="en-US" sz="14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564F-4CA9-E994-AEFA-685152CE3843}"/>
              </a:ext>
            </a:extLst>
          </p:cNvPr>
          <p:cNvSpPr txBox="1"/>
          <p:nvPr/>
        </p:nvSpPr>
        <p:spPr>
          <a:xfrm>
            <a:off x="4726781" y="2946481"/>
            <a:ext cx="38076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Stochastic: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unreliable (noise distribution, sensor failure probability, etc.). This is called a stochastic sensor model.</a:t>
            </a:r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The </a:t>
            </a:r>
            <a:r>
              <a:rPr lang="en-US" sz="1400" b="1" dirty="0"/>
              <a:t>transition function </a:t>
            </a:r>
            <a:r>
              <a:rPr lang="en-US" sz="1400" dirty="0"/>
              <a:t>is stochastic leading to transition probabilities and a Markov process.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81E99-A152-2A54-2420-D8BB4FF0A789}"/>
              </a:ext>
            </a:extLst>
          </p:cNvPr>
          <p:cNvSpPr txBox="1"/>
          <p:nvPr/>
        </p:nvSpPr>
        <p:spPr>
          <a:xfrm>
            <a:off x="761999" y="4917979"/>
            <a:ext cx="3192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Known:</a:t>
            </a:r>
            <a:r>
              <a:rPr lang="en-US" sz="1400" dirty="0"/>
              <a:t> The agent knows the </a:t>
            </a:r>
            <a:r>
              <a:rPr lang="en-US" sz="1400" b="1" dirty="0"/>
              <a:t>transition function</a:t>
            </a:r>
            <a:r>
              <a:rPr lang="en-US" sz="1400" dirty="0"/>
              <a:t>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578C-E990-7296-FE42-1FD1F0823F03}"/>
              </a:ext>
            </a:extLst>
          </p:cNvPr>
          <p:cNvSpPr txBox="1"/>
          <p:nvPr/>
        </p:nvSpPr>
        <p:spPr>
          <a:xfrm>
            <a:off x="4687491" y="4888450"/>
            <a:ext cx="3807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Unknown: </a:t>
            </a:r>
            <a:r>
              <a:rPr lang="en-US" sz="1400" dirty="0"/>
              <a:t>The needs to </a:t>
            </a:r>
            <a:r>
              <a:rPr lang="en-US" sz="1400" b="1" dirty="0"/>
              <a:t>learn the transition function</a:t>
            </a:r>
            <a:r>
              <a:rPr lang="en-US" sz="1400" dirty="0"/>
              <a:t> by trying actions.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F1301-F0D0-37FB-E645-EFE9CD11E7F7}"/>
              </a:ext>
            </a:extLst>
          </p:cNvPr>
          <p:cNvGrpSpPr/>
          <p:nvPr/>
        </p:nvGrpSpPr>
        <p:grpSpPr>
          <a:xfrm>
            <a:off x="2452581" y="5888614"/>
            <a:ext cx="4238838" cy="765721"/>
            <a:chOff x="4953000" y="6061025"/>
            <a:chExt cx="4283118" cy="765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200A52-8F0B-91F2-2B18-C9B8AC03505B}"/>
                </a:ext>
              </a:extLst>
            </p:cNvPr>
            <p:cNvSpPr txBox="1"/>
            <p:nvPr/>
          </p:nvSpPr>
          <p:spPr>
            <a:xfrm>
              <a:off x="5486399" y="6180415"/>
              <a:ext cx="37497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 and explain what it means for a self-driving car.</a:t>
              </a:r>
            </a:p>
          </p:txBody>
        </p:sp>
        <p:pic>
          <p:nvPicPr>
            <p:cNvPr id="10" name="Graphic 9" descr="Checkbox Checked with solid fill">
              <a:extLst>
                <a:ext uri="{FF2B5EF4-FFF2-40B4-BE49-F238E27FC236}">
                  <a16:creationId xmlns:a16="http://schemas.microsoft.com/office/drawing/2014/main" id="{75EB54DD-16B1-9E22-B674-0E4E6011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31EDD93-919E-818B-E148-E34FDD24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07437" y="301185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6E63DC-4FAD-0129-38C3-4CF7FEC95F25}"/>
              </a:ext>
            </a:extLst>
          </p:cNvPr>
          <p:cNvSpPr/>
          <p:nvPr/>
        </p:nvSpPr>
        <p:spPr>
          <a:xfrm>
            <a:off x="569272" y="1747024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628FD9-0B73-33F3-50F6-DE1FFCB8F080}"/>
              </a:ext>
            </a:extLst>
          </p:cNvPr>
          <p:cNvSpPr/>
          <p:nvPr/>
        </p:nvSpPr>
        <p:spPr>
          <a:xfrm>
            <a:off x="4553525" y="170276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8C98F-8052-7D31-94C5-319C0A31AE60}"/>
              </a:ext>
            </a:extLst>
          </p:cNvPr>
          <p:cNvSpPr/>
          <p:nvPr/>
        </p:nvSpPr>
        <p:spPr>
          <a:xfrm>
            <a:off x="569271" y="326866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97673-FF9B-1BF0-0C0D-B58F06885D92}"/>
              </a:ext>
            </a:extLst>
          </p:cNvPr>
          <p:cNvSpPr/>
          <p:nvPr/>
        </p:nvSpPr>
        <p:spPr>
          <a:xfrm>
            <a:off x="569270" y="3477404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ACB31-3A60-D1BA-B70D-74060BAF3607}"/>
              </a:ext>
            </a:extLst>
          </p:cNvPr>
          <p:cNvSpPr/>
          <p:nvPr/>
        </p:nvSpPr>
        <p:spPr>
          <a:xfrm>
            <a:off x="4553525" y="3240356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65F93-AC14-C686-D4F3-98EDE02C81CE}"/>
              </a:ext>
            </a:extLst>
          </p:cNvPr>
          <p:cNvSpPr/>
          <p:nvPr/>
        </p:nvSpPr>
        <p:spPr>
          <a:xfrm>
            <a:off x="581025" y="5008793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040EDB-C97A-AE21-5D4A-0CACE7D9828F}"/>
              </a:ext>
            </a:extLst>
          </p:cNvPr>
          <p:cNvSpPr/>
          <p:nvPr/>
        </p:nvSpPr>
        <p:spPr>
          <a:xfrm>
            <a:off x="4553525" y="3901637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0E9108-79B7-BE93-A2D0-6CF2BED3671A}"/>
              </a:ext>
            </a:extLst>
          </p:cNvPr>
          <p:cNvSpPr/>
          <p:nvPr/>
        </p:nvSpPr>
        <p:spPr>
          <a:xfrm>
            <a:off x="4553525" y="503829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</a:t>
            </a:r>
            <a:br>
              <a:rPr lang="en-US" dirty="0"/>
            </a:br>
            <a:r>
              <a:rPr lang="en-US" dirty="0"/>
              <a:t>Self-Driving Car?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798969"/>
              </p:ext>
            </p:extLst>
          </p:nvPr>
        </p:nvGraphicFramePr>
        <p:xfrm>
          <a:off x="628650" y="166846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199" y="47542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use simple rules based on the current percepts?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6378" y="374689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store state information. How would they be defined (atomic/factored)?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1135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1996837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collect utility over time? How would the utility for each state be defined?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221343" y="3567707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80410A-2FDB-E16D-D734-401410472D6F}"/>
              </a:ext>
            </a:extLst>
          </p:cNvPr>
          <p:cNvGrpSpPr/>
          <p:nvPr/>
        </p:nvGrpSpPr>
        <p:grpSpPr>
          <a:xfrm>
            <a:off x="6096000" y="5984480"/>
            <a:ext cx="2743200" cy="598587"/>
            <a:chOff x="4953000" y="6061025"/>
            <a:chExt cx="2743200" cy="5985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7004E1-6956-1083-BCB6-C03D40552927}"/>
                </a:ext>
              </a:extLst>
            </p:cNvPr>
            <p:cNvSpPr txBox="1"/>
            <p:nvPr/>
          </p:nvSpPr>
          <p:spPr>
            <a:xfrm>
              <a:off x="5486400" y="6180415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</a:t>
              </a:r>
            </a:p>
          </p:txBody>
        </p:sp>
        <p:pic>
          <p:nvPicPr>
            <p:cNvPr id="11" name="Graphic 10" descr="Checkbox Checked with solid fill">
              <a:extLst>
                <a:ext uri="{FF2B5EF4-FFF2-40B4-BE49-F238E27FC236}">
                  <a16:creationId xmlns:a16="http://schemas.microsoft.com/office/drawing/2014/main" id="{3657BB7C-5DFA-1ECE-7AAD-704282F2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1EE08532-975D-479B-C5BF-966FA694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0400" y="3216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106359-2FAB-A148-0AAB-FE5F68BEF13C}"/>
              </a:ext>
            </a:extLst>
          </p:cNvPr>
          <p:cNvSpPr/>
          <p:nvPr/>
        </p:nvSpPr>
        <p:spPr>
          <a:xfrm>
            <a:off x="2514600" y="2382302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832BBB-D08C-990F-289A-30DAE7EF6776}"/>
              </a:ext>
            </a:extLst>
          </p:cNvPr>
          <p:cNvSpPr/>
          <p:nvPr/>
        </p:nvSpPr>
        <p:spPr>
          <a:xfrm>
            <a:off x="2523818" y="326486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9F746-FF70-F10B-B65B-A480561B17F6}"/>
              </a:ext>
            </a:extLst>
          </p:cNvPr>
          <p:cNvSpPr/>
          <p:nvPr/>
        </p:nvSpPr>
        <p:spPr>
          <a:xfrm>
            <a:off x="2514600" y="501065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5F1E30-EF93-2A83-69F7-FF310ACC5076}"/>
              </a:ext>
            </a:extLst>
          </p:cNvPr>
          <p:cNvSpPr/>
          <p:nvPr/>
        </p:nvSpPr>
        <p:spPr>
          <a:xfrm>
            <a:off x="2523818" y="392999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1EA7DD-9200-5534-2C7D-00F7F72FBC10}"/>
              </a:ext>
            </a:extLst>
          </p:cNvPr>
          <p:cNvSpPr/>
          <p:nvPr/>
        </p:nvSpPr>
        <p:spPr>
          <a:xfrm>
            <a:off x="1829990" y="475429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lifornia to allow testing of self-driving cars without a driver">
            <a:extLst>
              <a:ext uri="{FF2B5EF4-FFF2-40B4-BE49-F238E27FC236}">
                <a16:creationId xmlns:a16="http://schemas.microsoft.com/office/drawing/2014/main" id="{19DEE9E3-4392-126F-234A-9F42A3DE4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r="-2" b="3433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oes it work? We put Tesla’s Autopilot to the test | CAR Magazine">
            <a:extLst>
              <a:ext uri="{FF2B5EF4-FFF2-40B4-BE49-F238E27FC236}">
                <a16:creationId xmlns:a16="http://schemas.microsoft.com/office/drawing/2014/main" id="{DC20D215-E341-42A1-A360-25E5EA2B2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r="925" b="2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4050D-4602-5A49-7035-11F3F8F6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US" sz="3000" dirty="0"/>
              <a:t>Self-driving Cars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A21F-1574-DAA3-1675-4076432A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1"/>
            <a:ext cx="3931158" cy="3927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Why is this so hard?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Self-driving cars operate in a very complicated partially observable, stochastic, and  dynamic environment. </a:t>
            </a:r>
          </a:p>
          <a:p>
            <a:r>
              <a:rPr lang="en-US" sz="2400" dirty="0"/>
              <a:t>Can only use bounded rationality because of limits with sensors and computational power.</a:t>
            </a:r>
          </a:p>
          <a:p>
            <a:r>
              <a:rPr lang="en-US" sz="2400" dirty="0"/>
              <a:t>Require a set of different agents that cooperate.</a:t>
            </a:r>
          </a:p>
        </p:txBody>
      </p:sp>
    </p:spTree>
    <p:extLst>
      <p:ext uri="{BB962C8B-B14F-4D97-AF65-F5344CB8AC3E}">
        <p14:creationId xmlns:p14="http://schemas.microsoft.com/office/powerpoint/2010/main" val="410439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23282</TotalTime>
  <Words>577</Words>
  <Application>Microsoft Office PowerPoint</Application>
  <PresentationFormat>On-screen Show (4:3)</PresentationFormat>
  <Paragraphs>92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Intelligent Agents AIMA Chapter 2</vt:lpstr>
      <vt:lpstr>Self-driving Cars </vt:lpstr>
      <vt:lpstr>A Self-Driving Car as a Rational Agents</vt:lpstr>
      <vt:lpstr>PEAS Description of the Environment of a Self-Driving Car</vt:lpstr>
      <vt:lpstr>Percepts and States: Self-Driving Car</vt:lpstr>
      <vt:lpstr>State Representation: Self-Driving Car</vt:lpstr>
      <vt:lpstr>Environment for a Self-Driving Car</vt:lpstr>
      <vt:lpstr>What Type of Intelligent Agent is a  Self-Driving Car? </vt:lpstr>
      <vt:lpstr>Self-driving Cars 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Hahsler, Michael</cp:lastModifiedBy>
  <cp:revision>213</cp:revision>
  <cp:lastPrinted>2021-08-30T18:56:39Z</cp:lastPrinted>
  <dcterms:created xsi:type="dcterms:W3CDTF">2003-12-17T02:32:09Z</dcterms:created>
  <dcterms:modified xsi:type="dcterms:W3CDTF">2024-09-11T17:11:54Z</dcterms:modified>
</cp:coreProperties>
</file>