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7" r:id="rId2"/>
    <p:sldId id="258" r:id="rId3"/>
    <p:sldId id="307" r:id="rId4"/>
    <p:sldId id="259" r:id="rId5"/>
    <p:sldId id="260" r:id="rId6"/>
    <p:sldId id="288" r:id="rId7"/>
    <p:sldId id="308" r:id="rId8"/>
    <p:sldId id="264" r:id="rId9"/>
    <p:sldId id="292" r:id="rId10"/>
    <p:sldId id="309" r:id="rId11"/>
    <p:sldId id="266" r:id="rId12"/>
    <p:sldId id="293" r:id="rId13"/>
    <p:sldId id="286" r:id="rId14"/>
    <p:sldId id="310" r:id="rId15"/>
    <p:sldId id="271" r:id="rId16"/>
    <p:sldId id="272" r:id="rId17"/>
    <p:sldId id="287" r:id="rId18"/>
    <p:sldId id="311" r:id="rId19"/>
    <p:sldId id="305" r:id="rId20"/>
    <p:sldId id="277" r:id="rId21"/>
    <p:sldId id="278" r:id="rId22"/>
    <p:sldId id="280" r:id="rId23"/>
    <p:sldId id="295" r:id="rId24"/>
    <p:sldId id="300" r:id="rId25"/>
    <p:sldId id="302" r:id="rId26"/>
    <p:sldId id="282" r:id="rId27"/>
    <p:sldId id="283" r:id="rId28"/>
    <p:sldId id="306" r:id="rId29"/>
    <p:sldId id="303" r:id="rId30"/>
    <p:sldId id="294" r:id="rId31"/>
    <p:sldId id="296" r:id="rId32"/>
    <p:sldId id="304" r:id="rId33"/>
    <p:sldId id="298" r:id="rId34"/>
    <p:sldId id="314" r:id="rId35"/>
    <p:sldId id="315" r:id="rId36"/>
    <p:sldId id="316" r:id="rId37"/>
    <p:sldId id="313" r:id="rId38"/>
    <p:sldId id="299" r:id="rId3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70" d="100"/>
          <a:sy n="70" d="100"/>
        </p:scale>
        <p:origin x="1699"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31AC0936-13A7-4206-A04C-633A232996C4}">
      <dgm:prSet/>
      <dgm:spPr/>
      <dgm:t>
        <a:bodyPr/>
        <a:lstStyle/>
        <a:p>
          <a:r>
            <a:rPr lang="en-US" dirty="0"/>
            <a:t>Does it get stuck?</a:t>
          </a:r>
        </a:p>
      </dgm:t>
    </dgm:pt>
    <dgm:pt modelId="{8477092A-2C17-4EB6-AC91-8D7FED19D23C}" type="parTrans" cxnId="{D4C5A42B-EDA1-41D5-8B8B-37FF404423F8}">
      <dgm:prSet/>
      <dgm:spPr/>
      <dgm:t>
        <a:bodyPr/>
        <a:lstStyle/>
        <a:p>
          <a:endParaRPr lang="en-US"/>
        </a:p>
      </dgm:t>
    </dgm:pt>
    <dgm:pt modelId="{482F6E00-E232-4B46-9304-64094FC5B909}" type="sibTrans" cxnId="{D4C5A42B-EDA1-41D5-8B8B-37FF404423F8}">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8/11/2023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23</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33</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38914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17411" name="Rectangle 3"/>
          <p:cNvSpPr>
            <a:spLocks noGrp="1" noChangeArrowheads="1"/>
          </p:cNvSpPr>
          <p:nvPr>
            <p:ph idx="1"/>
          </p:nvPr>
        </p:nvSpPr>
        <p:spPr/>
        <p:txBody>
          <a:bodyPr>
            <a:normAutofit lnSpcReduction="10000"/>
          </a:bodyPr>
          <a:lstStyle/>
          <a:p>
            <a:r>
              <a:rPr lang="en-US" sz="2400" b="1" dirty="0">
                <a:solidFill>
                  <a:srgbClr val="FF0000"/>
                </a:solidFill>
              </a:rPr>
              <a:t>Fully observable (vs. partially observable): </a:t>
            </a:r>
            <a:r>
              <a:rPr lang="en-US" dirty="0"/>
              <a:t>The</a:t>
            </a:r>
            <a:r>
              <a:rPr lang="en-US" sz="2400" dirty="0"/>
              <a:t> agent's sensors give it access to the complete state of the environment at each point in time.</a:t>
            </a:r>
          </a:p>
          <a:p>
            <a:r>
              <a:rPr lang="en-US" sz="2400" b="1" dirty="0">
                <a:solidFill>
                  <a:srgbClr val="FF0000"/>
                </a:solidFill>
              </a:rPr>
              <a:t>Deterministic (vs. stochastic): </a:t>
            </a:r>
            <a:r>
              <a:rPr lang="en-US" sz="2400" dirty="0"/>
              <a:t>The next state of the environment is completely determined by the current state and the agent’s action.</a:t>
            </a:r>
          </a:p>
          <a:p>
            <a:pPr lvl="1"/>
            <a:r>
              <a:rPr lang="en-US" b="1" dirty="0">
                <a:solidFill>
                  <a:srgbClr val="FF0000"/>
                </a:solidFill>
              </a:rPr>
              <a:t>Strategic:</a:t>
            </a:r>
            <a:r>
              <a:rPr lang="en-US" dirty="0">
                <a:solidFill>
                  <a:srgbClr val="FF0000"/>
                </a:solidFill>
              </a:rPr>
              <a:t> </a:t>
            </a:r>
            <a:r>
              <a:rPr lang="en-US" sz="2000" dirty="0"/>
              <a:t>the environment mechanics are deterministic, but the next state is also determined by the actions of other agents who follow their own strategy. This makes the environment look stochastic to out agent.</a:t>
            </a:r>
          </a:p>
          <a:p>
            <a:r>
              <a:rPr lang="en-US" sz="2400" b="1" dirty="0">
                <a:solidFill>
                  <a:srgbClr val="FF0000"/>
                </a:solidFill>
              </a:rPr>
              <a:t>Episodic (vs. sequential): </a:t>
            </a:r>
            <a:r>
              <a:rPr lang="en-US" sz="2400" dirty="0"/>
              <a:t>Episode = get precept + do action. </a:t>
            </a:r>
            <a:br>
              <a:rPr lang="en-US" sz="2400" dirty="0"/>
            </a:br>
            <a:r>
              <a:rPr lang="en-US" sz="2400" dirty="0"/>
              <a:t>The agent's choice of action in one episode does not affect the next episodes.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18435" name="Rectangle 3"/>
          <p:cNvSpPr>
            <a:spLocks noGrp="1" noChangeArrowheads="1"/>
          </p:cNvSpPr>
          <p:nvPr>
            <p:ph idx="1"/>
          </p:nvPr>
        </p:nvSpPr>
        <p:spPr/>
        <p:txBody>
          <a:bodyPr/>
          <a:lstStyle/>
          <a:p>
            <a:r>
              <a:rPr lang="en-US" b="1" dirty="0">
                <a:solidFill>
                  <a:srgbClr val="FF0000"/>
                </a:solidFill>
              </a:rPr>
              <a:t>Static (vs. dynamic): </a:t>
            </a:r>
            <a:r>
              <a:rPr lang="en-US" dirty="0"/>
              <a:t>The environment is not changing while an agent is deliberating.</a:t>
            </a:r>
          </a:p>
          <a:p>
            <a:pPr lvl="1"/>
            <a:r>
              <a:rPr lang="en-US" b="1" dirty="0" err="1">
                <a:solidFill>
                  <a:srgbClr val="FF0000"/>
                </a:solidFill>
              </a:rPr>
              <a:t>Semidynamic</a:t>
            </a:r>
            <a:r>
              <a:rPr lang="en-US" b="1" dirty="0">
                <a:solidFill>
                  <a:srgbClr val="FF0000"/>
                </a:solidFill>
              </a:rPr>
              <a:t>:</a:t>
            </a:r>
            <a:r>
              <a:rPr lang="en-US" dirty="0">
                <a:solidFill>
                  <a:srgbClr val="FF0000"/>
                </a:solidFill>
              </a:rPr>
              <a:t> </a:t>
            </a:r>
            <a:r>
              <a:rPr lang="en-US" dirty="0"/>
              <a:t>the environment does not change while deliberating, but the agent's performance score depends on how fast it acts.</a:t>
            </a:r>
          </a:p>
          <a:p>
            <a:r>
              <a:rPr lang="en-US" b="1" dirty="0">
                <a:solidFill>
                  <a:srgbClr val="FF0000"/>
                </a:solidFill>
              </a:rPr>
              <a:t>Discrete (vs. continuous): </a:t>
            </a:r>
            <a:r>
              <a:rPr lang="en-US" dirty="0"/>
              <a:t>The environment provides a fixed number of distinct percepts, actions, and environment states.</a:t>
            </a:r>
          </a:p>
          <a:p>
            <a:pPr lvl="1"/>
            <a:r>
              <a:rPr lang="en-US" dirty="0"/>
              <a:t>Time can also evolve in a discrete or continuous fashion.</a:t>
            </a:r>
          </a:p>
          <a:p>
            <a:r>
              <a:rPr lang="en-US" b="1" dirty="0">
                <a:solidFill>
                  <a:srgbClr val="FF0000"/>
                </a:solidFill>
              </a:rPr>
              <a:t>Single agent (vs. multi-agent): </a:t>
            </a:r>
            <a:r>
              <a:rPr lang="en-US" dirty="0"/>
              <a:t>An agent operating by itself in an environment.</a:t>
            </a:r>
          </a:p>
          <a:p>
            <a:r>
              <a:rPr lang="en-US" b="1" dirty="0">
                <a:solidFill>
                  <a:srgbClr val="FF0000"/>
                </a:solidFill>
              </a:rPr>
              <a:t>Known (vs. unknown): </a:t>
            </a:r>
            <a:r>
              <a:rPr lang="en-US" dirty="0"/>
              <a:t>The agent knows the rules of the environment.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4" y="3246437"/>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7254" y="3779837"/>
              <a:ext cx="1118598" cy="391495"/>
            </a:xfrm>
            <a:prstGeom prst="rect">
              <a:avLst/>
            </a:prstGeom>
          </p:spPr>
          <p:txBody>
            <a:bodyPr wrap="none">
              <a:spAutoFit/>
            </a:bodyPr>
            <a:lstStyle/>
            <a:p>
              <a:r>
                <a:rPr lang="en-US" dirty="0"/>
                <a:t>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7254" y="4313237"/>
              <a:ext cx="1316605" cy="391495"/>
            </a:xfrm>
            <a:prstGeom prst="rect">
              <a:avLst/>
            </a:prstGeom>
          </p:spPr>
          <p:txBody>
            <a:bodyPr wrap="none">
              <a:spAutoFit/>
            </a:bodyPr>
            <a:lstStyle/>
            <a:p>
              <a:r>
                <a:rPr lang="en-US" dirty="0"/>
                <a:t>Sequential</a:t>
              </a:r>
            </a:p>
          </p:txBody>
        </p:sp>
        <p:sp>
          <p:nvSpPr>
            <p:cNvPr id="12" name="Rectangle 11"/>
            <p:cNvSpPr/>
            <p:nvPr/>
          </p:nvSpPr>
          <p:spPr>
            <a:xfrm>
              <a:off x="5562600" y="4332347"/>
              <a:ext cx="1316605" cy="391495"/>
            </a:xfrm>
            <a:prstGeom prst="rect">
              <a:avLst/>
            </a:prstGeom>
          </p:spPr>
          <p:txBody>
            <a:bodyPr wrap="none">
              <a:spAutoFit/>
            </a:bodyPr>
            <a:lstStyle/>
            <a:p>
              <a:r>
                <a:rPr lang="en-US" dirty="0"/>
                <a:t>Sequential</a:t>
              </a:r>
            </a:p>
          </p:txBody>
        </p:sp>
        <p:sp>
          <p:nvSpPr>
            <p:cNvPr id="13" name="Rectangle 12"/>
            <p:cNvSpPr/>
            <p:nvPr/>
          </p:nvSpPr>
          <p:spPr>
            <a:xfrm>
              <a:off x="7481054" y="431323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767160" cy="391495"/>
            </a:xfrm>
            <a:prstGeom prst="rect">
              <a:avLst/>
            </a:prstGeom>
          </p:spPr>
          <p:txBody>
            <a:bodyPr wrap="none">
              <a:spAutoFit/>
            </a:bodyPr>
            <a:lstStyle/>
            <a:p>
              <a:r>
                <a:rPr lang="en-US" dirty="0"/>
                <a:t>Multi</a:t>
              </a:r>
            </a:p>
          </p:txBody>
        </p:sp>
        <p:sp>
          <p:nvSpPr>
            <p:cNvPr id="21" name="Rectangle 20"/>
            <p:cNvSpPr/>
            <p:nvPr/>
          </p:nvSpPr>
          <p:spPr>
            <a:xfrm>
              <a:off x="5611572" y="6027617"/>
              <a:ext cx="767160" cy="391495"/>
            </a:xfrm>
            <a:prstGeom prst="rect">
              <a:avLst/>
            </a:prstGeom>
          </p:spPr>
          <p:txBody>
            <a:bodyPr wrap="none">
              <a:spAutoFit/>
            </a:bodyPr>
            <a:lstStyle/>
            <a:p>
              <a:r>
                <a:rPr lang="en-US" dirty="0"/>
                <a:t>Multi</a:t>
              </a:r>
            </a:p>
          </p:txBody>
        </p:sp>
        <p:sp>
          <p:nvSpPr>
            <p:cNvPr id="22" name="Rectangle 21"/>
            <p:cNvSpPr/>
            <p:nvPr/>
          </p:nvSpPr>
          <p:spPr>
            <a:xfrm>
              <a:off x="7516573" y="6046727"/>
              <a:ext cx="767160" cy="391495"/>
            </a:xfrm>
            <a:prstGeom prst="rect">
              <a:avLst/>
            </a:prstGeom>
          </p:spPr>
          <p:txBody>
            <a:bodyPr wrap="none">
              <a:spAutoFit/>
            </a:bodyPr>
            <a:lstStyle/>
            <a:p>
              <a:r>
                <a:rPr lang="en-US" dirty="0"/>
                <a:t>Multi</a:t>
              </a:r>
            </a:p>
          </p:txBody>
        </p:sp>
        <p:sp>
          <p:nvSpPr>
            <p:cNvPr id="23" name="Rectangle 22"/>
            <p:cNvSpPr/>
            <p:nvPr/>
          </p:nvSpPr>
          <p:spPr>
            <a:xfrm>
              <a:off x="1828800" y="3246437"/>
              <a:ext cx="695496" cy="391495"/>
            </a:xfrm>
            <a:prstGeom prst="rect">
              <a:avLst/>
            </a:prstGeom>
          </p:spPr>
          <p:txBody>
            <a:bodyPr wrap="none">
              <a:spAutoFit/>
            </a:bodyPr>
            <a:lstStyle/>
            <a:p>
              <a:r>
                <a:rPr lang="en-US" dirty="0"/>
                <a:t>Fully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313237"/>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r>
              <a:rPr lang="en-US" dirty="0"/>
              <a:t>Chess with</a:t>
            </a:r>
            <a:br>
              <a:rPr lang="en-US" dirty="0"/>
            </a:br>
            <a:r>
              <a:rPr lang="en-US" dirty="0"/>
              <a:t>a clock</a:t>
            </a:r>
          </a:p>
        </p:txBody>
      </p:sp>
      <p:sp>
        <p:nvSpPr>
          <p:cNvPr id="37" name="Rectangle 36"/>
          <p:cNvSpPr/>
          <p:nvPr/>
        </p:nvSpPr>
        <p:spPr>
          <a:xfrm>
            <a:off x="5181600" y="2286000"/>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752600" y="2286000"/>
            <a:ext cx="1404552" cy="646331"/>
          </a:xfrm>
          <a:prstGeom prst="rect">
            <a:avLst/>
          </a:prstGeom>
        </p:spPr>
        <p:txBody>
          <a:bodyPr wrap="none">
            <a:spAutoFit/>
          </a:bodyPr>
          <a:lstStyle/>
          <a:p>
            <a:r>
              <a:rPr lang="en-US" dirty="0"/>
              <a:t>Word jumble</a:t>
            </a:r>
            <a:br>
              <a:rPr lang="en-US" dirty="0"/>
            </a:br>
            <a:r>
              <a:rPr lang="en-US" dirty="0"/>
              <a:t>solver</a:t>
            </a:r>
          </a:p>
        </p:txBody>
      </p:sp>
      <p:pic>
        <p:nvPicPr>
          <p:cNvPr id="45064" name="Picture 8"/>
          <p:cNvPicPr>
            <a:picLocks noChangeAspect="1" noChangeArrowheads="1"/>
          </p:cNvPicPr>
          <p:nvPr/>
        </p:nvPicPr>
        <p:blipFill>
          <a:blip r:embed="rId6" cstate="print"/>
          <a:srcRect/>
          <a:stretch>
            <a:fillRect/>
          </a:stretch>
        </p:blipFill>
        <p:spPr bwMode="auto">
          <a:xfrm>
            <a:off x="1848644" y="1219200"/>
            <a:ext cx="1351756" cy="990600"/>
          </a:xfrm>
          <a:prstGeom prst="rect">
            <a:avLst/>
          </a:prstGeom>
          <a:noFill/>
          <a:ln w="9525">
            <a:noFill/>
            <a:miter lim="800000"/>
            <a:headEnd/>
            <a:tailEnd/>
          </a:ln>
        </p:spPr>
      </p:pic>
      <p:sp>
        <p:nvSpPr>
          <p:cNvPr id="3" name="Rectangle 2">
            <a:extLst>
              <a:ext uri="{FF2B5EF4-FFF2-40B4-BE49-F238E27FC236}">
                <a16:creationId xmlns:a16="http://schemas.microsoft.com/office/drawing/2014/main" id="{7CE647BF-CAA8-48EA-9561-13E6F16841A1}"/>
              </a:ext>
            </a:extLst>
          </p:cNvPr>
          <p:cNvSpPr/>
          <p:nvPr/>
        </p:nvSpPr>
        <p:spPr>
          <a:xfrm>
            <a:off x="3537290" y="4244215"/>
            <a:ext cx="4518784" cy="3621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Callout: Line 3">
            <a:extLst>
              <a:ext uri="{FF2B5EF4-FFF2-40B4-BE49-F238E27FC236}">
                <a16:creationId xmlns:a16="http://schemas.microsoft.com/office/drawing/2014/main" id="{4DE9CFE3-9260-44D8-9FB6-23C68FEE570E}"/>
              </a:ext>
            </a:extLst>
          </p:cNvPr>
          <p:cNvSpPr/>
          <p:nvPr/>
        </p:nvSpPr>
        <p:spPr>
          <a:xfrm>
            <a:off x="7649587" y="5770129"/>
            <a:ext cx="1418213" cy="935471"/>
          </a:xfrm>
          <a:prstGeom prst="borderCallout1">
            <a:avLst>
              <a:gd name="adj1" fmla="val 18750"/>
              <a:gd name="adj2" fmla="val -8333"/>
              <a:gd name="adj3" fmla="val -118844"/>
              <a:gd name="adj4" fmla="val -1047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Actions have long-term effects.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4"/>
          <a:stretch>
            <a:fillRect/>
          </a:stretch>
        </p:blipFill>
        <p:spPr>
          <a:xfrm>
            <a:off x="2619882" y="3798765"/>
            <a:ext cx="4648439" cy="2946551"/>
          </a:xfrm>
          <a:prstGeom prst="rect">
            <a:avLst/>
          </a:prstGeom>
        </p:spPr>
      </p:pic>
      <p:sp>
        <p:nvSpPr>
          <p:cNvPr id="13" name="Arrow: Right 12">
            <a:extLst>
              <a:ext uri="{FF2B5EF4-FFF2-40B4-BE49-F238E27FC236}">
                <a16:creationId xmlns:a16="http://schemas.microsoft.com/office/drawing/2014/main" id="{6BA93B0D-23E3-4061-99A1-D8A3BDEBB410}"/>
              </a:ext>
            </a:extLst>
          </p:cNvPr>
          <p:cNvSpPr/>
          <p:nvPr/>
        </p:nvSpPr>
        <p:spPr>
          <a:xfrm rot="4605895">
            <a:off x="3478465" y="3054381"/>
            <a:ext cx="778144" cy="527073"/>
          </a:xfrm>
          <a:prstGeom prst="rightArrow">
            <a:avLst>
              <a:gd name="adj1" fmla="val 50000"/>
              <a:gd name="adj2" fmla="val 39870"/>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50508" y="4014396"/>
            <a:ext cx="2011567" cy="2310204"/>
          </a:xfrm>
          <a:prstGeom prst="wedgeRectCallout">
            <a:avLst>
              <a:gd name="adj1" fmla="val 127618"/>
              <a:gd name="adj2" fmla="val 1586"/>
            </a:avLst>
          </a:prstGeom>
        </p:spPr>
        <p:style>
          <a:lnRef idx="3">
            <a:schemeClr val="lt1"/>
          </a:lnRef>
          <a:fillRef idx="1">
            <a:schemeClr val="accent6"/>
          </a:fillRef>
          <a:effectRef idx="1">
            <a:schemeClr val="accent6"/>
          </a:effectRef>
          <a:fontRef idx="minor">
            <a:schemeClr val="lt1"/>
          </a:fontRef>
        </p:style>
        <p:txBody>
          <a:bodyPr rtlCol="0" anchor="ctr"/>
          <a:lstStyle/>
          <a:p>
            <a:pPr marL="285750" indent="-285750">
              <a:buFont typeface="Arial" panose="020B0604020202020204" pitchFamily="34" charset="0"/>
              <a:buChar char="•"/>
            </a:pPr>
            <a:r>
              <a:rPr lang="en-US" dirty="0"/>
              <a:t>Assess performance measure</a:t>
            </a:r>
          </a:p>
          <a:p>
            <a:pPr marL="285750" indent="-285750">
              <a:buFont typeface="Arial" panose="020B0604020202020204" pitchFamily="34" charset="0"/>
              <a:buChar char="•"/>
            </a:pPr>
            <a:r>
              <a:rPr lang="en-US" dirty="0"/>
              <a:t>Remember percept sequence</a:t>
            </a:r>
          </a:p>
          <a:p>
            <a:pPr marL="285750" indent="-285750">
              <a:buFont typeface="Arial" panose="020B0604020202020204" pitchFamily="34" charset="0"/>
              <a:buChar char="•"/>
            </a:pPr>
            <a:r>
              <a:rPr lang="en-US" dirty="0"/>
              <a:t>Built-in knowledge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2F55595-D275-FF3A-6A20-05F36A7860BC}"/>
                  </a:ext>
                </a:extLst>
              </p:cNvPr>
              <p:cNvSpPr txBox="1"/>
              <p:nvPr/>
            </p:nvSpPr>
            <p:spPr>
              <a:xfrm>
                <a:off x="3657600" y="4800600"/>
                <a:ext cx="381000"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4800600"/>
                <a:ext cx="381000" cy="338554"/>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Tree>
    <p:extLst>
      <p:ext uri="{BB962C8B-B14F-4D97-AF65-F5344CB8AC3E}">
        <p14:creationId xmlns:p14="http://schemas.microsoft.com/office/powerpoint/2010/main" val="5690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agent does not know about the performance measure, but well-designed rules can lead to good performance.</a:t>
            </a:r>
          </a:p>
          <a:p>
            <a:r>
              <a:rPr lang="en-US" dirty="0"/>
              <a:t>The agent needs no memory and ignores all past percepts.</a:t>
            </a:r>
          </a:p>
        </p:txBody>
      </p:sp>
      <p:sp>
        <p:nvSpPr>
          <p:cNvPr id="2" name="Rectangle 1">
            <a:extLst>
              <a:ext uri="{FF2B5EF4-FFF2-40B4-BE49-F238E27FC236}">
                <a16:creationId xmlns:a16="http://schemas.microsoft.com/office/drawing/2014/main" id="{85F931F8-34A1-48EC-9F54-75986756E228}"/>
              </a:ext>
            </a:extLst>
          </p:cNvPr>
          <p:cNvSpPr/>
          <p:nvPr/>
        </p:nvSpPr>
        <p:spPr>
          <a:xfrm>
            <a:off x="405084" y="6159150"/>
            <a:ext cx="8110265" cy="369332"/>
          </a:xfrm>
          <a:prstGeom prst="rect">
            <a:avLst/>
          </a:prstGeom>
        </p:spPr>
        <p:txBody>
          <a:bodyPr wrap="square">
            <a:spAutoFit/>
          </a:bodyPr>
          <a:lstStyle/>
          <a:p>
            <a:r>
              <a:rPr lang="en-US" b="1" dirty="0"/>
              <a:t>Example</a:t>
            </a:r>
            <a:r>
              <a:rPr lang="en-US" dirty="0"/>
              <a:t>: A simple vacuum cleaner that uses rules based on its current sensor input. </a:t>
            </a:r>
          </a:p>
        </p:txBody>
      </p:sp>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2046441" y="2958951"/>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4"/>
                <a:stretch>
                  <a:fillRect b="-13333"/>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6"/>
            <a:ext cx="7886700" cy="1192878"/>
          </a:xfrm>
        </p:spPr>
        <p:txBody>
          <a:bodyPr>
            <a:normAutofit fontScale="92500" lnSpcReduction="1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a:t>
            </a:r>
          </a:p>
          <a:p>
            <a:r>
              <a:rPr lang="en-US" dirty="0"/>
              <a:t>There is now more information for the </a:t>
            </a:r>
            <a:r>
              <a:rPr lang="en-US" b="1" dirty="0">
                <a:solidFill>
                  <a:srgbClr val="FF0000"/>
                </a:solidFill>
              </a:rPr>
              <a:t>rules</a:t>
            </a:r>
            <a:r>
              <a:rPr lang="en-US" dirty="0"/>
              <a:t> to make better decisions. </a:t>
            </a:r>
            <a:endParaRPr lang="en-US" sz="2000" dirty="0"/>
          </a:p>
        </p:txBody>
      </p:sp>
      <p:sp>
        <p:nvSpPr>
          <p:cNvPr id="2" name="Rectangle 1">
            <a:extLst>
              <a:ext uri="{FF2B5EF4-FFF2-40B4-BE49-F238E27FC236}">
                <a16:creationId xmlns:a16="http://schemas.microsoft.com/office/drawing/2014/main" id="{AE6838F9-B6C4-425B-8572-2F7363951D3D}"/>
              </a:ext>
            </a:extLst>
          </p:cNvPr>
          <p:cNvSpPr/>
          <p:nvPr/>
        </p:nvSpPr>
        <p:spPr>
          <a:xfrm>
            <a:off x="609600" y="5843072"/>
            <a:ext cx="7905750" cy="369332"/>
          </a:xfrm>
          <a:prstGeom prst="rect">
            <a:avLst/>
          </a:prstGeom>
        </p:spPr>
        <p:txBody>
          <a:bodyPr wrap="square">
            <a:spAutoFit/>
          </a:bodyPr>
          <a:lstStyle/>
          <a:p>
            <a:r>
              <a:rPr lang="en-US" b="1" dirty="0"/>
              <a:t>Example</a:t>
            </a:r>
            <a:r>
              <a:rPr lang="en-US" dirty="0"/>
              <a:t>: A vacuum cleaner that remembers were it has already cleaned.</a:t>
            </a:r>
          </a:p>
        </p:txBody>
      </p:sp>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578025"/>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2895600"/>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171509"/>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171509"/>
                <a:ext cx="1447800" cy="369332"/>
              </a:xfrm>
              <a:prstGeom prst="rect">
                <a:avLst/>
              </a:prstGeom>
              <a:blipFill>
                <a:blip r:embed="rId4"/>
                <a:stretch>
                  <a:fillRect b="-13115"/>
                </a:stretch>
              </a:blipFill>
            </p:spPr>
            <p:txBody>
              <a:bodyPr/>
              <a:lstStyle/>
              <a:p>
                <a:r>
                  <a:rPr 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2590800" y="2819400"/>
            <a:ext cx="3657600" cy="2242861"/>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a:bodyPr>
              <a:lstStyle/>
              <a:p>
                <a:pPr marL="0" indent="0">
                  <a:buNone/>
                </a:pPr>
                <a:r>
                  <a:rPr lang="en-US" sz="2000" dirty="0"/>
                  <a:t>States help to keep track of the environment. The representation can be </a:t>
                </a:r>
              </a:p>
              <a:p>
                <a:pPr lvl="1"/>
                <a:r>
                  <a:rPr lang="en-US" b="1" dirty="0"/>
                  <a:t>Atomic</a:t>
                </a:r>
                <a:r>
                  <a:rPr lang="en-US" dirty="0"/>
                  <a:t>: Just a label for a black box. E.g., A, B</a:t>
                </a:r>
              </a:p>
              <a:p>
                <a:pPr lvl="1"/>
                <a:r>
                  <a:rPr lang="en-US" b="1" dirty="0"/>
                  <a:t>Factored</a:t>
                </a:r>
                <a:r>
                  <a:rPr lang="en-US" dirty="0"/>
                  <a:t>: A vector of attribute values.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r>
                  <a:rPr lang="en-US" sz="2000" b="1" dirty="0">
                    <a:solidFill>
                      <a:srgbClr val="FF0000"/>
                    </a:solidFill>
                  </a:rPr>
                  <a:t>State Space</a:t>
                </a:r>
                <a:r>
                  <a:rPr lang="en-US" sz="2000" dirty="0"/>
                  <a:t>: The set of all possible states </a:t>
                </a:r>
                <a14:m>
                  <m:oMath xmlns:m="http://schemas.openxmlformats.org/officeDocument/2006/math">
                    <m:r>
                      <a:rPr lang="en-US" sz="2000" b="0" i="1" smtClean="0">
                        <a:latin typeface="Cambria Math" panose="02040503050406030204" pitchFamily="18" charset="0"/>
                      </a:rPr>
                      <m:t>𝑆</m:t>
                    </m:r>
                  </m:oMath>
                </a14:m>
                <a:r>
                  <a:rPr lang="en-US" sz="2000" dirty="0"/>
                  <a:t>. This set is typically very large!</a:t>
                </a:r>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773" t="-1372"/>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32" y="533400"/>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4" cy="1477328"/>
          </a:xfrm>
          <a:prstGeom prst="rect">
            <a:avLst/>
          </a:prstGeom>
          <a:noFill/>
        </p:spPr>
        <p:txBody>
          <a:bodyPr wrap="none" rtlCol="0">
            <a:spAutoFit/>
          </a:bodyPr>
          <a:lstStyle/>
          <a:p>
            <a:r>
              <a:rPr lang="en-US" b="1" dirty="0"/>
              <a:t>Percepts</a:t>
            </a:r>
            <a:br>
              <a:rPr lang="en-US" dirty="0"/>
            </a:br>
            <a:br>
              <a:rPr lang="en-US" dirty="0"/>
            </a:br>
            <a:br>
              <a:rPr lang="en-US" dirty="0"/>
            </a:br>
            <a:r>
              <a:rPr lang="en-US" dirty="0"/>
              <a:t>temperature:</a:t>
            </a:r>
          </a:p>
          <a:p>
            <a:r>
              <a:rPr lang="en-US" dirty="0"/>
              <a:t>Low, ok, high</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2031325"/>
          </a:xfrm>
          <a:prstGeom prst="rect">
            <a:avLst/>
          </a:prstGeom>
          <a:noFill/>
        </p:spPr>
        <p:txBody>
          <a:bodyPr wrap="square" rtlCol="0">
            <a:spAutoFit/>
          </a:bodyPr>
          <a:lstStyle/>
          <a:p>
            <a:r>
              <a:rPr lang="en-US" b="1" dirty="0"/>
              <a:t>States</a:t>
            </a:r>
          </a:p>
          <a:p>
            <a:endParaRPr lang="en-US" dirty="0"/>
          </a:p>
          <a:p>
            <a:endParaRPr lang="en-US" dirty="0"/>
          </a:p>
          <a:p>
            <a:endParaRPr lang="en-US" dirty="0"/>
          </a:p>
          <a:p>
            <a:r>
              <a:rPr lang="en-US" dirty="0"/>
              <a:t>No states need</a:t>
            </a:r>
          </a:p>
          <a:p>
            <a:endParaRPr lang="en-US" dirty="0"/>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E7C2D6C5-C842-4F68-BA5B-73EEC57595E6}"/>
              </a:ext>
            </a:extLst>
          </p:cNvPr>
          <p:cNvSpPr txBox="1"/>
          <p:nvPr/>
        </p:nvSpPr>
        <p:spPr>
          <a:xfrm>
            <a:off x="2819400" y="1374333"/>
            <a:ext cx="1676401" cy="923330"/>
          </a:xfrm>
          <a:prstGeom prst="rect">
            <a:avLst/>
          </a:prstGeom>
          <a:noFill/>
        </p:spPr>
        <p:txBody>
          <a:bodyPr wrap="square" rtlCol="0">
            <a:spAutoFit/>
          </a:bodyPr>
          <a:lstStyle/>
          <a:p>
            <a:r>
              <a:rPr lang="en-US" dirty="0"/>
              <a:t>Set temperature</a:t>
            </a:r>
          </a:p>
          <a:p>
            <a:r>
              <a:rPr lang="en-US" dirty="0"/>
              <a:t>range</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477328"/>
          </a:xfrm>
          <a:prstGeom prst="rect">
            <a:avLst/>
          </a:prstGeom>
          <a:noFill/>
        </p:spPr>
        <p:txBody>
          <a:bodyPr wrap="square" rtlCol="0">
            <a:spAutoFit/>
          </a:bodyPr>
          <a:lstStyle/>
          <a:p>
            <a:r>
              <a:rPr lang="en-US" dirty="0"/>
              <a:t>Change temperature when you are too cold/warm.</a:t>
            </a:r>
          </a:p>
        </p:txBody>
      </p:sp>
    </p:spTree>
    <p:extLst>
      <p:ext uri="{BB962C8B-B14F-4D97-AF65-F5344CB8AC3E}">
        <p14:creationId xmlns:p14="http://schemas.microsoft.com/office/powerpoint/2010/main" val="3836960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92500" lnSpcReduction="10000"/>
          </a:bodyPr>
          <a:lstStyle/>
          <a:p>
            <a:r>
              <a:rPr lang="en-US" dirty="0"/>
              <a:t>The agent has the task to reach a defined </a:t>
            </a:r>
            <a:r>
              <a:rPr lang="en-US" b="1" dirty="0">
                <a:solidFill>
                  <a:srgbClr val="FF0000"/>
                </a:solidFill>
              </a:rPr>
              <a:t>goal state</a:t>
            </a:r>
            <a:r>
              <a:rPr lang="en-US" dirty="0"/>
              <a:t>. </a:t>
            </a:r>
          </a:p>
          <a:p>
            <a:r>
              <a:rPr lang="en-US" dirty="0"/>
              <a:t>The agent needs to move towards the goal. It can use </a:t>
            </a:r>
            <a:r>
              <a:rPr lang="en-US" b="1" dirty="0">
                <a:solidFill>
                  <a:srgbClr val="FF0000"/>
                </a:solidFill>
              </a:rPr>
              <a:t>search algorithms </a:t>
            </a:r>
            <a:r>
              <a:rPr lang="en-US" dirty="0"/>
              <a:t>to plan actions that lead to the goal.</a:t>
            </a:r>
          </a:p>
          <a:p>
            <a:r>
              <a:rPr lang="en-US" dirty="0"/>
              <a:t>The performance measure is typically the cost to reach the goal.</a:t>
            </a:r>
            <a:r>
              <a:rPr lang="en-US" b="1" dirty="0">
                <a:solidFill>
                  <a:srgbClr val="FF0000"/>
                </a:solidFill>
              </a:rPr>
              <a:t>  </a:t>
            </a:r>
          </a:p>
        </p:txBody>
      </p:sp>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 name="Rectangle 1">
            <a:extLst>
              <a:ext uri="{FF2B5EF4-FFF2-40B4-BE49-F238E27FC236}">
                <a16:creationId xmlns:a16="http://schemas.microsoft.com/office/drawing/2014/main" id="{B6DFB2F8-B6C3-45F5-85E4-692E0E5C7665}"/>
              </a:ext>
            </a:extLst>
          </p:cNvPr>
          <p:cNvSpPr/>
          <p:nvPr/>
        </p:nvSpPr>
        <p:spPr>
          <a:xfrm>
            <a:off x="735321" y="6148955"/>
            <a:ext cx="6770956" cy="369332"/>
          </a:xfrm>
          <a:prstGeom prst="rect">
            <a:avLst/>
          </a:prstGeom>
        </p:spPr>
        <p:txBody>
          <a:bodyPr wrap="none">
            <a:spAutoFit/>
          </a:bodyPr>
          <a:lstStyle/>
          <a:p>
            <a:r>
              <a:rPr lang="en-US" b="1" dirty="0"/>
              <a:t>Example</a:t>
            </a:r>
            <a:r>
              <a:rPr lang="en-US" dirty="0"/>
              <a:t>: Solving a puzzle. What action gets me closer to the solution?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1893636" y="5643173"/>
                <a:ext cx="5181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𝑠</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argmin</m:t>
                              </m:r>
                            </m:e>
                            <m:sub>
                              <m:r>
                                <m:rPr>
                                  <m:sty m:val="p"/>
                                </m:rPr>
                                <a:rPr lang="en-US" b="0" i="0" smtClean="0">
                                  <a:latin typeface="Cambria Math" panose="02040503050406030204" pitchFamily="18" charset="0"/>
                                </a:rPr>
                                <m:t>a</m:t>
                              </m:r>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rPr>
                            <m:t>[</m:t>
                          </m:r>
                          <m:r>
                            <a:rPr lang="en-US" i="1">
                              <a:latin typeface="Cambria Math" panose="02040503050406030204" pitchFamily="18" charset="0"/>
                            </a:rPr>
                            <m:t>𝑐𝑜𝑠𝑡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i="1">
                                  <a:latin typeface="Cambria Math" panose="02040503050406030204" pitchFamily="18" charset="0"/>
                                </a:rPr>
                                <m:t>=</m:t>
                              </m:r>
                              <m:r>
                                <a:rPr lang="en-US" i="1">
                                  <a:latin typeface="Cambria Math" panose="02040503050406030204" pitchFamily="18" charset="0"/>
                                </a:rPr>
                                <m:t>𝑔𝑜𝑎𝑙</m:t>
                              </m:r>
                            </m:e>
                          </m:d>
                          <m:r>
                            <a:rPr lang="en-US" i="1">
                              <a:latin typeface="Cambria Math" panose="02040503050406030204" pitchFamily="18" charset="0"/>
                            </a:rPr>
                            <m:t>]</m:t>
                          </m:r>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1893636" y="5643173"/>
                <a:ext cx="5181600" cy="369332"/>
              </a:xfrm>
              <a:prstGeom prst="rect">
                <a:avLst/>
              </a:prstGeom>
              <a:blipFill>
                <a:blip r:embed="rId4"/>
                <a:stretch>
                  <a:fillRect b="-16667"/>
                </a:stretch>
              </a:blipFill>
            </p:spPr>
            <p:txBody>
              <a:bodyPr/>
              <a:lstStyle/>
              <a:p>
                <a:r>
                  <a:rPr 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959413"/>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lnSpcReduction="100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Performance measure: Choose actions to maximize expected utility over time (i.e., stay in desirable states).</a:t>
                </a:r>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773" t="-6612" r="-618" b="-8264"/>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448408"/>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3C026A23-FBAD-4041-B131-AB5A1A014596}"/>
              </a:ext>
            </a:extLst>
          </p:cNvPr>
          <p:cNvSpPr/>
          <p:nvPr/>
        </p:nvSpPr>
        <p:spPr>
          <a:xfrm>
            <a:off x="457200" y="6187025"/>
            <a:ext cx="8536311" cy="369332"/>
          </a:xfrm>
          <a:prstGeom prst="rect">
            <a:avLst/>
          </a:prstGeom>
        </p:spPr>
        <p:txBody>
          <a:bodyPr wrap="none">
            <a:spAutoFit/>
          </a:bodyPr>
          <a:lstStyle/>
          <a:p>
            <a:r>
              <a:rPr lang="en-US" b="1" dirty="0"/>
              <a:t>Example</a:t>
            </a:r>
            <a:r>
              <a:rPr lang="en-US" dirty="0"/>
              <a:t>: An autonomous Mars rover prefers states where its battery is not critically low.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907784"/>
                <a:ext cx="304800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r>
                                <m:rPr>
                                  <m:sty m:val="p"/>
                                </m:rPr>
                                <a:rPr lang="en-US" b="0" i="0" smtClean="0">
                                  <a:latin typeface="Cambria Math" panose="02040503050406030204" pitchFamily="18" charset="0"/>
                                </a:rPr>
                                <m:t>a</m:t>
                              </m:r>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𝔼</m:t>
                          </m:r>
                          <m:d>
                            <m:dPr>
                              <m:begChr m:val="["/>
                              <m:endChr m:val="]"/>
                              <m:ctrlPr>
                                <a:rPr lang="en-US" b="0" i="1" smtClean="0">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907784"/>
                <a:ext cx="3048000" cy="972702"/>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2" y="339885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42922" y="4125242"/>
            <a:ext cx="1530052" cy="646331"/>
          </a:xfrm>
          <a:prstGeom prst="rect">
            <a:avLst/>
          </a:prstGeom>
          <a:noFill/>
        </p:spPr>
        <p:txBody>
          <a:bodyPr wrap="square" rtlCol="0">
            <a:spAutoFit/>
          </a:bodyPr>
          <a:lstStyle/>
          <a:p>
            <a:pPr algn="ctr"/>
            <a:r>
              <a:rPr lang="en-US" dirty="0"/>
              <a:t>Expected future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5078084"/>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7" name="TextBox 6">
            <a:extLst>
              <a:ext uri="{FF2B5EF4-FFF2-40B4-BE49-F238E27FC236}">
                <a16:creationId xmlns:a16="http://schemas.microsoft.com/office/drawing/2014/main" id="{DA3A3043-96C4-4585-9DE4-156A53B69890}"/>
              </a:ext>
            </a:extLst>
          </p:cNvPr>
          <p:cNvSpPr txBox="1"/>
          <p:nvPr/>
        </p:nvSpPr>
        <p:spPr>
          <a:xfrm>
            <a:off x="5718057" y="4463547"/>
            <a:ext cx="990601" cy="430887"/>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1100" b="1" dirty="0"/>
              <a:t>Agent program</a:t>
            </a:r>
          </a:p>
        </p:txBody>
      </p:sp>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1371942" y="5398398"/>
            <a:ext cx="1295400" cy="392111"/>
          </a:xfrm>
          <a:prstGeom prst="borderCallout1">
            <a:avLst>
              <a:gd name="adj1" fmla="val 20790"/>
              <a:gd name="adj2" fmla="val 104328"/>
              <a:gd name="adj3" fmla="val 22670"/>
              <a:gd name="adj4" fmla="val 22473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711362"/>
          </a:xfrm>
          <a:prstGeom prst="borderCallout1">
            <a:avLst>
              <a:gd name="adj1" fmla="val 45008"/>
              <a:gd name="adj2" fmla="val 104907"/>
              <a:gd name="adj3" fmla="val 78170"/>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 the agent program</a:t>
            </a:r>
          </a:p>
        </p:txBody>
      </p:sp>
    </p:spTree>
    <p:extLst>
      <p:ext uri="{BB962C8B-B14F-4D97-AF65-F5344CB8AC3E}">
        <p14:creationId xmlns:p14="http://schemas.microsoft.com/office/powerpoint/2010/main" val="147365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DF5C27-232E-48B7-8171-EA8A2E3A93E7}"/>
              </a:ext>
            </a:extLst>
          </p:cNvPr>
          <p:cNvSpPr/>
          <p:nvPr/>
        </p:nvSpPr>
        <p:spPr>
          <a:xfrm>
            <a:off x="777136"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46BEEC65-AC0E-437D-8CD7-B9F36A8B4660}"/>
              </a:ext>
            </a:extLst>
          </p:cNvPr>
          <p:cNvSpPr/>
          <p:nvPr/>
        </p:nvSpPr>
        <p:spPr>
          <a:xfrm>
            <a:off x="1462938" y="28194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777136" y="3004066"/>
            <a:ext cx="1981200" cy="3077766"/>
          </a:xfrm>
          <a:prstGeom prst="rect">
            <a:avLst/>
          </a:prstGeom>
          <a:noFill/>
        </p:spPr>
        <p:txBody>
          <a:bodyPr wrap="square" rtlCol="0">
            <a:spAutoFit/>
          </a:bodyPr>
          <a:lstStyle/>
          <a:p>
            <a:r>
              <a:rPr lang="en-US" b="1" dirty="0"/>
              <a:t>Percepts</a:t>
            </a:r>
          </a:p>
          <a:p>
            <a:pPr marL="285750" indent="-285750">
              <a:buFont typeface="Arial" panose="020B0604020202020204" pitchFamily="34" charset="0"/>
              <a:buChar char="•"/>
            </a:pPr>
            <a:r>
              <a:rPr lang="en-US" sz="1600" dirty="0"/>
              <a:t>Temp: deg. F</a:t>
            </a:r>
          </a:p>
          <a:p>
            <a:pPr marL="285750" indent="-285750">
              <a:buFont typeface="Arial" panose="020B0604020202020204" pitchFamily="34" charset="0"/>
              <a:buChar char="•"/>
            </a:pPr>
            <a:r>
              <a:rPr lang="en-US" sz="1600" dirty="0"/>
              <a:t>Outside temp.</a:t>
            </a:r>
          </a:p>
          <a:p>
            <a:pPr marL="285750" indent="-285750">
              <a:buFont typeface="Arial" panose="020B0604020202020204" pitchFamily="34" charset="0"/>
              <a:buChar char="•"/>
            </a:pPr>
            <a:r>
              <a:rPr lang="en-US" sz="1600" dirty="0"/>
              <a:t>Weather report</a:t>
            </a:r>
          </a:p>
          <a:p>
            <a:pPr marL="285750" indent="-285750">
              <a:buFont typeface="Arial" panose="020B0604020202020204" pitchFamily="34" charset="0"/>
              <a:buChar char="•"/>
            </a:pPr>
            <a:r>
              <a:rPr lang="en-US" sz="1600" dirty="0"/>
              <a:t>Energy curtailment</a:t>
            </a:r>
          </a:p>
          <a:p>
            <a:pPr marL="285750" indent="-285750">
              <a:buFont typeface="Arial" panose="020B0604020202020204" pitchFamily="34" charset="0"/>
              <a:buChar char="•"/>
            </a:pPr>
            <a:r>
              <a:rPr lang="en-US" sz="1600" dirty="0"/>
              <a:t>Someone walking by</a:t>
            </a:r>
          </a:p>
          <a:p>
            <a:pPr marL="285750" indent="-285750">
              <a:buFont typeface="Arial" panose="020B0604020202020204" pitchFamily="34" charset="0"/>
              <a:buChar char="•"/>
            </a:pPr>
            <a:r>
              <a:rPr lang="en-US" sz="1600" dirty="0"/>
              <a:t>Someone changes temp.</a:t>
            </a:r>
          </a:p>
          <a:p>
            <a:pPr marL="285750" indent="-285750">
              <a:buFont typeface="Arial" panose="020B0604020202020204" pitchFamily="34" charset="0"/>
              <a:buChar char="•"/>
            </a:pPr>
            <a:r>
              <a:rPr lang="en-US" sz="1600" dirty="0"/>
              <a:t>Day &amp; time</a:t>
            </a:r>
          </a:p>
          <a:p>
            <a:pPr marL="285750" indent="-285750">
              <a:buFont typeface="Arial" panose="020B0604020202020204" pitchFamily="34" charset="0"/>
              <a:buChar char="•"/>
            </a:pPr>
            <a:r>
              <a:rPr lang="en-US" sz="1600" dirty="0"/>
              <a:t>…</a:t>
            </a:r>
          </a:p>
        </p:txBody>
      </p:sp>
      <p:sp>
        <p:nvSpPr>
          <p:cNvPr id="14" name="TextBox 13">
            <a:extLst>
              <a:ext uri="{FF2B5EF4-FFF2-40B4-BE49-F238E27FC236}">
                <a16:creationId xmlns:a16="http://schemas.microsoft.com/office/drawing/2014/main" id="{DF174D32-43A7-4A26-B966-801AF47D5F09}"/>
              </a:ext>
            </a:extLst>
          </p:cNvPr>
          <p:cNvSpPr txBox="1"/>
          <p:nvPr/>
        </p:nvSpPr>
        <p:spPr>
          <a:xfrm>
            <a:off x="2676448" y="3090157"/>
            <a:ext cx="1529688" cy="3354765"/>
          </a:xfrm>
          <a:prstGeom prst="rect">
            <a:avLst/>
          </a:prstGeom>
          <a:noFill/>
        </p:spPr>
        <p:txBody>
          <a:bodyPr wrap="square" rtlCol="0">
            <a:spAutoFit/>
          </a:bodyPr>
          <a:lstStyle/>
          <a:p>
            <a:r>
              <a:rPr lang="en-US" b="1" dirty="0"/>
              <a:t>States</a:t>
            </a:r>
          </a:p>
          <a:p>
            <a:r>
              <a:rPr lang="en-US" sz="1600" dirty="0"/>
              <a:t>Factored states</a:t>
            </a:r>
          </a:p>
          <a:p>
            <a:pPr marL="285750" indent="-285750">
              <a:buFont typeface="Arial" panose="020B0604020202020204" pitchFamily="34" charset="0"/>
              <a:buChar char="•"/>
            </a:pPr>
            <a:r>
              <a:rPr lang="en-US" sz="1600" dirty="0"/>
              <a:t>Estimated time to cool the house</a:t>
            </a:r>
          </a:p>
          <a:p>
            <a:pPr marL="285750" indent="-285750">
              <a:buFont typeface="Arial" panose="020B0604020202020204" pitchFamily="34" charset="0"/>
              <a:buChar char="•"/>
            </a:pPr>
            <a:r>
              <a:rPr lang="en-US" sz="1600" dirty="0"/>
              <a:t>Someone home?</a:t>
            </a:r>
          </a:p>
          <a:p>
            <a:pPr marL="285750" indent="-285750">
              <a:buFont typeface="Arial" panose="020B0604020202020204" pitchFamily="34" charset="0"/>
              <a:buChar char="•"/>
            </a:pPr>
            <a:r>
              <a:rPr lang="en-US" sz="1600" dirty="0"/>
              <a:t>How long till someone is coming home?</a:t>
            </a:r>
          </a:p>
          <a:p>
            <a:pPr marL="285750" indent="-285750">
              <a:buFont typeface="Arial" panose="020B0604020202020204" pitchFamily="34" charset="0"/>
              <a:buChar char="•"/>
            </a:pPr>
            <a:r>
              <a:rPr lang="en-US" sz="1600" dirty="0"/>
              <a:t>A/C: on, off</a:t>
            </a:r>
          </a:p>
          <a:p>
            <a:endParaRPr lang="en-US"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2682136"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5541721" y="3248888"/>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594082" y="1603383"/>
            <a:ext cx="286754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600" b="1" dirty="0"/>
              <a:t>Reflex Agent?</a:t>
            </a:r>
          </a:p>
        </p:txBody>
      </p:sp>
    </p:spTree>
    <p:extLst>
      <p:ext uri="{BB962C8B-B14F-4D97-AF65-F5344CB8AC3E}">
        <p14:creationId xmlns:p14="http://schemas.microsoft.com/office/powerpoint/2010/main" val="41254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What Type of Intelligent Agent is this?</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573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366016912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398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Modern Robot Vacuum?</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959905"/>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Tree>
    <p:extLst>
      <p:ext uri="{BB962C8B-B14F-4D97-AF65-F5344CB8AC3E}">
        <p14:creationId xmlns:p14="http://schemas.microsoft.com/office/powerpoint/2010/main" val="369537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What Type of Intelligent </a:t>
            </a:r>
            <a:br>
              <a:rPr lang="en-US" dirty="0"/>
            </a:br>
            <a:r>
              <a:rPr lang="en-US" dirty="0"/>
              <a:t>Agent is this?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6094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nvPr>
        </p:nvGraphicFramePr>
        <p:xfrm>
          <a:off x="628650" y="14478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200" y="4739243"/>
            <a:ext cx="2771721" cy="369332"/>
          </a:xfrm>
          <a:prstGeom prst="rect">
            <a:avLst/>
          </a:prstGeom>
          <a:noFill/>
        </p:spPr>
        <p:txBody>
          <a:bodyPr wrap="none" rtlCol="0">
            <a:spAutoFit/>
          </a:bodyPr>
          <a:lstStyle/>
          <a:p>
            <a:r>
              <a:rPr lang="en-US" dirty="0"/>
              <a:t>Does it use simple reflexes?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5262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929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76175"/>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3470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3048000" y="6063112"/>
            <a:ext cx="3224024" cy="646331"/>
          </a:xfrm>
          <a:prstGeom prst="rect">
            <a:avLst/>
          </a:prstGeom>
          <a:noFill/>
        </p:spPr>
        <p:txBody>
          <a:bodyPr wrap="none" rtlCol="0">
            <a:spAutoFit/>
          </a:bodyPr>
          <a:lstStyle/>
          <a:p>
            <a:pPr marL="285750" indent="-285750">
              <a:buFont typeface="Arial" panose="020B0604020202020204" pitchFamily="34" charset="0"/>
              <a:buChar char="•"/>
            </a:pPr>
            <a:r>
              <a:rPr lang="en-US" dirty="0"/>
              <a:t>Does it pass the Touring test?</a:t>
            </a:r>
          </a:p>
          <a:p>
            <a:pPr marL="285750" indent="-285750">
              <a:buFont typeface="Arial" panose="020B0604020202020204" pitchFamily="34" charset="0"/>
              <a:buChar char="•"/>
            </a:pPr>
            <a:r>
              <a:rPr lang="en-US" dirty="0"/>
              <a:t>Is it a rational agent?</a:t>
            </a:r>
          </a:p>
        </p:txBody>
      </p:sp>
    </p:spTree>
    <p:extLst>
      <p:ext uri="{BB962C8B-B14F-4D97-AF65-F5344CB8AC3E}">
        <p14:creationId xmlns:p14="http://schemas.microsoft.com/office/powerpoint/2010/main" val="34349458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as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711007976"/>
              </p:ext>
            </p:extLst>
          </p:nvPr>
        </p:nvGraphicFramePr>
        <p:xfrm>
          <a:off x="290540" y="27352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929807" y="5170970"/>
            <a:ext cx="3962400" cy="646331"/>
          </a:xfrm>
          <a:prstGeom prst="rect">
            <a:avLst/>
          </a:prstGeom>
          <a:noFill/>
        </p:spPr>
        <p:txBody>
          <a:bodyPr wrap="square" rtlCol="0">
            <a:spAutoFit/>
          </a:bodyPr>
          <a:lstStyle/>
          <a:p>
            <a:pPr lvl="0"/>
            <a:r>
              <a:rPr lang="en-US" dirty="0"/>
              <a:t>R</a:t>
            </a:r>
            <a:r>
              <a:rPr lang="en-US" sz="1800" dirty="0"/>
              <a:t>eact to unforeseen issues like a child running in front of the car quickly.</a:t>
            </a:r>
            <a:endParaRPr lang="en-US" dirty="0"/>
          </a:p>
        </p:txBody>
      </p:sp>
      <p:sp>
        <p:nvSpPr>
          <p:cNvPr id="6" name="TextBox 5">
            <a:extLst>
              <a:ext uri="{FF2B5EF4-FFF2-40B4-BE49-F238E27FC236}">
                <a16:creationId xmlns:a16="http://schemas.microsoft.com/office/drawing/2014/main" id="{2D499C2C-DA7C-4702-8951-9F3A8E6E1800}"/>
              </a:ext>
            </a:extLst>
          </p:cNvPr>
          <p:cNvSpPr txBox="1"/>
          <p:nvPr/>
        </p:nvSpPr>
        <p:spPr>
          <a:xfrm>
            <a:off x="3933926" y="3058805"/>
            <a:ext cx="5137400" cy="646331"/>
          </a:xfrm>
          <a:prstGeom prst="rect">
            <a:avLst/>
          </a:prstGeom>
          <a:noFill/>
        </p:spPr>
        <p:txBody>
          <a:bodyPr wrap="square" rtlCol="0">
            <a:spAutoFit/>
          </a:bodyPr>
          <a:lstStyle/>
          <a:p>
            <a:pPr lvl="0"/>
            <a:r>
              <a:rPr lang="en-US" sz="18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929806" y="3907091"/>
            <a:ext cx="3550150" cy="369332"/>
          </a:xfrm>
          <a:prstGeom prst="rect">
            <a:avLst/>
          </a:prstGeom>
          <a:noFill/>
        </p:spPr>
        <p:txBody>
          <a:bodyPr wrap="square" rtlCol="0">
            <a:spAutoFit/>
          </a:bodyPr>
          <a:lstStyle/>
          <a:p>
            <a:pPr lvl="0"/>
            <a:r>
              <a:rPr lang="en-US" sz="18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66448" y="42976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929806" y="4459494"/>
            <a:ext cx="4923653" cy="646331"/>
          </a:xfrm>
          <a:prstGeom prst="rect">
            <a:avLst/>
          </a:prstGeom>
          <a:noFill/>
        </p:spPr>
        <p:txBody>
          <a:bodyPr wrap="square" rtlCol="0">
            <a:spAutoFit/>
          </a:bodyPr>
          <a:lstStyle/>
          <a:p>
            <a:pPr lvl="0"/>
            <a:r>
              <a:rPr lang="en-US" dirty="0"/>
              <a:t>Remember where every other car is and calculate where they will be in the next few seconds.</a:t>
            </a:r>
          </a:p>
        </p:txBody>
      </p:sp>
    </p:spTree>
    <p:extLst>
      <p:ext uri="{BB962C8B-B14F-4D97-AF65-F5344CB8AC3E}">
        <p14:creationId xmlns:p14="http://schemas.microsoft.com/office/powerpoint/2010/main" val="1386669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Conclusion</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mc:Choice xmlns:a14="http://schemas.microsoft.com/office/drawing/2010/main" Requires="a14">
          <p:sp>
            <p:nvSpPr>
              <p:cNvPr id="6147" name="Rectangle 3"/>
              <p:cNvSpPr>
                <a:spLocks noGrp="1" noChangeArrowheads="1"/>
              </p:cNvSpPr>
              <p:nvPr>
                <p:ph idx="1"/>
              </p:nvPr>
            </p:nvSpPr>
            <p:spPr>
              <a:xfrm>
                <a:off x="628650" y="1524001"/>
                <a:ext cx="7753350" cy="4191298"/>
              </a:xfrm>
            </p:spPr>
            <p:txBody>
              <a:bodyPr>
                <a:normAutofit fontScale="700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4191298"/>
              </a:xfrm>
              <a:blipFill>
                <a:blip r:embed="rId3"/>
                <a:stretch>
                  <a:fillRect l="-786" t="-2616" b="-2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447800" y="5715299"/>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555585" y="5486400"/>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33B71F9-FB09-AC8A-5B18-3FC68AD42A67}"/>
              </a:ext>
            </a:extLst>
          </p:cNvPr>
          <p:cNvGrpSpPr/>
          <p:nvPr/>
        </p:nvGrpSpPr>
        <p:grpSpPr>
          <a:xfrm>
            <a:off x="3810000" y="2286000"/>
            <a:ext cx="4245033" cy="1828800"/>
            <a:chOff x="5037528" y="3716336"/>
            <a:chExt cx="4245033" cy="1828800"/>
          </a:xfrm>
        </p:grpSpPr>
        <p:pic>
          <p:nvPicPr>
            <p:cNvPr id="2" name="Picture 4">
              <a:extLst>
                <a:ext uri="{FF2B5EF4-FFF2-40B4-BE49-F238E27FC236}">
                  <a16:creationId xmlns:a16="http://schemas.microsoft.com/office/drawing/2014/main" id="{272D6244-5F12-DAF1-493C-6996C6E0D9BC}"/>
                </a:ext>
              </a:extLst>
            </p:cNvPr>
            <p:cNvPicPr>
              <a:picLocks noChangeAspect="1" noChangeArrowheads="1"/>
            </p:cNvPicPr>
            <p:nvPr/>
          </p:nvPicPr>
          <p:blipFill>
            <a:blip r:embed="rId4" cstate="print"/>
            <a:srcRect/>
            <a:stretch>
              <a:fillRect/>
            </a:stretch>
          </p:blipFill>
          <p:spPr bwMode="auto">
            <a:xfrm>
              <a:off x="5037528" y="3716336"/>
              <a:ext cx="4245033" cy="1828800"/>
            </a:xfrm>
            <a:prstGeom prst="rect">
              <a:avLst/>
            </a:prstGeom>
            <a:noFill/>
            <a:ln w="9525">
              <a:noFill/>
              <a:miter lim="800000"/>
              <a:headEnd/>
              <a:tailEnd/>
            </a:ln>
          </p:spPr>
        </p:pic>
        <p:sp>
          <p:nvSpPr>
            <p:cNvPr id="7" name="Rectangle 6">
              <a:extLst>
                <a:ext uri="{FF2B5EF4-FFF2-40B4-BE49-F238E27FC236}">
                  <a16:creationId xmlns:a16="http://schemas.microsoft.com/office/drawing/2014/main" id="{587470C2-4341-7CA5-300A-0259AEE9A1CF}"/>
                </a:ext>
              </a:extLst>
            </p:cNvPr>
            <p:cNvSpPr/>
            <p:nvPr/>
          </p:nvSpPr>
          <p:spPr>
            <a:xfrm>
              <a:off x="8009328" y="4236419"/>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B5E80B8-B618-5127-170D-56D831FC7051}"/>
                    </a:ext>
                  </a:extLst>
                </p:cNvPr>
                <p:cNvSpPr txBox="1"/>
                <p:nvPr/>
              </p:nvSpPr>
              <p:spPr>
                <a:xfrm>
                  <a:off x="7952694" y="4265885"/>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7952694" y="4265885"/>
                  <a:ext cx="1047234" cy="307777"/>
                </a:xfrm>
                <a:prstGeom prst="rect">
                  <a:avLst/>
                </a:prstGeom>
                <a:blipFill>
                  <a:blip r:embed="rId5"/>
                  <a:stretch>
                    <a:fillRect b="-5882"/>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7">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mc:Choice xmlns:a14="http://schemas.microsoft.com/office/drawing/2010/main"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2209800" y="6400800"/>
            <a:ext cx="5181600" cy="304800"/>
          </a:xfrm>
          <a:prstGeom prst="borderCallout1">
            <a:avLst>
              <a:gd name="adj1" fmla="val 31794"/>
              <a:gd name="adj2" fmla="val -660"/>
              <a:gd name="adj3" fmla="val -112546"/>
              <a:gd name="adj4" fmla="val -268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4892673"/>
          </a:xfrm>
        </p:spPr>
        <p:txBody>
          <a:bodyPr>
            <a:normAutofit fontScale="62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is </a:t>
            </a:r>
            <a:r>
              <a:rPr lang="en-US" sz="2500" b="1" i="1" dirty="0">
                <a:solidFill>
                  <a:srgbClr val="FF0000"/>
                </a:solidFill>
              </a:rPr>
              <a:t>expected to maximize its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a:p>
            <a:endParaRPr lang="en-US" sz="2800" dirty="0"/>
          </a:p>
          <a:p>
            <a:pPr marL="0" indent="0">
              <a:buNone/>
            </a:pPr>
            <a:r>
              <a:rPr lang="en-US" sz="2800" dirty="0"/>
              <a:t>This means: </a:t>
            </a:r>
          </a:p>
          <a:p>
            <a:pPr lvl="1"/>
            <a:r>
              <a:rPr lang="en-US" sz="2500" b="1" dirty="0"/>
              <a:t>Rationality ≠ Omniscience </a:t>
            </a:r>
            <a:r>
              <a:rPr lang="en-US" sz="2500" dirty="0">
                <a:solidFill>
                  <a:schemeClr val="tx1">
                    <a:lumMod val="50000"/>
                    <a:lumOff val="50000"/>
                  </a:schemeClr>
                </a:solidFill>
              </a:rPr>
              <a:t>(rational agents can make mistakes if percepts and knowledge do not suffice to make a good decision)</a:t>
            </a: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r>
              <a:rPr lang="en-US" sz="2500" b="1" dirty="0"/>
              <a:t>It is rational to explore and learn</a:t>
            </a:r>
            <a:r>
              <a:rPr lang="en-US" sz="2500" dirty="0"/>
              <a:t> </a:t>
            </a:r>
            <a:r>
              <a:rPr lang="en-US" sz="2500" dirty="0">
                <a:solidFill>
                  <a:schemeClr val="tx1">
                    <a:lumMod val="50000"/>
                    <a:lumOff val="50000"/>
                  </a:schemeClr>
                </a:solidFill>
              </a:rPr>
              <a:t>(i.e.,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22598</TotalTime>
  <Words>2368</Words>
  <Application>Microsoft Office PowerPoint</Application>
  <PresentationFormat>On-screen Show (4:3)</PresentationFormat>
  <Paragraphs>444</Paragraphs>
  <Slides>38</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Cambria Math</vt:lpstr>
      <vt:lpstr>Courier New</vt:lpstr>
      <vt:lpstr>source sans pro</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Old-school vs. Smart Thermostat</vt:lpstr>
      <vt:lpstr>Old-school vs. Smart Thermostat</vt:lpstr>
      <vt:lpstr>Goal-based Agent</vt:lpstr>
      <vt:lpstr>Utility-based Agent</vt:lpstr>
      <vt:lpstr>Agents that Learn</vt:lpstr>
      <vt:lpstr>Smart Thermostat</vt:lpstr>
      <vt:lpstr>What Type of Intelligent Agent is this?</vt:lpstr>
      <vt:lpstr>PEAS Description of a Modern Robot Vacuum</vt:lpstr>
      <vt:lpstr>PEAS Description of a Modern Robot Vacuum</vt:lpstr>
      <vt:lpstr>What Type of Intelligent Agent is a Modern Robot Vacuum?</vt:lpstr>
      <vt:lpstr>What Type of Intelligent  Agent is this?</vt:lpstr>
      <vt:lpstr>PEAS Description of ChatGPT</vt:lpstr>
      <vt:lpstr>What Type of Intelligent Agent is ChatGPT?</vt:lpstr>
      <vt:lpstr>Intelligent Systems as  Sets of Agents: Self-driving Car</vt:lpstr>
      <vt:lpstr>Conclusion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172</cp:revision>
  <cp:lastPrinted>2021-08-30T18:56:39Z</cp:lastPrinted>
  <dcterms:created xsi:type="dcterms:W3CDTF">2003-12-17T02:32:09Z</dcterms:created>
  <dcterms:modified xsi:type="dcterms:W3CDTF">2023-08-11T13:34:19Z</dcterms:modified>
</cp:coreProperties>
</file>