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94" r:id="rId2"/>
    <p:sldId id="406" r:id="rId3"/>
    <p:sldId id="259" r:id="rId4"/>
    <p:sldId id="260" r:id="rId5"/>
    <p:sldId id="274" r:id="rId6"/>
    <p:sldId id="275" r:id="rId7"/>
    <p:sldId id="261" r:id="rId8"/>
    <p:sldId id="262" r:id="rId9"/>
    <p:sldId id="273" r:id="rId10"/>
    <p:sldId id="276" r:id="rId11"/>
    <p:sldId id="264" r:id="rId12"/>
    <p:sldId id="292" r:id="rId13"/>
    <p:sldId id="295" r:id="rId14"/>
    <p:sldId id="281" r:id="rId15"/>
    <p:sldId id="263" r:id="rId16"/>
    <p:sldId id="265" r:id="rId17"/>
    <p:sldId id="280" r:id="rId18"/>
    <p:sldId id="293" r:id="rId19"/>
    <p:sldId id="267" r:id="rId20"/>
    <p:sldId id="316" r:id="rId21"/>
    <p:sldId id="282" r:id="rId22"/>
    <p:sldId id="284" r:id="rId23"/>
    <p:sldId id="288" r:id="rId24"/>
    <p:sldId id="289" r:id="rId25"/>
    <p:sldId id="291" r:id="rId26"/>
    <p:sldId id="407" r:id="rId27"/>
    <p:sldId id="305" r:id="rId28"/>
    <p:sldId id="306" r:id="rId29"/>
    <p:sldId id="307" r:id="rId30"/>
    <p:sldId id="297" r:id="rId31"/>
    <p:sldId id="298" r:id="rId32"/>
    <p:sldId id="299" r:id="rId33"/>
    <p:sldId id="317" r:id="rId34"/>
    <p:sldId id="318" r:id="rId35"/>
    <p:sldId id="408" r:id="rId36"/>
    <p:sldId id="319" r:id="rId37"/>
    <p:sldId id="320" r:id="rId38"/>
    <p:sldId id="321" r:id="rId39"/>
    <p:sldId id="322" r:id="rId4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33" autoAdjust="0"/>
  </p:normalViewPr>
  <p:slideViewPr>
    <p:cSldViewPr>
      <p:cViewPr varScale="1">
        <p:scale>
          <a:sx n="113" d="100"/>
          <a:sy n="113" d="100"/>
        </p:scale>
        <p:origin x="122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r>
            <a:rPr lang="en-US" dirty="0"/>
            <a:t>A compact specification of a full joint distributions.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3"/>
      <dgm:spPr/>
    </dgm:pt>
    <dgm:pt modelId="{42B39763-0B7C-4FD9-817D-AE78FBD7A2F1}" type="pres">
      <dgm:prSet presAssocID="{649A3F61-A79A-4DC1-BF6F-1BDB364E3E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3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3"/>
      <dgm:spPr/>
    </dgm:pt>
    <dgm:pt modelId="{90934501-EF2F-41EA-BE69-CF8268E562E4}" type="pres">
      <dgm:prSet presAssocID="{8FE378D1-9702-4D4B-9150-97630AB3F9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3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3"/>
      <dgm:spPr/>
    </dgm:pt>
    <dgm:pt modelId="{FFE384B9-5107-4CB2-85F2-3508E9B2870D}" type="pres">
      <dgm:prSet presAssocID="{4449B95C-BD0D-4CEC-BD36-BCDEC20C92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i="1" dirty="0"/>
            <a:t>generative models</a:t>
          </a:r>
          <a:endParaRPr lang="en-US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us to efficiently generate samples from the joint distribution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Sample from the network to estimate joint and conditional probability distributions.</a:t>
          </a:r>
        </a:p>
      </dgm: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2"/>
      <dgm:spPr/>
    </dgm:pt>
    <dgm:pt modelId="{EB385380-F5A2-4F9D-8341-BB8FC34CBF03}" type="pres">
      <dgm:prSet presAssocID="{BA07DD25-6B41-4815-8285-46CEFC1961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AC842FDF-8EBF-4078-A90C-CB0386658F64}" type="pres">
      <dgm:prSet presAssocID="{BA07DD25-6B41-4815-8285-46CEFC1961DC}" presName="desTx" presStyleLbl="revTx" presStyleIdx="1" presStyleCnt="3">
        <dgm:presLayoutVars/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1" presStyleCnt="2"/>
      <dgm:spPr/>
    </dgm:pt>
    <dgm:pt modelId="{36BDB621-CCD0-4AB1-A23F-A7CE9C62DDDA}" type="pres">
      <dgm:prSet presAssocID="{7B916CB2-B2C5-49CB-8811-078227C5C9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4E664C11-0460-4FA9-96B8-74C99C365793}" type="presOf" srcId="{15BB9DEC-26A2-471B-95D2-314D9EAD4FAC}" destId="{AC842FDF-8EBF-4078-A90C-CB0386658F64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1" destOrd="0" parTransId="{AFFABDEC-79C8-4868-A39C-1AC20DE7FE9D}" sibTransId="{5070A0AA-0EFC-4A8F-A6BA-4E5D722D6E79}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BA07DD25-6B41-4815-8285-46CEFC1961DC}" destId="{15BB9DEC-26A2-471B-95D2-314D9EAD4FAC}" srcOrd="0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8789A161-6BE2-47D2-ACBF-AECABF6B4F00}" type="presParOf" srcId="{D56AED84-77B8-4F37-9FE5-8F82B225115C}" destId="{AC842FDF-8EBF-4078-A90C-CB0386658F64}" srcOrd="4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86D1E576-D126-4001-9019-3DFCAA4C86A1}" type="presParOf" srcId="{C574D6CF-9B1C-4C61-A297-A7A64D7300DD}" destId="{A2A65907-97B5-41E8-AD08-F92947BDB0F0}" srcOrd="2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407"/>
          <a:ext cx="8055864" cy="9539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88579" y="215053"/>
          <a:ext cx="524689" cy="5246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1101847" y="407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type of graphical model.</a:t>
          </a:r>
        </a:p>
      </dsp:txBody>
      <dsp:txXfrm>
        <a:off x="1101847" y="407"/>
        <a:ext cx="6954016" cy="953980"/>
      </dsp:txXfrm>
    </dsp:sp>
    <dsp:sp modelId="{2379ED4D-5921-4D71-ADCC-5976928DA350}">
      <dsp:nvSpPr>
        <dsp:cNvPr id="0" name=""/>
        <dsp:cNvSpPr/>
      </dsp:nvSpPr>
      <dsp:spPr>
        <a:xfrm>
          <a:off x="0" y="1192883"/>
          <a:ext cx="8055864" cy="9539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88579" y="1407528"/>
          <a:ext cx="524689" cy="5246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1101847" y="1192883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way to specify dependence between random variables.</a:t>
          </a:r>
        </a:p>
      </dsp:txBody>
      <dsp:txXfrm>
        <a:off x="1101847" y="1192883"/>
        <a:ext cx="6954016" cy="953980"/>
      </dsp:txXfrm>
    </dsp:sp>
    <dsp:sp modelId="{B9D2AB8A-2AE2-4AE8-9D6A-1C52899EAA06}">
      <dsp:nvSpPr>
        <dsp:cNvPr id="0" name=""/>
        <dsp:cNvSpPr/>
      </dsp:nvSpPr>
      <dsp:spPr>
        <a:xfrm>
          <a:off x="0" y="2385358"/>
          <a:ext cx="8055864" cy="9539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88579" y="2600004"/>
          <a:ext cx="524689" cy="5246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1101847" y="2385358"/>
          <a:ext cx="6954016" cy="953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63" tIns="100963" rIns="100963" bIns="1009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compact specification of a full joint distributions.</a:t>
          </a:r>
        </a:p>
      </dsp:txBody>
      <dsp:txXfrm>
        <a:off x="1101847" y="2385358"/>
        <a:ext cx="6954016" cy="953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707288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508156" y="707288"/>
          <a:ext cx="3549015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can be used as </a:t>
          </a:r>
          <a:r>
            <a:rPr lang="en-US" sz="2400" i="1" kern="1200" dirty="0"/>
            <a:t>generative models</a:t>
          </a:r>
          <a:endParaRPr lang="en-US" sz="2400" kern="1200" dirty="0"/>
        </a:p>
      </dsp:txBody>
      <dsp:txXfrm>
        <a:off x="1508156" y="707288"/>
        <a:ext cx="3549015" cy="1305763"/>
      </dsp:txXfrm>
    </dsp:sp>
    <dsp:sp modelId="{AC842FDF-8EBF-4078-A90C-CB0386658F64}">
      <dsp:nvSpPr>
        <dsp:cNvPr id="0" name=""/>
        <dsp:cNvSpPr/>
      </dsp:nvSpPr>
      <dsp:spPr>
        <a:xfrm>
          <a:off x="5057171" y="707288"/>
          <a:ext cx="2829528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us to efficiently generate samples from the joint distribution</a:t>
          </a:r>
        </a:p>
      </dsp:txBody>
      <dsp:txXfrm>
        <a:off x="5057171" y="707288"/>
        <a:ext cx="2829528" cy="1305763"/>
      </dsp:txXfrm>
    </dsp:sp>
    <dsp:sp modelId="{90FFD553-F667-404F-A32D-08C7D4D267A5}">
      <dsp:nvSpPr>
        <dsp:cNvPr id="0" name=""/>
        <dsp:cNvSpPr/>
      </dsp:nvSpPr>
      <dsp:spPr>
        <a:xfrm>
          <a:off x="0" y="2339492"/>
          <a:ext cx="7886700" cy="13057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508156" y="2339492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Idea</a:t>
          </a:r>
          <a:r>
            <a:rPr lang="en-US" sz="2400" kern="1200" dirty="0"/>
            <a:t>: Sample from the network to estimate joint and conditional probability distributions.</a:t>
          </a:r>
        </a:p>
      </dsp:txBody>
      <dsp:txXfrm>
        <a:off x="1508156" y="2339492"/>
        <a:ext cx="6378543" cy="1305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(Bayesian networks)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4" descr="Creative Commons License">
            <a:extLst>
              <a:ext uri="{FF2B5EF4-FFF2-40B4-BE49-F238E27FC236}">
                <a16:creationId xmlns:a16="http://schemas.microsoft.com/office/drawing/2014/main" id="{0AD0BBEF-04D2-4029-9D1B-DF00D93A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69B50F-5FA0-48AC-97C2-26D303441FB9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4478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29400" y="14478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08376" y="51054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50292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3375A-30A1-4A1C-B294-2CE70AEB8BBE}"/>
              </a:ext>
            </a:extLst>
          </p:cNvPr>
          <p:cNvSpPr txBox="1"/>
          <p:nvPr/>
        </p:nvSpPr>
        <p:spPr>
          <a:xfrm>
            <a:off x="75438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parents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DD55BE-1752-4544-9C72-3D53419C8933}"/>
              </a:ext>
            </a:extLst>
          </p:cNvPr>
          <p:cNvSpPr txBox="1"/>
          <p:nvPr/>
        </p:nvSpPr>
        <p:spPr>
          <a:xfrm>
            <a:off x="7543800" y="3897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parents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3393B-F349-4FCE-B840-037BC8577130}"/>
              </a:ext>
            </a:extLst>
          </p:cNvPr>
          <p:cNvSpPr txBox="1"/>
          <p:nvPr/>
        </p:nvSpPr>
        <p:spPr>
          <a:xfrm>
            <a:off x="7620000" y="56504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F703F-E004-47DE-9C46-265A88F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3" y="1828800"/>
            <a:ext cx="7382158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For each node X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, we know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 | Parents(X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i</a:t>
                </a:r>
                <a:r>
                  <a:rPr lang="en-US" sz="2400" dirty="0">
                    <a:solidFill>
                      <a:srgbClr val="0066FF"/>
                    </a:solidFill>
                  </a:rPr>
                  <a:t>))</a:t>
                </a:r>
              </a:p>
              <a:p>
                <a:r>
                  <a:rPr lang="en-US" sz="2400" dirty="0"/>
                  <a:t>How do we get the full joint distribution </a:t>
                </a:r>
                <a:r>
                  <a:rPr lang="en-US" sz="2400" dirty="0">
                    <a:solidFill>
                      <a:srgbClr val="0066FF"/>
                    </a:solidFill>
                  </a:rPr>
                  <a:t>P(X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</a:rPr>
                  <a:t>, …, X</a:t>
                </a:r>
                <a:r>
                  <a:rPr lang="en-US" sz="2400" baseline="-25000" dirty="0">
                    <a:solidFill>
                      <a:srgbClr val="0066FF"/>
                    </a:solidFill>
                  </a:rPr>
                  <a:t>n</a:t>
                </a:r>
                <a:r>
                  <a:rPr lang="en-US" sz="2400" dirty="0">
                    <a:solidFill>
                      <a:srgbClr val="0066FF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4"/>
                <a:stretch>
                  <a:fillRect l="-1005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401720"/>
              </p:ext>
            </p:extLst>
          </p:nvPr>
        </p:nvGraphicFramePr>
        <p:xfrm>
          <a:off x="812800" y="3276600"/>
          <a:ext cx="756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98800" imgH="431640" progId="Equation.3">
                  <p:embed/>
                </p:oleObj>
              </mc:Choice>
              <mc:Fallback>
                <p:oleObj name="Equation" r:id="rId5" imgW="3898800" imgH="431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276600"/>
                        <a:ext cx="7569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burglary-small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5600" y="4452772"/>
            <a:ext cx="1302544" cy="1302544"/>
          </a:xfrm>
          <a:prstGeom prst="rect">
            <a:avLst/>
          </a:prstGeom>
          <a:noFill/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F56116CA-F804-4AC3-91F0-CEE199689833}"/>
              </a:ext>
            </a:extLst>
          </p:cNvPr>
          <p:cNvSpPr/>
          <p:nvPr/>
        </p:nvSpPr>
        <p:spPr>
          <a:xfrm>
            <a:off x="4724400" y="4488656"/>
            <a:ext cx="381000" cy="1302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769C2-CB76-4D1D-B127-0440724FA643}"/>
              </a:ext>
            </a:extLst>
          </p:cNvPr>
          <p:cNvSpPr txBox="1"/>
          <p:nvPr/>
        </p:nvSpPr>
        <p:spPr>
          <a:xfrm>
            <a:off x="5181600" y="4566278"/>
            <a:ext cx="121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following arrows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/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BED3B3-2900-4452-8409-FCB2FE83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866" y="5817874"/>
                <a:ext cx="1589089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CDEEA55-AE16-4AD2-9EEA-8E44D8DAD0E9}"/>
              </a:ext>
            </a:extLst>
          </p:cNvPr>
          <p:cNvSpPr txBox="1"/>
          <p:nvPr/>
        </p:nvSpPr>
        <p:spPr>
          <a:xfrm>
            <a:off x="6335242" y="42641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88433-ADAD-440E-886F-037FD5D45C27}"/>
              </a:ext>
            </a:extLst>
          </p:cNvPr>
          <p:cNvSpPr txBox="1"/>
          <p:nvPr/>
        </p:nvSpPr>
        <p:spPr>
          <a:xfrm>
            <a:off x="6335242" y="4861562"/>
            <a:ext cx="127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Marginalize</a:t>
            </a:r>
            <a:br>
              <a:rPr lang="en-US" dirty="0"/>
            </a:br>
            <a:r>
              <a:rPr lang="en-US" dirty="0"/>
              <a:t> over 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16503" y="5646003"/>
            <a:ext cx="21801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and Z are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</a:extLst>
          </p:cNvPr>
          <p:cNvSpPr/>
          <p:nvPr/>
        </p:nvSpPr>
        <p:spPr>
          <a:xfrm>
            <a:off x="5140594" y="5858713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</a:t>
            </a:r>
            <a:r>
              <a:rPr lang="en-US" sz="2400" i="1" dirty="0"/>
              <a:t>causal chain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dirty="0"/>
              <a:t>Is Z independent of X given Y?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/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534973-D1E3-490C-AF5C-DD999F34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343400"/>
                <a:ext cx="4572000" cy="1678280"/>
              </a:xfrm>
              <a:prstGeom prst="rect">
                <a:avLst/>
              </a:prstGeom>
              <a:blipFill>
                <a:blip r:embed="rId4"/>
                <a:stretch>
                  <a:fillRect b="-4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779DE28-9BE0-498B-80A5-DF01CBDAA637}"/>
              </a:ext>
            </a:extLst>
          </p:cNvPr>
          <p:cNvSpPr txBox="1"/>
          <p:nvPr/>
        </p:nvSpPr>
        <p:spPr>
          <a:xfrm>
            <a:off x="2324100" y="56801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Definition of conditional indepedence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DFC43-D973-44D3-B0E1-4E130E85479C}"/>
              </a:ext>
            </a:extLst>
          </p:cNvPr>
          <p:cNvSpPr txBox="1"/>
          <p:nvPr/>
        </p:nvSpPr>
        <p:spPr>
          <a:xfrm>
            <a:off x="5791200" y="45311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09829-7085-4AB3-B109-EA6D86ADC14D}"/>
              </a:ext>
            </a:extLst>
          </p:cNvPr>
          <p:cNvSpPr txBox="1"/>
          <p:nvPr/>
        </p:nvSpPr>
        <p:spPr>
          <a:xfrm>
            <a:off x="5791200" y="508828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Bayes’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6324600" y="552774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</a:extLst>
          </p:cNvPr>
          <p:cNvSpPr/>
          <p:nvPr/>
        </p:nvSpPr>
        <p:spPr>
          <a:xfrm>
            <a:off x="6161089" y="573723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3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Conditional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cause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effect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Are X and Z independent?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Yes</a:t>
            </a:r>
          </a:p>
          <a:p>
            <a:r>
              <a:rPr lang="en-US" sz="2000" dirty="0"/>
              <a:t>Are they conditionally independent given Y?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No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524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75521" y="15240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Suppose we have a Boolean variable X</a:t>
            </a:r>
            <a:r>
              <a:rPr lang="en-US" sz="2400" baseline="-25000" dirty="0"/>
              <a:t>i</a:t>
            </a:r>
            <a:r>
              <a:rPr lang="en-US" sz="2400" dirty="0"/>
              <a:t> with k Boolean parents. How many rows does its conditional probability table have?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dirty="0"/>
              <a:t>rows for all the combinations of parent values, each row requires one number p for X</a:t>
            </a:r>
            <a:r>
              <a:rPr lang="en-US" sz="2000" baseline="-25000" dirty="0"/>
              <a:t>i</a:t>
            </a:r>
            <a:r>
              <a:rPr lang="en-US" sz="2000" dirty="0"/>
              <a:t> = true</a:t>
            </a:r>
            <a:endParaRPr lang="en-US" sz="2400" dirty="0"/>
          </a:p>
          <a:p>
            <a:r>
              <a:rPr lang="en-US" sz="2400" dirty="0"/>
              <a:t>If each variable has no more than k parents, how many numbers does the complete network require? </a:t>
            </a:r>
          </a:p>
          <a:p>
            <a:pPr lvl="1"/>
            <a:r>
              <a:rPr lang="en-US" sz="2000" dirty="0">
                <a:solidFill>
                  <a:srgbClr val="0066FF"/>
                </a:solidFill>
              </a:rPr>
              <a:t>O(n </a:t>
            </a:r>
            <a:r>
              <a:rPr lang="en-US" sz="2000" dirty="0">
                <a:solidFill>
                  <a:srgbClr val="0066FF"/>
                </a:solidFill>
                <a:cs typeface="Arial" charset="0"/>
              </a:rPr>
              <a:t>·</a:t>
            </a:r>
            <a:r>
              <a:rPr lang="en-US" sz="2000" dirty="0">
                <a:solidFill>
                  <a:srgbClr val="0066FF"/>
                </a:solidFill>
              </a:rPr>
              <a:t> 2</a:t>
            </a:r>
            <a:r>
              <a:rPr lang="en-US" sz="2000" baseline="30000" dirty="0">
                <a:solidFill>
                  <a:srgbClr val="0066FF"/>
                </a:solidFill>
              </a:rPr>
              <a:t>k</a:t>
            </a:r>
            <a:r>
              <a:rPr lang="en-US" sz="2000" dirty="0">
                <a:solidFill>
                  <a:srgbClr val="0066FF"/>
                </a:solidFill>
              </a:rPr>
              <a:t>) </a:t>
            </a:r>
            <a:r>
              <a:rPr lang="en-US" sz="2000" dirty="0"/>
              <a:t>numbers – vs. </a:t>
            </a:r>
            <a:r>
              <a:rPr lang="en-US" sz="2000" dirty="0">
                <a:solidFill>
                  <a:srgbClr val="0066FF"/>
                </a:solidFill>
              </a:rPr>
              <a:t>O(2</a:t>
            </a:r>
            <a:r>
              <a:rPr lang="en-US" sz="2000" baseline="30000" dirty="0">
                <a:solidFill>
                  <a:srgbClr val="0066FF"/>
                </a:solidFill>
              </a:rPr>
              <a:t>n</a:t>
            </a:r>
            <a:r>
              <a:rPr lang="en-US" sz="2000" dirty="0">
                <a:solidFill>
                  <a:srgbClr val="0066FF"/>
                </a:solidFill>
              </a:rPr>
              <a:t>)</a:t>
            </a:r>
            <a:r>
              <a:rPr lang="en-US" sz="2000" dirty="0"/>
              <a:t> for the full joint distribution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Example: How many nodes for the burglary network? </a:t>
            </a:r>
          </a:p>
          <a:p>
            <a:pPr lvl="1">
              <a:buNone/>
            </a:pPr>
            <a:r>
              <a:rPr lang="en-US" sz="2000" dirty="0"/>
              <a:t>1 + 1 + 4 + 2 + 2 = 10 numbers </a:t>
            </a:r>
            <a:br>
              <a:rPr lang="en-US" sz="2000" dirty="0"/>
            </a:br>
            <a:r>
              <a:rPr lang="en-US" sz="2000" dirty="0"/>
              <a:t>(vs. specification of the complete joint probability 2</a:t>
            </a:r>
            <a:r>
              <a:rPr lang="en-US" sz="2000" baseline="30000" dirty="0"/>
              <a:t>5</a:t>
            </a:r>
            <a:r>
              <a:rPr lang="en-US" sz="2000" dirty="0"/>
              <a:t>-1 = 31)</a:t>
            </a:r>
          </a:p>
        </p:txBody>
      </p:sp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304800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Constructing Bayesian networks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an ordering of variables X</a:t>
            </a:r>
            <a:r>
              <a:rPr lang="en-US" sz="2400" baseline="-25000" dirty="0"/>
              <a:t>1</a:t>
            </a:r>
            <a:r>
              <a:rPr lang="en-US" sz="2400" dirty="0"/>
              <a:t>, … , </a:t>
            </a:r>
            <a:r>
              <a:rPr lang="en-US" sz="2400" dirty="0" err="1"/>
              <a:t>X</a:t>
            </a:r>
            <a:r>
              <a:rPr lang="en-US" sz="2400" baseline="-25000" dirty="0" err="1"/>
              <a:t>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1 to n</a:t>
            </a:r>
          </a:p>
          <a:p>
            <a:pPr marL="914400" lvl="1" indent="-457200"/>
            <a:r>
              <a:rPr lang="en-US" sz="2400" dirty="0"/>
              <a:t>add X</a:t>
            </a:r>
            <a:r>
              <a:rPr lang="en-US" sz="2400" baseline="-25000" dirty="0"/>
              <a:t>i</a:t>
            </a:r>
            <a:r>
              <a:rPr lang="en-US" sz="2400" dirty="0"/>
              <a:t> to the network</a:t>
            </a:r>
          </a:p>
          <a:p>
            <a:pPr marL="914400" lvl="1" indent="-457200"/>
            <a:r>
              <a:rPr lang="en-US" sz="2400" dirty="0"/>
              <a:t>select parents from X</a:t>
            </a:r>
            <a:r>
              <a:rPr lang="en-US" sz="2400" baseline="-25000" dirty="0"/>
              <a:t>1</a:t>
            </a:r>
            <a:r>
              <a:rPr lang="en-US" sz="2400" dirty="0"/>
              <a:t>, … ,X</a:t>
            </a:r>
            <a:r>
              <a:rPr lang="en-US" sz="2400" baseline="-25000" dirty="0"/>
              <a:t>i-1</a:t>
            </a:r>
            <a:r>
              <a:rPr lang="en-US" sz="2400" dirty="0"/>
              <a:t> such that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 | Parents(X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)) = P(X</a:t>
            </a:r>
            <a:r>
              <a:rPr lang="en-US" sz="2400" baseline="-25000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 | X</a:t>
            </a:r>
            <a:r>
              <a:rPr lang="en-US" sz="2400" baseline="-25000" dirty="0">
                <a:solidFill>
                  <a:srgbClr val="0066FF"/>
                </a:solidFill>
              </a:rPr>
              <a:t>1</a:t>
            </a:r>
            <a:r>
              <a:rPr lang="en-US" sz="2400" dirty="0">
                <a:solidFill>
                  <a:srgbClr val="0066FF"/>
                </a:solidFill>
              </a:rPr>
              <a:t>, ... X</a:t>
            </a:r>
            <a:r>
              <a:rPr lang="en-US" sz="2400" baseline="-25000" dirty="0">
                <a:solidFill>
                  <a:srgbClr val="0066FF"/>
                </a:solidFill>
              </a:rPr>
              <a:t>i-1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</a:p>
          <a:p>
            <a:pPr marL="914400" lvl="1" indent="-457200"/>
            <a:endParaRPr lang="en-US" sz="2400" dirty="0">
              <a:solidFill>
                <a:srgbClr val="0066FF"/>
              </a:solidFill>
            </a:endParaRP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/>
              <a:t>Note</a:t>
            </a:r>
            <a:r>
              <a:rPr lang="en-US" dirty="0"/>
              <a:t>: Networks are typically constructed by domain experts with causality in mind. E.g., X causes Y: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3F04D-2F58-4C9A-A41A-0F4B76791B46}"/>
              </a:ext>
            </a:extLst>
          </p:cNvPr>
          <p:cNvCxnSpPr>
            <a:cxnSpLocks/>
            <a:stCxn id="10" idx="6"/>
            <a:endCxn id="15" idx="2"/>
          </p:cNvCxnSpPr>
          <p:nvPr/>
        </p:nvCxnSpPr>
        <p:spPr>
          <a:xfrm>
            <a:off x="4287009" y="5600700"/>
            <a:ext cx="818391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A4F0091-0D6D-4958-AC66-FC9419F8D704}"/>
              </a:ext>
            </a:extLst>
          </p:cNvPr>
          <p:cNvSpPr/>
          <p:nvPr/>
        </p:nvSpPr>
        <p:spPr>
          <a:xfrm>
            <a:off x="3753609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D8E20-7100-403B-B112-40132284D918}"/>
              </a:ext>
            </a:extLst>
          </p:cNvPr>
          <p:cNvSpPr/>
          <p:nvPr/>
        </p:nvSpPr>
        <p:spPr>
          <a:xfrm>
            <a:off x="5105400" y="5334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 more realistic Bayes Network: Car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06963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Initial observation:</a:t>
            </a:r>
            <a:r>
              <a:rPr lang="en-US" sz="2000" dirty="0"/>
              <a:t> car won’t start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Green:</a:t>
            </a:r>
            <a:r>
              <a:rPr lang="en-US" sz="2000" dirty="0"/>
              <a:t> testable evidence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dirty="0">
                <a:solidFill>
                  <a:srgbClr val="FFC000"/>
                </a:solidFill>
              </a:rPr>
              <a:t>Orange:</a:t>
            </a:r>
            <a:r>
              <a:rPr lang="en-US" sz="2000" dirty="0"/>
              <a:t> “broken, so fix it” nodes</a:t>
            </a:r>
          </a:p>
          <a:p>
            <a:r>
              <a:rPr lang="en-US" sz="2000" dirty="0">
                <a:solidFill>
                  <a:srgbClr val="B2B2B2"/>
                </a:solidFill>
              </a:rPr>
              <a:t>Gray:</a:t>
            </a:r>
            <a:r>
              <a:rPr lang="en-US" sz="2000" dirty="0"/>
              <a:t> “hidden variables” to ensure sparse structure, reduce parameters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667000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6607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Bayesian networks provide a natural representation for joint probabilities used to calculated conditional probabilities used in inference.</a:t>
            </a:r>
          </a:p>
          <a:p>
            <a:r>
              <a:rPr lang="en-US" sz="2400" dirty="0"/>
              <a:t>Conditional independence (induced by causality) reduces the number of needed parameters. </a:t>
            </a:r>
          </a:p>
          <a:p>
            <a:endParaRPr lang="en-US" sz="2400" dirty="0"/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Generally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32B94-F51F-49AE-A5D7-BD23A5AC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3889839"/>
            <a:ext cx="4248150" cy="25871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/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defined by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7E3408-15B1-43F5-B080-C9EEE384B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240" y="3533001"/>
                <a:ext cx="2375587" cy="246221"/>
              </a:xfrm>
              <a:prstGeom prst="rect">
                <a:avLst/>
              </a:prstGeom>
              <a:blipFill>
                <a:blip r:embed="rId4"/>
                <a:stretch>
                  <a:fillRect l="-3077" t="-27500" r="-384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Conditional probability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Product rule</a:t>
                </a:r>
              </a:p>
              <a:p>
                <a:pPr lvl="2">
                  <a:buFont typeface="Wingdings" charset="0"/>
                  <a:buChar char="§"/>
                  <a:defRPr/>
                </a:pPr>
                <a:endParaRPr lang="en-US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dirty="0"/>
                  <a:t>Chain rule </a:t>
                </a:r>
                <a:endParaRPr lang="en-US" sz="18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 marL="0" indent="0">
                  <a:buNone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independent if and only if:</a:t>
                </a:r>
              </a:p>
              <a:p>
                <a:pPr lvl="4">
                  <a:buFont typeface="Wingdings" charset="0"/>
                  <a:buChar char="§"/>
                  <a:defRPr/>
                </a:pPr>
                <a:endParaRPr lang="en-US" sz="1200" dirty="0"/>
              </a:p>
              <a:p>
                <a:pPr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</a:p>
              <a:p>
                <a:pPr>
                  <a:buFont typeface="Wingdings" charset="0"/>
                  <a:buChar char="§"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1628776"/>
            <a:ext cx="2250126" cy="67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378" y="2537629"/>
            <a:ext cx="2842022" cy="2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728" y="4343399"/>
            <a:ext cx="351304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430256"/>
            <a:ext cx="4227810" cy="27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606" y="5445735"/>
            <a:ext cx="105132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0052" y="3238500"/>
            <a:ext cx="5802513" cy="84731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/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dirty="0"/>
                  <a:t>Notation</a:t>
                </a:r>
                <a:r>
                  <a:rPr lang="en-US" sz="2000" b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249139-70EE-4F83-AEEE-625C7CE5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37" y="6283673"/>
                <a:ext cx="2952668" cy="307777"/>
              </a:xfrm>
              <a:prstGeom prst="rect">
                <a:avLst/>
              </a:prstGeom>
              <a:blipFill>
                <a:blip r:embed="rId15"/>
                <a:stretch>
                  <a:fillRect l="-5155" t="-26000" r="-28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2245CD-88F2-4FA8-B4DA-05797A8AC768}"/>
              </a:ext>
            </a:extLst>
          </p:cNvPr>
          <p:cNvSpPr txBox="1"/>
          <p:nvPr/>
        </p:nvSpPr>
        <p:spPr>
          <a:xfrm>
            <a:off x="5943863" y="5421868"/>
            <a:ext cx="12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Written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/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E783C2-B0C0-4B6C-8482-1736FD09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288" y="1752600"/>
                <a:ext cx="1486112" cy="369332"/>
              </a:xfrm>
              <a:prstGeom prst="rect">
                <a:avLst/>
              </a:prstGeom>
              <a:blipFill>
                <a:blip r:embed="rId16"/>
                <a:stretch>
                  <a:fillRect l="-1639" r="-6967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7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428000"/>
            <a:ext cx="4607719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defTabSz="914400"/>
            <a:r>
              <a:rPr lang="en-US" sz="4900" b="1">
                <a:solidFill>
                  <a:schemeClr val="bg1"/>
                </a:solidFill>
              </a:rPr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800" y="5685231"/>
            <a:ext cx="7346331" cy="5700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200" b="1" dirty="0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170" b="12786"/>
          <a:stretch/>
        </p:blipFill>
        <p:spPr bwMode="auto"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19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051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pPr lvl="1"/>
            <a:r>
              <a:rPr lang="en-US" sz="2400" dirty="0"/>
              <a:t>Query </a:t>
            </a:r>
            <a:r>
              <a:rPr lang="en-US" sz="2400" i="1" dirty="0"/>
              <a:t>variables: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</a:p>
          <a:p>
            <a:pPr lvl="1"/>
            <a:r>
              <a:rPr lang="en-US" sz="2400" i="1" dirty="0"/>
              <a:t>Evidence </a:t>
            </a:r>
            <a:r>
              <a:rPr lang="en-US" sz="2400" dirty="0"/>
              <a:t>(</a:t>
            </a:r>
            <a:r>
              <a:rPr lang="en-US" sz="2400" i="1" dirty="0"/>
              <a:t>observed</a:t>
            </a:r>
            <a:r>
              <a:rPr lang="en-US" sz="2400" dirty="0"/>
              <a:t>) variables: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=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</a:p>
          <a:p>
            <a:pPr lvl="1"/>
            <a:r>
              <a:rPr lang="en-US" sz="2400" i="1" dirty="0"/>
              <a:t>Set of unobserved </a:t>
            </a:r>
            <a:r>
              <a:rPr lang="en-US" sz="2400" dirty="0"/>
              <a:t>variables: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/>
              <a:t>  </a:t>
            </a:r>
          </a:p>
          <a:p>
            <a:pPr lvl="1"/>
            <a:r>
              <a:rPr lang="en-US" sz="2400" dirty="0"/>
              <a:t>Calculate the probability of X given e.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If we know the full joint distribution </a:t>
            </a:r>
            <a:r>
              <a:rPr lang="en-US" sz="2400" b="1" dirty="0">
                <a:solidFill>
                  <a:srgbClr val="0066FF"/>
                </a:solidFill>
              </a:rPr>
              <a:t>P</a:t>
            </a:r>
            <a:r>
              <a:rPr lang="en-US" sz="2400" dirty="0">
                <a:solidFill>
                  <a:srgbClr val="0066FF"/>
                </a:solidFill>
              </a:rPr>
              <a:t>(</a:t>
            </a:r>
            <a:r>
              <a:rPr lang="en-US" sz="2400" b="1" dirty="0">
                <a:solidFill>
                  <a:srgbClr val="0066FF"/>
                </a:solidFill>
              </a:rPr>
              <a:t>X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E</a:t>
            </a:r>
            <a:r>
              <a:rPr lang="en-US" sz="2400" dirty="0">
                <a:solidFill>
                  <a:srgbClr val="0066FF"/>
                </a:solidFill>
              </a:rPr>
              <a:t>, </a:t>
            </a:r>
            <a:r>
              <a:rPr lang="en-US" sz="2400" b="1" dirty="0">
                <a:solidFill>
                  <a:srgbClr val="0066FF"/>
                </a:solidFill>
              </a:rPr>
              <a:t>Y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, we can infer  </a:t>
            </a:r>
            <a:r>
              <a:rPr lang="en-US" sz="2400" b="1" dirty="0">
                <a:solidFill>
                  <a:srgbClr val="0066FF"/>
                </a:solidFill>
              </a:rPr>
              <a:t>X </a:t>
            </a:r>
            <a:r>
              <a:rPr lang="en-US" sz="2400" dirty="0"/>
              <a:t>by:</a:t>
            </a:r>
          </a:p>
          <a:p>
            <a:pPr lvl="1">
              <a:buNone/>
            </a:pPr>
            <a:br>
              <a:rPr lang="en-US" sz="2400" dirty="0"/>
            </a:br>
            <a:endParaRPr lang="en-US" sz="2400" dirty="0">
              <a:solidFill>
                <a:srgbClr val="0066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4572000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73161"/>
              <a:gd name="adj2" fmla="val -5701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Inference: Bayesian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95600"/>
            <a:ext cx="7886700" cy="3281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Problems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400" b="1" dirty="0"/>
              <a:t>Full joint distributions are too large </a:t>
            </a:r>
            <a:r>
              <a:rPr lang="en-US" sz="2400" dirty="0"/>
              <a:t>to store.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Bayes nets provide significant savings for representing the conditional probability structure.</a:t>
            </a:r>
            <a:br>
              <a:rPr lang="en-US" sz="2400" dirty="0"/>
            </a:br>
            <a:endParaRPr lang="en-US" sz="2400" dirty="0"/>
          </a:p>
          <a:p>
            <a:pPr marL="800100" lvl="1" indent="-457200">
              <a:buFont typeface="+mj-lt"/>
              <a:buAutoNum type="arabicPeriod"/>
            </a:pPr>
            <a:r>
              <a:rPr lang="en-US" sz="2400" dirty="0"/>
              <a:t>Marginalizing out many unobservable variables Y may involve </a:t>
            </a:r>
            <a:r>
              <a:rPr lang="en-US" sz="2400" b="1" dirty="0"/>
              <a:t>too many summation terms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summation is called </a:t>
            </a:r>
            <a:r>
              <a:rPr lang="en-US" sz="2400" b="1" dirty="0"/>
              <a:t>exact inference by enumeration</a:t>
            </a:r>
            <a:r>
              <a:rPr lang="en-US" sz="2400" dirty="0"/>
              <a:t>. Unfortunately,  it does not scale well (#p-hard).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700" dirty="0"/>
              <a:t>In praxis, </a:t>
            </a:r>
            <a:r>
              <a:rPr lang="en-US" sz="2700" b="1" dirty="0">
                <a:solidFill>
                  <a:srgbClr val="FF0000"/>
                </a:solidFill>
              </a:rPr>
              <a:t>approximate inference by sampling </a:t>
            </a:r>
            <a:r>
              <a:rPr lang="en-US" sz="2700" dirty="0"/>
              <a:t>is used.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124200"/>
            <a:ext cx="7886700" cy="305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Assume we can observe being called. And want to know the probability of a burglary.</a:t>
            </a: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0000FF"/>
                </a:solidFill>
              </a:rPr>
              <a:t>P</a:t>
            </a:r>
            <a:r>
              <a:rPr lang="en-US" sz="2000" dirty="0">
                <a:solidFill>
                  <a:srgbClr val="0000FF"/>
                </a:solidFill>
              </a:rPr>
              <a:t>(B | j, m) </a:t>
            </a:r>
            <a:r>
              <a:rPr lang="en-US" sz="2000" dirty="0"/>
              <a:t> with unobservable variables: Earthquake, Alarm</a:t>
            </a:r>
            <a:endParaRPr lang="en-US" sz="2000" dirty="0">
              <a:solidFill>
                <a:srgbClr val="0000FF"/>
              </a:solidFill>
            </a:endParaRPr>
          </a:p>
          <a:p>
            <a:endParaRPr 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/>
              <p:cNvSpPr txBox="1"/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6613" y="4240212"/>
                <a:ext cx="5513387" cy="2389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72052"/>
              <a:gd name="adj2" fmla="val -413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887" y="1371600"/>
                <a:ext cx="4583113" cy="1371600"/>
              </a:xfrm>
              <a:prstGeom prst="rect">
                <a:avLst/>
              </a:prstGeom>
              <a:blipFill>
                <a:blip r:embed="rId5"/>
                <a:stretch>
                  <a:fillRect r="-4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17095" y="3352800"/>
            <a:ext cx="541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Evaluation tree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1681"/>
              </a:xfrm>
              <a:prstGeom prst="rect">
                <a:avLst/>
              </a:prstGeom>
              <a:blipFill>
                <a:blip r:embed="rId6"/>
                <a:stretch>
                  <a:fillRect l="-135897" t="-147059" r="-147436" b="-20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7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en-US" sz="4500"/>
              <a:t>Approximate inference: Sampling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86963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to Create a Sample (Event)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82978"/>
              <a:gd name="adj2" fmla="val -10121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to start with the random variables that have no parents.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94" y="3962401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</a:extLst>
          </p:cNvPr>
          <p:cNvCxnSpPr>
            <a:cxnSpLocks/>
          </p:cNvCxnSpPr>
          <p:nvPr/>
        </p:nvCxnSpPr>
        <p:spPr>
          <a:xfrm flipV="1">
            <a:off x="3886200" y="4419600"/>
            <a:ext cx="3276600" cy="7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dirty="0"/>
              <a:t>(aka Belief Networks)</a:t>
            </a:r>
          </a:p>
        </p:txBody>
      </p:sp>
      <p:graphicFrame>
        <p:nvGraphicFramePr>
          <p:cNvPr id="5125" name="Rectangle 3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4922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4" descr="dentist-network">
            <a:extLst>
              <a:ext uri="{FF2B5EF4-FFF2-40B4-BE49-F238E27FC236}">
                <a16:creationId xmlns:a16="http://schemas.microsoft.com/office/drawing/2014/main" id="{A3DDFAC5-83EF-481B-A327-2A44F7B18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58825" y="496448"/>
            <a:ext cx="3975122" cy="1963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04800" y="0"/>
            <a:ext cx="975360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62800" y="6477000"/>
            <a:ext cx="121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Example: Sampling from a Bayesian Network</a:t>
            </a:r>
            <a:br>
              <a:rPr lang="en-US" sz="3200" dirty="0"/>
            </a:b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x values are known) can also be calculates.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65575"/>
              </a:xfrm>
              <a:blipFill>
                <a:blip r:embed="rId3"/>
                <a:stretch>
                  <a:fillRect l="-1159" t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e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F2DE7-172B-4006-9EC4-E503D3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0"/>
            <a:ext cx="8108039" cy="3581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546FB74-12DC-40E7-B393-BC14F9F68FBA}"/>
              </a:ext>
            </a:extLst>
          </p:cNvPr>
          <p:cNvSpPr/>
          <p:nvPr/>
        </p:nvSpPr>
        <p:spPr>
          <a:xfrm>
            <a:off x="4800600" y="4267200"/>
            <a:ext cx="3124200" cy="762000"/>
          </a:xfrm>
          <a:prstGeom prst="wedgeRectCallout">
            <a:avLst>
              <a:gd name="adj1" fmla="val -68662"/>
              <a:gd name="adj2" fmla="val 464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throw away many samples if e is rare!</a:t>
            </a:r>
          </a:p>
        </p:txBody>
      </p: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probably for the non-evidence variables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Turns out the weights in this case can be easily calculated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3"/>
                <a:stretch>
                  <a:fillRect l="-155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6BE3D-00BB-4883-B3AB-2EB13EEB29AC}"/>
              </a:ext>
            </a:extLst>
          </p:cNvPr>
          <p:cNvSpPr txBox="1"/>
          <p:nvPr/>
        </p:nvSpPr>
        <p:spPr>
          <a:xfrm>
            <a:off x="7924800" y="4191000"/>
            <a:ext cx="13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Fix as true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8EDCBC-15F4-4FC8-8D72-832A2B6802E5}"/>
              </a:ext>
            </a:extLst>
          </p:cNvPr>
          <p:cNvGrpSpPr/>
          <p:nvPr/>
        </p:nvGrpSpPr>
        <p:grpSpPr>
          <a:xfrm>
            <a:off x="8229600" y="3581400"/>
            <a:ext cx="755806" cy="685800"/>
            <a:chOff x="8305800" y="3657600"/>
            <a:chExt cx="679606" cy="533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84B1661-6638-48E4-861E-D2184EB2D207}"/>
                </a:ext>
              </a:extLst>
            </p:cNvPr>
            <p:cNvCxnSpPr/>
            <p:nvPr/>
          </p:nvCxnSpPr>
          <p:spPr>
            <a:xfrm flipH="1">
              <a:off x="8305800" y="3657600"/>
              <a:ext cx="679606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DA93D1-CB1D-4143-B0AB-7D9021C11C8C}"/>
                </a:ext>
              </a:extLst>
            </p:cNvPr>
            <p:cNvCxnSpPr>
              <a:cxnSpLocks/>
            </p:cNvCxnSpPr>
            <p:nvPr/>
          </p:nvCxnSpPr>
          <p:spPr>
            <a:xfrm>
              <a:off x="8305800" y="3657600"/>
              <a:ext cx="644603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Generates a sequence of samples </a:t>
            </a:r>
            <a:r>
              <a:rPr lang="en-US" dirty="0"/>
              <a:t>instead of creating each sample individually from scratch.</a:t>
            </a:r>
          </a:p>
          <a:p>
            <a:r>
              <a:rPr lang="en-US" dirty="0"/>
              <a:t>Creates new states by making random changes to the current state which forms a Markov Chain and its stationary distribution turns out to be the posterior distribution of the non-evidence variables.</a:t>
            </a:r>
          </a:p>
          <a:p>
            <a:r>
              <a:rPr lang="en-US" dirty="0"/>
              <a:t>Count how often each state is reached and normalize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Simulated annealing is closely related to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sampling: One variable at a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CPTs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its children.</a:t>
                </a:r>
              </a:p>
              <a:p>
                <a:r>
                  <a:rPr lang="en-US" dirty="0"/>
                  <a:t>The Markov chain converges to a stationary distribution which is the asked for conditional probability.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786" t="-4138" r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0ED95DC-BBB2-4735-BB09-27E5AFF23B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68"/>
          <a:stretch/>
        </p:blipFill>
        <p:spPr>
          <a:xfrm>
            <a:off x="781050" y="1447800"/>
            <a:ext cx="7372350" cy="332422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Bayesian networks provide an efficient way to store a probabilistic model by exploiting conditional independence.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Inference (estimating conditional probabilities) is still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sampling from the model.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7486F49-3F30-4D77-A275-2EDB6F9A27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Arcs: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dirty="0"/>
              <a:t>A network with all random variables assigned represents a </a:t>
            </a:r>
            <a:r>
              <a:rPr lang="en-US" sz="2700" b="1" dirty="0"/>
              <a:t>state of the system</a:t>
            </a:r>
            <a:r>
              <a:rPr lang="en-US" sz="2700" dirty="0"/>
              <a:t>.</a:t>
            </a:r>
          </a:p>
        </p:txBody>
      </p:sp>
      <p:pic>
        <p:nvPicPr>
          <p:cNvPr id="6148" name="Picture 4" descr="dentist-net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431569"/>
            <a:ext cx="3581400" cy="17688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36576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2119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Random variables: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C</a:t>
            </a:r>
            <a:r>
              <a:rPr lang="en-US" dirty="0"/>
              <a:t>: message class (spam or not spam)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W</a:t>
            </a:r>
            <a:r>
              <a:rPr lang="en-US" baseline="-25000" dirty="0">
                <a:solidFill>
                  <a:srgbClr val="0066FF"/>
                </a:solidFill>
              </a:rPr>
              <a:t>1</a:t>
            </a:r>
            <a:r>
              <a:rPr lang="en-US" dirty="0">
                <a:solidFill>
                  <a:srgbClr val="0066FF"/>
                </a:solidFill>
              </a:rPr>
              <a:t>, …, </a:t>
            </a:r>
            <a:r>
              <a:rPr lang="en-US" dirty="0" err="1">
                <a:solidFill>
                  <a:srgbClr val="0066FF"/>
                </a:solidFill>
              </a:rPr>
              <a:t>W</a:t>
            </a:r>
            <a:r>
              <a:rPr lang="en-US" baseline="-25000" dirty="0" err="1">
                <a:solidFill>
                  <a:srgbClr val="0066FF"/>
                </a:solidFill>
              </a:rPr>
              <a:t>n</a:t>
            </a:r>
            <a:r>
              <a:rPr lang="en-US" dirty="0"/>
              <a:t>: presence or absence of words comprising the message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Words depend on the class, but they are modeled conditional independent of each other given the class (= no direct connection between words).</a:t>
            </a:r>
          </a:p>
        </p:txBody>
      </p:sp>
      <p:sp>
        <p:nvSpPr>
          <p:cNvPr id="4" name="Oval 3"/>
          <p:cNvSpPr/>
          <p:nvPr/>
        </p:nvSpPr>
        <p:spPr>
          <a:xfrm>
            <a:off x="2362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791200" y="54102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baseline="-250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5717" y="5257800"/>
            <a:ext cx="12838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8" name="Oval 7"/>
          <p:cNvSpPr/>
          <p:nvPr/>
        </p:nvSpPr>
        <p:spPr>
          <a:xfrm>
            <a:off x="4038600" y="3810000"/>
            <a:ext cx="914400" cy="914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  <a:endCxn id="4" idx="0"/>
          </p:cNvCxnSpPr>
          <p:nvPr/>
        </p:nvCxnSpPr>
        <p:spPr>
          <a:xfrm rot="5400000">
            <a:off x="3086101" y="4323789"/>
            <a:ext cx="819711" cy="13531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5" idx="0"/>
          </p:cNvCxnSpPr>
          <p:nvPr/>
        </p:nvCxnSpPr>
        <p:spPr>
          <a:xfrm rot="5400000">
            <a:off x="3924300" y="4991100"/>
            <a:ext cx="685800" cy="1524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5"/>
            <a:endCxn id="6" idx="0"/>
          </p:cNvCxnSpPr>
          <p:nvPr/>
        </p:nvCxnSpPr>
        <p:spPr>
          <a:xfrm rot="16200000" flipH="1">
            <a:off x="5123889" y="4285688"/>
            <a:ext cx="819711" cy="142931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burglar alarm that is sometimes set off by minor earthquakes. My two neighbors, John and Mary, promised to call me at work if they hear the alarm</a:t>
            </a:r>
          </a:p>
          <a:p>
            <a:r>
              <a:rPr lang="en-US" dirty="0"/>
              <a:t>Example inference task: suppose Mary calls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411" y="1219200"/>
            <a:ext cx="898378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52800" y="1219200"/>
            <a:ext cx="114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219200"/>
            <a:ext cx="12954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" y="2590800"/>
            <a:ext cx="27432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89376" y="4876800"/>
            <a:ext cx="16764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543800" y="4800600"/>
            <a:ext cx="1676400" cy="144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514600" y="6262041"/>
            <a:ext cx="460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 are the model parameters?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specify the full joint distribution, we need to specify a </a:t>
            </a:r>
            <a:r>
              <a:rPr lang="en-US" sz="2400" i="1" dirty="0"/>
              <a:t>conditional</a:t>
            </a:r>
            <a:r>
              <a:rPr lang="en-US" sz="2400" dirty="0"/>
              <a:t> distribution for each node given its parents as a conditional probability table (CPT): </a:t>
            </a:r>
            <a:r>
              <a:rPr lang="en-US" sz="2400" dirty="0">
                <a:solidFill>
                  <a:srgbClr val="0066FF"/>
                </a:solidFill>
              </a:rPr>
              <a:t>P</a:t>
            </a:r>
            <a:r>
              <a:rPr lang="en-US" sz="2400" b="1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(X</a:t>
            </a:r>
            <a:r>
              <a:rPr lang="en-US" sz="2400" baseline="-25000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| Parents(X))</a:t>
            </a:r>
          </a:p>
        </p:txBody>
      </p:sp>
      <p:sp>
        <p:nvSpPr>
          <p:cNvPr id="4" name="Oval 3"/>
          <p:cNvSpPr/>
          <p:nvPr/>
        </p:nvSpPr>
        <p:spPr>
          <a:xfrm>
            <a:off x="1143000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9800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10000" y="38100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Z</a:t>
            </a:r>
            <a:r>
              <a:rPr lang="en-US" sz="1400" baseline="-250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8" name="Straight Arrow Connector 7"/>
          <p:cNvCxnSpPr>
            <a:stCxn id="4" idx="4"/>
            <a:endCxn id="15" idx="1"/>
          </p:cNvCxnSpPr>
          <p:nvPr/>
        </p:nvCxnSpPr>
        <p:spPr>
          <a:xfrm rot="16200000" flipH="1">
            <a:off x="1390650" y="4362449"/>
            <a:ext cx="1221115" cy="11830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4"/>
            <a:endCxn id="15" idx="0"/>
          </p:cNvCxnSpPr>
          <p:nvPr/>
        </p:nvCxnSpPr>
        <p:spPr>
          <a:xfrm rot="16200000" flipH="1">
            <a:off x="2057400" y="4762500"/>
            <a:ext cx="1143000" cy="3048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4"/>
            <a:endCxn id="15" idx="7"/>
          </p:cNvCxnSpPr>
          <p:nvPr/>
        </p:nvCxnSpPr>
        <p:spPr>
          <a:xfrm rot="5400000">
            <a:off x="2912736" y="4400550"/>
            <a:ext cx="1221115" cy="110681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514600" y="5486400"/>
            <a:ext cx="533400" cy="533400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60717" y="3505200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592715" y="5575238"/>
            <a:ext cx="26452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buFontTx/>
              <a:buNone/>
            </a:pPr>
            <a:r>
              <a:rPr lang="en-US" sz="2200" dirty="0">
                <a:solidFill>
                  <a:srgbClr val="0066FF"/>
                </a:solidFill>
              </a:rPr>
              <a:t>P</a:t>
            </a:r>
            <a:r>
              <a:rPr lang="en-US" sz="2200" b="1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(X</a:t>
            </a:r>
            <a:r>
              <a:rPr lang="en-US" sz="2200" baseline="-250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rgbClr val="0066FF"/>
                </a:solidFill>
              </a:rPr>
              <a:t>| Z</a:t>
            </a:r>
            <a:r>
              <a:rPr lang="en-US" sz="2200" baseline="-25000" dirty="0">
                <a:solidFill>
                  <a:srgbClr val="0066FF"/>
                </a:solidFill>
              </a:rPr>
              <a:t>1</a:t>
            </a:r>
            <a:r>
              <a:rPr lang="en-US" sz="2200" dirty="0">
                <a:solidFill>
                  <a:srgbClr val="0066FF"/>
                </a:solidFill>
              </a:rPr>
              <a:t>, …, Z</a:t>
            </a:r>
            <a:r>
              <a:rPr lang="en-US" sz="2200" baseline="-25000" dirty="0">
                <a:solidFill>
                  <a:srgbClr val="0066FF"/>
                </a:solidFill>
              </a:rPr>
              <a:t>n</a:t>
            </a:r>
            <a:r>
              <a:rPr lang="en-US" sz="2200" dirty="0">
                <a:solidFill>
                  <a:srgbClr val="0066FF"/>
                </a:solidFill>
              </a:rPr>
              <a:t>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1823</Words>
  <Application>Microsoft Office PowerPoint</Application>
  <PresentationFormat>On-screen Show (4:3)</PresentationFormat>
  <Paragraphs>298</Paragraphs>
  <Slides>39</Slides>
  <Notes>31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Equation</vt:lpstr>
      <vt:lpstr>CS 5/7320  Artificial Intelligence    Probabilistic Reasoning (Bayesian networks) AIMA Chapter 13</vt:lpstr>
      <vt:lpstr>Probability Recap</vt:lpstr>
      <vt:lpstr>Bayesian networks (aka Belief Networks)</vt:lpstr>
      <vt:lpstr>Structure of Bayesian Networks</vt:lpstr>
      <vt:lpstr>Example: N independent coin flips</vt:lpstr>
      <vt:lpstr>Example: Naïve Bayes spam filter</vt:lpstr>
      <vt:lpstr>Example: Burglar Alarm</vt:lpstr>
      <vt:lpstr>Example: Burglar Alarm</vt:lpstr>
      <vt:lpstr>Parameters: Conditional probability tables</vt:lpstr>
      <vt:lpstr>Example: Burglar Alarm with CPTs</vt:lpstr>
      <vt:lpstr>The joint probability distribution</vt:lpstr>
      <vt:lpstr>Dependence</vt:lpstr>
      <vt:lpstr>Conditional independence</vt:lpstr>
      <vt:lpstr>Conditional independence</vt:lpstr>
      <vt:lpstr>Compactness</vt:lpstr>
      <vt:lpstr>Constructing Bayesian networks</vt:lpstr>
      <vt:lpstr>A more realistic Bayes Network: Car diagnosis</vt:lpstr>
      <vt:lpstr>Car insurance: Cost is affected by many factors</vt:lpstr>
      <vt:lpstr>Summary</vt:lpstr>
      <vt:lpstr>Inference</vt:lpstr>
      <vt:lpstr>Inference</vt:lpstr>
      <vt:lpstr>Inference: Bayesian network</vt:lpstr>
      <vt:lpstr>Exact inference:   Example</vt:lpstr>
      <vt:lpstr>Exact inference:  Example</vt:lpstr>
      <vt:lpstr>Approximate inference: Sampling</vt:lpstr>
      <vt:lpstr>Prior-Sample Algorithm to Create a Sample (Event)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the joint probability distribution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sampling: One variable at a time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37</cp:revision>
  <dcterms:created xsi:type="dcterms:W3CDTF">2020-11-07T15:07:06Z</dcterms:created>
  <dcterms:modified xsi:type="dcterms:W3CDTF">2023-11-13T18:12:50Z</dcterms:modified>
</cp:coreProperties>
</file>