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330" r:id="rId2"/>
    <p:sldId id="259" r:id="rId3"/>
    <p:sldId id="260" r:id="rId4"/>
    <p:sldId id="261" r:id="rId5"/>
    <p:sldId id="301" r:id="rId6"/>
    <p:sldId id="302" r:id="rId7"/>
    <p:sldId id="303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072" autoAdjust="0"/>
  </p:normalViewPr>
  <p:slideViewPr>
    <p:cSldViewPr>
      <p:cViewPr varScale="1">
        <p:scale>
          <a:sx n="113" d="100"/>
          <a:sy n="113" d="100"/>
        </p:scale>
        <p:origin x="178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reative Commons License">
            <a:extLst>
              <a:ext uri="{FF2B5EF4-FFF2-40B4-BE49-F238E27FC236}">
                <a16:creationId xmlns:a16="http://schemas.microsoft.com/office/drawing/2014/main" id="{DF666779-2CAA-2E74-7A32-0EACCBC3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8DD87-BB28-00C3-340C-6ACCCBB3BF43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CSP as a Standard Search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5D84DF1-5896-6569-D9E0-C1381A5C4546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A497226-A8BC-6C7E-D599-C0BB97D40F82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C4B3F-4E74-EDFC-6F59-D808129F332D}"/>
              </a:ext>
            </a:extLst>
          </p:cNvPr>
          <p:cNvSpPr/>
          <p:nvPr/>
        </p:nvSpPr>
        <p:spPr>
          <a:xfrm>
            <a:off x="1752600" y="1981200"/>
            <a:ext cx="3581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950D-E7C8-011C-6104-4C2F86B1D235}"/>
              </a:ext>
            </a:extLst>
          </p:cNvPr>
          <p:cNvSpPr/>
          <p:nvPr/>
        </p:nvSpPr>
        <p:spPr>
          <a:xfrm>
            <a:off x="2954442" y="2288586"/>
            <a:ext cx="2912957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conflicted variable and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produces violates the fewest constraints (local improvement step)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for CSPs. </a:t>
            </a:r>
          </a:p>
          <a:p>
            <a:pPr marL="342900" lvl="1" indent="0">
              <a:buNone/>
            </a:pP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475" y="4161889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43613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49709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446692" y="1290265"/>
            <a:ext cx="446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822120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</a:t>
            </a:r>
            <a:br>
              <a:rPr lang="en-US" sz="3200" dirty="0"/>
            </a:br>
            <a:r>
              <a:rPr lang="en-US" sz="3200" dirty="0"/>
              <a:t>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set of </a:t>
                </a:r>
                <a:r>
                  <a:rPr lang="en-US" sz="2000" b="1" dirty="0"/>
                  <a:t>variables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i </a:t>
                </a:r>
                <a:r>
                  <a:rPr lang="en-US" sz="2000" dirty="0"/>
                  <a:t> (= factored state description)</a:t>
                </a:r>
              </a:p>
              <a:p>
                <a:pPr lvl="2"/>
                <a:r>
                  <a:rPr lang="en-US" sz="1700" dirty="0"/>
                  <a:t>Each variable can have a </a:t>
                </a:r>
                <a:r>
                  <a:rPr lang="en-US" sz="1700" b="1" dirty="0"/>
                  <a:t>value</a:t>
                </a:r>
                <a:r>
                  <a:rPr lang="en-US" sz="1700" dirty="0"/>
                  <a:t> from </a:t>
                </a:r>
                <a:r>
                  <a:rPr lang="en-US" sz="1700" b="1" dirty="0"/>
                  <a:t>domain</a:t>
                </a:r>
                <a:r>
                  <a:rPr lang="en-US" sz="1700" dirty="0"/>
                  <a:t>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variables (e.g.,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Differences: ”generic” tree search:</a:t>
                </a:r>
              </a:p>
              <a:p>
                <a:pPr lvl="1"/>
                <a:r>
                  <a:rPr lang="en-US" dirty="0"/>
                  <a:t>Atomic states (variables are only used to create human readable labels or calculate heuristics)</a:t>
                </a:r>
              </a:p>
              <a:p>
                <a:pPr lvl="1"/>
                <a:r>
                  <a:rPr lang="en-US" dirty="0"/>
                  <a:t>States are always complete assignments.</a:t>
                </a:r>
              </a:p>
              <a:p>
                <a:pPr lvl="1"/>
                <a:r>
                  <a:rPr lang="en-US" dirty="0"/>
                  <a:t>Constrains are implicit in the transition function.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Differences: Local search</a:t>
                </a:r>
              </a:p>
              <a:p>
                <a:pPr lvl="1"/>
                <a:r>
                  <a:rPr lang="en-US" sz="1700" dirty="0"/>
                  <a:t>Factored representation to find local moves.</a:t>
                </a:r>
              </a:p>
              <a:p>
                <a:pPr lvl="1"/>
                <a:r>
                  <a:rPr lang="en-US" sz="1700" dirty="0"/>
                  <a:t>Always complete assignments.</a:t>
                </a:r>
              </a:p>
              <a:p>
                <a:pPr lvl="1"/>
                <a:r>
                  <a:rPr lang="en-US" sz="1700" dirty="0"/>
                  <a:t>Constraints may not be met.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dirty="0"/>
                  <a:t>General-purpose algorithms for CSP with more power than standard search algorithms exit.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  <a:blipFill>
                <a:blip r:embed="rId3"/>
                <a:stretch>
                  <a:fillRect l="-76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63"/>
          <a:stretch/>
        </p:blipFill>
        <p:spPr>
          <a:xfrm>
            <a:off x="4572000" y="533400"/>
            <a:ext cx="2827817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5647217" y="53340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10843E1-985B-4A9F-A87D-3ABA26727E55}"/>
              </a:ext>
            </a:extLst>
          </p:cNvPr>
          <p:cNvSpPr/>
          <p:nvPr/>
        </p:nvSpPr>
        <p:spPr>
          <a:xfrm>
            <a:off x="7848600" y="685799"/>
            <a:ext cx="1219200" cy="1004889"/>
          </a:xfrm>
          <a:prstGeom prst="wedgeRoundRectCallout">
            <a:avLst>
              <a:gd name="adj1" fmla="val -123464"/>
              <a:gd name="adj2" fmla="val -61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 variables can have no value!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200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CSPs are a special type of search problem:</a:t>
            </a:r>
          </a:p>
          <a:p>
            <a:pPr lvl="1"/>
            <a:r>
              <a:rPr lang="en-US" sz="2400" dirty="0"/>
              <a:t>States are </a:t>
            </a:r>
            <a:r>
              <a:rPr lang="en-US" sz="2400" b="1" dirty="0"/>
              <a:t>structured</a:t>
            </a:r>
            <a:r>
              <a:rPr lang="en-US" sz="2400" dirty="0"/>
              <a:t> and defined by a set of variables and values assignments</a:t>
            </a:r>
          </a:p>
          <a:p>
            <a:pPr lvl="1"/>
            <a:r>
              <a:rPr lang="en-US" sz="2400" dirty="0"/>
              <a:t>Variables can be unassigned</a:t>
            </a:r>
          </a:p>
          <a:p>
            <a:pPr lvl="1"/>
            <a:r>
              <a:rPr lang="en-US" sz="2400" dirty="0"/>
              <a:t>Goal test defined by </a:t>
            </a:r>
          </a:p>
          <a:p>
            <a:pPr lvl="2"/>
            <a:r>
              <a:rPr lang="en-US" sz="2100" b="1" dirty="0"/>
              <a:t>Consistency</a:t>
            </a:r>
            <a:r>
              <a:rPr lang="en-US" sz="2100" dirty="0"/>
              <a:t> with constraints</a:t>
            </a:r>
          </a:p>
          <a:p>
            <a:pPr lvl="2"/>
            <a:r>
              <a:rPr lang="en-US" sz="2100" b="1" dirty="0"/>
              <a:t>Completeness</a:t>
            </a:r>
            <a:r>
              <a:rPr lang="en-US" sz="2100" dirty="0"/>
              <a:t> of assignment </a:t>
            </a:r>
          </a:p>
          <a:p>
            <a:endParaRPr lang="en-US" sz="2400" b="1" dirty="0"/>
          </a:p>
          <a:p>
            <a:r>
              <a:rPr lang="en-US" sz="2400" b="1" dirty="0"/>
              <a:t>Backtracking search</a:t>
            </a:r>
            <a:r>
              <a:rPr lang="en-US" sz="2400" dirty="0"/>
              <a:t> = depth-first search where a successor state is generated by a consistent value assignment to a single unassigned variable</a:t>
            </a:r>
          </a:p>
          <a:p>
            <a:pPr lvl="1"/>
            <a:r>
              <a:rPr lang="en-US" sz="2000" dirty="0"/>
              <a:t>Starts with {} and only considers consistent assignments.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and </a:t>
            </a:r>
            <a:r>
              <a:rPr lang="en-US" sz="2000" b="1" dirty="0"/>
              <a:t>value selection</a:t>
            </a:r>
            <a:r>
              <a:rPr lang="en-US" sz="2000" dirty="0"/>
              <a:t>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prevents assignments that guarantee later failure</a:t>
            </a:r>
          </a:p>
          <a:p>
            <a:endParaRPr lang="en-US" sz="2400" dirty="0"/>
          </a:p>
          <a:p>
            <a:r>
              <a:rPr lang="en-US" sz="2400" dirty="0"/>
              <a:t>Local search can be used to search the space of all complete assignments for consistent assignments = </a:t>
            </a:r>
            <a:r>
              <a:rPr lang="en-US" sz="24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12727</TotalTime>
  <Words>1679</Words>
  <Application>Microsoft Office PowerPoint</Application>
  <PresentationFormat>On-screen Show (4:3)</PresentationFormat>
  <Paragraphs>232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Symbol</vt:lpstr>
      <vt:lpstr>Wingdings</vt:lpstr>
      <vt:lpstr>Office Theme</vt:lpstr>
      <vt:lpstr>CS 5/7320  Artificial Intelligence  Constraint Satisfaction Problems AIMA Chapter 6</vt:lpstr>
      <vt:lpstr>Constraint Satisfaction  Problems (CSPs)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CSP as a Standard Search Formulation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CSPs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202</cp:revision>
  <dcterms:created xsi:type="dcterms:W3CDTF">2003-12-17T05:14:46Z</dcterms:created>
  <dcterms:modified xsi:type="dcterms:W3CDTF">2024-05-01T16:41:54Z</dcterms:modified>
</cp:coreProperties>
</file>