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6"/>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271" r:id="rId17"/>
    <p:sldId id="294" r:id="rId18"/>
    <p:sldId id="272" r:id="rId19"/>
    <p:sldId id="306" r:id="rId20"/>
    <p:sldId id="274" r:id="rId21"/>
    <p:sldId id="275" r:id="rId22"/>
    <p:sldId id="302" r:id="rId23"/>
    <p:sldId id="276" r:id="rId24"/>
    <p:sldId id="305" r:id="rId25"/>
    <p:sldId id="307" r:id="rId26"/>
    <p:sldId id="277" r:id="rId27"/>
    <p:sldId id="292" r:id="rId28"/>
    <p:sldId id="289" r:id="rId29"/>
    <p:sldId id="297" r:id="rId30"/>
    <p:sldId id="278" r:id="rId31"/>
    <p:sldId id="298" r:id="rId32"/>
    <p:sldId id="279" r:id="rId33"/>
    <p:sldId id="293" r:id="rId34"/>
    <p:sldId id="280" r:id="rId35"/>
    <p:sldId id="281" r:id="rId36"/>
    <p:sldId id="282" r:id="rId37"/>
    <p:sldId id="284" r:id="rId38"/>
    <p:sldId id="304" r:id="rId39"/>
    <p:sldId id="283" r:id="rId40"/>
    <p:sldId id="303" r:id="rId41"/>
    <p:sldId id="286" r:id="rId42"/>
    <p:sldId id="287" r:id="rId43"/>
    <p:sldId id="300" r:id="rId44"/>
    <p:sldId id="288" r:id="rId4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autoAdjust="0"/>
    <p:restoredTop sz="92733" autoAdjust="0"/>
  </p:normalViewPr>
  <p:slideViewPr>
    <p:cSldViewPr>
      <p:cViewPr varScale="1">
        <p:scale>
          <a:sx n="116" d="100"/>
          <a:sy n="116" d="100"/>
        </p:scale>
        <p:origin x="1584" y="86"/>
      </p:cViewPr>
      <p:guideLst>
        <p:guide orient="horz" pos="2160"/>
        <p:guide pos="2880"/>
      </p:guideLst>
    </p:cSldViewPr>
  </p:slideViewPr>
  <p:outlineViewPr>
    <p:cViewPr>
      <p:scale>
        <a:sx n="33" d="100"/>
        <a:sy n="33" d="100"/>
      </p:scale>
      <p:origin x="48" y="7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979649" y="887917"/>
          <a:ext cx="5098725" cy="446080"/>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846963" y="111095"/>
          <a:ext cx="2117407" cy="888766"/>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3123170" y="0"/>
          <a:ext cx="3493733"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Exploration</a:t>
          </a:r>
          <a:r>
            <a:rPr lang="en-US" sz="1500" kern="1200" dirty="0"/>
            <a:t>: perform more playouts from states that currently have no or few playouts.</a:t>
          </a:r>
        </a:p>
      </dsp:txBody>
      <dsp:txXfrm>
        <a:off x="3123170" y="0"/>
        <a:ext cx="3493733" cy="933204"/>
      </dsp:txXfrm>
    </dsp:sp>
    <dsp:sp modelId="{EC55A2F8-97C2-4D3B-ADF8-DBE6FB6A38DF}">
      <dsp:nvSpPr>
        <dsp:cNvPr id="0" name=""/>
        <dsp:cNvSpPr/>
      </dsp:nvSpPr>
      <dsp:spPr>
        <a:xfrm>
          <a:off x="4093654" y="1222053"/>
          <a:ext cx="2117407" cy="888766"/>
        </a:xfrm>
        <a:prstGeom prst="upArrow">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202187" y="1288711"/>
          <a:ext cx="3971601"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US" sz="1400" b="1" kern="1200" dirty="0"/>
            <a:t>Exploitation</a:t>
          </a:r>
          <a:r>
            <a:rPr lang="en-US" sz="1400" kern="1200" dirty="0"/>
            <a:t>: more playouts for states that have done well to get more accurate estimates.</a:t>
          </a:r>
        </a:p>
      </dsp:txBody>
      <dsp:txXfrm>
        <a:off x="202187" y="1288711"/>
        <a:ext cx="3971601" cy="9332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8/8/2024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251.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 Id="rId1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3.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32.png"/><Relationship Id="rId2" Type="http://schemas.openxmlformats.org/officeDocument/2006/relationships/image" Target="../media/image14.png"/><Relationship Id="rId16"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0.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90.png"/><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30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flected Chess pieces">
            <a:extLst>
              <a:ext uri="{FF2B5EF4-FFF2-40B4-BE49-F238E27FC236}">
                <a16:creationId xmlns:a16="http://schemas.microsoft.com/office/drawing/2014/main" id="{65D35FAF-3EC3-469A-88B8-DEAD9C4489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Lst>
          </p:cNvPr>
          <p:cNvSpPr txBox="1"/>
          <p:nvPr/>
        </p:nvSpPr>
        <p:spPr>
          <a:xfrm>
            <a:off x="4571998" y="6477000"/>
            <a:ext cx="4572000" cy="276999"/>
          </a:xfrm>
          <a:prstGeom prst="rect">
            <a:avLst/>
          </a:prstGeom>
          <a:noFill/>
        </p:spPr>
        <p:txBody>
          <a:bodyPr wrap="square">
            <a:spAutoFit/>
          </a:bodyPr>
          <a:lstStyle/>
          <a:p>
            <a:pPr algn="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pic>
        <p:nvPicPr>
          <p:cNvPr id="20" name="Picture 4" descr="Creative Commons License">
            <a:extLst>
              <a:ext uri="{FF2B5EF4-FFF2-40B4-BE49-F238E27FC236}">
                <a16:creationId xmlns:a16="http://schemas.microsoft.com/office/drawing/2014/main" id="{6AB077E9-26C9-4BEA-B4A9-77B4C68D9A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94" y="64338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210A18-8AA3-4C9C-9D8F-DFA405C26554}"/>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94342"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play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10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10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500"/>
                                        <p:tgtEl>
                                          <p:spTgt spid="55"/>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39" grpId="0"/>
      <p:bldP spid="40" grpId="0"/>
      <p:bldP spid="41" grpId="0"/>
      <p:bldP spid="45" grpId="0"/>
      <p:bldP spid="46" grpId="0"/>
      <p:bldP spid="47" grpId="0"/>
      <p:bldP spid="48" grpId="0"/>
      <p:bldP spid="49" grpId="0"/>
      <p:bldP spid="50" grpId="0"/>
      <p:bldP spid="51" grpId="0"/>
      <p:bldP spid="52" grpId="0"/>
      <p:bldP spid="53" grpId="0"/>
      <p:bldP spid="54" grpId="0"/>
      <p:bldP spid="55" grpId="0"/>
      <p:bldP spid="56" grpId="0"/>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7886700" cy="961697"/>
          </a:xfrm>
        </p:spPr>
        <p:txBody>
          <a:bodyPr/>
          <a:lstStyle/>
          <a:p>
            <a:r>
              <a:rPr lang="en-US" dirty="0"/>
              <a:t>Exercise: Simple 2-Ply Game</a:t>
            </a:r>
          </a:p>
        </p:txBody>
      </p:sp>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63" name="TextBox 62">
            <a:extLst>
              <a:ext uri="{FF2B5EF4-FFF2-40B4-BE49-F238E27FC236}">
                <a16:creationId xmlns:a16="http://schemas.microsoft.com/office/drawing/2014/main" id="{C4E5377B-81F0-F6D9-64C2-520D9ABE7A59}"/>
              </a:ext>
            </a:extLst>
          </p:cNvPr>
          <p:cNvSpPr txBox="1"/>
          <p:nvPr/>
        </p:nvSpPr>
        <p:spPr>
          <a:xfrm>
            <a:off x="495296" y="4842605"/>
            <a:ext cx="1582883" cy="369332"/>
          </a:xfrm>
          <a:prstGeom prst="rect">
            <a:avLst/>
          </a:prstGeom>
          <a:noFill/>
        </p:spPr>
        <p:txBody>
          <a:bodyPr wrap="square" rtlCol="0">
            <a:spAutoFit/>
          </a:bodyPr>
          <a:lstStyle/>
          <a:p>
            <a:r>
              <a:rPr lang="en-US" dirty="0"/>
              <a:t>Utility for Min</a:t>
            </a:r>
          </a:p>
        </p:txBody>
      </p:sp>
      <p:sp>
        <p:nvSpPr>
          <p:cNvPr id="64" name="TextBox 63">
            <a:extLst>
              <a:ext uri="{FF2B5EF4-FFF2-40B4-BE49-F238E27FC236}">
                <a16:creationId xmlns:a16="http://schemas.microsoft.com/office/drawing/2014/main" id="{96916851-BB0D-94A5-033B-6C44F9960D9D}"/>
              </a:ext>
            </a:extLst>
          </p:cNvPr>
          <p:cNvSpPr txBox="1"/>
          <p:nvPr/>
        </p:nvSpPr>
        <p:spPr>
          <a:xfrm>
            <a:off x="2234046" y="487572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65" name="TextBox 64">
            <a:extLst>
              <a:ext uri="{FF2B5EF4-FFF2-40B4-BE49-F238E27FC236}">
                <a16:creationId xmlns:a16="http://schemas.microsoft.com/office/drawing/2014/main" id="{D9F90746-7D56-2AA3-0AF7-B9A74B12E57E}"/>
              </a:ext>
            </a:extLst>
          </p:cNvPr>
          <p:cNvSpPr txBox="1"/>
          <p:nvPr/>
        </p:nvSpPr>
        <p:spPr>
          <a:xfrm>
            <a:off x="2847109" y="487572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66" name="TextBox 65">
            <a:extLst>
              <a:ext uri="{FF2B5EF4-FFF2-40B4-BE49-F238E27FC236}">
                <a16:creationId xmlns:a16="http://schemas.microsoft.com/office/drawing/2014/main" id="{D82558A3-3DDF-70FA-86CA-8B350DB0CA6F}"/>
              </a:ext>
            </a:extLst>
          </p:cNvPr>
          <p:cNvSpPr txBox="1"/>
          <p:nvPr/>
        </p:nvSpPr>
        <p:spPr>
          <a:xfrm>
            <a:off x="3429000" y="487572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67" name="TextBox 66">
            <a:extLst>
              <a:ext uri="{FF2B5EF4-FFF2-40B4-BE49-F238E27FC236}">
                <a16:creationId xmlns:a16="http://schemas.microsoft.com/office/drawing/2014/main" id="{89175429-0786-6815-32A8-FB1C86F334D1}"/>
              </a:ext>
            </a:extLst>
          </p:cNvPr>
          <p:cNvSpPr txBox="1"/>
          <p:nvPr/>
        </p:nvSpPr>
        <p:spPr>
          <a:xfrm>
            <a:off x="4149436" y="4885682"/>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68" name="TextBox 67">
            <a:extLst>
              <a:ext uri="{FF2B5EF4-FFF2-40B4-BE49-F238E27FC236}">
                <a16:creationId xmlns:a16="http://schemas.microsoft.com/office/drawing/2014/main" id="{958180E9-DE16-CED5-F21B-13C3120CE349}"/>
              </a:ext>
            </a:extLst>
          </p:cNvPr>
          <p:cNvSpPr txBox="1"/>
          <p:nvPr/>
        </p:nvSpPr>
        <p:spPr>
          <a:xfrm>
            <a:off x="4762499" y="4885682"/>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69" name="TextBox 68">
            <a:extLst>
              <a:ext uri="{FF2B5EF4-FFF2-40B4-BE49-F238E27FC236}">
                <a16:creationId xmlns:a16="http://schemas.microsoft.com/office/drawing/2014/main" id="{74DD38F4-E7E3-1BE0-B722-B627DA3B2150}"/>
              </a:ext>
            </a:extLst>
          </p:cNvPr>
          <p:cNvSpPr txBox="1"/>
          <p:nvPr/>
        </p:nvSpPr>
        <p:spPr>
          <a:xfrm>
            <a:off x="5344390" y="4885682"/>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0" name="TextBox 69">
            <a:extLst>
              <a:ext uri="{FF2B5EF4-FFF2-40B4-BE49-F238E27FC236}">
                <a16:creationId xmlns:a16="http://schemas.microsoft.com/office/drawing/2014/main" id="{21430E9B-737E-E30C-A514-2116A2D2C7A7}"/>
              </a:ext>
            </a:extLst>
          </p:cNvPr>
          <p:cNvSpPr txBox="1"/>
          <p:nvPr/>
        </p:nvSpPr>
        <p:spPr>
          <a:xfrm>
            <a:off x="6120246" y="4885682"/>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1" name="TextBox 70">
            <a:extLst>
              <a:ext uri="{FF2B5EF4-FFF2-40B4-BE49-F238E27FC236}">
                <a16:creationId xmlns:a16="http://schemas.microsoft.com/office/drawing/2014/main" id="{4361DE5A-9C74-7AE2-C891-FFAD653145A0}"/>
              </a:ext>
            </a:extLst>
          </p:cNvPr>
          <p:cNvSpPr txBox="1"/>
          <p:nvPr/>
        </p:nvSpPr>
        <p:spPr>
          <a:xfrm>
            <a:off x="6733309" y="4885682"/>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2" name="TextBox 71">
            <a:extLst>
              <a:ext uri="{FF2B5EF4-FFF2-40B4-BE49-F238E27FC236}">
                <a16:creationId xmlns:a16="http://schemas.microsoft.com/office/drawing/2014/main" id="{032FCB2F-CE4E-09C1-AA5D-CC23D4102B0C}"/>
              </a:ext>
            </a:extLst>
          </p:cNvPr>
          <p:cNvSpPr txBox="1"/>
          <p:nvPr/>
        </p:nvSpPr>
        <p:spPr>
          <a:xfrm>
            <a:off x="7315200" y="4885682"/>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What are the terminal state utilities for Min?</a:t>
            </a:r>
          </a:p>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Lst>
          </p:cNvPr>
          <p:cNvGraphicFramePr>
            <a:graphicFrameLocks noGrp="1"/>
          </p:cNvGraphicFramePr>
          <p:nvPr>
            <p:ph idx="1"/>
            <p:extLst>
              <p:ext uri="{D42A27DB-BD31-4B8C-83A1-F6EECF244321}">
                <p14:modId xmlns:p14="http://schemas.microsoft.com/office/powerpoint/2010/main" val="110781199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p:txBody>
          <a:bodyPr/>
          <a:lstStyle/>
          <a:p>
            <a:r>
              <a:rPr lang="en-US" dirty="0"/>
              <a:t>Issue: Game Tree Size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p:txBody>
              <a:bodyPr>
                <a:normAutofit fontScale="62500" lnSpcReduction="20000"/>
              </a:bodyPr>
              <a:lstStyle/>
              <a:p>
                <a:r>
                  <a:rPr lang="en-US" b="1" dirty="0">
                    <a:solidFill>
                      <a:srgbClr val="FF0000"/>
                    </a:solidFill>
                  </a:rPr>
                  <a:t>Minimax search traverses the complete game tree using DFS!</a:t>
                </a:r>
              </a:p>
              <a:p>
                <a:endParaRPr lang="en-US" dirty="0"/>
              </a:p>
              <a:p>
                <a:pPr marL="0" indent="0" algn="ctr">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endParaRPr lang="en-US" b="0" dirty="0"/>
              </a:p>
              <a:p>
                <a:pPr marL="0" indent="0" algn="ctr">
                  <a:buNone/>
                </a:pPr>
                <a:r>
                  <a:rPr lang="en-US" b="0" dirty="0"/>
                  <a:t>Time </a:t>
                </a:r>
                <a:r>
                  <a:rPr lang="en-US" dirty="0"/>
                  <a:t>c</a:t>
                </a:r>
                <a:r>
                  <a:rPr lang="en-US" b="0" dirty="0"/>
                  <a:t>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𝑚</m:t>
                            </m:r>
                          </m:sup>
                        </m:sSup>
                      </m:e>
                    </m:d>
                  </m:oMath>
                </a14:m>
                <a:endParaRPr lang="en-US" b="0" dirty="0"/>
              </a:p>
              <a:p>
                <a:pPr marL="0" indent="0">
                  <a:buNone/>
                </a:pPr>
                <a:endParaRPr lang="en-US" dirty="0"/>
              </a:p>
              <a:p>
                <a:r>
                  <a:rPr lang="en-US" dirty="0"/>
                  <a:t>Fast solution is only feasible for very simple games with small branching factor!</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solidFill>
                      <a:srgbClr val="FF0000"/>
                    </a:solidFill>
                  </a:rPr>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blipFill>
                <a:blip r:embed="rId2"/>
                <a:stretch>
                  <a:fillRect l="-464"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850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 </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 </m:t>
                    </m:r>
                  </m:oMath>
                </a14:m>
                <a:r>
                  <a:rPr lang="en-US" dirty="0"/>
                  <a:t>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 </m:t>
                    </m:r>
                  </m:oMath>
                </a14:m>
                <a:r>
                  <a:rPr lang="en-US" dirty="0"/>
                  <a:t>and prune subtrees (i.e., don’t follow actions) that do not affect the current minimax value bound.</a:t>
                </a:r>
              </a:p>
              <a:p>
                <a:pPr lvl="1"/>
                <a:r>
                  <a:rPr lang="en-US" dirty="0"/>
                  <a:t>Alpha is used by Max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used by Min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most </a:t>
                </a:r>
                <a14:m>
                  <m:oMath xmlns:m="http://schemas.openxmlformats.org/officeDocument/2006/math">
                    <m:r>
                      <a:rPr lang="en-US" b="0" i="1" smtClean="0">
                        <a:latin typeface="Cambria Math" panose="02040503050406030204" pitchFamily="18" charset="0"/>
                      </a:rPr>
                      <m:t>𝛽</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1005" t="-3221" r="-773"/>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3"/>
                <a:stretch>
                  <a:fillRect l="-3191" t="-4000" r="-2128"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4"/>
                <a:stretch>
                  <a:fillRect l="-1773" t="-909" b="-3636"/>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5"/>
                <a:stretch>
                  <a:fillRect l="-1444" t="-909" b="-4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7B7D0CFD-5914-40C2-9110-DD0349EFE15E}"/>
                  </a:ext>
                </a:extLst>
              </p:cNvPr>
              <p:cNvSpPr txBox="1"/>
              <p:nvPr/>
            </p:nvSpPr>
            <p:spPr>
              <a:xfrm>
                <a:off x="1447800" y="4904601"/>
                <a:ext cx="66603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 </m:t>
                      </m:r>
                      <m:r>
                        <a:rPr lang="en-US" sz="1200" i="1" dirty="0" smtClean="0">
                          <a:latin typeface="Cambria Math" panose="02040503050406030204" pitchFamily="18" charset="0"/>
                        </a:rPr>
                        <m:t>3</m:t>
                      </m:r>
                      <m:r>
                        <a:rPr lang="en-US" sz="1200" b="0" i="1" dirty="0" smtClean="0">
                          <a:latin typeface="Cambria Math" panose="02040503050406030204" pitchFamily="18" charset="0"/>
                        </a:rPr>
                        <m:t>, +∞ ]</m:t>
                      </m:r>
                    </m:oMath>
                  </m:oMathPara>
                </a14:m>
                <a:endParaRPr lang="en-US" sz="1200" dirty="0"/>
              </a:p>
            </p:txBody>
          </p:sp>
        </mc:Choice>
        <mc:Fallback xmlns="">
          <p:sp>
            <p:nvSpPr>
              <p:cNvPr id="72" name="TextBox 71">
                <a:extLst>
                  <a:ext uri="{FF2B5EF4-FFF2-40B4-BE49-F238E27FC236}">
                    <a16:creationId xmlns:a16="http://schemas.microsoft.com/office/drawing/2014/main" id="{7B7D0CFD-5914-40C2-9110-DD0349EFE15E}"/>
                  </a:ext>
                </a:extLst>
              </p:cNvPr>
              <p:cNvSpPr txBox="1">
                <a:spLocks noRot="1" noChangeAspect="1" noMove="1" noResize="1" noEditPoints="1" noAdjustHandles="1" noChangeArrowheads="1" noChangeShapeType="1" noTextEdit="1"/>
              </p:cNvSpPr>
              <p:nvPr/>
            </p:nvSpPr>
            <p:spPr>
              <a:xfrm>
                <a:off x="1447800" y="4904601"/>
                <a:ext cx="666031" cy="276999"/>
              </a:xfrm>
              <a:prstGeom prst="rect">
                <a:avLst/>
              </a:prstGeom>
              <a:blipFill>
                <a:blip r:embed="rId12"/>
                <a:stretch>
                  <a:fillRect r="-10092" b="-8889"/>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699563" y="5105400"/>
            <a:ext cx="1138049" cy="40177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9752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finds an actions that has more value than the best-known move Min has in another subtree.</a:t>
            </a:r>
          </a:p>
        </p:txBody>
      </p:sp>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finds an actions that has less value than the best-known move Max has in another subtree.</a:t>
            </a:r>
          </a:p>
        </p:txBody>
      </p:sp>
    </p:spTree>
    <p:extLst>
      <p:ext uri="{BB962C8B-B14F-4D97-AF65-F5344CB8AC3E}">
        <p14:creationId xmlns:p14="http://schemas.microsoft.com/office/powerpoint/2010/main" val="14362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fontScale="77500" lnSpcReduction="2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We need expert knowledge or some heuristic to determine what a good move is.</a:t>
            </a:r>
          </a:p>
          <a:p>
            <a:endParaRPr lang="en-US" dirty="0"/>
          </a:p>
          <a:p>
            <a:endParaRPr lang="en-US" dirty="0"/>
          </a:p>
          <a:p>
            <a:endParaRPr lang="en-US" dirty="0"/>
          </a:p>
          <a:p>
            <a:r>
              <a:rPr lang="en-US" b="1" dirty="0"/>
              <a:t>Issue: </a:t>
            </a:r>
            <a:r>
              <a:rPr lang="en-US" sz="2800" dirty="0"/>
              <a:t>Optimal decision algorithms still scale poorly even when using alpha-beta pruning with move ordering.</a:t>
            </a:r>
          </a:p>
          <a:p>
            <a:endParaRPr lang="en-US" dirty="0"/>
          </a:p>
        </p:txBody>
      </p:sp>
    </p:spTree>
    <p:extLst>
      <p:ext uri="{BB962C8B-B14F-4D97-AF65-F5344CB8AC3E}">
        <p14:creationId xmlns:p14="http://schemas.microsoft.com/office/powerpoint/2010/main" val="52073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7886700" cy="961697"/>
          </a:xfrm>
        </p:spPr>
        <p:txBody>
          <a:bodyPr/>
          <a:lstStyle/>
          <a:p>
            <a:r>
              <a:rPr lang="en-US" dirty="0"/>
              <a:t>Exercise: Simple 2-Ply Game</a:t>
            </a:r>
          </a:p>
        </p:txBody>
      </p:sp>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1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313458" y="5183562"/>
                <a:ext cx="78867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a:p>
                <a:pPr marL="285750" indent="-285750">
                  <a:buFont typeface="Arial" panose="020B0604020202020204" pitchFamily="34" charset="0"/>
                  <a:buChar char="•"/>
                </a:pPr>
                <a:r>
                  <a:rPr lang="en-US" dirty="0"/>
                  <a:t>What would be the optimal move ordering?</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313458" y="5183562"/>
                <a:ext cx="7886700" cy="1200329"/>
              </a:xfrm>
              <a:prstGeom prst="rect">
                <a:avLst/>
              </a:prstGeom>
              <a:blipFill>
                <a:blip r:embed="rId15"/>
                <a:stretch>
                  <a:fillRect l="-464" t="-2538"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16"/>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8638C2-530C-1D9E-5B77-EB8A31BF7698}"/>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6B8638C2-530C-1D9E-5B77-EB8A31BF7698}"/>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1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E1B57D-3C80-C97F-FE14-64B7790C8D04}"/>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0E1B57D-3C80-C97F-FE14-64B7790C8D04}"/>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18"/>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2903898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Cutting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Cutting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sp>
        <p:nvSpPr>
          <p:cNvPr id="36" name="TextBox 35">
            <a:extLst>
              <a:ext uri="{FF2B5EF4-FFF2-40B4-BE49-F238E27FC236}">
                <a16:creationId xmlns:a16="http://schemas.microsoft.com/office/drawing/2014/main" id="{915FE87E-BB60-4C35-9595-C3958FD75F93}"/>
              </a:ext>
            </a:extLst>
          </p:cNvPr>
          <p:cNvSpPr txBox="1"/>
          <p:nvPr/>
        </p:nvSpPr>
        <p:spPr>
          <a:xfrm>
            <a:off x="5576001" y="199848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8" grpId="0"/>
      <p:bldP spid="19" grpId="0"/>
      <p:bldP spid="16" grpId="0"/>
      <p:bldP spid="17" grpId="0"/>
      <p:bldP spid="24" grpId="0"/>
      <p:bldP spid="25" grpId="0"/>
      <p:bldP spid="26" grpId="0"/>
      <p:bldP spid="27" grpId="0"/>
      <p:bldP spid="28" grpId="0"/>
      <p:bldP spid="29" grpId="0"/>
      <p:bldP spid="30" grpId="0"/>
      <p:bldP spid="36" grpId="0"/>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descr="Metal tic-tac-toe game pieces">
            <a:extLst>
              <a:ext uri="{FF2B5EF4-FFF2-40B4-BE49-F238E27FC236}">
                <a16:creationId xmlns:a16="http://schemas.microsoft.com/office/drawing/2014/main" id="{175FC947-2DD1-4775-8699-AB039B7D98A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Forward pruning</a:t>
            </a:r>
          </a:p>
        </p:txBody>
      </p:sp>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85000" lnSpcReduction="20000"/>
          </a:bodyPr>
          <a:lstStyle/>
          <a:p>
            <a:pPr marL="514350" indent="-514350">
              <a:buFont typeface="+mj-lt"/>
              <a:buAutoNum type="alphaLcPeriod"/>
            </a:pPr>
            <a:endParaRPr lang="en-US" b="1" dirty="0"/>
          </a:p>
          <a:p>
            <a:pPr marL="0" indent="0">
              <a:buNone/>
            </a:pPr>
            <a:r>
              <a:rPr lang="en-US" dirty="0"/>
              <a:t>To save time, we can prune moves that appear bad. </a:t>
            </a:r>
          </a:p>
          <a:p>
            <a:pPr marL="0" indent="0">
              <a:buNone/>
            </a:pPr>
            <a:endParaRPr lang="en-US" dirty="0"/>
          </a:p>
          <a:p>
            <a:pPr marL="0" indent="0">
              <a:buNone/>
            </a:pPr>
            <a:r>
              <a:rPr lang="en-US" dirty="0"/>
              <a:t>There are many ways move quality can be evaluated:</a:t>
            </a:r>
          </a:p>
          <a:p>
            <a:pPr marL="0" indent="0">
              <a:buNone/>
            </a:pPr>
            <a:endParaRPr lang="en-US" dirty="0"/>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p:spTree>
    <p:extLst>
      <p:ext uri="{BB962C8B-B14F-4D97-AF65-F5344CB8AC3E}">
        <p14:creationId xmlns:p14="http://schemas.microsoft.com/office/powerpoint/2010/main" val="3779540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regular Alpha-Beta Tree search with move ordering.</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Perform complete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57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4" grpId="0"/>
      <p:bldP spid="25" grpId="0"/>
      <p:bldP spid="26" grpId="0"/>
      <p:bldP spid="27" grpId="0"/>
      <p:bldP spid="28"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77500" lnSpcReduction="20000"/>
              </a:bodyPr>
              <a:lstStyle/>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average utility 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good moves from self-play (e.g., with deep neural networks). 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850" t="-2801" r="-1468"/>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p:txBody>
              <a:bodyPr>
                <a:normAutofit fontScale="92500" lnSpcReduction="20000"/>
              </a:bodyPr>
              <a:lstStyle/>
              <a:p>
                <a:pPr marL="0" indent="0">
                  <a:buNone/>
                </a:pPr>
                <a:r>
                  <a:rPr lang="en-US" dirty="0"/>
                  <a:t>Find the next best move.</a:t>
                </a:r>
              </a:p>
              <a:p>
                <a:endParaRPr lang="en-US" dirty="0"/>
              </a:p>
              <a:p>
                <a:r>
                  <a:rPr lang="en-US"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a:t>
                </a:r>
              </a:p>
              <a:p>
                <a:pPr marL="914400" lvl="1" indent="-457200">
                  <a:buFont typeface="+mj-lt"/>
                  <a:buAutoNum type="arabicPeriod"/>
                </a:pPr>
                <a:r>
                  <a:rPr lang="en-US" dirty="0"/>
                  <a:t>Select the move that results in the highest win percentage.</a:t>
                </a:r>
              </a:p>
              <a:p>
                <a:pPr marL="0" indent="0">
                  <a:buNone/>
                </a:pPr>
                <a:endParaRPr lang="en-US" dirty="0"/>
              </a:p>
              <a:p>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endParaRPr lang="en-US" dirty="0"/>
              </a:p>
              <a:p>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blipFill>
                <a:blip r:embed="rId2"/>
                <a:stretch>
                  <a:fillRect l="-1391" t="-3501" r="-1777"/>
                </a:stretch>
              </a:blipFill>
            </p:spPr>
            <p:txBody>
              <a:bodyPr/>
              <a:lstStyle/>
              <a:p>
                <a:r>
                  <a:rPr lang="en-US">
                    <a:noFill/>
                  </a:rPr>
                  <a:t> </a:t>
                </a:r>
              </a:p>
            </p:txBody>
          </p:sp>
        </mc:Fallback>
      </mc:AlternateContent>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325563"/>
          </a:xfrm>
        </p:spPr>
        <p:txBody>
          <a:bodyPr>
            <a:normAutofit fontScale="62500" lnSpcReduction="20000"/>
          </a:bodyPr>
          <a:lstStyle/>
          <a:p>
            <a:pPr marL="0" indent="0">
              <a:buNone/>
            </a:pPr>
            <a:r>
              <a:rPr lang="en-US" b="1" dirty="0"/>
              <a:t>Issue</a:t>
            </a:r>
            <a:r>
              <a:rPr lang="en-US" dirty="0"/>
              <a:t>: Pure Monte Carlo Search spends a lot of time to create playouts for bad move.</a:t>
            </a:r>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2772981492"/>
              </p:ext>
            </p:extLst>
          </p:nvPr>
        </p:nvGraphicFramePr>
        <p:xfrm>
          <a:off x="1019175" y="4270958"/>
          <a:ext cx="7058025" cy="2221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497517"/>
            <a:ext cx="2418949" cy="1166991"/>
          </a:xfrm>
          <a:prstGeom prst="wedgeRoundRectCallout">
            <a:avLst>
              <a:gd name="adj1" fmla="val -59076"/>
              <a:gd name="adj2" fmla="val 307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p:sp>
        <p:nvSpPr>
          <p:cNvPr id="4" name="Speech Bubble: Rectangle 3">
            <a:extLst>
              <a:ext uri="{FF2B5EF4-FFF2-40B4-BE49-F238E27FC236}">
                <a16:creationId xmlns:a16="http://schemas.microsoft.com/office/drawing/2014/main" id="{4FB57C7D-DE94-494A-ACF0-651BD16DDDBD}"/>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2"/>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4"/>
                <a:stretch>
                  <a:fillRect l="-476" r="-357" b="-21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2"/>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3"/>
          <a:stretch>
            <a:fillRect/>
          </a:stretch>
        </p:blipFill>
        <p:spPr>
          <a:xfrm>
            <a:off x="978351" y="2819400"/>
            <a:ext cx="7784649" cy="3189476"/>
          </a:xfrm>
          <a:prstGeom prst="rect">
            <a:avLst/>
          </a:prstGeom>
        </p:spPr>
      </p:pic>
      <p:sp>
        <p:nvSpPr>
          <p:cNvPr id="6" name="Speech Bubble: Rectangle 5">
            <a:extLst>
              <a:ext uri="{FF2B5EF4-FFF2-40B4-BE49-F238E27FC236}">
                <a16:creationId xmlns:a16="http://schemas.microsoft.com/office/drawing/2014/main" id="{559D4B9A-014D-421F-AD0F-76EDEBC51C3A}"/>
              </a:ext>
            </a:extLst>
          </p:cNvPr>
          <p:cNvSpPr/>
          <p:nvPr/>
        </p:nvSpPr>
        <p:spPr>
          <a:xfrm>
            <a:off x="3901408" y="5961528"/>
            <a:ext cx="2286000" cy="838200"/>
          </a:xfrm>
          <a:prstGeom prst="wedgeRectCallout">
            <a:avLst>
              <a:gd name="adj1" fmla="val -47565"/>
              <a:gd name="adj2" fmla="val -9381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Note: the simulation path is not recorded to preserve memory!</a:t>
            </a:r>
          </a:p>
        </p:txBody>
      </p:sp>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Tree>
    <p:extLst>
      <p:ext uri="{BB962C8B-B14F-4D97-AF65-F5344CB8AC3E}">
        <p14:creationId xmlns:p14="http://schemas.microsoft.com/office/powerpoint/2010/main" val="177030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descr="Reflected Chess pieces">
            <a:extLst>
              <a:ext uri="{FF2B5EF4-FFF2-40B4-BE49-F238E27FC236}">
                <a16:creationId xmlns:a16="http://schemas.microsoft.com/office/drawing/2014/main" id="{932AC7A2-B898-4053-9E19-C47E7A2F3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spTree>
    <p:extLst>
      <p:ext uri="{BB962C8B-B14F-4D97-AF65-F5344CB8AC3E}">
        <p14:creationId xmlns:p14="http://schemas.microsoft.com/office/powerpoint/2010/main" val="12567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descr="Image result for tic tac toe">
            <a:extLst>
              <a:ext uri="{FF2B5EF4-FFF2-40B4-BE49-F238E27FC236}">
                <a16:creationId xmlns:a16="http://schemas.microsoft.com/office/drawing/2014/main" id="{F68A6481-403B-4C1E-92D1-373A514882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3"/>
                <a:stretch>
                  <a:fillRect l="-698" t="-598" b="-1394"/>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5" grpId="0"/>
      <p:bldP spid="8" grpId="0"/>
      <p:bldP spid="10" grpId="0"/>
      <p:bldP spid="11" grpId="0"/>
      <p:bldP spid="6" grpId="0" animBg="1"/>
      <p:bldP spid="14" grpId="0" animBg="1"/>
      <p:bldP spid="17" grpId="0" animBg="1"/>
      <p:bldP spid="20" grpId="0" animBg="1"/>
      <p:bldP spid="22"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12724</TotalTime>
  <Words>3473</Words>
  <Application>Microsoft Office PowerPoint</Application>
  <PresentationFormat>On-screen Show (4:3)</PresentationFormat>
  <Paragraphs>501</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Idea: Minimax Decision</vt:lpstr>
      <vt:lpstr>Minimax Search: Back-up Minimax Values</vt:lpstr>
      <vt:lpstr>PowerPoint Presentation</vt:lpstr>
      <vt:lpstr>Exercise: Simple 2-Ply Game</vt:lpstr>
      <vt:lpstr>Issue: Game Tree Size</vt:lpstr>
      <vt:lpstr>Alpha-Beta Pruning</vt:lpstr>
      <vt:lpstr>Example: Alpha-Beta Search</vt:lpstr>
      <vt:lpstr>PowerPoint Presentation</vt:lpstr>
      <vt:lpstr>Move Ordering for Alpha-Beta Search</vt:lpstr>
      <vt:lpstr>Exercise: Simple 2-Ply Game</vt:lpstr>
      <vt:lpstr>Heuristic Alpha-Beta Tree Search</vt:lpstr>
      <vt:lpstr>Methods for Adversarial Games</vt:lpstr>
      <vt:lpstr>Cutting off search</vt:lpstr>
      <vt:lpstr>Heuristic Alpha-Beta Tree Search: Cutting off search</vt:lpstr>
      <vt:lpstr>Forward pruning</vt:lpstr>
      <vt:lpstr>Heuristic Alpha-Beta Tree Search: Example for Forward Pruning</vt:lpstr>
      <vt:lpstr>Monte Carlo Tree Search (MCTS)</vt:lpstr>
      <vt:lpstr>Methods for Adversarial Games</vt:lpstr>
      <vt:lpstr>Idea</vt:lpstr>
      <vt:lpstr>Pure Monte Carlo Search</vt:lpstr>
      <vt:lpstr>Playout Selection Strategy</vt:lpstr>
      <vt:lpstr>Selection using Upper Confidence Bounds (UCB1)</vt:lpstr>
      <vt:lpstr>Monte Carlo Tree Search (MCTS)</vt:lpstr>
      <vt:lpstr>PowerPoint Presentation</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75</cp:revision>
  <dcterms:created xsi:type="dcterms:W3CDTF">2021-03-18T20:20:32Z</dcterms:created>
  <dcterms:modified xsi:type="dcterms:W3CDTF">2024-08-08T11:46:09Z</dcterms:modified>
</cp:coreProperties>
</file>