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0.xml" ContentType="application/vnd.openxmlformats-officedocument.drawingml.diagramData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94" r:id="rId3"/>
    <p:sldId id="259" r:id="rId4"/>
    <p:sldId id="262" r:id="rId5"/>
    <p:sldId id="261" r:id="rId6"/>
    <p:sldId id="287" r:id="rId7"/>
    <p:sldId id="410" r:id="rId8"/>
    <p:sldId id="407" r:id="rId9"/>
    <p:sldId id="408" r:id="rId10"/>
    <p:sldId id="409" r:id="rId11"/>
    <p:sldId id="360" r:id="rId12"/>
    <p:sldId id="411" r:id="rId13"/>
    <p:sldId id="412" r:id="rId14"/>
    <p:sldId id="413" r:id="rId15"/>
    <p:sldId id="414" r:id="rId16"/>
    <p:sldId id="346" r:id="rId17"/>
    <p:sldId id="324" r:id="rId18"/>
    <p:sldId id="361" r:id="rId19"/>
    <p:sldId id="344" r:id="rId20"/>
    <p:sldId id="358" r:id="rId21"/>
    <p:sldId id="303" r:id="rId22"/>
    <p:sldId id="348" r:id="rId23"/>
    <p:sldId id="302" r:id="rId24"/>
    <p:sldId id="306" r:id="rId25"/>
    <p:sldId id="338" r:id="rId26"/>
    <p:sldId id="343" r:id="rId27"/>
    <p:sldId id="342" r:id="rId28"/>
    <p:sldId id="327" r:id="rId29"/>
    <p:sldId id="353" r:id="rId30"/>
    <p:sldId id="285" r:id="rId31"/>
    <p:sldId id="286" r:id="rId32"/>
    <p:sldId id="359" r:id="rId33"/>
    <p:sldId id="264" r:id="rId34"/>
    <p:sldId id="289" r:id="rId35"/>
    <p:sldId id="308" r:id="rId36"/>
    <p:sldId id="291" r:id="rId37"/>
    <p:sldId id="352" r:id="rId38"/>
    <p:sldId id="267" r:id="rId39"/>
    <p:sldId id="294" r:id="rId40"/>
    <p:sldId id="296" r:id="rId41"/>
    <p:sldId id="29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107" d="100"/>
          <a:sy n="107" d="100"/>
        </p:scale>
        <p:origin x="18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Making Decisions under Uncertainty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87E2C9DA-AF71-49BE-8463-230D4FAEACDF}">
      <dgm:prSet/>
      <dgm:spPr/>
      <dgm:t>
        <a:bodyPr/>
        <a:lstStyle/>
        <a:p>
          <a:r>
            <a:rPr lang="en-US" dirty="0"/>
            <a:t>Bayes’ Rule</a:t>
          </a:r>
        </a:p>
      </dgm:t>
    </dgm:pt>
    <dgm:pt modelId="{7ED67AEE-3EFA-42A3-9FB2-7E51CBD1AD0A}" type="parTrans" cxnId="{73BAC23A-4B06-47EF-832B-1E7F17048948}">
      <dgm:prSet/>
      <dgm:spPr/>
      <dgm:t>
        <a:bodyPr/>
        <a:lstStyle/>
        <a:p>
          <a:endParaRPr lang="en-US"/>
        </a:p>
      </dgm:t>
    </dgm:pt>
    <dgm:pt modelId="{4D78A9AF-DCE9-40A1-968E-8A84669BB17C}" type="sibTrans" cxnId="{73BAC23A-4B06-47EF-832B-1E7F1704894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Probability Theory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6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6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20161611-1CCB-49E5-BCD6-160E7AE8C6F1}" type="pres">
      <dgm:prSet presAssocID="{87E2C9DA-AF71-49BE-8463-230D4FAEACDF}" presName="textNode" presStyleLbl="node1" presStyleIdx="2" presStyleCnt="6">
        <dgm:presLayoutVars>
          <dgm:bulletEnabled val="1"/>
        </dgm:presLayoutVars>
      </dgm:prSet>
      <dgm:spPr/>
    </dgm:pt>
    <dgm:pt modelId="{86916C63-1FAF-43F8-B295-0A3F60413D66}" type="pres">
      <dgm:prSet presAssocID="{4D78A9AF-DCE9-40A1-968E-8A84669BB17C}" presName="sibTrans" presStyleCnt="0"/>
      <dgm:spPr/>
    </dgm:pt>
    <dgm:pt modelId="{FE566455-4387-4F3B-93FD-63039231E455}" type="pres">
      <dgm:prSet presAssocID="{4A686FD9-F517-4034-849B-38895D14ED95}" presName="textNode" presStyleLbl="node1" presStyleIdx="3" presStyleCnt="6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4" presStyleCnt="6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3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73BAC23A-4B06-47EF-832B-1E7F17048948}" srcId="{277C6803-CA4B-420D-A759-A0176716CDEC}" destId="{87E2C9DA-AF71-49BE-8463-230D4FAEACDF}" srcOrd="2" destOrd="0" parTransId="{7ED67AEE-3EFA-42A3-9FB2-7E51CBD1AD0A}" sibTransId="{4D78A9AF-DCE9-40A1-968E-8A84669BB17C}"/>
    <dgm:cxn modelId="{E42A713B-7206-49A5-9A6C-85CF3F2FC3FC}" srcId="{277C6803-CA4B-420D-A759-A0176716CDEC}" destId="{9227DA0E-23FC-4CFA-8C59-414EB0E01F6C}" srcOrd="5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4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169141CD-0342-4B63-B721-5243A4C779D4}" type="presOf" srcId="{87E2C9DA-AF71-49BE-8463-230D4FAEACDF}" destId="{20161611-1CCB-49E5-BCD6-160E7AE8C6F1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DCDC86E0-345B-4170-8F4C-A1A9BC75C0FC}" type="presParOf" srcId="{2940AEB7-E777-4807-BDF0-EF3FA0BEEEC2}" destId="{20161611-1CCB-49E5-BCD6-160E7AE8C6F1}" srcOrd="4" destOrd="0" presId="urn:microsoft.com/office/officeart/2005/8/layout/hProcess9"/>
    <dgm:cxn modelId="{CD089FAC-7D3F-4F18-9A53-AA6C7921B4E3}" type="presParOf" srcId="{2940AEB7-E777-4807-BDF0-EF3FA0BEEEC2}" destId="{86916C63-1FAF-43F8-B295-0A3F60413D66}" srcOrd="5" destOrd="0" presId="urn:microsoft.com/office/officeart/2005/8/layout/hProcess9"/>
    <dgm:cxn modelId="{2DC080EA-34FA-4231-9E1B-88EF50C76450}" type="presParOf" srcId="{2940AEB7-E777-4807-BDF0-EF3FA0BEEEC2}" destId="{FE566455-4387-4F3B-93FD-63039231E455}" srcOrd="6" destOrd="0" presId="urn:microsoft.com/office/officeart/2005/8/layout/hProcess9"/>
    <dgm:cxn modelId="{85238898-3046-480A-8E6E-7930658D5180}" type="presParOf" srcId="{2940AEB7-E777-4807-BDF0-EF3FA0BEEEC2}" destId="{7685ED58-3418-4846-9665-E14742C7BD0B}" srcOrd="7" destOrd="0" presId="urn:microsoft.com/office/officeart/2005/8/layout/hProcess9"/>
    <dgm:cxn modelId="{16A2F90B-22A4-4C2B-BB52-9B391B6CA0CC}" type="presParOf" srcId="{2940AEB7-E777-4807-BDF0-EF3FA0BEEEC2}" destId="{FC3C55A0-84B2-4F6E-AB59-77725D722C40}" srcOrd="8" destOrd="0" presId="urn:microsoft.com/office/officeart/2005/8/layout/hProcess9"/>
    <dgm:cxn modelId="{0899D7B3-468F-45E2-93F4-858C142C714C}" type="presParOf" srcId="{2940AEB7-E777-4807-BDF0-EF3FA0BEEEC2}" destId="{7FE43F55-AB52-4260-A2ED-9324174B1544}" srcOrd="9" destOrd="0" presId="urn:microsoft.com/office/officeart/2005/8/layout/hProcess9"/>
    <dgm:cxn modelId="{B3E9E043-F09A-4C38-BD91-AEB54C390C3D}" type="presParOf" srcId="{2940AEB7-E777-4807-BDF0-EF3FA0BEEEC2}" destId="{06064AD5-8D7F-4BDF-925D-EFA8045701F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2166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Making Decisions under Uncertainty</a:t>
          </a:r>
        </a:p>
      </dsp:txBody>
      <dsp:txXfrm>
        <a:off x="63732" y="1366967"/>
        <a:ext cx="1138046" cy="1617403"/>
      </dsp:txXfrm>
    </dsp:sp>
    <dsp:sp modelId="{E8E5824E-00F1-481C-89D2-BEE940CDB516}">
      <dsp:nvSpPr>
        <dsp:cNvPr id="0" name=""/>
        <dsp:cNvSpPr/>
      </dsp:nvSpPr>
      <dsp:spPr>
        <a:xfrm>
          <a:off x="1326403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Probability Theory</a:t>
          </a:r>
        </a:p>
      </dsp:txBody>
      <dsp:txXfrm>
        <a:off x="1387969" y="1366967"/>
        <a:ext cx="1138046" cy="1617403"/>
      </dsp:txXfrm>
    </dsp:sp>
    <dsp:sp modelId="{20161611-1CCB-49E5-BCD6-160E7AE8C6F1}">
      <dsp:nvSpPr>
        <dsp:cNvPr id="0" name=""/>
        <dsp:cNvSpPr/>
      </dsp:nvSpPr>
      <dsp:spPr>
        <a:xfrm>
          <a:off x="2650641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Bayes’ Rule</a:t>
          </a:r>
        </a:p>
      </dsp:txBody>
      <dsp:txXfrm>
        <a:off x="2712207" y="1366967"/>
        <a:ext cx="1138046" cy="1617403"/>
      </dsp:txXfrm>
    </dsp:sp>
    <dsp:sp modelId="{FE566455-4387-4F3B-93FD-63039231E455}">
      <dsp:nvSpPr>
        <dsp:cNvPr id="0" name=""/>
        <dsp:cNvSpPr/>
      </dsp:nvSpPr>
      <dsp:spPr>
        <a:xfrm>
          <a:off x="3974879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Independence between Events</a:t>
          </a:r>
        </a:p>
      </dsp:txBody>
      <dsp:txXfrm>
        <a:off x="4036445" y="1366967"/>
        <a:ext cx="1138046" cy="1617403"/>
      </dsp:txXfrm>
    </dsp:sp>
    <dsp:sp modelId="{FC3C55A0-84B2-4F6E-AB59-77725D722C40}">
      <dsp:nvSpPr>
        <dsp:cNvPr id="0" name=""/>
        <dsp:cNvSpPr/>
      </dsp:nvSpPr>
      <dsp:spPr>
        <a:xfrm>
          <a:off x="5299117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Bayesian Decision Making</a:t>
          </a:r>
        </a:p>
      </dsp:txBody>
      <dsp:txXfrm>
        <a:off x="5360683" y="1366967"/>
        <a:ext cx="1138046" cy="1617403"/>
      </dsp:txXfrm>
    </dsp:sp>
    <dsp:sp modelId="{06064AD5-8D7F-4BDF-925D-EFA8045701F9}">
      <dsp:nvSpPr>
        <dsp:cNvPr id="0" name=""/>
        <dsp:cNvSpPr/>
      </dsp:nvSpPr>
      <dsp:spPr>
        <a:xfrm>
          <a:off x="6623355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Example: Naïve Bayesian Classifier</a:t>
          </a:r>
        </a:p>
      </dsp:txBody>
      <dsp:txXfrm>
        <a:off x="6684921" y="1366967"/>
        <a:ext cx="1138046" cy="1617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2412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Joint Probability</a:t>
          </a:r>
        </a:p>
      </dsp:txBody>
      <dsp:txXfrm>
        <a:off x="436958" y="12412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2412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Conditional Probability</a:t>
          </a:r>
        </a:p>
      </dsp:txBody>
      <dsp:txXfrm>
        <a:off x="2395239" y="1241226"/>
        <a:ext cx="1305521" cy="870346"/>
      </dsp:txXfrm>
    </dsp:sp>
    <dsp:sp modelId="{ACDC72BE-1F9B-416E-B33C-26F17CA6A98C}">
      <dsp:nvSpPr>
        <dsp:cNvPr id="0" name=""/>
        <dsp:cNvSpPr/>
      </dsp:nvSpPr>
      <dsp:spPr>
        <a:xfrm>
          <a:off x="3918346" y="12412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Bayes’ Theorem</a:t>
          </a:r>
        </a:p>
      </dsp:txBody>
      <dsp:txXfrm>
        <a:off x="4353519" y="1241226"/>
        <a:ext cx="1305521" cy="870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80.png"/><Relationship Id="rId10" Type="http://schemas.openxmlformats.org/officeDocument/2006/relationships/image" Target="../media/image29.png"/><Relationship Id="rId4" Type="http://schemas.openxmlformats.org/officeDocument/2006/relationships/image" Target="../media/image340.png"/><Relationship Id="rId9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34.svg"/><Relationship Id="rId5" Type="http://schemas.openxmlformats.org/officeDocument/2006/relationships/image" Target="../media/image46.png"/><Relationship Id="rId10" Type="http://schemas.openxmlformats.org/officeDocument/2006/relationships/image" Target="../media/image33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010400" y="1182906"/>
            <a:ext cx="1905001" cy="530225"/>
          </a:xfrm>
          <a:prstGeom prst="wedgeRectCallout">
            <a:avLst>
              <a:gd name="adj1" fmla="val -41933"/>
              <a:gd name="adj2" fmla="val 1288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 of rain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</a:p>
          <a:p>
            <a:pPr algn="ctr"/>
            <a:r>
              <a:rPr lang="en-US" dirty="0"/>
              <a:t>Probability?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joint probability table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</a:t>
                </a:r>
              </a:p>
              <a:p>
                <a:r>
                  <a:rPr lang="en-US" dirty="0"/>
                  <a:t>A large table can be broken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696" t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21502"/>
              </p:ext>
            </p:extLst>
          </p:nvPr>
        </p:nvGraphicFramePr>
        <p:xfrm>
          <a:off x="1524000" y="609600"/>
          <a:ext cx="6096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 | Weather) = </a:t>
            </a:r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(Cavity, Weather) = </a:t>
            </a:r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for the chance of getting Head.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 the next chapter) so useful.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6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377519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frequentist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3775198" cy="1015663"/>
              </a:xfrm>
              <a:prstGeom prst="rect">
                <a:avLst/>
              </a:prstGeom>
              <a:blipFill>
                <a:blip r:embed="rId6"/>
                <a:stretch>
                  <a:fillRect l="-161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99775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zebra. If the likelihood for cats is smaller, but the prior probability is much higher, cat may have a larger posterior probability!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blipFill>
                <a:blip r:embed="rId4"/>
                <a:stretch>
                  <a:fillRect l="-763" t="-2765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</a:extLst>
          </p:cNvPr>
          <p:cNvGrpSpPr/>
          <p:nvPr/>
        </p:nvGrpSpPr>
        <p:grpSpPr>
          <a:xfrm>
            <a:off x="7417494" y="583612"/>
            <a:ext cx="1662186" cy="19100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obtain evidence about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r>
                  <a:rPr lang="en-US" sz="2400" dirty="0">
                    <a:sym typeface="Symbol"/>
                  </a:rPr>
                  <a:t> This reduces the joint probability distribution table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to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  <a:blipFill>
                <a:blip r:embed="rId3"/>
                <a:stretch>
                  <a:fillRect l="-850" t="-221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A hypothesis H: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  <a:blipFill>
                <a:blip r:embed="rId3"/>
                <a:stretch>
                  <a:fillRect l="-773" t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696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use the simplifying assumption that each word is conditionally independent of the others given the message class (h = spam or not spam):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we can calculate the a posteriori probability after the evidence of the message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477676" y="5276053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4239418" y="574626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2816514" y="4701117"/>
            <a:ext cx="185225" cy="1905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2453306" y="5768293"/>
            <a:ext cx="11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5861545" y="5175745"/>
            <a:ext cx="228472" cy="13072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317569" y="5930555"/>
            <a:ext cx="33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likelihoods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(presents and absence of words)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0A556595-A64A-516F-31FC-8ACA61F66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305554" y="4719963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54" y="4719963"/>
                <a:ext cx="1518943" cy="954107"/>
              </a:xfrm>
              <a:prstGeom prst="rect">
                <a:avLst/>
              </a:prstGeom>
              <a:blipFill>
                <a:blip r:embed="rId7"/>
                <a:stretch>
                  <a:fillRect l="-791" r="-1581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that means predict </a:t>
                </a:r>
                <a:r>
                  <a:rPr lang="en-US" dirty="0"/>
                  <a:t>spam if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773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42733" y="3024314"/>
                <a:ext cx="2588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58859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0|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/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  <a:blipFill>
                <a:blip r:embed="rId8"/>
                <a:stretch>
                  <a:fillRect t="-5455" r="-72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5C41C5-FC69-BCA7-884F-BF4DEDA41017}"/>
              </a:ext>
            </a:extLst>
          </p:cNvPr>
          <p:cNvSpPr/>
          <p:nvPr/>
        </p:nvSpPr>
        <p:spPr>
          <a:xfrm>
            <a:off x="2153039" y="160020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0C31B-E541-4B8E-52FB-9E103A8BCBA6}"/>
              </a:ext>
            </a:extLst>
          </p:cNvPr>
          <p:cNvSpPr/>
          <p:nvPr/>
        </p:nvSpPr>
        <p:spPr>
          <a:xfrm>
            <a:off x="2229239" y="1938755"/>
            <a:ext cx="29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messages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  <a:endParaRPr lang="en-US" sz="16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E5C52-336E-B14F-B4A8-4B91BA1D9629}"/>
              </a:ext>
            </a:extLst>
          </p:cNvPr>
          <p:cNvCxnSpPr>
            <a:cxnSpLocks/>
          </p:cNvCxnSpPr>
          <p:nvPr/>
        </p:nvCxnSpPr>
        <p:spPr>
          <a:xfrm>
            <a:off x="2233341" y="1938755"/>
            <a:ext cx="2942026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/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1|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6CC5B0-EB47-85D9-6395-592DA5E435B4}"/>
              </a:ext>
            </a:extLst>
          </p:cNvPr>
          <p:cNvSpPr/>
          <p:nvPr/>
        </p:nvSpPr>
        <p:spPr>
          <a:xfrm>
            <a:off x="3043586" y="2224968"/>
            <a:ext cx="4012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4216-B11D-5C1C-D4CC-708A0EB9E81A}"/>
              </a:ext>
            </a:extLst>
          </p:cNvPr>
          <p:cNvSpPr/>
          <p:nvPr/>
        </p:nvSpPr>
        <p:spPr>
          <a:xfrm>
            <a:off x="3276600" y="2557046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spam messages</a:t>
            </a:r>
            <a:r>
              <a:rPr lang="en-US" sz="1600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C46B8-7E57-C381-3E04-260477510D05}"/>
              </a:ext>
            </a:extLst>
          </p:cNvPr>
          <p:cNvCxnSpPr>
            <a:cxnSpLocks/>
          </p:cNvCxnSpPr>
          <p:nvPr/>
        </p:nvCxnSpPr>
        <p:spPr>
          <a:xfrm>
            <a:off x="3136521" y="2548822"/>
            <a:ext cx="382664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</a:extLst>
          </p:cNvPr>
          <p:cNvSpPr/>
          <p:nvPr/>
        </p:nvSpPr>
        <p:spPr>
          <a:xfrm>
            <a:off x="7086599" y="1676400"/>
            <a:ext cx="1782001" cy="575674"/>
          </a:xfrm>
          <a:prstGeom prst="wedgeRoundRectCallout">
            <a:avLst>
              <a:gd name="adj1" fmla="val -56389"/>
              <a:gd name="adj2" fmla="val 683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282AA5FB-9A46-B3F2-86A2-F871DCE5AB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  <a:br>
              <a:rPr lang="en-US" sz="2800" dirty="0"/>
            </a:br>
            <a:r>
              <a:rPr lang="en-US" sz="2800" dirty="0"/>
              <a:t>To make decisions under uncertainty requires:</a:t>
            </a:r>
            <a:endParaRPr lang="en-US" sz="2500" dirty="0"/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Estimating probabilities of outcomes for different actions.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Assign utility to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Choose the action with the larges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 decision rule</a:t>
            </a:r>
            <a:br>
              <a:rPr lang="en-US" sz="2800" dirty="0"/>
            </a:br>
            <a:r>
              <a:rPr lang="en-US" sz="2800" dirty="0"/>
              <a:t>Choose the most likely outcome by minimizing expected 0-1 loss. Required 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Estimate prior probabilities of outcomes and the likelihood of seeing evidence given different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Use the evidence to update the probability of the outcome.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r>
              <a:rPr lang="en-US" sz="2800" dirty="0"/>
              <a:t>A general framework for learning functions and decision rules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  <a:p>
            <a:r>
              <a:rPr lang="en-US" sz="2800" dirty="0"/>
              <a:t>Issue is that we need to define/learn the complete joint probability distribution! Much of ML is about overcoming this issue.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Catching a Flight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purely logical approach leads to conclusions that are too weak for effective decision making: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blipFill>
                <a:blip r:embed="rId6"/>
                <a:stretch>
                  <a:fillRect r="-99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34483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0"/>
                <a:ext cx="7886700" cy="50450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5045073"/>
              </a:xfrm>
              <a:blipFill>
                <a:blip r:embed="rId3"/>
                <a:stretch>
                  <a:fillRect l="-92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0581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628978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628978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74023" y="2655778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8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gives us two ways to factor a joint distribution for events x and 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new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500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2350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4178</Words>
  <Application>Microsoft Office PowerPoint</Application>
  <PresentationFormat>On-screen Show (4:3)</PresentationFormat>
  <Paragraphs>540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Wingdings</vt:lpstr>
      <vt:lpstr>Office Theme</vt:lpstr>
      <vt:lpstr>CS 5/7320  Artificial Intelligence  Quantifying Uncertainty: Probabilities  AIMA Chapter 12</vt:lpstr>
      <vt:lpstr>Contents</vt:lpstr>
      <vt:lpstr>Uncertainty is Bad for Agents Based on Logic</vt:lpstr>
      <vt:lpstr>Making Decisions Under Uncertainty</vt:lpstr>
      <vt:lpstr>Sources of Uncertainty</vt:lpstr>
      <vt:lpstr>What are Probabilities?</vt:lpstr>
      <vt:lpstr>Probability Theory Recap</vt:lpstr>
      <vt:lpstr>Bayesian Update: Bayes’ Rule</vt:lpstr>
      <vt:lpstr>Example: Getting Married in the Desert</vt:lpstr>
      <vt:lpstr>Example: Getting Married in the Desert</vt:lpstr>
      <vt:lpstr>Issue With 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55</cp:revision>
  <dcterms:created xsi:type="dcterms:W3CDTF">2020-12-02T20:47:32Z</dcterms:created>
  <dcterms:modified xsi:type="dcterms:W3CDTF">2024-08-08T12:07:23Z</dcterms:modified>
</cp:coreProperties>
</file>