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271" r:id="rId17"/>
    <p:sldId id="272" r:id="rId18"/>
    <p:sldId id="287" r:id="rId19"/>
    <p:sldId id="311" r:id="rId20"/>
    <p:sldId id="305" r:id="rId21"/>
    <p:sldId id="277" r:id="rId22"/>
    <p:sldId id="278" r:id="rId23"/>
    <p:sldId id="280" r:id="rId24"/>
    <p:sldId id="295" r:id="rId25"/>
    <p:sldId id="320" r:id="rId26"/>
    <p:sldId id="300" r:id="rId27"/>
    <p:sldId id="302" r:id="rId28"/>
    <p:sldId id="282" r:id="rId29"/>
    <p:sldId id="283" r:id="rId30"/>
    <p:sldId id="306" r:id="rId31"/>
    <p:sldId id="303" r:id="rId32"/>
    <p:sldId id="294" r:id="rId33"/>
    <p:sldId id="296" r:id="rId34"/>
    <p:sldId id="304" r:id="rId35"/>
    <p:sldId id="298" r:id="rId36"/>
    <p:sldId id="314" r:id="rId37"/>
    <p:sldId id="317" r:id="rId38"/>
    <p:sldId id="316" r:id="rId39"/>
    <p:sldId id="313" r:id="rId40"/>
    <p:sldId id="319" r:id="rId41"/>
    <p:sldId id="299"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p:scale>
          <a:sx n="120" d="100"/>
          <a:sy n="120" d="100"/>
        </p:scale>
        <p:origin x="67" y="-122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EB8085AD-DE66-444E-AD31-AF2B51224948}">
      <dgm:prSet/>
      <dgm:spPr/>
      <dgm:t>
        <a:bodyPr/>
        <a:lstStyle/>
        <a:p>
          <a:endParaRPr lang="en-US" dirty="0"/>
        </a:p>
      </dgm:t>
    </dgm:pt>
    <dgm:pt modelId="{F9636DD4-8012-49A4-ADC8-6A5BC035C76C}" type="sibTrans" cxnId="{1F321E2E-F382-48C4-BF5C-0F1A65DF633E}">
      <dgm:prSet/>
      <dgm:spPr/>
      <dgm:t>
        <a:bodyPr/>
        <a:lstStyle/>
        <a:p>
          <a:endParaRPr lang="en-US"/>
        </a:p>
      </dgm:t>
    </dgm:pt>
    <dgm:pt modelId="{7324D38C-F909-4853-AC69-CD5F884A3506}" type="parTrans" cxnId="{1F321E2E-F382-48C4-BF5C-0F1A65DF633E}">
      <dgm:prSet/>
      <dgm:spPr/>
      <dgm:t>
        <a:bodyPr/>
        <a:lstStyle/>
        <a:p>
          <a:endParaRPr lang="en-US"/>
        </a:p>
      </dgm:t>
    </dgm:pt>
    <dgm:pt modelId="{31AC0936-13A7-4206-A04C-633A232996C4}">
      <dgm:prSet/>
      <dgm:spPr/>
      <dgm:t>
        <a:bodyPr/>
        <a:lstStyle/>
        <a:p>
          <a:r>
            <a:rPr lang="en-US" dirty="0"/>
            <a:t>Does it get stuck?</a:t>
          </a:r>
        </a:p>
      </dgm:t>
    </dgm:pt>
    <dgm:pt modelId="{482F6E00-E232-4B46-9304-64094FC5B909}" type="sibTrans" cxnId="{D4C5A42B-EDA1-41D5-8B8B-37FF404423F8}">
      <dgm:prSet/>
      <dgm:spPr/>
      <dgm:t>
        <a:bodyPr/>
        <a:lstStyle/>
        <a:p>
          <a:endParaRPr lang="en-US"/>
        </a:p>
      </dgm:t>
    </dgm:pt>
    <dgm:pt modelId="{8477092A-2C17-4EB6-AC91-8D7FED19D23C}" type="parTrans" cxnId="{D4C5A42B-EDA1-41D5-8B8B-37FF404423F8}">
      <dgm:prSet/>
      <dgm:spPr/>
      <dgm:t>
        <a:bodyPr/>
        <a:lstStyle/>
        <a:p>
          <a:endParaRPr lang="en-US"/>
        </a:p>
      </dgm:t>
    </dgm:pt>
    <dgm:pt modelId="{DC0BE046-8022-4B60-9E01-A5A60BBB3337}">
      <dgm:prSet/>
      <dgm:spPr/>
      <dgm:t>
        <a:bodyPr/>
        <a:lstStyle/>
        <a:p>
          <a:r>
            <a:rPr lang="en-US" dirty="0"/>
            <a:t>…</a:t>
          </a:r>
        </a:p>
      </dgm:t>
    </dgm:pt>
    <dgm:pt modelId="{E28F98E7-FCB7-4C5F-83A6-160B4F02F451}" type="parTrans" cxnId="{F061CBEA-A125-48D6-9DDF-9A9611165A12}">
      <dgm:prSet/>
      <dgm:spPr/>
      <dgm:t>
        <a:bodyPr/>
        <a:lstStyle/>
        <a:p>
          <a:endParaRPr lang="en-US"/>
        </a:p>
      </dgm:t>
    </dgm:pt>
    <dgm:pt modelId="{D35CB8C5-A2E4-4E3B-B06F-44306DEF230F}" type="sibTrans" cxnId="{F061CBEA-A125-48D6-9DDF-9A9611165A1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6A7F8C53-5570-4BB9-BD5A-3BF342B38242}" type="presOf" srcId="{DC0BE046-8022-4B60-9E01-A5A60BBB3337}" destId="{DD58FCCA-5A53-48EF-830C-01A1BC2DEC5F}" srcOrd="0" destOrd="4"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F061CBEA-A125-48D6-9DDF-9A9611165A12}" srcId="{58A56870-94C5-474F-A11F-B059F85D051B}" destId="{DC0BE046-8022-4B60-9E01-A5A60BBB3337}" srcOrd="4" destOrd="0" parTransId="{E28F98E7-FCB7-4C5F-83A6-160B4F02F451}" sibTransId="{D35CB8C5-A2E4-4E3B-B06F-44306DEF230F}"/>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a:p>
          <a:pPr marL="171450" lvl="1" indent="-171450" algn="l" defTabSz="844550">
            <a:lnSpc>
              <a:spcPct val="90000"/>
            </a:lnSpc>
            <a:spcBef>
              <a:spcPct val="0"/>
            </a:spcBef>
            <a:spcAft>
              <a:spcPct val="15000"/>
            </a:spcAft>
            <a:buChar char="•"/>
          </a:pPr>
          <a:r>
            <a:rPr lang="en-US" sz="1900" kern="1200" dirty="0"/>
            <a:t>…</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9/12/2024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24</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35</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38</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674475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1.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70.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7"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81.png"/><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70.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00.png"/><Relationship Id="rId4" Type="http://schemas.openxmlformats.org/officeDocument/2006/relationships/image" Target="../media/image29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1.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1.png"/><Relationship Id="rId4" Type="http://schemas.openxmlformats.org/officeDocument/2006/relationships/diagramLayout" Target="../diagrams/layout13.xml"/><Relationship Id="rId9" Type="http://schemas.openxmlformats.org/officeDocument/2006/relationships/image" Target="../media/image34.svg"/></Relationships>
</file>

<file path=ppt/slides/_rels/slide3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36.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36.jpeg"/><Relationship Id="rId4" Type="http://schemas.openxmlformats.org/officeDocument/2006/relationships/diagramLayout" Target="../diagrams/layout15.xml"/><Relationship Id="rId9" Type="http://schemas.openxmlformats.org/officeDocument/2006/relationships/image" Target="../media/image34.svg"/></Relationships>
</file>

<file path=ppt/slides/_rels/slide39.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2977562" cy="461665"/>
          </a:xfrm>
          <a:prstGeom prst="rect">
            <a:avLst/>
          </a:prstGeom>
          <a:noFill/>
        </p:spPr>
        <p:txBody>
          <a:bodyPr wrap="square">
            <a:spAutoFit/>
          </a:bodyPr>
          <a:lstStyle/>
          <a:p>
            <a:r>
              <a:rPr lang="en-US" sz="1200" dirty="0">
                <a:solidFill>
                  <a:schemeClr val="tx1">
                    <a:lumMod val="50000"/>
                  </a:schemeClr>
                </a:solidFill>
              </a:rPr>
              <a:t>Image: "Robot at the British Library Science Fiction Exhibition" 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grpSp>
        <p:nvGrpSpPr>
          <p:cNvPr id="6" name="Group 5">
            <a:extLst>
              <a:ext uri="{FF2B5EF4-FFF2-40B4-BE49-F238E27FC236}">
                <a16:creationId xmlns:a16="http://schemas.microsoft.com/office/drawing/2014/main" id="{F50AE103-1DF3-98A1-A49A-D1C1A6A34D86}"/>
              </a:ext>
            </a:extLst>
          </p:cNvPr>
          <p:cNvGrpSpPr/>
          <p:nvPr/>
        </p:nvGrpSpPr>
        <p:grpSpPr>
          <a:xfrm>
            <a:off x="7725359" y="5294361"/>
            <a:ext cx="1319044" cy="1467323"/>
            <a:chOff x="7291556" y="4743923"/>
            <a:chExt cx="1676400" cy="1981200"/>
          </a:xfrm>
        </p:grpSpPr>
        <p:sp>
          <p:nvSpPr>
            <p:cNvPr id="3" name="Rectangle 2">
              <a:extLst>
                <a:ext uri="{FF2B5EF4-FFF2-40B4-BE49-F238E27FC236}">
                  <a16:creationId xmlns:a16="http://schemas.microsoft.com/office/drawing/2014/main" id="{8A05982F-3CCD-BB2F-62A8-4D54DFC97224}"/>
                </a:ext>
              </a:extLst>
            </p:cNvPr>
            <p:cNvSpPr/>
            <p:nvPr/>
          </p:nvSpPr>
          <p:spPr>
            <a:xfrm>
              <a:off x="7291556" y="4743923"/>
              <a:ext cx="1676400" cy="19812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400"/>
            </a:p>
          </p:txBody>
        </p:sp>
        <p:pic>
          <p:nvPicPr>
            <p:cNvPr id="4" name="Picture 3" descr="A qr code with black dots&#10;&#10;Description automatically generated">
              <a:extLst>
                <a:ext uri="{FF2B5EF4-FFF2-40B4-BE49-F238E27FC236}">
                  <a16:creationId xmlns:a16="http://schemas.microsoft.com/office/drawing/2014/main" id="{B64B7859-38FB-A640-D68B-1D60CEF0DF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9655" y="4780149"/>
              <a:ext cx="1585745" cy="1585745"/>
            </a:xfrm>
            <a:prstGeom prst="rect">
              <a:avLst/>
            </a:prstGeom>
          </p:spPr>
        </p:pic>
        <p:sp>
          <p:nvSpPr>
            <p:cNvPr id="5" name="Rectangle 4">
              <a:extLst>
                <a:ext uri="{FF2B5EF4-FFF2-40B4-BE49-F238E27FC236}">
                  <a16:creationId xmlns:a16="http://schemas.microsoft.com/office/drawing/2014/main" id="{8F36BA28-8B7D-1057-16E5-9B5F02C83DF9}"/>
                </a:ext>
              </a:extLst>
            </p:cNvPr>
            <p:cNvSpPr/>
            <p:nvPr/>
          </p:nvSpPr>
          <p:spPr>
            <a:xfrm>
              <a:off x="7291556" y="6388777"/>
              <a:ext cx="1676400" cy="336346"/>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Online Material</a:t>
              </a:r>
            </a:p>
          </p:txBody>
        </p:sp>
      </p:gr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3" grpId="0"/>
      <p:bldP spid="10" grpId="0"/>
      <p:bldP spid="12" grpId="0"/>
      <p:bldP spid="14" grpId="0"/>
      <p:bldP spid="16" grpId="0"/>
      <p:bldP spid="18" grpId="0"/>
      <p:bldP spid="20"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3" y="3206783"/>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8829" y="3525451"/>
              <a:ext cx="2039468" cy="978739"/>
            </a:xfrm>
            <a:prstGeom prst="rect">
              <a:avLst/>
            </a:prstGeom>
          </p:spPr>
          <p:txBody>
            <a:bodyPr wrap="square">
              <a:spAutoFit/>
            </a:bodyPr>
            <a:lstStyle/>
            <a:p>
              <a:r>
                <a:rPr lang="en-US" dirty="0" err="1"/>
                <a:t>Determ</a:t>
              </a:r>
              <a:r>
                <a:rPr lang="en-US" dirty="0"/>
                <a:t>. game Mechanics</a:t>
              </a:r>
            </a:p>
            <a:p>
              <a:r>
                <a:rPr lang="en-US" dirty="0"/>
                <a:t>+ 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6713" y="4486267"/>
              <a:ext cx="1068148" cy="391495"/>
            </a:xfrm>
            <a:prstGeom prst="rect">
              <a:avLst/>
            </a:prstGeom>
          </p:spPr>
          <p:txBody>
            <a:bodyPr wrap="none">
              <a:spAutoFit/>
            </a:bodyPr>
            <a:lstStyle/>
            <a:p>
              <a:r>
                <a:rPr lang="en-US" dirty="0"/>
                <a:t>Episodic</a:t>
              </a:r>
            </a:p>
          </p:txBody>
        </p:sp>
        <p:sp>
          <p:nvSpPr>
            <p:cNvPr id="12" name="Rectangle 11"/>
            <p:cNvSpPr/>
            <p:nvPr/>
          </p:nvSpPr>
          <p:spPr>
            <a:xfrm>
              <a:off x="5562601" y="4499146"/>
              <a:ext cx="1068148" cy="391495"/>
            </a:xfrm>
            <a:prstGeom prst="rect">
              <a:avLst/>
            </a:prstGeom>
          </p:spPr>
          <p:txBody>
            <a:bodyPr wrap="none">
              <a:spAutoFit/>
            </a:bodyPr>
            <a:lstStyle/>
            <a:p>
              <a:r>
                <a:rPr lang="en-US" dirty="0"/>
                <a:t>Episodic</a:t>
              </a:r>
            </a:p>
          </p:txBody>
        </p:sp>
        <p:sp>
          <p:nvSpPr>
            <p:cNvPr id="13" name="Rectangle 12"/>
            <p:cNvSpPr/>
            <p:nvPr/>
          </p:nvSpPr>
          <p:spPr>
            <a:xfrm>
              <a:off x="7508502" y="448626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1050089" cy="391495"/>
            </a:xfrm>
            <a:prstGeom prst="rect">
              <a:avLst/>
            </a:prstGeom>
          </p:spPr>
          <p:txBody>
            <a:bodyPr wrap="none">
              <a:spAutoFit/>
            </a:bodyPr>
            <a:lstStyle/>
            <a:p>
              <a:r>
                <a:rPr lang="en-US" dirty="0"/>
                <a:t>Partially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430742"/>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pPr algn="ctr"/>
            <a:r>
              <a:rPr lang="en-US" dirty="0"/>
              <a:t>Chess with</a:t>
            </a:r>
            <a:br>
              <a:rPr lang="en-US" dirty="0"/>
            </a:br>
            <a:r>
              <a:rPr lang="en-US" dirty="0"/>
              <a:t>a clock</a:t>
            </a:r>
          </a:p>
        </p:txBody>
      </p:sp>
      <p:sp>
        <p:nvSpPr>
          <p:cNvPr id="37" name="Rectangle 36"/>
          <p:cNvSpPr/>
          <p:nvPr/>
        </p:nvSpPr>
        <p:spPr>
          <a:xfrm>
            <a:off x="5429886" y="2307092"/>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801492" y="2286000"/>
            <a:ext cx="1686679" cy="646331"/>
          </a:xfrm>
          <a:prstGeom prst="rect">
            <a:avLst/>
          </a:prstGeom>
        </p:spPr>
        <p:txBody>
          <a:bodyPr wrap="none">
            <a:spAutoFit/>
          </a:bodyPr>
          <a:lstStyle/>
          <a:p>
            <a:pPr algn="ctr"/>
            <a:r>
              <a:rPr lang="en-US" dirty="0"/>
              <a:t>Vacuum cleaner</a:t>
            </a:r>
            <a:br>
              <a:rPr lang="en-US" dirty="0"/>
            </a:br>
            <a:r>
              <a:rPr lang="en-US" dirty="0"/>
              <a:t>world</a:t>
            </a:r>
          </a:p>
        </p:txBody>
      </p:sp>
      <p:sp>
        <p:nvSpPr>
          <p:cNvPr id="30" name="Rectangle 29">
            <a:extLst>
              <a:ext uri="{FF2B5EF4-FFF2-40B4-BE49-F238E27FC236}">
                <a16:creationId xmlns:a16="http://schemas.microsoft.com/office/drawing/2014/main" id="{0A30D3E1-02C8-AF0F-3B20-66909B1B78B5}"/>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pic>
        <p:nvPicPr>
          <p:cNvPr id="3" name="Picture 4" descr="vacuum2-environment">
            <a:extLst>
              <a:ext uri="{FF2B5EF4-FFF2-40B4-BE49-F238E27FC236}">
                <a16:creationId xmlns:a16="http://schemas.microsoft.com/office/drawing/2014/main" id="{7F66E2C8-E952-6782-B595-546A3B9F5101}"/>
              </a:ext>
            </a:extLst>
          </p:cNvPr>
          <p:cNvPicPr>
            <a:picLocks noChangeAspect="1" noChangeArrowheads="1"/>
          </p:cNvPicPr>
          <p:nvPr/>
        </p:nvPicPr>
        <p:blipFill>
          <a:blip r:embed="rId6" cstate="print"/>
          <a:srcRect/>
          <a:stretch>
            <a:fillRect/>
          </a:stretch>
        </p:blipFill>
        <p:spPr bwMode="auto">
          <a:xfrm>
            <a:off x="1765861" y="1319402"/>
            <a:ext cx="1627602" cy="832727"/>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72682"/>
          </a:xfrm>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6"/>
                <a:stretch>
                  <a:fillRect b="-10909"/>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01F3DC52-536A-9328-7E14-B5FA2C6383F0}"/>
              </a:ext>
            </a:extLst>
          </p:cNvPr>
          <p:cNvSpPr txBox="1"/>
          <p:nvPr/>
        </p:nvSpPr>
        <p:spPr>
          <a:xfrm>
            <a:off x="7359181" y="4554378"/>
            <a:ext cx="1524000" cy="1169551"/>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b="1" dirty="0"/>
              <a:t>Note</a:t>
            </a:r>
            <a:r>
              <a:rPr lang="en-US" sz="1400" dirty="0"/>
              <a:t>: Everything outside the agent function can be seen as the environment.</a:t>
            </a:r>
          </a:p>
        </p:txBody>
      </p:sp>
      <p:cxnSp>
        <p:nvCxnSpPr>
          <p:cNvPr id="20" name="Straight Arrow Connector 19">
            <a:extLst>
              <a:ext uri="{FF2B5EF4-FFF2-40B4-BE49-F238E27FC236}">
                <a16:creationId xmlns:a16="http://schemas.microsoft.com/office/drawing/2014/main" id="{197A4365-FAB8-3CB6-5EC2-595FAABE4D28}"/>
              </a:ext>
            </a:extLst>
          </p:cNvPr>
          <p:cNvCxnSpPr>
            <a:cxnSpLocks/>
          </p:cNvCxnSpPr>
          <p:nvPr/>
        </p:nvCxnSpPr>
        <p:spPr>
          <a:xfrm flipH="1">
            <a:off x="3157646" y="2133600"/>
            <a:ext cx="309454" cy="256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Lst>
          </p:cNvPr>
          <p:cNvSpPr txBox="1"/>
          <p:nvPr/>
        </p:nvSpPr>
        <p:spPr>
          <a:xfrm>
            <a:off x="2814987" y="2093600"/>
            <a:ext cx="548548" cy="261610"/>
          </a:xfrm>
          <a:prstGeom prst="rect">
            <a:avLst/>
          </a:prstGeom>
          <a:noFill/>
        </p:spPr>
        <p:txBody>
          <a:bodyPr wrap="non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Lst>
          </p:cNvPr>
          <p:cNvSpPr/>
          <p:nvPr/>
        </p:nvSpPr>
        <p:spPr>
          <a:xfrm rot="20595314">
            <a:off x="3601282" y="2862065"/>
            <a:ext cx="685800" cy="844374"/>
          </a:xfrm>
          <a:prstGeom prst="down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38B1A3F-34AA-8D60-73EE-3B5A618630D0}"/>
              </a:ext>
            </a:extLst>
          </p:cNvPr>
          <p:cNvGrpSpPr/>
          <p:nvPr/>
        </p:nvGrpSpPr>
        <p:grpSpPr>
          <a:xfrm>
            <a:off x="2619882" y="3798765"/>
            <a:ext cx="4648439" cy="2946551"/>
            <a:chOff x="2619882" y="3798765"/>
            <a:chExt cx="4648439" cy="2946551"/>
          </a:xfrm>
        </p:grpSpPr>
        <p:grpSp>
          <p:nvGrpSpPr>
            <p:cNvPr id="7" name="Group 6">
              <a:extLst>
                <a:ext uri="{FF2B5EF4-FFF2-40B4-BE49-F238E27FC236}">
                  <a16:creationId xmlns:a16="http://schemas.microsoft.com/office/drawing/2014/main" id="{46001A08-347E-082E-76DA-1ED74BFF0012}"/>
                </a:ext>
              </a:extLst>
            </p:cNvPr>
            <p:cNvGrpSpPr/>
            <p:nvPr/>
          </p:nvGrpSpPr>
          <p:grpSpPr>
            <a:xfrm>
              <a:off x="2619882" y="3798765"/>
              <a:ext cx="4648439" cy="2946551"/>
              <a:chOff x="2619882" y="3798765"/>
              <a:chExt cx="4648439" cy="2946551"/>
            </a:xfrm>
          </p:grpSpPr>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7"/>
              <a:stretch>
                <a:fillRect/>
              </a:stretch>
            </p:blipFill>
            <p:spPr>
              <a:xfrm>
                <a:off x="2619882" y="3798765"/>
                <a:ext cx="4648439" cy="2946551"/>
              </a:xfrm>
              <a:prstGeom prst="rect">
                <a:avLst/>
              </a:prstGeom>
            </p:spPr>
          </p:pic>
          <p:sp>
            <p:nvSpPr>
              <p:cNvPr id="16" name="TextBox 15">
                <a:extLst>
                  <a:ext uri="{FF2B5EF4-FFF2-40B4-BE49-F238E27FC236}">
                    <a16:creationId xmlns:a16="http://schemas.microsoft.com/office/drawing/2014/main" id="{F8E8F9ED-1E07-2259-2D05-7D75B295E85D}"/>
                  </a:ext>
                </a:extLst>
              </p:cNvPr>
              <p:cNvSpPr txBox="1"/>
              <p:nvPr/>
            </p:nvSpPr>
            <p:spPr>
              <a:xfrm>
                <a:off x="4091241" y="4305669"/>
                <a:ext cx="961518"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Action from the agent function</a:t>
                </a: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4800600"/>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4800600"/>
                  <a:ext cx="381000" cy="338554"/>
                </a:xfrm>
                <a:prstGeom prst="rect">
                  <a:avLst/>
                </a:prstGeom>
                <a:blipFill>
                  <a:blip r:embed="rId8"/>
                  <a:stretch>
                    <a:fillRect b="-9091"/>
                  </a:stretch>
                </a:blipFill>
              </p:spPr>
              <p:txBody>
                <a:bodyPr/>
                <a:lstStyle/>
                <a:p>
                  <a:r>
                    <a:rPr lang="en-US">
                      <a:noFill/>
                    </a:rPr>
                    <a:t> </a:t>
                  </a:r>
                </a:p>
              </p:txBody>
            </p:sp>
          </mc:Fallback>
        </mc:AlternateContent>
      </p:grpSp>
      <p:sp>
        <p:nvSpPr>
          <p:cNvPr id="4" name="Speech Bubble: Rectangle 3">
            <a:extLst>
              <a:ext uri="{FF2B5EF4-FFF2-40B4-BE49-F238E27FC236}">
                <a16:creationId xmlns:a16="http://schemas.microsoft.com/office/drawing/2014/main" id="{B3BCC7E8-1ECE-D23A-F5F7-94B050721690}"/>
              </a:ext>
            </a:extLst>
          </p:cNvPr>
          <p:cNvSpPr/>
          <p:nvPr/>
        </p:nvSpPr>
        <p:spPr>
          <a:xfrm>
            <a:off x="349991" y="4305669"/>
            <a:ext cx="2011567" cy="1905000"/>
          </a:xfrm>
          <a:prstGeom prst="wedgeRectCallout">
            <a:avLst>
              <a:gd name="adj1" fmla="val 127618"/>
              <a:gd name="adj2" fmla="val 1586"/>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Agent Function</a:t>
            </a:r>
          </a:p>
          <a:p>
            <a:pPr marL="285750" indent="-285750">
              <a:buFont typeface="Arial" panose="020B0604020202020204" pitchFamily="34" charset="0"/>
              <a:buChar char="•"/>
            </a:pPr>
            <a:r>
              <a:rPr lang="en-US" sz="1600" dirty="0"/>
              <a:t>Assess performance measure</a:t>
            </a:r>
          </a:p>
          <a:p>
            <a:pPr marL="285750" indent="-285750">
              <a:buFont typeface="Arial" panose="020B0604020202020204" pitchFamily="34" charset="0"/>
              <a:buChar char="•"/>
            </a:pPr>
            <a:r>
              <a:rPr lang="en-US" sz="1600" dirty="0"/>
              <a:t>Remember percept sequence</a:t>
            </a:r>
          </a:p>
          <a:p>
            <a:pPr marL="285750" indent="-285750">
              <a:buFont typeface="Arial" panose="020B0604020202020204" pitchFamily="34" charset="0"/>
              <a:buChar char="•"/>
            </a:pPr>
            <a:r>
              <a:rPr lang="en-US" sz="1600" dirty="0"/>
              <a:t>Built-in knowledge</a:t>
            </a:r>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3"/>
                <a:stretch>
                  <a:fillRect l="-677" t="-3974" b="-9934"/>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4"/>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 (called </a:t>
            </a:r>
            <a:r>
              <a:rPr lang="en-US" b="1" dirty="0">
                <a:solidFill>
                  <a:srgbClr val="FF0000"/>
                </a:solidFill>
              </a:rPr>
              <a:t>transition function</a:t>
            </a:r>
            <a:r>
              <a:rPr lang="en-US" dirty="0"/>
              <a:t>).</a:t>
            </a:r>
          </a:p>
          <a:p>
            <a:r>
              <a:rPr lang="en-US" dirty="0"/>
              <a:t>The state is updated using the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3"/>
                <a:stretch>
                  <a:fillRect l="-617" t="-3289" b="-921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4"/>
          <a:stretch>
            <a:fillRect/>
          </a:stretch>
        </p:blipFill>
        <p:spPr>
          <a:xfrm>
            <a:off x="1981200" y="2717650"/>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r>
                  <a:rPr lang="en-US" sz="20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0" indent="0">
                  <a:buNone/>
                </a:pPr>
                <a:endParaRPr lang="en-US" sz="2000" dirty="0"/>
              </a:p>
              <a:p>
                <a:pPr marL="0" indent="0">
                  <a:buNone/>
                </a:pPr>
                <a:r>
                  <a:rPr lang="en-US" sz="2000" dirty="0"/>
                  <a:t>The set of all possible states is called the </a:t>
                </a:r>
                <a:r>
                  <a:rPr lang="en-US" sz="2000" b="1" dirty="0">
                    <a:solidFill>
                      <a:srgbClr val="FF0000"/>
                    </a:solidFill>
                  </a:rPr>
                  <a:t>state space </a:t>
                </a:r>
                <a14:m>
                  <m:oMath xmlns:m="http://schemas.openxmlformats.org/officeDocument/2006/math">
                    <m:r>
                      <a:rPr lang="en-US" sz="2000" b="1" i="1" smtClean="0">
                        <a:solidFill>
                          <a:srgbClr val="FF0000"/>
                        </a:solidFill>
                        <a:latin typeface="Cambria Math" panose="02040503050406030204" pitchFamily="18" charset="0"/>
                      </a:rPr>
                      <m:t>𝑺</m:t>
                    </m:r>
                    <m:r>
                      <a:rPr lang="en-US" sz="2000" b="0" i="0" smtClean="0">
                        <a:solidFill>
                          <a:srgbClr val="FF0000"/>
                        </a:solidFill>
                        <a:latin typeface="Cambria Math" panose="02040503050406030204" pitchFamily="18" charset="0"/>
                      </a:rPr>
                      <m:t>.</m:t>
                    </m:r>
                  </m:oMath>
                </a14:m>
                <a:r>
                  <a:rPr lang="en-US" sz="2000" dirty="0"/>
                  <a:t> This set is typically very large!</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464" t="-1870" b="-1496"/>
                </a:stretch>
              </a:blipFill>
            </p:spPr>
            <p:txBody>
              <a:bodyPr/>
              <a:lstStyle/>
              <a:p>
                <a:r>
                  <a:rPr lang="en-US">
                    <a:noFill/>
                  </a:rPr>
                  <a:t> </a:t>
                </a:r>
              </a:p>
            </p:txBody>
          </p:sp>
        </mc:Fallback>
      </mc:AlternateContent>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t>Variables describing the system state are called “</a:t>
            </a:r>
            <a:r>
              <a:rPr lang="en-US" sz="1200" dirty="0" err="1"/>
              <a:t>fluents</a:t>
            </a:r>
            <a:r>
              <a:rPr lang="en-US" sz="1200" dirty="0"/>
              <a:t>”</a:t>
            </a:r>
          </a:p>
        </p:txBody>
      </p:sp>
    </p:spTree>
    <p:extLst>
      <p:ext uri="{BB962C8B-B14F-4D97-AF65-F5344CB8AC3E}">
        <p14:creationId xmlns:p14="http://schemas.microsoft.com/office/powerpoint/2010/main" val="731491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733800"/>
          </a:xfrm>
        </p:spPr>
        <p:txBody>
          <a:bodyPr>
            <a:normAutofit fontScale="70000" lnSpcReduction="20000"/>
          </a:bodyPr>
          <a:lstStyle/>
          <a:p>
            <a:r>
              <a:rPr lang="en-US" dirty="0"/>
              <a:t>The environment is modeled as a discrete </a:t>
            </a:r>
            <a:r>
              <a:rPr lang="en-US" b="1" dirty="0"/>
              <a:t>dynamical system</a:t>
            </a:r>
            <a:r>
              <a:rPr lang="en-US" dirty="0"/>
              <a:t>.</a:t>
            </a:r>
          </a:p>
          <a:p>
            <a:r>
              <a:rPr lang="en-US" dirty="0"/>
              <a:t>Example of a state diagram</a:t>
            </a:r>
            <a:br>
              <a:rPr lang="en-US" dirty="0"/>
            </a:br>
            <a:r>
              <a:rPr lang="en-US" dirty="0"/>
              <a:t>for the Vacuum cleaner world.</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 (the environment evolves by itself).</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6"/>
                <a:stretch>
                  <a:fillRect t="-1042" b="-41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p:pic>
        <p:nvPicPr>
          <p:cNvPr id="4" name="Picture 6">
            <a:extLst>
              <a:ext uri="{FF2B5EF4-FFF2-40B4-BE49-F238E27FC236}">
                <a16:creationId xmlns:a16="http://schemas.microsoft.com/office/drawing/2014/main" id="{1A0A61BC-FB53-9039-E36C-C55166799046}"/>
              </a:ext>
            </a:extLst>
          </p:cNvPr>
          <p:cNvPicPr>
            <a:picLocks noChangeAspect="1" noChangeArrowheads="1"/>
          </p:cNvPicPr>
          <p:nvPr/>
        </p:nvPicPr>
        <p:blipFill>
          <a:blip r:embed="rId7" cstate="print"/>
          <a:srcRect/>
          <a:stretch>
            <a:fillRect/>
          </a:stretch>
        </p:blipFill>
        <p:spPr bwMode="auto">
          <a:xfrm>
            <a:off x="3352800" y="1981200"/>
            <a:ext cx="4351666" cy="2073143"/>
          </a:xfrm>
          <a:prstGeom prst="rect">
            <a:avLst/>
          </a:prstGeom>
          <a:noFill/>
          <a:ln w="9525">
            <a:solidFill>
              <a:schemeClr val="tx1"/>
            </a:solidFill>
            <a:miter lim="800000"/>
            <a:headEnd/>
            <a:tailEnd/>
          </a:ln>
        </p:spPr>
      </p:pic>
      <p:sp>
        <p:nvSpPr>
          <p:cNvPr id="5" name="Speech Bubble: Rectangle 4">
            <a:extLst>
              <a:ext uri="{FF2B5EF4-FFF2-40B4-BE49-F238E27FC236}">
                <a16:creationId xmlns:a16="http://schemas.microsoft.com/office/drawing/2014/main" id="{3EDFDD20-31F0-E5BB-A0B7-B9234C3BE12A}"/>
              </a:ext>
            </a:extLst>
          </p:cNvPr>
          <p:cNvSpPr/>
          <p:nvPr/>
        </p:nvSpPr>
        <p:spPr>
          <a:xfrm>
            <a:off x="6096000" y="1295400"/>
            <a:ext cx="838200" cy="304800"/>
          </a:xfrm>
          <a:prstGeom prst="wedgeRectCallout">
            <a:avLst>
              <a:gd name="adj1" fmla="val -58663"/>
              <a:gd name="adj2" fmla="val 21008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State</a:t>
            </a:r>
          </a:p>
        </p:txBody>
      </p:sp>
      <p:sp>
        <p:nvSpPr>
          <p:cNvPr id="6" name="Speech Bubble: Rectangle 5">
            <a:extLst>
              <a:ext uri="{FF2B5EF4-FFF2-40B4-BE49-F238E27FC236}">
                <a16:creationId xmlns:a16="http://schemas.microsoft.com/office/drawing/2014/main" id="{FA455424-E70B-C037-EA6B-959892952F00}"/>
              </a:ext>
            </a:extLst>
          </p:cNvPr>
          <p:cNvSpPr/>
          <p:nvPr/>
        </p:nvSpPr>
        <p:spPr>
          <a:xfrm>
            <a:off x="6934200" y="1855351"/>
            <a:ext cx="838200" cy="304800"/>
          </a:xfrm>
          <a:prstGeom prst="wedgeRectCallout">
            <a:avLst>
              <a:gd name="adj1" fmla="val -119367"/>
              <a:gd name="adj2" fmla="val 15443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a:t>
            </a:r>
          </a:p>
        </p:txBody>
      </p:sp>
    </p:spTree>
    <p:extLst>
      <p:ext uri="{BB962C8B-B14F-4D97-AF65-F5344CB8AC3E}">
        <p14:creationId xmlns:p14="http://schemas.microsoft.com/office/powerpoint/2010/main" val="3266019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white device with a small white object on the wall&#10;&#10;Description automatically generated with medium confidence">
            <a:extLst>
              <a:ext uri="{FF2B5EF4-FFF2-40B4-BE49-F238E27FC236}">
                <a16:creationId xmlns:a16="http://schemas.microsoft.com/office/drawing/2014/main" id="{6CB36289-F9EB-124A-66CD-6DC6FA209F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130" y="938112"/>
            <a:ext cx="2211617" cy="1886379"/>
          </a:xfrm>
          <a:prstGeom prst="rect">
            <a:avLst/>
          </a:prstGeom>
          <a:ln>
            <a:noFill/>
          </a:ln>
          <a:effectLst>
            <a:softEdge rad="112500"/>
          </a:effectLst>
        </p:spPr>
      </p:pic>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grpSp>
        <p:nvGrpSpPr>
          <p:cNvPr id="17" name="Group 16">
            <a:extLst>
              <a:ext uri="{FF2B5EF4-FFF2-40B4-BE49-F238E27FC236}">
                <a16:creationId xmlns:a16="http://schemas.microsoft.com/office/drawing/2014/main" id="{EC9E1568-DC9E-F1F0-75F6-338765ED1E44}"/>
              </a:ext>
            </a:extLst>
          </p:cNvPr>
          <p:cNvGrpSpPr/>
          <p:nvPr/>
        </p:nvGrpSpPr>
        <p:grpSpPr>
          <a:xfrm>
            <a:off x="685800" y="2743200"/>
            <a:ext cx="3429000" cy="3352800"/>
            <a:chOff x="685800" y="2743200"/>
            <a:chExt cx="3429000" cy="3352800"/>
          </a:xfrm>
        </p:grpSpPr>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3" cy="830997"/>
            </a:xfrm>
            <a:prstGeom prst="rect">
              <a:avLst/>
            </a:prstGeom>
            <a:noFill/>
          </p:spPr>
          <p:txBody>
            <a:bodyPr wrap="square" rtlCol="0">
              <a:spAutoFit/>
            </a:bodyPr>
            <a:lstStyle/>
            <a:p>
              <a:r>
                <a:rPr lang="en-US" sz="1600" b="1" dirty="0"/>
                <a:t>Percepts</a:t>
              </a:r>
              <a:br>
                <a:rPr lang="en-US" sz="1600" dirty="0"/>
              </a:br>
              <a:br>
                <a:rPr lang="en-US" sz="1600" dirty="0"/>
              </a:br>
              <a:endParaRPr lang="en-US" sz="1600" dirty="0"/>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1569660"/>
            </a:xfrm>
            <a:prstGeom prst="rect">
              <a:avLst/>
            </a:prstGeom>
            <a:noFill/>
          </p:spPr>
          <p:txBody>
            <a:bodyPr wrap="square" rtlCol="0">
              <a:spAutoFit/>
            </a:bodyPr>
            <a:lstStyle/>
            <a:p>
              <a:r>
                <a:rPr lang="en-US" sz="1600" b="1" dirty="0"/>
                <a:t>States</a:t>
              </a:r>
            </a:p>
            <a:p>
              <a:endParaRPr lang="en-US" sz="1600" dirty="0"/>
            </a:p>
            <a:p>
              <a:endParaRPr lang="en-US" sz="1600" dirty="0"/>
            </a:p>
            <a:p>
              <a:endParaRPr lang="en-US" sz="1600" dirty="0"/>
            </a:p>
            <a:p>
              <a:endParaRPr lang="en-US" sz="1600" dirty="0"/>
            </a:p>
            <a:p>
              <a:endParaRPr lang="en-US" sz="1600"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6" name="Group 15">
            <a:extLst>
              <a:ext uri="{FF2B5EF4-FFF2-40B4-BE49-F238E27FC236}">
                <a16:creationId xmlns:a16="http://schemas.microsoft.com/office/drawing/2014/main" id="{9EEA5130-0B05-07C3-5A7A-1178C9EB196C}"/>
              </a:ext>
            </a:extLst>
          </p:cNvPr>
          <p:cNvGrpSpPr/>
          <p:nvPr/>
        </p:nvGrpSpPr>
        <p:grpSpPr>
          <a:xfrm>
            <a:off x="4800600" y="2743200"/>
            <a:ext cx="3429000" cy="3352800"/>
            <a:chOff x="4800600" y="2743200"/>
            <a:chExt cx="3429000" cy="3352800"/>
          </a:xfrm>
        </p:grpSpPr>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6BEEC65-AC0E-437D-8CD7-B9F36A8B4660}"/>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199" cy="338554"/>
            </a:xfrm>
            <a:prstGeom prst="rect">
              <a:avLst/>
            </a:prstGeom>
            <a:noFill/>
          </p:spPr>
          <p:txBody>
            <a:bodyPr wrap="square" rtlCol="0">
              <a:spAutoFit/>
            </a:bodyPr>
            <a:lstStyle/>
            <a:p>
              <a:r>
                <a:rPr lang="en-US" sz="1600" b="1" dirty="0"/>
                <a:t>Percepts</a:t>
              </a:r>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584775"/>
            </a:xfrm>
            <a:prstGeom prst="rect">
              <a:avLst/>
            </a:prstGeom>
            <a:noFill/>
          </p:spPr>
          <p:txBody>
            <a:bodyPr wrap="square" rtlCol="0">
              <a:spAutoFit/>
            </a:bodyPr>
            <a:lstStyle/>
            <a:p>
              <a:r>
                <a:rPr lang="en-US" sz="1600" b="1" dirty="0"/>
                <a:t>States</a:t>
              </a:r>
            </a:p>
            <a:p>
              <a:endParaRPr lang="en-US" sz="1600"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323439"/>
          </a:xfrm>
          <a:prstGeom prst="rect">
            <a:avLst/>
          </a:prstGeom>
          <a:noFill/>
        </p:spPr>
        <p:txBody>
          <a:bodyPr wrap="square" rtlCol="0">
            <a:spAutoFit/>
          </a:bodyPr>
          <a:lstStyle/>
          <a:p>
            <a:r>
              <a:rPr lang="en-US" sz="1600" dirty="0">
                <a:solidFill>
                  <a:schemeClr val="accent2"/>
                </a:solidFill>
              </a:rPr>
              <a:t>Change temperature when you are too cold/warm.</a:t>
            </a:r>
          </a:p>
        </p:txBody>
      </p:sp>
      <p:sp>
        <p:nvSpPr>
          <p:cNvPr id="5" name="TextBox 4">
            <a:extLst>
              <a:ext uri="{FF2B5EF4-FFF2-40B4-BE49-F238E27FC236}">
                <a16:creationId xmlns:a16="http://schemas.microsoft.com/office/drawing/2014/main" id="{E7C2D6C5-C842-4F68-BA5B-73EEC57595E6}"/>
              </a:ext>
            </a:extLst>
          </p:cNvPr>
          <p:cNvSpPr txBox="1"/>
          <p:nvPr/>
        </p:nvSpPr>
        <p:spPr>
          <a:xfrm>
            <a:off x="3377847" y="1637162"/>
            <a:ext cx="1655513" cy="584775"/>
          </a:xfrm>
          <a:prstGeom prst="rect">
            <a:avLst/>
          </a:prstGeom>
          <a:noFill/>
        </p:spPr>
        <p:txBody>
          <a:bodyPr wrap="square" rtlCol="0">
            <a:spAutoFit/>
          </a:bodyPr>
          <a:lstStyle/>
          <a:p>
            <a:r>
              <a:rPr lang="en-US" sz="1600" dirty="0">
                <a:solidFill>
                  <a:schemeClr val="accent2"/>
                </a:solidFill>
              </a:rPr>
              <a:t>Set target temperature</a:t>
            </a:r>
          </a:p>
        </p:txBody>
      </p:sp>
      <p:sp>
        <p:nvSpPr>
          <p:cNvPr id="23" name="Freeform: Shape 22">
            <a:extLst>
              <a:ext uri="{FF2B5EF4-FFF2-40B4-BE49-F238E27FC236}">
                <a16:creationId xmlns:a16="http://schemas.microsoft.com/office/drawing/2014/main" id="{0456D4DE-22D7-F05D-A6B8-FCA00DD1B1B0}"/>
              </a:ext>
            </a:extLst>
          </p:cNvPr>
          <p:cNvSpPr/>
          <p:nvPr/>
        </p:nvSpPr>
        <p:spPr>
          <a:xfrm rot="11970244">
            <a:off x="1929279" y="1888645"/>
            <a:ext cx="373208" cy="325342"/>
          </a:xfrm>
          <a:custGeom>
            <a:avLst/>
            <a:gdLst>
              <a:gd name="connsiteX0" fmla="*/ 236017 w 590632"/>
              <a:gd name="connsiteY0" fmla="*/ 313001 h 506066"/>
              <a:gd name="connsiteX1" fmla="*/ 243392 w 590632"/>
              <a:gd name="connsiteY1" fmla="*/ 172891 h 506066"/>
              <a:gd name="connsiteX2" fmla="*/ 449869 w 590632"/>
              <a:gd name="connsiteY2" fmla="*/ 246633 h 506066"/>
              <a:gd name="connsiteX3" fmla="*/ 390876 w 590632"/>
              <a:gd name="connsiteY3" fmla="*/ 497356 h 506066"/>
              <a:gd name="connsiteX4" fmla="*/ 88534 w 590632"/>
              <a:gd name="connsiteY4" fmla="*/ 453110 h 506066"/>
              <a:gd name="connsiteX5" fmla="*/ 43 w 590632"/>
              <a:gd name="connsiteY5" fmla="*/ 209762 h 506066"/>
              <a:gd name="connsiteX6" fmla="*/ 95908 w 590632"/>
              <a:gd name="connsiteY6" fmla="*/ 10659 h 506066"/>
              <a:gd name="connsiteX7" fmla="*/ 331882 w 590632"/>
              <a:gd name="connsiteY7" fmla="*/ 25407 h 506066"/>
              <a:gd name="connsiteX8" fmla="*/ 368753 w 590632"/>
              <a:gd name="connsiteY8" fmla="*/ 32781 h 506066"/>
              <a:gd name="connsiteX9" fmla="*/ 560482 w 590632"/>
              <a:gd name="connsiteY9" fmla="*/ 128646 h 506066"/>
              <a:gd name="connsiteX10" fmla="*/ 582605 w 590632"/>
              <a:gd name="connsiteY10" fmla="*/ 180265 h 506066"/>
              <a:gd name="connsiteX11" fmla="*/ 589979 w 590632"/>
              <a:gd name="connsiteY11" fmla="*/ 327749 h 506066"/>
              <a:gd name="connsiteX12" fmla="*/ 567856 w 590632"/>
              <a:gd name="connsiteY12" fmla="*/ 401491 h 506066"/>
              <a:gd name="connsiteX13" fmla="*/ 582605 w 590632"/>
              <a:gd name="connsiteY13" fmla="*/ 408865 h 50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0632" h="506066">
                <a:moveTo>
                  <a:pt x="236017" y="313001"/>
                </a:moveTo>
                <a:cubicBezTo>
                  <a:pt x="221883" y="248476"/>
                  <a:pt x="207750" y="183952"/>
                  <a:pt x="243392" y="172891"/>
                </a:cubicBezTo>
                <a:cubicBezTo>
                  <a:pt x="279034" y="161830"/>
                  <a:pt x="425288" y="192556"/>
                  <a:pt x="449869" y="246633"/>
                </a:cubicBezTo>
                <a:cubicBezTo>
                  <a:pt x="474450" y="300710"/>
                  <a:pt x="451099" y="462943"/>
                  <a:pt x="390876" y="497356"/>
                </a:cubicBezTo>
                <a:cubicBezTo>
                  <a:pt x="330654" y="531769"/>
                  <a:pt x="88534" y="453110"/>
                  <a:pt x="88534" y="453110"/>
                </a:cubicBezTo>
                <a:cubicBezTo>
                  <a:pt x="23395" y="405178"/>
                  <a:pt x="-1186" y="283504"/>
                  <a:pt x="43" y="209762"/>
                </a:cubicBezTo>
                <a:cubicBezTo>
                  <a:pt x="1272" y="136020"/>
                  <a:pt x="40602" y="41385"/>
                  <a:pt x="95908" y="10659"/>
                </a:cubicBezTo>
                <a:cubicBezTo>
                  <a:pt x="151214" y="-20067"/>
                  <a:pt x="331882" y="25407"/>
                  <a:pt x="331882" y="25407"/>
                </a:cubicBezTo>
                <a:cubicBezTo>
                  <a:pt x="377356" y="29094"/>
                  <a:pt x="330653" y="15574"/>
                  <a:pt x="368753" y="32781"/>
                </a:cubicBezTo>
                <a:cubicBezTo>
                  <a:pt x="406853" y="49987"/>
                  <a:pt x="524840" y="104065"/>
                  <a:pt x="560482" y="128646"/>
                </a:cubicBezTo>
                <a:cubicBezTo>
                  <a:pt x="596124" y="153227"/>
                  <a:pt x="577689" y="147081"/>
                  <a:pt x="582605" y="180265"/>
                </a:cubicBezTo>
                <a:cubicBezTo>
                  <a:pt x="587521" y="213449"/>
                  <a:pt x="592437" y="290878"/>
                  <a:pt x="589979" y="327749"/>
                </a:cubicBezTo>
                <a:cubicBezTo>
                  <a:pt x="587521" y="364620"/>
                  <a:pt x="567856" y="401491"/>
                  <a:pt x="567856" y="401491"/>
                </a:cubicBezTo>
                <a:cubicBezTo>
                  <a:pt x="566627" y="415010"/>
                  <a:pt x="574616" y="411937"/>
                  <a:pt x="582605" y="40886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6" name="Speech Bubble: Rectangle 25">
            <a:extLst>
              <a:ext uri="{FF2B5EF4-FFF2-40B4-BE49-F238E27FC236}">
                <a16:creationId xmlns:a16="http://schemas.microsoft.com/office/drawing/2014/main" id="{34202182-06A3-ECD2-E6CE-D328CADC4D88}"/>
              </a:ext>
            </a:extLst>
          </p:cNvPr>
          <p:cNvSpPr/>
          <p:nvPr/>
        </p:nvSpPr>
        <p:spPr>
          <a:xfrm>
            <a:off x="2354047" y="938113"/>
            <a:ext cx="685800" cy="202525"/>
          </a:xfrm>
          <a:prstGeom prst="wedgeRectCallout">
            <a:avLst>
              <a:gd name="adj1" fmla="val -41037"/>
              <a:gd name="adj2" fmla="val 10881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t>Setting</a:t>
            </a:r>
          </a:p>
        </p:txBody>
      </p:sp>
      <p:sp>
        <p:nvSpPr>
          <p:cNvPr id="29" name="Speech Bubble: Rectangle 28">
            <a:extLst>
              <a:ext uri="{FF2B5EF4-FFF2-40B4-BE49-F238E27FC236}">
                <a16:creationId xmlns:a16="http://schemas.microsoft.com/office/drawing/2014/main" id="{8D835A94-9AEE-6930-E3EE-3BED17D32D94}"/>
              </a:ext>
            </a:extLst>
          </p:cNvPr>
          <p:cNvSpPr/>
          <p:nvPr/>
        </p:nvSpPr>
        <p:spPr>
          <a:xfrm>
            <a:off x="727126" y="938113"/>
            <a:ext cx="685800" cy="202525"/>
          </a:xfrm>
          <a:prstGeom prst="wedgeRectCallout">
            <a:avLst>
              <a:gd name="adj1" fmla="val 86741"/>
              <a:gd name="adj2" fmla="val 26479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t>Contacts</a:t>
            </a:r>
          </a:p>
        </p:txBody>
      </p:sp>
      <p:sp>
        <p:nvSpPr>
          <p:cNvPr id="30" name="Speech Bubble: Rectangle 29">
            <a:extLst>
              <a:ext uri="{FF2B5EF4-FFF2-40B4-BE49-F238E27FC236}">
                <a16:creationId xmlns:a16="http://schemas.microsoft.com/office/drawing/2014/main" id="{149D56CF-CA52-6970-895D-87A82A52AD78}"/>
              </a:ext>
            </a:extLst>
          </p:cNvPr>
          <p:cNvSpPr/>
          <p:nvPr/>
        </p:nvSpPr>
        <p:spPr>
          <a:xfrm>
            <a:off x="6699912" y="460226"/>
            <a:ext cx="1612508" cy="401607"/>
          </a:xfrm>
          <a:prstGeom prst="wedgeRectCallout">
            <a:avLst>
              <a:gd name="adj1" fmla="val -49370"/>
              <a:gd name="adj2" fmla="val 21815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t>Many sensors, internet connectivity, memory.</a:t>
            </a:r>
          </a:p>
        </p:txBody>
      </p:sp>
      <p:sp>
        <p:nvSpPr>
          <p:cNvPr id="21" name="TextBox 20">
            <a:extLst>
              <a:ext uri="{FF2B5EF4-FFF2-40B4-BE49-F238E27FC236}">
                <a16:creationId xmlns:a16="http://schemas.microsoft.com/office/drawing/2014/main" id="{964EFBA6-6E13-B08E-27FB-C7FFE06B5948}"/>
              </a:ext>
            </a:extLst>
          </p:cNvPr>
          <p:cNvSpPr txBox="1"/>
          <p:nvPr/>
        </p:nvSpPr>
        <p:spPr>
          <a:xfrm>
            <a:off x="825215" y="3679624"/>
            <a:ext cx="1370637" cy="1323439"/>
          </a:xfrm>
          <a:prstGeom prst="rect">
            <a:avLst/>
          </a:prstGeom>
          <a:noFill/>
        </p:spPr>
        <p:txBody>
          <a:bodyPr wrap="square">
            <a:spAutoFit/>
          </a:bodyPr>
          <a:lstStyle/>
          <a:p>
            <a:r>
              <a:rPr lang="en-US" sz="1600" dirty="0"/>
              <a:t>Setting: Cool, off, heat</a:t>
            </a:r>
            <a:br>
              <a:rPr lang="en-US" sz="1600" dirty="0"/>
            </a:br>
            <a:endParaRPr lang="en-US" sz="1600" dirty="0"/>
          </a:p>
          <a:p>
            <a:r>
              <a:rPr lang="en-US" sz="1600" dirty="0"/>
              <a:t>Contact:</a:t>
            </a:r>
          </a:p>
          <a:p>
            <a:r>
              <a:rPr lang="en-US" sz="1600" dirty="0"/>
              <a:t>Open, closed</a:t>
            </a:r>
          </a:p>
        </p:txBody>
      </p:sp>
      <p:sp>
        <p:nvSpPr>
          <p:cNvPr id="25" name="TextBox 24">
            <a:extLst>
              <a:ext uri="{FF2B5EF4-FFF2-40B4-BE49-F238E27FC236}">
                <a16:creationId xmlns:a16="http://schemas.microsoft.com/office/drawing/2014/main" id="{BDA14F90-0638-5D53-4066-051DCBBEE3C4}"/>
              </a:ext>
            </a:extLst>
          </p:cNvPr>
          <p:cNvSpPr txBox="1"/>
          <p:nvPr/>
        </p:nvSpPr>
        <p:spPr>
          <a:xfrm>
            <a:off x="2420956" y="3802734"/>
            <a:ext cx="1497068" cy="1077218"/>
          </a:xfrm>
          <a:prstGeom prst="rect">
            <a:avLst/>
          </a:prstGeom>
          <a:noFill/>
        </p:spPr>
        <p:txBody>
          <a:bodyPr wrap="square">
            <a:spAutoFit/>
          </a:bodyPr>
          <a:lstStyle/>
          <a:p>
            <a:r>
              <a:rPr lang="en-US" sz="1600" dirty="0"/>
              <a:t>No states (only reacts to the current percepts)</a:t>
            </a:r>
          </a:p>
        </p:txBody>
      </p:sp>
      <p:sp>
        <p:nvSpPr>
          <p:cNvPr id="32" name="TextBox 31">
            <a:extLst>
              <a:ext uri="{FF2B5EF4-FFF2-40B4-BE49-F238E27FC236}">
                <a16:creationId xmlns:a16="http://schemas.microsoft.com/office/drawing/2014/main" id="{89B1C01E-BDD5-86D3-6844-815995F7C44C}"/>
              </a:ext>
            </a:extLst>
          </p:cNvPr>
          <p:cNvSpPr txBox="1"/>
          <p:nvPr/>
        </p:nvSpPr>
        <p:spPr>
          <a:xfrm>
            <a:off x="4826867" y="3253000"/>
            <a:ext cx="1851702" cy="2893100"/>
          </a:xfrm>
          <a:prstGeom prst="rect">
            <a:avLst/>
          </a:prstGeom>
          <a:noFill/>
        </p:spPr>
        <p:txBody>
          <a:bodyPr wrap="square">
            <a:spAutoFit/>
          </a:bodyPr>
          <a:lstStyle/>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34" name="TextBox 33">
            <a:extLst>
              <a:ext uri="{FF2B5EF4-FFF2-40B4-BE49-F238E27FC236}">
                <a16:creationId xmlns:a16="http://schemas.microsoft.com/office/drawing/2014/main" id="{5E7BBEF0-95B8-8CED-32EC-F6842F0B41B2}"/>
              </a:ext>
            </a:extLst>
          </p:cNvPr>
          <p:cNvSpPr txBox="1"/>
          <p:nvPr/>
        </p:nvSpPr>
        <p:spPr>
          <a:xfrm>
            <a:off x="6808067" y="3405540"/>
            <a:ext cx="1421532" cy="2677656"/>
          </a:xfrm>
          <a:prstGeom prst="rect">
            <a:avLst/>
          </a:prstGeom>
          <a:noFill/>
        </p:spPr>
        <p:txBody>
          <a:bodyPr wrap="square">
            <a:spAutoFit/>
          </a:bodyPr>
          <a:lstStyle/>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p:txBody>
      </p:sp>
      <p:sp>
        <p:nvSpPr>
          <p:cNvPr id="31" name="Speech Bubble: Rectangle 30">
            <a:extLst>
              <a:ext uri="{FF2B5EF4-FFF2-40B4-BE49-F238E27FC236}">
                <a16:creationId xmlns:a16="http://schemas.microsoft.com/office/drawing/2014/main" id="{4F69CF10-D675-8E78-CE52-62CB67743852}"/>
              </a:ext>
            </a:extLst>
          </p:cNvPr>
          <p:cNvSpPr/>
          <p:nvPr/>
        </p:nvSpPr>
        <p:spPr>
          <a:xfrm>
            <a:off x="685800" y="2073800"/>
            <a:ext cx="685800" cy="431278"/>
          </a:xfrm>
          <a:prstGeom prst="wedgeRectCallout">
            <a:avLst>
              <a:gd name="adj1" fmla="val 118223"/>
              <a:gd name="adj2" fmla="val -4825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chemeClr val="bg1"/>
                </a:solidFill>
              </a:rPr>
              <a:t>Bi-metal spring</a:t>
            </a:r>
          </a:p>
        </p:txBody>
      </p:sp>
    </p:spTree>
    <p:extLst>
      <p:ext uri="{BB962C8B-B14F-4D97-AF65-F5344CB8AC3E}">
        <p14:creationId xmlns:p14="http://schemas.microsoft.com/office/powerpoint/2010/main" val="383696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23" grpId="0" animBg="1"/>
      <p:bldP spid="26" grpId="0" animBg="1"/>
      <p:bldP spid="29" grpId="0" animBg="1"/>
      <p:bldP spid="30" grpId="0" animBg="1"/>
      <p:bldP spid="21" grpId="0"/>
      <p:bldP spid="25" grpId="0"/>
      <p:bldP spid="32" grpId="0"/>
      <p:bldP spid="34" grpId="0"/>
      <p:bldP spid="3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 </a:t>
            </a:r>
            <a:r>
              <a:rPr lang="en-US" dirty="0"/>
              <a:t>and is then finished.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4"/>
                <a:stretch>
                  <a:fillRect l="-716" t="-2581" b="-77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p:sp>
        <p:nvSpPr>
          <p:cNvPr id="12" name="Left Brace 11">
            <a:extLst>
              <a:ext uri="{FF2B5EF4-FFF2-40B4-BE49-F238E27FC236}">
                <a16:creationId xmlns:a16="http://schemas.microsoft.com/office/drawing/2014/main" id="{AB771649-5BF3-8747-5429-08474493638E}"/>
              </a:ext>
            </a:extLst>
          </p:cNvPr>
          <p:cNvSpPr/>
          <p:nvPr/>
        </p:nvSpPr>
        <p:spPr>
          <a:xfrm rot="16200000">
            <a:off x="5223707" y="4494088"/>
            <a:ext cx="144386"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794829"/>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541" t="-4132" r="-850"/>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5"/>
                <a:stretch>
                  <a:fillRect l="-571"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743200"/>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743200"/>
                <a:ext cx="3048000" cy="847861"/>
              </a:xfrm>
              <a:prstGeom prst="rect">
                <a:avLst/>
              </a:prstGeom>
              <a:blipFill>
                <a:blip r:embed="rId6"/>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3" y="3134341"/>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803954"/>
            <a:ext cx="1696278" cy="738664"/>
          </a:xfrm>
          <a:prstGeom prst="rect">
            <a:avLst/>
          </a:prstGeom>
          <a:noFill/>
        </p:spPr>
        <p:txBody>
          <a:bodyPr wrap="square" rtlCol="0">
            <a:spAutoFit/>
          </a:bodyPr>
          <a:lstStyle/>
          <a:p>
            <a:pPr algn="ctr"/>
            <a:r>
              <a:rPr lang="en-US" sz="1400" dirty="0"/>
              <a:t>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Lst>
          </p:cNvPr>
          <p:cNvSpPr/>
          <p:nvPr/>
        </p:nvSpPr>
        <p:spPr>
          <a:xfrm rot="16200000">
            <a:off x="4679702" y="4885693"/>
            <a:ext cx="89397" cy="2590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798293" y="5398398"/>
            <a:ext cx="2289057" cy="778565"/>
          </a:xfrm>
          <a:prstGeom prst="borderCallout1">
            <a:avLst>
              <a:gd name="adj1" fmla="val 20790"/>
              <a:gd name="adj2" fmla="val 104328"/>
              <a:gd name="adj3" fmla="val 12883"/>
              <a:gd name="adj4" fmla="val 1524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Generate actions for 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922328"/>
          </a:xfrm>
          <a:prstGeom prst="borderCallout1">
            <a:avLst>
              <a:gd name="adj1" fmla="val 45008"/>
              <a:gd name="adj2" fmla="val 104907"/>
              <a:gd name="adj3" fmla="val 55745"/>
              <a:gd name="adj4" fmla="val 1516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Updates how the performance element chooses actions.</a:t>
            </a:r>
          </a:p>
        </p:txBody>
      </p:sp>
    </p:spTree>
    <p:extLst>
      <p:ext uri="{BB962C8B-B14F-4D97-AF65-F5344CB8AC3E}">
        <p14:creationId xmlns:p14="http://schemas.microsoft.com/office/powerpoint/2010/main" val="1473659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 What Type of Agent is it?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6416542" y="3673300"/>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603643" y="1526796"/>
            <a:ext cx="2232965" cy="9541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800" b="1" dirty="0"/>
              <a:t>Simple Reflex Agent?</a:t>
            </a:r>
          </a:p>
        </p:txBody>
      </p:sp>
      <p:grpSp>
        <p:nvGrpSpPr>
          <p:cNvPr id="3" name="Group 2">
            <a:extLst>
              <a:ext uri="{FF2B5EF4-FFF2-40B4-BE49-F238E27FC236}">
                <a16:creationId xmlns:a16="http://schemas.microsoft.com/office/drawing/2014/main" id="{47C10D90-3EB1-7E9E-EB61-36A8C576D246}"/>
              </a:ext>
            </a:extLst>
          </p:cNvPr>
          <p:cNvGrpSpPr/>
          <p:nvPr/>
        </p:nvGrpSpPr>
        <p:grpSpPr>
          <a:xfrm>
            <a:off x="1151428" y="2928612"/>
            <a:ext cx="3429000" cy="3517056"/>
            <a:chOff x="4800600" y="2743200"/>
            <a:chExt cx="3429000" cy="3517056"/>
          </a:xfrm>
        </p:grpSpPr>
        <p:sp>
          <p:nvSpPr>
            <p:cNvPr id="5" name="Rectangle 4">
              <a:extLst>
                <a:ext uri="{FF2B5EF4-FFF2-40B4-BE49-F238E27FC236}">
                  <a16:creationId xmlns:a16="http://schemas.microsoft.com/office/drawing/2014/main" id="{EBD32C4C-2783-DD45-45AE-60D6A3FE698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AE61E32C-37FD-F321-482C-C78FFE0FA284}"/>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8" name="TextBox 7">
              <a:extLst>
                <a:ext uri="{FF2B5EF4-FFF2-40B4-BE49-F238E27FC236}">
                  <a16:creationId xmlns:a16="http://schemas.microsoft.com/office/drawing/2014/main" id="{785BCCFC-B6A7-EAA0-60E6-8EF2C97F9A68}"/>
                </a:ext>
              </a:extLst>
            </p:cNvPr>
            <p:cNvSpPr txBox="1"/>
            <p:nvPr/>
          </p:nvSpPr>
          <p:spPr>
            <a:xfrm>
              <a:off x="4800600" y="3004066"/>
              <a:ext cx="1981199" cy="2923877"/>
            </a:xfrm>
            <a:prstGeom prst="rect">
              <a:avLst/>
            </a:prstGeom>
            <a:noFill/>
          </p:spPr>
          <p:txBody>
            <a:bodyPr wrap="square" rtlCol="0">
              <a:spAutoFit/>
            </a:bodyPr>
            <a:lstStyle/>
            <a:p>
              <a:r>
                <a:rPr lang="en-US" sz="1600" b="1" dirty="0"/>
                <a:t>Percepts</a:t>
              </a:r>
            </a:p>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10" name="TextBox 9">
              <a:extLst>
                <a:ext uri="{FF2B5EF4-FFF2-40B4-BE49-F238E27FC236}">
                  <a16:creationId xmlns:a16="http://schemas.microsoft.com/office/drawing/2014/main" id="{750C528B-BADB-9060-3A78-24A89D310B30}"/>
                </a:ext>
              </a:extLst>
            </p:cNvPr>
            <p:cNvSpPr txBox="1"/>
            <p:nvPr/>
          </p:nvSpPr>
          <p:spPr>
            <a:xfrm>
              <a:off x="6699912" y="3090157"/>
              <a:ext cx="1529688" cy="3170099"/>
            </a:xfrm>
            <a:prstGeom prst="rect">
              <a:avLst/>
            </a:prstGeom>
            <a:noFill/>
          </p:spPr>
          <p:txBody>
            <a:bodyPr wrap="square" rtlCol="0">
              <a:spAutoFit/>
            </a:bodyPr>
            <a:lstStyle/>
            <a:p>
              <a:r>
                <a:rPr lang="en-US" sz="1600" b="1" dirty="0"/>
                <a:t>States</a:t>
              </a:r>
            </a:p>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a:p>
              <a:endParaRPr lang="en-US" sz="1600" b="1" dirty="0"/>
            </a:p>
          </p:txBody>
        </p:sp>
        <p:cxnSp>
          <p:nvCxnSpPr>
            <p:cNvPr id="17" name="Straight Connector 16">
              <a:extLst>
                <a:ext uri="{FF2B5EF4-FFF2-40B4-BE49-F238E27FC236}">
                  <a16:creationId xmlns:a16="http://schemas.microsoft.com/office/drawing/2014/main" id="{97C013D6-10AF-5560-44AF-9F6FB04BA049}"/>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9" name="TextBox 18">
            <a:extLst>
              <a:ext uri="{FF2B5EF4-FFF2-40B4-BE49-F238E27FC236}">
                <a16:creationId xmlns:a16="http://schemas.microsoft.com/office/drawing/2014/main" id="{165BEDD3-FA9B-DB1D-D491-3A93CCCDA962}"/>
              </a:ext>
            </a:extLst>
          </p:cNvPr>
          <p:cNvSpPr txBox="1"/>
          <p:nvPr/>
        </p:nvSpPr>
        <p:spPr>
          <a:xfrm rot="1490344">
            <a:off x="5034977" y="2951947"/>
            <a:ext cx="2232965" cy="95410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2800" b="1" dirty="0"/>
              <a:t>Model-based Reflex Agent?</a:t>
            </a:r>
          </a:p>
        </p:txBody>
      </p:sp>
    </p:spTree>
    <p:extLst>
      <p:ext uri="{BB962C8B-B14F-4D97-AF65-F5344CB8AC3E}">
        <p14:creationId xmlns:p14="http://schemas.microsoft.com/office/powerpoint/2010/main" val="4125485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87541406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03798969"/>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Example: Large Language Models</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4002053538"/>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E543FF3-A7B8-4E61-901C-8229EAC2C575}"/>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descr="Image result for chatgpt ai">
            <a:extLst>
              <a:ext uri="{FF2B5EF4-FFF2-40B4-BE49-F238E27FC236}">
                <a16:creationId xmlns:a16="http://schemas.microsoft.com/office/drawing/2014/main" id="{760E40C1-D2A1-F5D7-9D07-9E9BD32A9E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639726629"/>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10" name="TextBox 9">
            <a:extLst>
              <a:ext uri="{FF2B5EF4-FFF2-40B4-BE49-F238E27FC236}">
                <a16:creationId xmlns:a16="http://schemas.microsoft.com/office/drawing/2014/main" id="{D89A5416-8469-7953-E766-1113C06E106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Some Environment Types Revisited</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310338"/>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710803" y="1662370"/>
            <a:ext cx="3124200" cy="523220"/>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always show the whole </a:t>
            </a:r>
            <a:r>
              <a:rPr lang="en-US" sz="1400" b="1" dirty="0"/>
              <a:t>state</a:t>
            </a:r>
            <a:r>
              <a:rPr lang="en-US" sz="1400" dirty="0"/>
              <a: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600200"/>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only perceives part of the </a:t>
            </a:r>
            <a:r>
              <a:rPr lang="en-US" sz="1400" b="1" dirty="0"/>
              <a:t>state</a:t>
            </a:r>
            <a:r>
              <a:rPr lang="en-US" sz="1400" dirty="0"/>
              <a:t> and needs to remember or infer the test.</a:t>
            </a:r>
          </a:p>
        </p:txBody>
      </p:sp>
      <p:sp>
        <p:nvSpPr>
          <p:cNvPr id="11" name="TextBox 10">
            <a:extLst>
              <a:ext uri="{FF2B5EF4-FFF2-40B4-BE49-F238E27FC236}">
                <a16:creationId xmlns:a16="http://schemas.microsoft.com/office/drawing/2014/main" id="{C88C0C5A-BE06-2C42-743D-46DB9EA4EBB2}"/>
              </a:ext>
            </a:extLst>
          </p:cNvPr>
          <p:cNvSpPr txBox="1"/>
          <p:nvPr/>
        </p:nvSpPr>
        <p:spPr>
          <a:xfrm>
            <a:off x="710803" y="2959323"/>
            <a:ext cx="3352800" cy="1384995"/>
          </a:xfrm>
          <a:prstGeom prst="rect">
            <a:avLst/>
          </a:prstGeom>
          <a:noFill/>
        </p:spPr>
        <p:txBody>
          <a:bodyPr wrap="square">
            <a:spAutoFit/>
          </a:bodyPr>
          <a:lstStyle/>
          <a:p>
            <a:pPr marL="0" indent="0">
              <a:buNone/>
            </a:pPr>
            <a:r>
              <a:rPr lang="en-US" sz="1400" b="1" dirty="0">
                <a:solidFill>
                  <a:srgbClr val="FF0000"/>
                </a:solidFill>
              </a:rPr>
              <a:t>Deterministic: </a:t>
            </a:r>
          </a:p>
          <a:p>
            <a:pPr marL="342900" indent="-342900">
              <a:buFont typeface="+mj-lt"/>
              <a:buAutoNum type="alphaLcParenR"/>
            </a:pPr>
            <a:r>
              <a:rPr lang="en-US" sz="1400" b="1" dirty="0"/>
              <a:t>Percepts</a:t>
            </a:r>
            <a:r>
              <a:rPr lang="en-US" sz="1400" dirty="0"/>
              <a:t> are 100% reliable</a:t>
            </a:r>
          </a:p>
          <a:p>
            <a:pPr marL="342900" indent="-342900">
              <a:buFont typeface="+mj-lt"/>
              <a:buAutoNum type="alphaLcParenR"/>
            </a:pPr>
            <a:r>
              <a:rPr lang="en-US" sz="1400" dirty="0"/>
              <a:t>Changes in the environment are completely determined by the current </a:t>
            </a:r>
            <a:r>
              <a:rPr lang="en-US" sz="1400" b="1" dirty="0"/>
              <a:t>state</a:t>
            </a:r>
            <a:r>
              <a:rPr lang="en-US" sz="1400" dirty="0"/>
              <a:t> of the environment and the agent’s </a:t>
            </a:r>
            <a:r>
              <a:rPr lang="en-US" sz="1400" b="1" dirty="0"/>
              <a:t>action</a:t>
            </a:r>
            <a:r>
              <a:rPr lang="en-US" sz="1400" dirty="0"/>
              <a:t>.</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544615" y="2946481"/>
            <a:ext cx="3807619" cy="1815882"/>
          </a:xfrm>
          <a:prstGeom prst="rect">
            <a:avLst/>
          </a:prstGeom>
          <a:noFill/>
        </p:spPr>
        <p:txBody>
          <a:bodyPr wrap="square">
            <a:spAutoFit/>
          </a:bodyPr>
          <a:lstStyle/>
          <a:p>
            <a:pPr marL="0" indent="0">
              <a:buNone/>
            </a:pPr>
            <a:r>
              <a:rPr lang="en-US" sz="1400" b="1" dirty="0">
                <a:solidFill>
                  <a:srgbClr val="FF0000"/>
                </a:solidFill>
              </a:rPr>
              <a:t>Stochastic: </a:t>
            </a:r>
          </a:p>
          <a:p>
            <a:pPr marL="342900" indent="-342900">
              <a:buFont typeface="+mj-lt"/>
              <a:buAutoNum type="alphaLcParenR"/>
            </a:pPr>
            <a:r>
              <a:rPr lang="en-US" sz="1400" b="1" dirty="0"/>
              <a:t>Percepts</a:t>
            </a:r>
            <a:r>
              <a:rPr lang="en-US" sz="1400" dirty="0"/>
              <a:t> are unreliable (noise distribution, sensor failure probability, etc.). This is called a stochastic sensor model.</a:t>
            </a:r>
            <a:endParaRPr lang="en-US" dirty="0"/>
          </a:p>
          <a:p>
            <a:pPr marL="342900" indent="-342900">
              <a:buFont typeface="+mj-lt"/>
              <a:buAutoNum type="alphaLcParenR"/>
            </a:pPr>
            <a:r>
              <a:rPr lang="en-US" sz="1400" dirty="0"/>
              <a:t>The </a:t>
            </a:r>
            <a:r>
              <a:rPr lang="en-US" sz="1400" b="1" dirty="0"/>
              <a:t>transition function </a:t>
            </a:r>
            <a:r>
              <a:rPr lang="en-US" sz="1400" dirty="0"/>
              <a:t>is stochastic leading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7DA81E99-A152-2A54-2420-D8BB4FF0A789}"/>
              </a:ext>
            </a:extLst>
          </p:cNvPr>
          <p:cNvSpPr txBox="1"/>
          <p:nvPr/>
        </p:nvSpPr>
        <p:spPr>
          <a:xfrm>
            <a:off x="710803" y="4934868"/>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6" name="TextBox 5">
            <a:extLst>
              <a:ext uri="{FF2B5EF4-FFF2-40B4-BE49-F238E27FC236}">
                <a16:creationId xmlns:a16="http://schemas.microsoft.com/office/drawing/2014/main" id="{0A6E7F0A-B3BC-72C3-B909-8C0DA961A16C}"/>
              </a:ext>
            </a:extLst>
          </p:cNvPr>
          <p:cNvSpPr txBox="1"/>
          <p:nvPr/>
        </p:nvSpPr>
        <p:spPr>
          <a:xfrm>
            <a:off x="710803" y="5906090"/>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semester on discussing algorithms that can deal with environments that have different combinations of these three properties.</a:t>
            </a:r>
          </a:p>
        </p:txBody>
      </p:sp>
    </p:spTree>
    <p:extLst>
      <p:ext uri="{BB962C8B-B14F-4D97-AF65-F5344CB8AC3E}">
        <p14:creationId xmlns:p14="http://schemas.microsoft.com/office/powerpoint/2010/main" val="9182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CFE71-9CDB-A319-F442-B9F489FF5A63}"/>
              </a:ext>
            </a:extLst>
          </p:cNvPr>
          <p:cNvPicPr>
            <a:picLocks noChangeAspect="1" noChangeArrowheads="1"/>
          </p:cNvPicPr>
          <p:nvPr/>
        </p:nvPicPr>
        <p:blipFill>
          <a:blip r:embed="rId3" cstate="print"/>
          <a:srcRect/>
          <a:stretch>
            <a:fillRect/>
          </a:stretch>
        </p:blipFill>
        <p:spPr bwMode="auto">
          <a:xfrm>
            <a:off x="3048000" y="2133401"/>
            <a:ext cx="4953000" cy="2133799"/>
          </a:xfrm>
          <a:prstGeom prst="rect">
            <a:avLst/>
          </a:prstGeom>
          <a:noFill/>
          <a:ln w="9525">
            <a:noFill/>
            <a:miter lim="800000"/>
            <a:headEnd/>
            <a:tailEnd/>
          </a:ln>
        </p:spPr>
      </p:pic>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4"/>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7470C2-4341-7CA5-300A-0259AEE9A1CF}"/>
              </a:ext>
            </a:extLst>
          </p:cNvPr>
          <p:cNvSpPr/>
          <p:nvPr/>
        </p:nvSpPr>
        <p:spPr>
          <a:xfrm>
            <a:off x="6496566" y="2802596"/>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Lst>
              </p:cNvPr>
              <p:cNvSpPr txBox="1"/>
              <p:nvPr/>
            </p:nvSpPr>
            <p:spPr>
              <a:xfrm>
                <a:off x="6420366" y="2828539"/>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Lst>
              </p:cNvPr>
              <p:cNvSpPr txBox="1">
                <a:spLocks noRot="1" noChangeAspect="1" noMove="1" noResize="1" noEditPoints="1" noAdjustHandles="1" noChangeArrowheads="1" noChangeShapeType="1" noTextEdit="1"/>
              </p:cNvSpPr>
              <p:nvPr/>
            </p:nvSpPr>
            <p:spPr>
              <a:xfrm>
                <a:off x="6420366" y="2828539"/>
                <a:ext cx="1047234" cy="307777"/>
              </a:xfrm>
              <a:prstGeom prst="rect">
                <a:avLst/>
              </a:prstGeom>
              <a:blipFill>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 </a:t>
                </a:r>
                <a14:m>
                  <m:oMath xmlns:m="http://schemas.openxmlformats.org/officeDocument/2006/math">
                    <m:r>
                      <a:rPr lang="en-US" i="1" dirty="0" smtClean="0">
                        <a:solidFill>
                          <a:srgbClr val="FF0000"/>
                        </a:solidFill>
                        <a:latin typeface="Cambria Math" panose="02040503050406030204" pitchFamily="18" charset="0"/>
                        <a:ea typeface="+mn-ea"/>
                        <a:cs typeface="+mn-cs"/>
                      </a:rPr>
                      <m:t>𝑎</m:t>
                    </m:r>
                  </m:oMath>
                </a14:m>
                <a:endParaRPr lang="en-US" dirty="0">
                  <a:solidFill>
                    <a:srgbClr val="FF0000"/>
                  </a:solidFill>
                  <a:latin typeface="+mn-lt"/>
                  <a:ea typeface="+mn-ea"/>
                  <a:cs typeface="+mn-cs"/>
                </a:endParaRP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185214"/>
              </a:xfrm>
              <a:prstGeom prst="rect">
                <a:avLst/>
              </a:prstGeom>
              <a:blipFill>
                <a:blip r:embed="rId4"/>
                <a:stretch>
                  <a:fillRect l="-873" t="-1389"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1" t="-1342" b="-4698"/>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39" t="-1342" b="-4698"/>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23413</TotalTime>
  <Words>3192</Words>
  <Application>Microsoft Office PowerPoint</Application>
  <PresentationFormat>On-screen Show (4:3)</PresentationFormat>
  <Paragraphs>561</Paragraphs>
  <Slides>41</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Cambria Math</vt:lpstr>
      <vt:lpstr>Courier New</vt:lpstr>
      <vt:lpstr>source sans pro</vt:lpstr>
      <vt:lpstr>Times New Roman</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Rational Agents</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State Representation</vt:lpstr>
      <vt:lpstr>Transition Function</vt:lpstr>
      <vt:lpstr>Old-school vs. Smart Thermostat</vt:lpstr>
      <vt:lpstr>Old-school vs. Smart Thermostat</vt:lpstr>
      <vt:lpstr>Goal-based Agent</vt:lpstr>
      <vt:lpstr>Utility-based Agent</vt:lpstr>
      <vt:lpstr>Agents that Learn</vt:lpstr>
      <vt:lpstr>Smart Thermostat: What Type of Agent is it?</vt:lpstr>
      <vt:lpstr>Example: Modern Vacuum Robot</vt:lpstr>
      <vt:lpstr>PEAS Description of a  Modern Robot Vacuum</vt:lpstr>
      <vt:lpstr>PEAS Description of a  Modern Robot Vacuum</vt:lpstr>
      <vt:lpstr>What Type of Intelligent Agent is a  Modern Robot Vacuum? </vt:lpstr>
      <vt:lpstr>Example: Large Language Models</vt:lpstr>
      <vt:lpstr>PEAS Description of ChatGPT</vt:lpstr>
      <vt:lpstr>What Type of Intelligent Agent is  ChatGPT?</vt:lpstr>
      <vt:lpstr>Intelligent Systems a  Sets of Agents: Self-driving Car</vt:lpstr>
      <vt:lpstr>Some Environment Types Revisited</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220</cp:revision>
  <cp:lastPrinted>2021-08-30T18:56:39Z</cp:lastPrinted>
  <dcterms:created xsi:type="dcterms:W3CDTF">2003-12-17T02:32:09Z</dcterms:created>
  <dcterms:modified xsi:type="dcterms:W3CDTF">2024-09-12T16:10:52Z</dcterms:modified>
</cp:coreProperties>
</file>