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0"/>
  </p:notesMasterIdLst>
  <p:handoutMasterIdLst>
    <p:handoutMasterId r:id="rId21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1" r:id="rId8"/>
    <p:sldId id="459" r:id="rId9"/>
    <p:sldId id="470" r:id="rId10"/>
    <p:sldId id="460" r:id="rId11"/>
    <p:sldId id="461" r:id="rId12"/>
    <p:sldId id="462" r:id="rId13"/>
    <p:sldId id="467" r:id="rId14"/>
    <p:sldId id="463" r:id="rId15"/>
    <p:sldId id="464" r:id="rId16"/>
    <p:sldId id="468" r:id="rId17"/>
    <p:sldId id="472" r:id="rId18"/>
    <p:sldId id="465" r:id="rId19"/>
  </p:sldIdLst>
  <p:sldSz cx="12192000" cy="6858000"/>
  <p:notesSz cx="7099300" cy="10234613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1BB79B-38E9-4662-8ED5-3F2F225203CE}">
          <p14:sldIdLst>
            <p14:sldId id="455"/>
            <p14:sldId id="260"/>
            <p14:sldId id="466"/>
            <p14:sldId id="456"/>
            <p14:sldId id="469"/>
            <p14:sldId id="458"/>
            <p14:sldId id="471"/>
            <p14:sldId id="459"/>
            <p14:sldId id="470"/>
            <p14:sldId id="460"/>
            <p14:sldId id="461"/>
            <p14:sldId id="462"/>
            <p14:sldId id="467"/>
            <p14:sldId id="463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626" autoAdjust="0"/>
  </p:normalViewPr>
  <p:slideViewPr>
    <p:cSldViewPr>
      <p:cViewPr>
        <p:scale>
          <a:sx n="110" d="100"/>
          <a:sy n="110" d="100"/>
        </p:scale>
        <p:origin x="3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</a:t>
            </a:r>
            <a:r>
              <a:rPr lang="en-US"/>
              <a:t>the succession of </a:t>
            </a:r>
            <a:r>
              <a:rPr lang="en-US" dirty="0"/>
              <a:t>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5" Type="http://schemas.openxmlformats.org/officeDocument/2006/relationships/image" Target="../media/image30.png"/><Relationship Id="rId4" Type="http://schemas.openxmlformats.org/officeDocument/2006/relationships/image" Target="../media/image2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hyperlink" Target="https://doi.org/10.48550/arXiv.1312.5602" TargetMode="External"/><Relationship Id="rId5" Type="http://schemas.openxmlformats.org/officeDocument/2006/relationships/image" Target="../media/image45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Positive Reinforcement in Dogs | Pet Parents®">
            <a:extLst>
              <a:ext uri="{FF2B5EF4-FFF2-40B4-BE49-F238E27FC236}">
                <a16:creationId xmlns:a16="http://schemas.microsoft.com/office/drawing/2014/main" id="{AD157A36-0424-F212-4464-8A1D05BAC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4130181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5512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bg1"/>
                </a:solidFill>
              </a:rPr>
              <a:t>AIMA Chapter 17+22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18" name="Picture 4" descr="Creative Commons License">
            <a:extLst>
              <a:ext uri="{FF2B5EF4-FFF2-40B4-BE49-F238E27FC236}">
                <a16:creationId xmlns:a16="http://schemas.microsoft.com/office/drawing/2014/main" id="{67259A3D-DFAB-4657-8C93-F2F7ED3F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73" y="63576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322797-EFC0-4BD6-A554-1C7992D224D7}"/>
              </a:ext>
            </a:extLst>
          </p:cNvPr>
          <p:cNvSpPr txBox="1"/>
          <p:nvPr/>
        </p:nvSpPr>
        <p:spPr>
          <a:xfrm>
            <a:off x="1402079" y="62484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CBAC27E-ED2B-1569-2BB8-44BBD27F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9765"/>
            <a:ext cx="8521370" cy="41910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DC87FB-91A0-993F-BBD1-7E4BFB7FF34D}"/>
              </a:ext>
            </a:extLst>
          </p:cNvPr>
          <p:cNvSpPr/>
          <p:nvPr/>
        </p:nvSpPr>
        <p:spPr>
          <a:xfrm>
            <a:off x="1371600" y="2133600"/>
            <a:ext cx="87630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50597BD-A2C7-03AF-0527-E7B05D49F1AC}"/>
              </a:ext>
            </a:extLst>
          </p:cNvPr>
          <p:cNvSpPr/>
          <p:nvPr/>
        </p:nvSpPr>
        <p:spPr>
          <a:xfrm>
            <a:off x="8098277" y="4760566"/>
            <a:ext cx="2667000" cy="685801"/>
          </a:xfrm>
          <a:prstGeom prst="wedgeRoundRectCallout">
            <a:avLst>
              <a:gd name="adj1" fmla="val -78352"/>
              <a:gd name="adj2" fmla="val 2013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Update with the value of the best action in state 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/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and we can extract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513701-13DB-1D8E-30D7-0B0A0907C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043" y="5976041"/>
                <a:ext cx="2474716" cy="729559"/>
              </a:xfrm>
              <a:prstGeom prst="rect">
                <a:avLst/>
              </a:prstGeom>
              <a:blipFill>
                <a:blip r:embed="rId4"/>
                <a:stretch>
                  <a:fillRect l="-1716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5"/>
                <a:stretch>
                  <a:fillRect l="-529" t="-3268" r="-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/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Uses a proxy for policy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as the stopping criterion 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2C83DA51-F484-984F-49A7-263A108B6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6019800"/>
                <a:ext cx="3810000" cy="685801"/>
              </a:xfrm>
              <a:prstGeom prst="wedgeRoundRectCallout">
                <a:avLst>
                  <a:gd name="adj1" fmla="val -59863"/>
                  <a:gd name="adj2" fmla="val -45686"/>
                  <a:gd name="adj3" fmla="val 16667"/>
                </a:avLst>
              </a:prstGeom>
              <a:blipFill>
                <a:blip r:embed="rId6"/>
                <a:stretch>
                  <a:fillRect t="-877" b="-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BBF0129-0985-4F48-A0E8-CBBB9008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541" y="2071688"/>
            <a:ext cx="8181975" cy="42005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0F18446-04DB-D98B-9D7E-E2DECCF5F82D}"/>
              </a:ext>
            </a:extLst>
          </p:cNvPr>
          <p:cNvSpPr/>
          <p:nvPr/>
        </p:nvSpPr>
        <p:spPr>
          <a:xfrm>
            <a:off x="1407457" y="1981200"/>
            <a:ext cx="8041343" cy="434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Learn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F3E77754-BB52-49DF-160C-43083A9A9262}"/>
              </a:ext>
            </a:extLst>
          </p:cNvPr>
          <p:cNvSpPr/>
          <p:nvPr/>
        </p:nvSpPr>
        <p:spPr>
          <a:xfrm>
            <a:off x="8834258" y="4233710"/>
            <a:ext cx="304800" cy="17526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/>
              <p:nvPr/>
            </p:nvSpPr>
            <p:spPr>
              <a:xfrm>
                <a:off x="9123818" y="5916120"/>
                <a:ext cx="2885470" cy="729559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/>
                  <a:t> 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sz="2000" dirty="0"/>
                </a:br>
                <a:r>
                  <a:rPr lang="en-US" sz="2000" dirty="0"/>
                  <a:t>(and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converges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en-US" sz="2000" dirty="0"/>
                      <m:t>to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BA4292-2680-B6EA-AEBA-92D340D7C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818" y="5916120"/>
                <a:ext cx="2885470" cy="729559"/>
              </a:xfrm>
              <a:prstGeom prst="rect">
                <a:avLst/>
              </a:prstGeom>
              <a:blipFill>
                <a:blip r:embed="rId4"/>
                <a:stretch>
                  <a:fillRect l="-1684" t="-3279" r="-1474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C3BD76-4D67-69DA-592A-34CE6D8B73AF}"/>
              </a:ext>
            </a:extLst>
          </p:cNvPr>
          <p:cNvSpPr/>
          <p:nvPr/>
        </p:nvSpPr>
        <p:spPr>
          <a:xfrm>
            <a:off x="6858000" y="3309041"/>
            <a:ext cx="3657600" cy="809808"/>
          </a:xfrm>
          <a:prstGeom prst="wedgeRoundRectCallout">
            <a:avLst>
              <a:gd name="adj1" fmla="val -65187"/>
              <a:gd name="adj2" fmla="val 144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U given current policy</a:t>
            </a:r>
            <a:br>
              <a:rPr lang="en-US" dirty="0"/>
            </a:br>
            <a:r>
              <a:rPr lang="en-US" dirty="0"/>
              <a:t>(either solve an LP or value iteration with fixed policy)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B0E704-A11F-E670-6F2B-4D697F469B15}"/>
              </a:ext>
            </a:extLst>
          </p:cNvPr>
          <p:cNvSpPr/>
          <p:nvPr/>
        </p:nvSpPr>
        <p:spPr>
          <a:xfrm>
            <a:off x="9331558" y="476711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Greedy policy </a:t>
            </a:r>
          </a:p>
          <a:p>
            <a:r>
              <a:rPr lang="en-US" dirty="0"/>
              <a:t>Improvement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Model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RL assumes that the problem can be modeled by an </a:t>
            </a:r>
            <a:r>
              <a:rPr lang="en-US" b="1" dirty="0"/>
              <a:t>MDP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What if we do not know the exact transition model 𝑃(𝑠′ | 𝑠, 𝑎)?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Now we cannot solve the MDP (estimate the state utility function/policy) because we cannot predict what the future states after an action will be!</a:t>
            </a:r>
          </a:p>
          <a:p>
            <a:endParaRPr lang="en-US" dirty="0"/>
          </a:p>
          <a:p>
            <a:r>
              <a:rPr lang="en-US" dirty="0"/>
              <a:t>The agent needs to explore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799" y="1448684"/>
                <a:ext cx="7620001" cy="98971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Q-Learning learns the state-action value function from interactions with the environment (percepts). </a:t>
                </a:r>
              </a:p>
              <a:p>
                <a:r>
                  <a:rPr lang="en-US" dirty="0"/>
                  <a:t>This agent function learns a </a:t>
                </a:r>
                <a:r>
                  <a:rPr lang="en-US" b="1" dirty="0"/>
                  <a:t>Q-table </a:t>
                </a:r>
                <a:r>
                  <a:rPr lang="en-US" dirty="0"/>
                  <a:t>for the state-action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399C3-7D5D-01FA-4D2E-966DFF22A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1448684"/>
                <a:ext cx="7620001" cy="989716"/>
              </a:xfrm>
              <a:blipFill>
                <a:blip r:embed="rId3"/>
                <a:stretch>
                  <a:fillRect l="-720" t="-1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exploration function and decides on the next action. As N increases it can exploit good actions more.</a:t>
                </a: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4"/>
                <a:stretch>
                  <a:fillRect r="-493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/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</a:extLst>
          </p:cNvPr>
          <p:cNvSpPr/>
          <p:nvPr/>
        </p:nvSpPr>
        <p:spPr>
          <a:xfrm>
            <a:off x="214788" y="4191000"/>
            <a:ext cx="1094425" cy="523032"/>
          </a:xfrm>
          <a:prstGeom prst="wedgeRoundRectCallout">
            <a:avLst>
              <a:gd name="adj1" fmla="val 80516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episode has no s.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/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/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/>
                                  <m:t>𝑄</m:t>
                                </m:r>
                                <m:r>
                                  <a:rPr lang="en-US" dirty="0" smtClean="0"/>
                                  <m:t>(</m:t>
                                </m:r>
                                <m:r>
                                  <a:rPr lang="en-US" dirty="0" err="1" smtClean="0"/>
                                  <m:t>𝑠</m:t>
                                </m:r>
                                <m:r>
                                  <a:rPr lang="en-US" dirty="0" err="1" smtClean="0"/>
                                  <m:t>,</m:t>
                                </m:r>
                                <m:r>
                                  <a:rPr lang="en-US" dirty="0" err="1" smtClean="0"/>
                                  <m:t>𝑎</m:t>
                                </m:r>
                                <m:r>
                                  <a:rPr lang="en-US" dirty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4" t="-1639" r="-4035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667" t="-1639" r="-2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1084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8440AE2-6A57-6352-D23E-214AC3E0C393}"/>
              </a:ext>
            </a:extLst>
          </p:cNvPr>
          <p:cNvSpPr txBox="1"/>
          <p:nvPr/>
        </p:nvSpPr>
        <p:spPr>
          <a:xfrm>
            <a:off x="9564527" y="3001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9E81CF-2921-8452-2486-6E9A31C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51037"/>
            <a:ext cx="2786074" cy="2010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4x3 Grid World with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  <a:blipFill>
                <a:blip r:embed="rId4"/>
                <a:stretch>
                  <a:fillRect l="-522" t="-4063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/>
              <p:nvPr/>
            </p:nvSpPr>
            <p:spPr>
              <a:xfrm>
                <a:off x="3750325" y="4096817"/>
                <a:ext cx="520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2C056B-67A1-C999-FF1E-354FEE12D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25" y="4096817"/>
                <a:ext cx="520592" cy="276999"/>
              </a:xfrm>
              <a:prstGeom prst="rect">
                <a:avLst/>
              </a:prstGeom>
              <a:blipFill>
                <a:blip r:embed="rId5"/>
                <a:stretch>
                  <a:fillRect l="-9302" t="-2222" r="-15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/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Learn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from observed interactions with the environment to approximate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84BAB667-5846-289C-8608-4EBBA4740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539" y="4151037"/>
                <a:ext cx="2666999" cy="1789760"/>
              </a:xfrm>
              <a:prstGeom prst="rightArrow">
                <a:avLst>
                  <a:gd name="adj1" fmla="val 66670"/>
                  <a:gd name="adj2" fmla="val 2633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/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E2D84F-4056-4208-4323-3DC8F745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831330"/>
                <a:ext cx="3325204" cy="376770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/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1600" dirty="0"/>
                  <a:t> can be updated iteratively after each new observed utility using gradient descent.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30E349-ECB3-964A-60AA-E1811149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6346" y="5341203"/>
                <a:ext cx="3255497" cy="830997"/>
              </a:xfrm>
              <a:prstGeom prst="rect">
                <a:avLst/>
              </a:prstGeom>
              <a:blipFill>
                <a:blip r:embed="rId8"/>
                <a:stretch>
                  <a:fillRect l="-936"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673847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2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/>
                                  <m:t>𝑄</m:t>
                                </m:r>
                                <m:r>
                                  <a:rPr lang="en-US" sz="1600" dirty="0" smtClean="0"/>
                                  <m:t>(</m:t>
                                </m:r>
                                <m:r>
                                  <a:rPr lang="en-US" sz="1600" dirty="0" err="1" smtClean="0"/>
                                  <m:t>𝑠</m:t>
                                </m:r>
                                <m:r>
                                  <a:rPr lang="en-US" sz="1600" dirty="0" err="1" smtClean="0"/>
                                  <m:t>,</m:t>
                                </m:r>
                                <m:r>
                                  <a:rPr lang="en-US" sz="1600" dirty="0" err="1" smtClean="0"/>
                                  <m:t>𝑎</m:t>
                                </m:r>
                                <m:r>
                                  <a:rPr lang="en-US" sz="1600" dirty="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673847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4" t="-1818" r="-424074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333" t="-1818" r="-28166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303" t="-1818" r="-2424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B6D7941-8C9C-7728-BE39-ABB7486AD906}"/>
              </a:ext>
            </a:extLst>
          </p:cNvPr>
          <p:cNvSpPr txBox="1"/>
          <p:nvPr/>
        </p:nvSpPr>
        <p:spPr>
          <a:xfrm>
            <a:off x="2308370" y="2373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A8A02-00F5-B4C2-52FA-2210204A8D84}"/>
              </a:ext>
            </a:extLst>
          </p:cNvPr>
          <p:cNvSpPr txBox="1"/>
          <p:nvPr/>
        </p:nvSpPr>
        <p:spPr>
          <a:xfrm>
            <a:off x="838200" y="432756"/>
            <a:ext cx="335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Traditional Q-Learning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BA65B55-B166-B783-6C17-12474C3375DD}"/>
              </a:ext>
            </a:extLst>
          </p:cNvPr>
          <p:cNvSpPr/>
          <p:nvPr/>
        </p:nvSpPr>
        <p:spPr>
          <a:xfrm>
            <a:off x="1361648" y="1478279"/>
            <a:ext cx="425911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41B854A-B26F-A867-5576-E92AB8B13F0C}"/>
              </a:ext>
            </a:extLst>
          </p:cNvPr>
          <p:cNvSpPr/>
          <p:nvPr/>
        </p:nvSpPr>
        <p:spPr>
          <a:xfrm>
            <a:off x="3931233" y="1379376"/>
            <a:ext cx="384215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799EDA-F1CF-21FA-2460-16B5DF1A3F89}"/>
                  </a:ext>
                </a:extLst>
              </p:cNvPr>
              <p:cNvSpPr txBox="1"/>
              <p:nvPr/>
            </p:nvSpPr>
            <p:spPr>
              <a:xfrm>
                <a:off x="1048875" y="1562817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799EDA-F1CF-21FA-2460-16B5DF1A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75" y="1562817"/>
                <a:ext cx="3497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D8F4E-CB61-901A-EF8B-ADA93188C07B}"/>
                  </a:ext>
                </a:extLst>
              </p:cNvPr>
              <p:cNvSpPr txBox="1"/>
              <p:nvPr/>
            </p:nvSpPr>
            <p:spPr>
              <a:xfrm>
                <a:off x="4246909" y="1428214"/>
                <a:ext cx="924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BD8F4E-CB61-901A-EF8B-ADA93188C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909" y="1428214"/>
                <a:ext cx="92474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162CF55-34C6-5FDF-6233-58FC26BED32A}"/>
              </a:ext>
            </a:extLst>
          </p:cNvPr>
          <p:cNvSpPr txBox="1"/>
          <p:nvPr/>
        </p:nvSpPr>
        <p:spPr>
          <a:xfrm>
            <a:off x="990600" y="3404556"/>
            <a:ext cx="3203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Deep Q-Learning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55DD91-1925-A223-381C-4413B11527A3}"/>
              </a:ext>
            </a:extLst>
          </p:cNvPr>
          <p:cNvSpPr txBox="1"/>
          <p:nvPr/>
        </p:nvSpPr>
        <p:spPr>
          <a:xfrm>
            <a:off x="2019260" y="5272825"/>
            <a:ext cx="1790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Deep Q-Network </a:t>
            </a:r>
            <a:br>
              <a:rPr lang="en-US" dirty="0"/>
            </a:br>
            <a:r>
              <a:rPr lang="en-US" dirty="0"/>
              <a:t>(DQN)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FE2C4B-640F-E78C-BFDC-18CC2E3126F7}"/>
              </a:ext>
            </a:extLst>
          </p:cNvPr>
          <p:cNvGrpSpPr/>
          <p:nvPr/>
        </p:nvGrpSpPr>
        <p:grpSpPr>
          <a:xfrm>
            <a:off x="2124428" y="4079165"/>
            <a:ext cx="1295400" cy="1235724"/>
            <a:chOff x="4410942" y="4599774"/>
            <a:chExt cx="1577400" cy="164862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A3E51F-FFF9-14E6-8294-B95AD655F75F}"/>
                </a:ext>
              </a:extLst>
            </p:cNvPr>
            <p:cNvSpPr/>
            <p:nvPr/>
          </p:nvSpPr>
          <p:spPr>
            <a:xfrm>
              <a:off x="4889892" y="4752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A896806-4F22-709F-2945-82251EECCCF1}"/>
                </a:ext>
              </a:extLst>
            </p:cNvPr>
            <p:cNvSpPr/>
            <p:nvPr/>
          </p:nvSpPr>
          <p:spPr>
            <a:xfrm>
              <a:off x="4889892" y="5007830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79CAD54-8116-1EC5-8378-408672670F5F}"/>
                </a:ext>
              </a:extLst>
            </p:cNvPr>
            <p:cNvSpPr/>
            <p:nvPr/>
          </p:nvSpPr>
          <p:spPr>
            <a:xfrm>
              <a:off x="4889892" y="52855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76A9EE-739E-EE2A-F1D5-B62D39BC6FCF}"/>
                </a:ext>
              </a:extLst>
            </p:cNvPr>
            <p:cNvSpPr/>
            <p:nvPr/>
          </p:nvSpPr>
          <p:spPr>
            <a:xfrm>
              <a:off x="4889892" y="55903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577F11A-11D0-A734-5EC2-93355CB042D7}"/>
                </a:ext>
              </a:extLst>
            </p:cNvPr>
            <p:cNvSpPr/>
            <p:nvPr/>
          </p:nvSpPr>
          <p:spPr>
            <a:xfrm>
              <a:off x="5347092" y="49045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FDFB93-056C-77A5-B41E-B24A1E72F658}"/>
                </a:ext>
              </a:extLst>
            </p:cNvPr>
            <p:cNvSpPr/>
            <p:nvPr/>
          </p:nvSpPr>
          <p:spPr>
            <a:xfrm>
              <a:off x="5347092" y="5133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2890B2B-2FE6-7312-445D-A92688A998FE}"/>
                </a:ext>
              </a:extLst>
            </p:cNvPr>
            <p:cNvSpPr/>
            <p:nvPr/>
          </p:nvSpPr>
          <p:spPr>
            <a:xfrm>
              <a:off x="5347092" y="54379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BA6B438-917F-ABCE-C0A4-2907E6D90F3D}"/>
                </a:ext>
              </a:extLst>
            </p:cNvPr>
            <p:cNvSpPr/>
            <p:nvPr/>
          </p:nvSpPr>
          <p:spPr>
            <a:xfrm>
              <a:off x="5835942" y="4752949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4FECAC-8FEA-9F8F-47BC-B66D459AB483}"/>
                </a:ext>
              </a:extLst>
            </p:cNvPr>
            <p:cNvSpPr/>
            <p:nvPr/>
          </p:nvSpPr>
          <p:spPr>
            <a:xfrm>
              <a:off x="5835942" y="50306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AE2977A-7560-27AE-4617-2A627DD0CFA7}"/>
                </a:ext>
              </a:extLst>
            </p:cNvPr>
            <p:cNvSpPr/>
            <p:nvPr/>
          </p:nvSpPr>
          <p:spPr>
            <a:xfrm>
              <a:off x="5835942" y="53354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977BC3C-A10B-4B10-738D-AE0FD67AFF90}"/>
                </a:ext>
              </a:extLst>
            </p:cNvPr>
            <p:cNvSpPr/>
            <p:nvPr/>
          </p:nvSpPr>
          <p:spPr>
            <a:xfrm>
              <a:off x="5835942" y="56402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51C7C72-72C0-F1AE-2813-0C674D1FD123}"/>
                </a:ext>
              </a:extLst>
            </p:cNvPr>
            <p:cNvSpPr/>
            <p:nvPr/>
          </p:nvSpPr>
          <p:spPr>
            <a:xfrm>
              <a:off x="4889892" y="5895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F222A6-72E3-AE99-6B32-04D62CAF011B}"/>
                </a:ext>
              </a:extLst>
            </p:cNvPr>
            <p:cNvSpPr/>
            <p:nvPr/>
          </p:nvSpPr>
          <p:spPr>
            <a:xfrm>
              <a:off x="5347092" y="57427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1B649-D751-F414-7939-C68ED4D7FC9C}"/>
                </a:ext>
              </a:extLst>
            </p:cNvPr>
            <p:cNvSpPr/>
            <p:nvPr/>
          </p:nvSpPr>
          <p:spPr>
            <a:xfrm>
              <a:off x="5835942" y="5945093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A4B345-C95D-E4B9-D157-F13FC9C5B46D}"/>
                </a:ext>
              </a:extLst>
            </p:cNvPr>
            <p:cNvCxnSpPr>
              <a:cxnSpLocks/>
              <a:stCxn id="26" idx="6"/>
              <a:endCxn id="30" idx="1"/>
            </p:cNvCxnSpPr>
            <p:nvPr/>
          </p:nvCxnSpPr>
          <p:spPr>
            <a:xfrm>
              <a:off x="5042292" y="4841902"/>
              <a:ext cx="327118" cy="889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E2EA9B5-6F5E-07F4-0050-6D098DD74992}"/>
                </a:ext>
              </a:extLst>
            </p:cNvPr>
            <p:cNvCxnSpPr>
              <a:cxnSpLocks/>
              <a:stCxn id="27" idx="6"/>
              <a:endCxn id="30" idx="2"/>
            </p:cNvCxnSpPr>
            <p:nvPr/>
          </p:nvCxnSpPr>
          <p:spPr>
            <a:xfrm flipV="1">
              <a:off x="5042292" y="4994302"/>
              <a:ext cx="304800" cy="10325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A2D0B20-B47D-85EF-ED4D-7F686F7BBEEB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 flipV="1">
              <a:off x="5042292" y="52229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E80925-4E41-72C5-3AD8-A5B17ADA3319}"/>
                </a:ext>
              </a:extLst>
            </p:cNvPr>
            <p:cNvCxnSpPr>
              <a:cxnSpLocks/>
              <a:stCxn id="27" idx="6"/>
              <a:endCxn id="31" idx="2"/>
            </p:cNvCxnSpPr>
            <p:nvPr/>
          </p:nvCxnSpPr>
          <p:spPr>
            <a:xfrm>
              <a:off x="5042292" y="5097558"/>
              <a:ext cx="304800" cy="125344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7824EBB-76AE-DDBB-54CE-48C43EF5893F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>
            <a:xfrm flipV="1">
              <a:off x="5042292" y="55277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A655ED-EFD0-8122-0DEF-51E1C8659686}"/>
                </a:ext>
              </a:extLst>
            </p:cNvPr>
            <p:cNvCxnSpPr>
              <a:cxnSpLocks/>
              <a:stCxn id="28" idx="6"/>
              <a:endCxn id="32" idx="2"/>
            </p:cNvCxnSpPr>
            <p:nvPr/>
          </p:nvCxnSpPr>
          <p:spPr>
            <a:xfrm>
              <a:off x="5042293" y="5375303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80259B-EFE5-D00C-F9F0-6D54A4A20A70}"/>
                </a:ext>
              </a:extLst>
            </p:cNvPr>
            <p:cNvCxnSpPr>
              <a:cxnSpLocks/>
              <a:stCxn id="29" idx="6"/>
              <a:endCxn id="38" idx="2"/>
            </p:cNvCxnSpPr>
            <p:nvPr/>
          </p:nvCxnSpPr>
          <p:spPr>
            <a:xfrm>
              <a:off x="5042292" y="56801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D027A7-ED7B-859E-E7D5-BF3F927507FB}"/>
                </a:ext>
              </a:extLst>
            </p:cNvPr>
            <p:cNvCxnSpPr>
              <a:cxnSpLocks/>
              <a:stCxn id="37" idx="6"/>
              <a:endCxn id="38" idx="2"/>
            </p:cNvCxnSpPr>
            <p:nvPr/>
          </p:nvCxnSpPr>
          <p:spPr>
            <a:xfrm flipV="1">
              <a:off x="5042292" y="5832502"/>
              <a:ext cx="30480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035168-DDDD-60D4-28C4-B28AC830FAEA}"/>
                </a:ext>
              </a:extLst>
            </p:cNvPr>
            <p:cNvCxnSpPr>
              <a:cxnSpLocks/>
              <a:stCxn id="37" idx="6"/>
              <a:endCxn id="32" idx="2"/>
            </p:cNvCxnSpPr>
            <p:nvPr/>
          </p:nvCxnSpPr>
          <p:spPr>
            <a:xfrm flipV="1">
              <a:off x="5042292" y="5527702"/>
              <a:ext cx="30480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6E32E3-0834-B7F0-12AE-97BFDBE3E4C0}"/>
                </a:ext>
              </a:extLst>
            </p:cNvPr>
            <p:cNvCxnSpPr>
              <a:cxnSpLocks/>
              <a:stCxn id="29" idx="6"/>
              <a:endCxn id="31" idx="3"/>
            </p:cNvCxnSpPr>
            <p:nvPr/>
          </p:nvCxnSpPr>
          <p:spPr>
            <a:xfrm flipV="1">
              <a:off x="5042292" y="5286349"/>
              <a:ext cx="327118" cy="3937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227B438-EFF2-A736-5EE9-88EA958E537A}"/>
                </a:ext>
              </a:extLst>
            </p:cNvPr>
            <p:cNvCxnSpPr>
              <a:cxnSpLocks/>
              <a:stCxn id="28" idx="6"/>
              <a:endCxn id="30" idx="3"/>
            </p:cNvCxnSpPr>
            <p:nvPr/>
          </p:nvCxnSpPr>
          <p:spPr>
            <a:xfrm flipV="1">
              <a:off x="5042292" y="5057749"/>
              <a:ext cx="327118" cy="3175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4F89684-5118-5401-DD30-AA0770FEC919}"/>
                </a:ext>
              </a:extLst>
            </p:cNvPr>
            <p:cNvCxnSpPr>
              <a:cxnSpLocks/>
              <a:stCxn id="26" idx="6"/>
              <a:endCxn id="31" idx="1"/>
            </p:cNvCxnSpPr>
            <p:nvPr/>
          </p:nvCxnSpPr>
          <p:spPr>
            <a:xfrm>
              <a:off x="5042292" y="4841902"/>
              <a:ext cx="327118" cy="31755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E8BF0CB-B4D5-30C1-0361-54F081971711}"/>
                </a:ext>
              </a:extLst>
            </p:cNvPr>
            <p:cNvCxnSpPr>
              <a:cxnSpLocks/>
              <a:stCxn id="28" idx="6"/>
              <a:endCxn id="38" idx="2"/>
            </p:cNvCxnSpPr>
            <p:nvPr/>
          </p:nvCxnSpPr>
          <p:spPr>
            <a:xfrm>
              <a:off x="5042292" y="5375302"/>
              <a:ext cx="30480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331FA7-72C3-7AAA-A557-126FFC1765C3}"/>
                </a:ext>
              </a:extLst>
            </p:cNvPr>
            <p:cNvCxnSpPr>
              <a:cxnSpLocks/>
              <a:stCxn id="30" idx="6"/>
              <a:endCxn id="33" idx="2"/>
            </p:cNvCxnSpPr>
            <p:nvPr/>
          </p:nvCxnSpPr>
          <p:spPr>
            <a:xfrm flipV="1">
              <a:off x="5499492" y="4842677"/>
              <a:ext cx="336450" cy="15162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71931-0D92-EE36-7DA4-B347E8CBAFDB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5499492" y="4842677"/>
              <a:ext cx="336450" cy="38022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B37A87-DDED-ED18-BD50-BFC9AA9E6DE1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5499492" y="5120421"/>
              <a:ext cx="336450" cy="4072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8711D31-7FF9-36E2-94D6-05B23FAEB79B}"/>
                </a:ext>
              </a:extLst>
            </p:cNvPr>
            <p:cNvCxnSpPr>
              <a:cxnSpLocks/>
              <a:stCxn id="38" idx="6"/>
              <a:endCxn id="35" idx="2"/>
            </p:cNvCxnSpPr>
            <p:nvPr/>
          </p:nvCxnSpPr>
          <p:spPr>
            <a:xfrm flipV="1">
              <a:off x="5499492" y="5425221"/>
              <a:ext cx="336450" cy="4072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D9B20E3-2313-31A3-B9AD-360C449EEAC7}"/>
                </a:ext>
              </a:extLst>
            </p:cNvPr>
            <p:cNvCxnSpPr>
              <a:cxnSpLocks/>
              <a:stCxn id="38" idx="6"/>
              <a:endCxn id="39" idx="1"/>
            </p:cNvCxnSpPr>
            <p:nvPr/>
          </p:nvCxnSpPr>
          <p:spPr>
            <a:xfrm>
              <a:off x="5499492" y="5832502"/>
              <a:ext cx="358768" cy="138872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54F237F-A050-4DD1-9F7C-4066BE3E90D2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 flipV="1">
              <a:off x="5499492" y="5730021"/>
              <a:ext cx="336450" cy="1024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8807E0-1ABB-9E1B-509F-6901CB0848E2}"/>
                </a:ext>
              </a:extLst>
            </p:cNvPr>
            <p:cNvCxnSpPr>
              <a:cxnSpLocks/>
              <a:stCxn id="32" idx="6"/>
              <a:endCxn id="35" idx="2"/>
            </p:cNvCxnSpPr>
            <p:nvPr/>
          </p:nvCxnSpPr>
          <p:spPr>
            <a:xfrm flipV="1">
              <a:off x="5499492" y="5425221"/>
              <a:ext cx="336450" cy="1024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1EF2E97-2286-1307-B568-615126BC8BD4}"/>
                </a:ext>
              </a:extLst>
            </p:cNvPr>
            <p:cNvCxnSpPr>
              <a:cxnSpLocks/>
              <a:stCxn id="30" idx="6"/>
              <a:endCxn id="34" idx="2"/>
            </p:cNvCxnSpPr>
            <p:nvPr/>
          </p:nvCxnSpPr>
          <p:spPr>
            <a:xfrm>
              <a:off x="5499493" y="4994303"/>
              <a:ext cx="336449" cy="1261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9929270-F1F2-FE68-D26E-E9C4668B1DC5}"/>
                </a:ext>
              </a:extLst>
            </p:cNvPr>
            <p:cNvCxnSpPr>
              <a:cxnSpLocks/>
              <a:stCxn id="31" idx="6"/>
              <a:endCxn id="35" idx="2"/>
            </p:cNvCxnSpPr>
            <p:nvPr/>
          </p:nvCxnSpPr>
          <p:spPr>
            <a:xfrm>
              <a:off x="5499492" y="5222902"/>
              <a:ext cx="336450" cy="2023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C333F51-CEEB-AA76-CC9E-E2AC8097CF32}"/>
                </a:ext>
              </a:extLst>
            </p:cNvPr>
            <p:cNvCxnSpPr>
              <a:cxnSpLocks/>
              <a:stCxn id="32" idx="6"/>
              <a:endCxn id="36" idx="2"/>
            </p:cNvCxnSpPr>
            <p:nvPr/>
          </p:nvCxnSpPr>
          <p:spPr>
            <a:xfrm>
              <a:off x="5499492" y="5527702"/>
              <a:ext cx="336450" cy="2023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8C0FFA5-06FC-07B2-8369-88953584CD29}"/>
                </a:ext>
              </a:extLst>
            </p:cNvPr>
            <p:cNvCxnSpPr>
              <a:cxnSpLocks/>
              <a:stCxn id="30" idx="6"/>
              <a:endCxn id="35" idx="2"/>
            </p:cNvCxnSpPr>
            <p:nvPr/>
          </p:nvCxnSpPr>
          <p:spPr>
            <a:xfrm>
              <a:off x="5499492" y="4994302"/>
              <a:ext cx="336450" cy="43091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9F89BA8-6BFE-902C-908B-C916C511F7DE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5499492" y="4842677"/>
              <a:ext cx="336450" cy="68502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7A96BDC-9D99-CC10-2860-04713095AC4D}"/>
                </a:ext>
              </a:extLst>
            </p:cNvPr>
            <p:cNvCxnSpPr>
              <a:cxnSpLocks/>
              <a:stCxn id="32" idx="6"/>
              <a:endCxn id="39" idx="1"/>
            </p:cNvCxnSpPr>
            <p:nvPr/>
          </p:nvCxnSpPr>
          <p:spPr>
            <a:xfrm>
              <a:off x="5499492" y="5527702"/>
              <a:ext cx="358768" cy="443672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9BB5CC4-BE17-7255-1985-26EB528A1D36}"/>
                </a:ext>
              </a:extLst>
            </p:cNvPr>
            <p:cNvCxnSpPr>
              <a:cxnSpLocks/>
              <a:stCxn id="38" idx="6"/>
              <a:endCxn id="34" idx="2"/>
            </p:cNvCxnSpPr>
            <p:nvPr/>
          </p:nvCxnSpPr>
          <p:spPr>
            <a:xfrm flipV="1">
              <a:off x="5499492" y="5120421"/>
              <a:ext cx="336450" cy="71208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10DCC4D-0511-9D7B-4B0A-A858A308AB82}"/>
                </a:ext>
              </a:extLst>
            </p:cNvPr>
            <p:cNvSpPr/>
            <p:nvPr/>
          </p:nvSpPr>
          <p:spPr>
            <a:xfrm>
              <a:off x="4410942" y="45997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4BC0327-C156-AC32-077B-ED75F583F19F}"/>
                </a:ext>
              </a:extLst>
            </p:cNvPr>
            <p:cNvSpPr/>
            <p:nvPr/>
          </p:nvSpPr>
          <p:spPr>
            <a:xfrm>
              <a:off x="4410942" y="4855430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E10286-BF8B-9F7E-CBB8-95A50FAABBAB}"/>
                </a:ext>
              </a:extLst>
            </p:cNvPr>
            <p:cNvSpPr/>
            <p:nvPr/>
          </p:nvSpPr>
          <p:spPr>
            <a:xfrm>
              <a:off x="4410942" y="51331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DE25434-178A-766D-2DE6-4D9C3CBD46C7}"/>
                </a:ext>
              </a:extLst>
            </p:cNvPr>
            <p:cNvSpPr/>
            <p:nvPr/>
          </p:nvSpPr>
          <p:spPr>
            <a:xfrm>
              <a:off x="4410942" y="54379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DE472A4-728E-2D31-3D2A-C24FFACE438B}"/>
                </a:ext>
              </a:extLst>
            </p:cNvPr>
            <p:cNvSpPr/>
            <p:nvPr/>
          </p:nvSpPr>
          <p:spPr>
            <a:xfrm>
              <a:off x="4410942" y="574277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C47324E1-9CB0-9CEE-559E-2D431F74E744}"/>
                </a:ext>
              </a:extLst>
            </p:cNvPr>
            <p:cNvSpPr/>
            <p:nvPr/>
          </p:nvSpPr>
          <p:spPr>
            <a:xfrm>
              <a:off x="4419600" y="6068944"/>
              <a:ext cx="152400" cy="17945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77B832A-2D0D-C2BD-6C39-7E635D7CCA65}"/>
                </a:ext>
              </a:extLst>
            </p:cNvPr>
            <p:cNvCxnSpPr>
              <a:cxnSpLocks/>
              <a:stCxn id="111" idx="6"/>
              <a:endCxn id="26" idx="2"/>
            </p:cNvCxnSpPr>
            <p:nvPr/>
          </p:nvCxnSpPr>
          <p:spPr>
            <a:xfrm>
              <a:off x="4563342" y="46895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A83919-CAE2-DA56-5674-15363AB9D2E6}"/>
                </a:ext>
              </a:extLst>
            </p:cNvPr>
            <p:cNvCxnSpPr>
              <a:cxnSpLocks/>
              <a:stCxn id="112" idx="6"/>
              <a:endCxn id="27" idx="2"/>
            </p:cNvCxnSpPr>
            <p:nvPr/>
          </p:nvCxnSpPr>
          <p:spPr>
            <a:xfrm>
              <a:off x="4563342" y="4945158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5FAA2D4-1425-2D3C-B243-FCDAF49F4FC6}"/>
                </a:ext>
              </a:extLst>
            </p:cNvPr>
            <p:cNvCxnSpPr>
              <a:cxnSpLocks/>
              <a:stCxn id="113" idx="6"/>
              <a:endCxn id="28" idx="2"/>
            </p:cNvCxnSpPr>
            <p:nvPr/>
          </p:nvCxnSpPr>
          <p:spPr>
            <a:xfrm>
              <a:off x="4563342" y="52229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609BAA6-23C0-AF4C-EC18-7B0A71D18708}"/>
                </a:ext>
              </a:extLst>
            </p:cNvPr>
            <p:cNvCxnSpPr>
              <a:cxnSpLocks/>
              <a:stCxn id="114" idx="6"/>
              <a:endCxn id="29" idx="2"/>
            </p:cNvCxnSpPr>
            <p:nvPr/>
          </p:nvCxnSpPr>
          <p:spPr>
            <a:xfrm>
              <a:off x="4563342" y="55277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65A7D68-073B-3EB6-D491-6B0FB719126D}"/>
                </a:ext>
              </a:extLst>
            </p:cNvPr>
            <p:cNvCxnSpPr>
              <a:cxnSpLocks/>
              <a:stCxn id="115" idx="6"/>
              <a:endCxn id="37" idx="2"/>
            </p:cNvCxnSpPr>
            <p:nvPr/>
          </p:nvCxnSpPr>
          <p:spPr>
            <a:xfrm>
              <a:off x="4563342" y="58325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4173032-4FE4-3E3B-5528-9241D69129ED}"/>
                </a:ext>
              </a:extLst>
            </p:cNvPr>
            <p:cNvCxnSpPr>
              <a:cxnSpLocks/>
              <a:stCxn id="116" idx="6"/>
              <a:endCxn id="37" idx="2"/>
            </p:cNvCxnSpPr>
            <p:nvPr/>
          </p:nvCxnSpPr>
          <p:spPr>
            <a:xfrm flipV="1">
              <a:off x="4572000" y="5984902"/>
              <a:ext cx="317892" cy="17377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4B07F69-4700-1F74-A113-9AD96EF9019A}"/>
                </a:ext>
              </a:extLst>
            </p:cNvPr>
            <p:cNvCxnSpPr>
              <a:cxnSpLocks/>
              <a:stCxn id="115" idx="6"/>
              <a:endCxn id="29" idx="2"/>
            </p:cNvCxnSpPr>
            <p:nvPr/>
          </p:nvCxnSpPr>
          <p:spPr>
            <a:xfrm flipV="1">
              <a:off x="4563342" y="5680102"/>
              <a:ext cx="326550" cy="1524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B2CF9F2-ADB9-1BCD-8E8E-5A8F1CED39F1}"/>
                </a:ext>
              </a:extLst>
            </p:cNvPr>
            <p:cNvCxnSpPr>
              <a:cxnSpLocks/>
              <a:stCxn id="113" idx="6"/>
              <a:endCxn id="27" idx="2"/>
            </p:cNvCxnSpPr>
            <p:nvPr/>
          </p:nvCxnSpPr>
          <p:spPr>
            <a:xfrm flipV="1">
              <a:off x="4563342" y="5097558"/>
              <a:ext cx="326550" cy="125344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33EC859-D0AA-998E-6E31-65A1ABD2FEF5}"/>
                </a:ext>
              </a:extLst>
            </p:cNvPr>
            <p:cNvCxnSpPr>
              <a:cxnSpLocks/>
              <a:stCxn id="112" idx="6"/>
              <a:endCxn id="26" idx="2"/>
            </p:cNvCxnSpPr>
            <p:nvPr/>
          </p:nvCxnSpPr>
          <p:spPr>
            <a:xfrm flipV="1">
              <a:off x="4563342" y="4841902"/>
              <a:ext cx="326550" cy="10325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6D7EA12-6548-BC55-AF96-D2AED5005AF2}"/>
                </a:ext>
              </a:extLst>
            </p:cNvPr>
            <p:cNvCxnSpPr>
              <a:cxnSpLocks/>
              <a:stCxn id="114" idx="6"/>
              <a:endCxn id="37" idx="2"/>
            </p:cNvCxnSpPr>
            <p:nvPr/>
          </p:nvCxnSpPr>
          <p:spPr>
            <a:xfrm>
              <a:off x="4563342" y="5527702"/>
              <a:ext cx="32655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F3FEE69-F73C-8668-422D-C10AE1AF7B33}"/>
                </a:ext>
              </a:extLst>
            </p:cNvPr>
            <p:cNvCxnSpPr>
              <a:cxnSpLocks/>
              <a:stCxn id="112" idx="6"/>
              <a:endCxn id="29" idx="2"/>
            </p:cNvCxnSpPr>
            <p:nvPr/>
          </p:nvCxnSpPr>
          <p:spPr>
            <a:xfrm>
              <a:off x="4563342" y="4945158"/>
              <a:ext cx="326550" cy="734944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8B1E627-5652-BE9E-808C-2E35761FF2B3}"/>
                </a:ext>
              </a:extLst>
            </p:cNvPr>
            <p:cNvCxnSpPr>
              <a:cxnSpLocks/>
              <a:stCxn id="114" idx="6"/>
              <a:endCxn id="26" idx="2"/>
            </p:cNvCxnSpPr>
            <p:nvPr/>
          </p:nvCxnSpPr>
          <p:spPr>
            <a:xfrm flipV="1">
              <a:off x="4563342" y="4841902"/>
              <a:ext cx="326550" cy="6858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AC8B26F-D949-A74B-8F73-1A16923E0FA1}"/>
                </a:ext>
              </a:extLst>
            </p:cNvPr>
            <p:cNvCxnSpPr>
              <a:cxnSpLocks/>
              <a:stCxn id="116" idx="6"/>
              <a:endCxn id="29" idx="2"/>
            </p:cNvCxnSpPr>
            <p:nvPr/>
          </p:nvCxnSpPr>
          <p:spPr>
            <a:xfrm flipV="1">
              <a:off x="4572000" y="5680102"/>
              <a:ext cx="317892" cy="47857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CFFB572-2A5B-3E14-D403-71B87449E622}"/>
                </a:ext>
              </a:extLst>
            </p:cNvPr>
            <p:cNvCxnSpPr>
              <a:cxnSpLocks/>
              <a:stCxn id="115" idx="6"/>
              <a:endCxn id="28" idx="2"/>
            </p:cNvCxnSpPr>
            <p:nvPr/>
          </p:nvCxnSpPr>
          <p:spPr>
            <a:xfrm flipV="1">
              <a:off x="4563342" y="5375302"/>
              <a:ext cx="326550" cy="45720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74DAAE3-EE9A-77B1-B476-709FCDB0DA6C}"/>
              </a:ext>
            </a:extLst>
          </p:cNvPr>
          <p:cNvGrpSpPr/>
          <p:nvPr/>
        </p:nvGrpSpPr>
        <p:grpSpPr>
          <a:xfrm>
            <a:off x="5167199" y="280356"/>
            <a:ext cx="6809382" cy="2895998"/>
            <a:chOff x="6934915" y="1470919"/>
            <a:chExt cx="6809382" cy="2895998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C5424B3-B894-F884-C2A4-0188E3F77CF1}"/>
                </a:ext>
              </a:extLst>
            </p:cNvPr>
            <p:cNvSpPr/>
            <p:nvPr/>
          </p:nvSpPr>
          <p:spPr>
            <a:xfrm>
              <a:off x="6934915" y="1470919"/>
              <a:ext cx="6809382" cy="28959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6CA99177-D5BE-FCEA-AE52-C9B895C57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964" b="6008"/>
            <a:stretch/>
          </p:blipFill>
          <p:spPr>
            <a:xfrm>
              <a:off x="7021489" y="1608692"/>
              <a:ext cx="6617315" cy="2548030"/>
            </a:xfrm>
            <a:prstGeom prst="rect">
              <a:avLst/>
            </a:prstGeom>
          </p:spPr>
        </p:pic>
      </p:grp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94667CD-5912-6F20-AA27-018B5AB28F84}"/>
              </a:ext>
            </a:extLst>
          </p:cNvPr>
          <p:cNvSpPr/>
          <p:nvPr/>
        </p:nvSpPr>
        <p:spPr>
          <a:xfrm>
            <a:off x="10808461" y="2192434"/>
            <a:ext cx="621539" cy="24001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ight Brace 191">
            <a:extLst>
              <a:ext uri="{FF2B5EF4-FFF2-40B4-BE49-F238E27FC236}">
                <a16:creationId xmlns:a16="http://schemas.microsoft.com/office/drawing/2014/main" id="{CF49E2AF-5889-16D1-A24E-24DE87EDB3B8}"/>
              </a:ext>
            </a:extLst>
          </p:cNvPr>
          <p:cNvSpPr/>
          <p:nvPr/>
        </p:nvSpPr>
        <p:spPr>
          <a:xfrm>
            <a:off x="3741891" y="1303176"/>
            <a:ext cx="70612" cy="628973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row: Right 192">
            <a:extLst>
              <a:ext uri="{FF2B5EF4-FFF2-40B4-BE49-F238E27FC236}">
                <a16:creationId xmlns:a16="http://schemas.microsoft.com/office/drawing/2014/main" id="{8E65D35A-1ECF-0E2C-A4A5-5890724A7E58}"/>
              </a:ext>
            </a:extLst>
          </p:cNvPr>
          <p:cNvSpPr/>
          <p:nvPr/>
        </p:nvSpPr>
        <p:spPr>
          <a:xfrm>
            <a:off x="1442560" y="4430327"/>
            <a:ext cx="425911" cy="5334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FAAFD66-2140-E45A-471D-39F874312E32}"/>
                  </a:ext>
                </a:extLst>
              </p:cNvPr>
              <p:cNvSpPr txBox="1"/>
              <p:nvPr/>
            </p:nvSpPr>
            <p:spPr>
              <a:xfrm>
                <a:off x="1129787" y="4514865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FAAFD66-2140-E45A-471D-39F87431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87" y="4514865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Arrow: Right 194">
            <a:extLst>
              <a:ext uri="{FF2B5EF4-FFF2-40B4-BE49-F238E27FC236}">
                <a16:creationId xmlns:a16="http://schemas.microsoft.com/office/drawing/2014/main" id="{DD001ABC-E7CD-0F96-4DFA-AFC8781B6610}"/>
              </a:ext>
            </a:extLst>
          </p:cNvPr>
          <p:cNvSpPr/>
          <p:nvPr/>
        </p:nvSpPr>
        <p:spPr>
          <a:xfrm>
            <a:off x="3810000" y="4491358"/>
            <a:ext cx="384215" cy="50370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64E343A-1D3A-216C-1B9D-C48B77179E88}"/>
                  </a:ext>
                </a:extLst>
              </p:cNvPr>
              <p:cNvSpPr txBox="1"/>
              <p:nvPr/>
            </p:nvSpPr>
            <p:spPr>
              <a:xfrm>
                <a:off x="4125676" y="4556563"/>
                <a:ext cx="924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64E343A-1D3A-216C-1B9D-C48B77179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676" y="4556563"/>
                <a:ext cx="92474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5BA0203-B417-18D9-5155-AC948C3DB147}"/>
                  </a:ext>
                </a:extLst>
              </p:cNvPr>
              <p:cNvSpPr txBox="1"/>
              <p:nvPr/>
            </p:nvSpPr>
            <p:spPr>
              <a:xfrm>
                <a:off x="1994915" y="3714030"/>
                <a:ext cx="363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5BA0203-B417-18D9-5155-AC948C3D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15" y="3714030"/>
                <a:ext cx="3638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8BBD95-CC36-0F7B-4420-D48D811414FE}"/>
                  </a:ext>
                </a:extLst>
              </p:cNvPr>
              <p:cNvSpPr txBox="1"/>
              <p:nvPr/>
            </p:nvSpPr>
            <p:spPr>
              <a:xfrm>
                <a:off x="3182394" y="385131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5F8BBD95-CC36-0F7B-4420-D48D81141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94" y="3851318"/>
                <a:ext cx="3856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ight Brace 198">
            <a:extLst>
              <a:ext uri="{FF2B5EF4-FFF2-40B4-BE49-F238E27FC236}">
                <a16:creationId xmlns:a16="http://schemas.microsoft.com/office/drawing/2014/main" id="{2CED8BA6-1D19-AFA2-F027-213217C7AEEE}"/>
              </a:ext>
            </a:extLst>
          </p:cNvPr>
          <p:cNvSpPr/>
          <p:nvPr/>
        </p:nvSpPr>
        <p:spPr>
          <a:xfrm>
            <a:off x="3515217" y="4209556"/>
            <a:ext cx="113460" cy="1038077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5AFA839-585E-943B-16DE-AE29100E9518}"/>
              </a:ext>
            </a:extLst>
          </p:cNvPr>
          <p:cNvCxnSpPr/>
          <p:nvPr/>
        </p:nvCxnSpPr>
        <p:spPr>
          <a:xfrm>
            <a:off x="8686800" y="2451927"/>
            <a:ext cx="17526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</a:extLst>
              </p:cNvPr>
              <p:cNvSpPr txBox="1"/>
              <p:nvPr/>
            </p:nvSpPr>
            <p:spPr>
              <a:xfrm>
                <a:off x="5127026" y="3260990"/>
                <a:ext cx="6849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Target networks</a:t>
                </a:r>
                <a:r>
                  <a:rPr lang="en-US" dirty="0"/>
                  <a:t>: It turns out that the Q-Network is unstable if the same network is used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Deep Q-Learning uses a second target network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is updated with the prediction network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steps. </a:t>
                </a:r>
              </a:p>
              <a:p>
                <a:endParaRPr lang="en-US" dirty="0"/>
              </a:p>
              <a:p>
                <a:r>
                  <a:rPr lang="en-US" b="1" dirty="0"/>
                  <a:t>Experience replay</a:t>
                </a:r>
                <a:r>
                  <a:rPr lang="en-US" dirty="0"/>
                  <a:t>:  To reduce instability more, generate actions using the current network and store the experience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in a table. Update the model parameters by sampling from the table.</a:t>
                </a:r>
              </a:p>
              <a:p>
                <a:endParaRPr lang="en-US" dirty="0"/>
              </a:p>
              <a:p>
                <a:r>
                  <a:rPr lang="en-US" b="1" dirty="0"/>
                  <a:t>Loss function</a:t>
                </a:r>
                <a:r>
                  <a:rPr lang="en-US" dirty="0"/>
                  <a:t>: squared difference between prediction and target.</a:t>
                </a:r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026" y="3260990"/>
                <a:ext cx="6849555" cy="2862322"/>
              </a:xfrm>
              <a:prstGeom prst="rect">
                <a:avLst/>
              </a:prstGeom>
              <a:blipFill>
                <a:blip r:embed="rId10"/>
                <a:stretch>
                  <a:fillRect l="-71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TextBox 202">
            <a:extLst>
              <a:ext uri="{FF2B5EF4-FFF2-40B4-BE49-F238E27FC236}">
                <a16:creationId xmlns:a16="http://schemas.microsoft.com/office/drawing/2014/main" id="{57084D53-0D1E-3AEC-E455-B617326D7C6C}"/>
              </a:ext>
            </a:extLst>
          </p:cNvPr>
          <p:cNvSpPr txBox="1"/>
          <p:nvPr/>
        </p:nvSpPr>
        <p:spPr>
          <a:xfrm>
            <a:off x="9067800" y="1863075"/>
            <a:ext cx="75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target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F6ACC1D-2546-C6E3-33E3-5DAA38AA0F66}"/>
              </a:ext>
            </a:extLst>
          </p:cNvPr>
          <p:cNvSpPr txBox="1"/>
          <p:nvPr/>
        </p:nvSpPr>
        <p:spPr>
          <a:xfrm>
            <a:off x="10546630" y="1818775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prediction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3ACAB3D-4D78-A729-56A7-99CD629A1EF9}"/>
              </a:ext>
            </a:extLst>
          </p:cNvPr>
          <p:cNvSpPr txBox="1"/>
          <p:nvPr/>
        </p:nvSpPr>
        <p:spPr>
          <a:xfrm>
            <a:off x="655438" y="64008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Volodymyr </a:t>
            </a:r>
            <a:r>
              <a:rPr lang="en-US" sz="1600" dirty="0" err="1"/>
              <a:t>Mni</a:t>
            </a:r>
            <a:r>
              <a:rPr lang="en-US" sz="1600" dirty="0"/>
              <a:t> et al., </a:t>
            </a:r>
            <a:r>
              <a:rPr lang="en-US" sz="1600" dirty="0">
                <a:hlinkClick r:id="rId11"/>
              </a:rPr>
              <a:t>Playing Atari with Deep Reinforcement Learning</a:t>
            </a:r>
            <a:r>
              <a:rPr lang="en-US" sz="1600" dirty="0"/>
              <a:t>, NIPS Deep Learning Workshop 2013.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A1F4D61-07A5-6F97-2DBF-72C76CFB1059}"/>
              </a:ext>
            </a:extLst>
          </p:cNvPr>
          <p:cNvCxnSpPr/>
          <p:nvPr/>
        </p:nvCxnSpPr>
        <p:spPr>
          <a:xfrm>
            <a:off x="655438" y="3260990"/>
            <a:ext cx="11321143" cy="550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55A0C159-0907-04B2-8FF7-F84FE5FDF8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of exploration by trying actions (model free methods like Q-Learning).</a:t>
            </a:r>
          </a:p>
          <a:p>
            <a:r>
              <a:rPr lang="en-US" sz="1800" dirty="0"/>
              <a:t>All these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 of the 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</p:spPr>
            <p:txBody>
              <a:bodyPr wrap="square" anchor="t"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𝑅𝑒𝑠𝑢𝑙𝑡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decision making in </a:t>
                </a:r>
                <a:br>
                  <a:rPr lang="en-US" sz="2000" dirty="0"/>
                </a:br>
                <a:r>
                  <a:rPr lang="en-US" sz="2000" b="1" dirty="0">
                    <a:solidFill>
                      <a:schemeClr val="accent2"/>
                    </a:solidFill>
                  </a:rPr>
                  <a:t>sequential environments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155" y="1935290"/>
                <a:ext cx="6691083" cy="4267200"/>
              </a:xfrm>
              <a:blipFill>
                <a:blip r:embed="rId2"/>
                <a:stretch>
                  <a:fillRect l="-1002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Sequential Decision Problems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17: Making Complex Decisions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097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utilities, uncertainty, and sensing.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172192" y="3469035"/>
            <a:ext cx="5454068" cy="2727767"/>
            <a:chOff x="172192" y="3338673"/>
            <a:chExt cx="5454068" cy="27277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4804DE-25E5-519D-514A-639F698E9054}"/>
                </a:ext>
              </a:extLst>
            </p:cNvPr>
            <p:cNvSpPr/>
            <p:nvPr/>
          </p:nvSpPr>
          <p:spPr>
            <a:xfrm>
              <a:off x="3184163" y="4999640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84189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6522" t="-4717" r="-50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dirty="0"/>
                    <a:t>Observation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92" y="4396790"/>
                  <a:ext cx="1380763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2643" t="-3974" r="-3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Reward </a:t>
                  </a:r>
                  <a:br>
                    <a:rPr lang="en-US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6242" y="4416087"/>
                  <a:ext cx="101438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807" t="-3974" r="-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/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69DA01-66A9-FD9F-8F45-5654538E9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037" y="3707054"/>
                <a:ext cx="5168081" cy="400110"/>
              </a:xfrm>
              <a:prstGeom prst="rect">
                <a:avLst/>
              </a:prstGeom>
              <a:blipFill>
                <a:blip r:embed="rId5"/>
                <a:stretch>
                  <a:fillRect l="-117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345CDF-678F-EFB0-0163-F35D6AF73F9C}"/>
              </a:ext>
            </a:extLst>
          </p:cNvPr>
          <p:cNvSpPr/>
          <p:nvPr/>
        </p:nvSpPr>
        <p:spPr>
          <a:xfrm>
            <a:off x="5791200" y="3648920"/>
            <a:ext cx="977900" cy="5839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769100" y="4232866"/>
                <a:ext cx="5086161" cy="248632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Goal: </a:t>
                </a:r>
                <a:r>
                  <a:rPr lang="en-US" sz="2000" dirty="0"/>
                  <a:t>Observations and rewards depend on the state of the system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… discounting factor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… time horizon may be infinity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100" y="4232866"/>
                <a:ext cx="5086161" cy="2486322"/>
              </a:xfrm>
              <a:prstGeom prst="rect">
                <a:avLst/>
              </a:prstGeom>
              <a:blipFill>
                <a:blip r:embed="rId6"/>
                <a:stretch>
                  <a:fillRect l="-1074" t="-973" r="-1671" b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MDPs are sequential decision problems with</a:t>
                </a:r>
              </a:p>
              <a:p>
                <a:pPr lvl="1"/>
                <a:r>
                  <a:rPr lang="en-US" dirty="0"/>
                  <a:t>a fully observable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), stochastic environment;</a:t>
                </a:r>
              </a:p>
              <a:p>
                <a:pPr lvl="1"/>
                <a:r>
                  <a:rPr lang="en-US" dirty="0"/>
                  <a:t>a Markovian transition model: future states do not depend on past states give the current state;</a:t>
                </a:r>
              </a:p>
              <a:p>
                <a:pPr lvl="1"/>
                <a:r>
                  <a:rPr lang="en-US" dirty="0"/>
                  <a:t>additive rewards.</a:t>
                </a:r>
              </a:p>
              <a:p>
                <a:endParaRPr lang="en-US" dirty="0"/>
              </a:p>
              <a:p>
                <a:r>
                  <a:rPr lang="en-US" dirty="0"/>
                  <a:t>MDPs are discrete-time stochastic control processes defines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reward depends on the current state (often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519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780464" y="391701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473016" y="2927042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BE7BA9-007F-599F-CBE6-966DAC152953}"/>
                </a:ext>
              </a:extLst>
            </p:cNvPr>
            <p:cNvSpPr txBox="1"/>
            <p:nvPr/>
          </p:nvSpPr>
          <p:spPr>
            <a:xfrm>
              <a:off x="11240984" y="215549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</a:t>
              </a:r>
              <a:r>
                <a:rPr lang="en-US" b="1" dirty="0"/>
                <a:t>, </a:t>
              </a:r>
              <a:r>
                <a:rPr lang="en-US" b="1" dirty="0">
                  <a:solidFill>
                    <a:schemeClr val="accent2"/>
                  </a:solidFill>
                </a:rPr>
                <a:t>R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13956"/>
              <a:gd name="adj2" fmla="val -10814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C3C0EB-B496-B3E8-15BB-FCC5F373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45" y="2527249"/>
            <a:ext cx="6796355" cy="37973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Goal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For each square: determine what direction should we try to go to maximize the total utility?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98223" y="2122573"/>
                <a:ext cx="2874195" cy="2667000"/>
              </a:xfrm>
              <a:blipFill>
                <a:blip r:embed="rId3"/>
                <a:stretch>
                  <a:fillRect l="-1688" t="-3401" r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6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7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068467-0FCB-1E4D-E4E0-E7F68DCFDC53}"/>
              </a:ext>
            </a:extLst>
          </p:cNvPr>
          <p:cNvSpPr txBox="1"/>
          <p:nvPr/>
        </p:nvSpPr>
        <p:spPr>
          <a:xfrm>
            <a:off x="39624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DBC30E-D02B-BD92-3754-2FFB7E222026}"/>
              </a:ext>
            </a:extLst>
          </p:cNvPr>
          <p:cNvSpPr txBox="1"/>
          <p:nvPr/>
        </p:nvSpPr>
        <p:spPr>
          <a:xfrm>
            <a:off x="3352800" y="274320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9C976-4813-B15A-A743-906C34A1F818}"/>
              </a:ext>
            </a:extLst>
          </p:cNvPr>
          <p:cNvSpPr txBox="1"/>
          <p:nvPr/>
        </p:nvSpPr>
        <p:spPr>
          <a:xfrm>
            <a:off x="2743200" y="2758763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943E52-15C4-9CB7-081F-96BC5918B02E}"/>
              </a:ext>
            </a:extLst>
          </p:cNvPr>
          <p:cNvSpPr txBox="1"/>
          <p:nvPr/>
        </p:nvSpPr>
        <p:spPr>
          <a:xfrm>
            <a:off x="27432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4974F9-684E-3AAE-CE41-E30A6DCD6B7E}"/>
              </a:ext>
            </a:extLst>
          </p:cNvPr>
          <p:cNvSpPr txBox="1"/>
          <p:nvPr/>
        </p:nvSpPr>
        <p:spPr>
          <a:xfrm>
            <a:off x="3962400" y="3329115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0A62B-D258-BEE9-C232-8832220A4985}"/>
              </a:ext>
            </a:extLst>
          </p:cNvPr>
          <p:cNvSpPr txBox="1"/>
          <p:nvPr/>
        </p:nvSpPr>
        <p:spPr>
          <a:xfrm>
            <a:off x="2743200" y="4114276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F2771-31FE-779B-C33A-7B83C8586708}"/>
              </a:ext>
            </a:extLst>
          </p:cNvPr>
          <p:cNvSpPr txBox="1"/>
          <p:nvPr/>
        </p:nvSpPr>
        <p:spPr>
          <a:xfrm>
            <a:off x="3352800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2F734F-DC1C-10CA-A1E2-BDAA434243AE}"/>
              </a:ext>
            </a:extLst>
          </p:cNvPr>
          <p:cNvSpPr txBox="1"/>
          <p:nvPr/>
        </p:nvSpPr>
        <p:spPr>
          <a:xfrm>
            <a:off x="3980246" y="3958590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F65A6-EAEE-1855-E522-73765B98CBD7}"/>
              </a:ext>
            </a:extLst>
          </p:cNvPr>
          <p:cNvSpPr txBox="1"/>
          <p:nvPr/>
        </p:nvSpPr>
        <p:spPr>
          <a:xfrm>
            <a:off x="4607692" y="3942507"/>
            <a:ext cx="533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-0.04</a:t>
            </a:r>
          </a:p>
        </p:txBody>
      </p:sp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calculated as the sum: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recursive </a:t>
                </a:r>
                <a:r>
                  <a:rPr lang="en-US" b="1" dirty="0"/>
                  <a:t>Bellman equation </a:t>
                </a:r>
                <a:r>
                  <a:rPr lang="en-US" dirty="0"/>
                  <a:t>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4038600"/>
              </a:xfrm>
              <a:blipFill>
                <a:blip r:embed="rId3"/>
                <a:stretch>
                  <a:fillRect l="-406" t="-8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/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640388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</a:extLst>
          </p:cNvPr>
          <p:cNvSpPr/>
          <p:nvPr/>
        </p:nvSpPr>
        <p:spPr>
          <a:xfrm rot="5400000">
            <a:off x="6697184" y="4946172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</a:extLst>
          </p:cNvPr>
          <p:cNvSpPr/>
          <p:nvPr/>
        </p:nvSpPr>
        <p:spPr>
          <a:xfrm>
            <a:off x="6173935" y="5658073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</a:extLst>
          </p:cNvPr>
          <p:cNvSpPr/>
          <p:nvPr/>
        </p:nvSpPr>
        <p:spPr>
          <a:xfrm>
            <a:off x="3433808" y="5637212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</a:extLst>
          </p:cNvPr>
          <p:cNvSpPr/>
          <p:nvPr/>
        </p:nvSpPr>
        <p:spPr>
          <a:xfrm>
            <a:off x="7592986" y="5658414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/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1D9B3-4164-79C5-D40F-C224C1695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1143000"/>
                <a:ext cx="2819400" cy="1815882"/>
              </a:xfrm>
              <a:prstGeom prst="rect">
                <a:avLst/>
              </a:prstGeom>
              <a:blipFill>
                <a:blip r:embed="rId5"/>
                <a:stretch>
                  <a:fillRect l="-1075" t="-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EDEEFA4-E419-AF4D-78C1-B8281FED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3" y="2351872"/>
            <a:ext cx="3471874" cy="2780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4x3 Grid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/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Optimal action in each state</a:t>
                </a:r>
              </a:p>
              <a:p>
                <a:pPr algn="ctr"/>
                <a:r>
                  <a:rPr lang="en-US" sz="2000" b="1" dirty="0"/>
                  <a:t>(policy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E18FF0-4A39-D3D8-7AFD-F6F0099F3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192" y="1690688"/>
                <a:ext cx="3160737" cy="707886"/>
              </a:xfrm>
              <a:prstGeom prst="rect">
                <a:avLst/>
              </a:prstGeom>
              <a:blipFill>
                <a:blip r:embed="rId4"/>
                <a:stretch>
                  <a:fillRect l="-1927" t="-4310" r="-154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/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/>
                  <a:t>Value of being in a state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br>
                  <a:rPr lang="en-US" sz="2000" b="1" dirty="0"/>
                </a:br>
                <a:r>
                  <a:rPr lang="en-US" sz="2000" b="1" dirty="0"/>
                  <a:t>(given that we will follow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335A55-766D-7C54-B365-34D36E67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844" y="1734576"/>
                <a:ext cx="3370410" cy="707886"/>
              </a:xfrm>
              <a:prstGeom prst="rect">
                <a:avLst/>
              </a:prstGeom>
              <a:blipFill>
                <a:blip r:embed="rId5"/>
                <a:stretch>
                  <a:fillRect l="-1447" t="-5172" r="-18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/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B78A18-B86C-5580-E468-1234A1B1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0" y="5048250"/>
                <a:ext cx="1066800" cy="369332"/>
              </a:xfrm>
              <a:prstGeom prst="rect">
                <a:avLst/>
              </a:prstGeom>
              <a:blipFill>
                <a:blip r:embed="rId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DDC90-FE7A-C050-F2D5-632998C1CE73}"/>
              </a:ext>
            </a:extLst>
          </p:cNvPr>
          <p:cNvSpPr/>
          <p:nvPr/>
        </p:nvSpPr>
        <p:spPr>
          <a:xfrm flipH="1">
            <a:off x="5482045" y="1808551"/>
            <a:ext cx="1219200" cy="685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73CD9-E8E1-433D-84D4-A9991F2883D1}"/>
              </a:ext>
            </a:extLst>
          </p:cNvPr>
          <p:cNvSpPr txBox="1"/>
          <p:nvPr/>
        </p:nvSpPr>
        <p:spPr>
          <a:xfrm>
            <a:off x="4872444" y="2730471"/>
            <a:ext cx="2662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Always pick the action with the highest expected utility.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FA592E-1E5A-8CB3-DF4D-F85C3A3C3F6A}"/>
              </a:ext>
            </a:extLst>
          </p:cNvPr>
          <p:cNvSpPr txBox="1"/>
          <p:nvPr/>
        </p:nvSpPr>
        <p:spPr>
          <a:xfrm>
            <a:off x="1272024" y="5803201"/>
            <a:ext cx="976225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to we find the optimal value function/optimal policy?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</a:extLst>
          </p:cNvPr>
          <p:cNvSpPr/>
          <p:nvPr/>
        </p:nvSpPr>
        <p:spPr>
          <a:xfrm>
            <a:off x="1909777" y="5016007"/>
            <a:ext cx="3919526" cy="610789"/>
          </a:xfrm>
          <a:prstGeom prst="wedgeRoundRectCallout">
            <a:avLst>
              <a:gd name="adj1" fmla="val -22417"/>
              <a:gd name="adj2" fmla="val -141095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is it optimal to walk away from the +1 square?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9B2602-8B3F-6D0F-0A77-E83DBBBB1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4726" y="2513973"/>
            <a:ext cx="3471874" cy="25051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E84145-A730-0132-3381-701E3F0AED0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0759" t="3531" r="13453" b="53102"/>
          <a:stretch/>
        </p:blipFill>
        <p:spPr>
          <a:xfrm>
            <a:off x="5424534" y="3661788"/>
            <a:ext cx="1457234" cy="1369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CC282A-034D-2D82-9350-0DAD96B3CF4D}"/>
              </a:ext>
            </a:extLst>
          </p:cNvPr>
          <p:cNvSpPr txBox="1"/>
          <p:nvPr/>
        </p:nvSpPr>
        <p:spPr>
          <a:xfrm>
            <a:off x="1302504" y="6297335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Policy Iteration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44F2EB-EDE6-FB0D-20C0-D8AB0D9E7AC5}"/>
              </a:ext>
            </a:extLst>
          </p:cNvPr>
          <p:cNvSpPr txBox="1"/>
          <p:nvPr/>
        </p:nvSpPr>
        <p:spPr>
          <a:xfrm>
            <a:off x="6995162" y="6308209"/>
            <a:ext cx="40314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Value Iteration</a:t>
            </a:r>
          </a:p>
        </p:txBody>
      </p: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10515600" cy="3370442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Q-function is often used for convenience in algorithms.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10515600" cy="3370442"/>
              </a:xfrm>
              <a:blipFill>
                <a:blip r:embed="rId2"/>
                <a:stretch>
                  <a:fillRect l="-812" t="-4167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</a:extLst>
          </p:cNvPr>
          <p:cNvSpPr/>
          <p:nvPr/>
        </p:nvSpPr>
        <p:spPr>
          <a:xfrm>
            <a:off x="3962400" y="3051175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</a:extLst>
          </p:cNvPr>
          <p:cNvSpPr/>
          <p:nvPr/>
        </p:nvSpPr>
        <p:spPr>
          <a:xfrm>
            <a:off x="6934200" y="3074035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9469</TotalTime>
  <Words>1855</Words>
  <Application>Microsoft Office PowerPoint</Application>
  <PresentationFormat>Widescreen</PresentationFormat>
  <Paragraphs>228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source sans pro</vt:lpstr>
      <vt:lpstr>Office Theme</vt:lpstr>
      <vt:lpstr>CS 5/7320  Artificial Intelligence  Reinforcement Learning AIMA Chapter 17+22</vt:lpstr>
      <vt:lpstr>Remember Chapter 16:  Making Simple Decisions</vt:lpstr>
      <vt:lpstr>Sequential Decision Problems</vt:lpstr>
      <vt:lpstr>Sequential Decision Problems</vt:lpstr>
      <vt:lpstr>Definition: Markov Decision Process (MDP)</vt:lpstr>
      <vt:lpstr>Example: 4x3 Grid World</vt:lpstr>
      <vt:lpstr>Optimal Policy</vt:lpstr>
      <vt:lpstr>Solution: 4x3 Grid World </vt:lpstr>
      <vt:lpstr>Q-Function</vt:lpstr>
      <vt:lpstr>Value Iteration: Estimate the Optimal Value Function U^(π^∗ )</vt:lpstr>
      <vt:lpstr>Policy Iteration: Learn the Optimal Policy π^∗</vt:lpstr>
      <vt:lpstr>Partially Observable Markov Decision Model (POMDP)</vt:lpstr>
      <vt:lpstr>Reinforcement Learning</vt:lpstr>
      <vt:lpstr>Reinforcement Learning (RL)</vt:lpstr>
      <vt:lpstr>Q-Learning</vt:lpstr>
      <vt:lpstr>Value Function Approximation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83</cp:revision>
  <dcterms:created xsi:type="dcterms:W3CDTF">2020-11-16T22:49:03Z</dcterms:created>
  <dcterms:modified xsi:type="dcterms:W3CDTF">2023-12-05T15:08:20Z</dcterms:modified>
</cp:coreProperties>
</file>