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367" r:id="rId5"/>
    <p:sldId id="369" r:id="rId6"/>
    <p:sldId id="260" r:id="rId7"/>
    <p:sldId id="261" r:id="rId8"/>
    <p:sldId id="366" r:id="rId9"/>
    <p:sldId id="355" r:id="rId10"/>
    <p:sldId id="360" r:id="rId11"/>
    <p:sldId id="324" r:id="rId12"/>
    <p:sldId id="300" r:id="rId13"/>
    <p:sldId id="325" r:id="rId14"/>
    <p:sldId id="3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3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FA66AB-4E13-45E4-A78F-850A4110FE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3F6169-AF8C-41D4-AA32-B395F657D917}">
      <dgm:prSet custT="1"/>
      <dgm:spPr/>
      <dgm:t>
        <a:bodyPr/>
        <a:lstStyle/>
        <a:p>
          <a:pPr algn="l"/>
          <a:r>
            <a:rPr lang="en-US" sz="4000" dirty="0"/>
            <a:t>Decision theory = </a:t>
          </a:r>
          <a:br>
            <a:rPr lang="en-US" sz="4000" dirty="0"/>
          </a:br>
          <a:r>
            <a:rPr lang="en-US" sz="4000" dirty="0"/>
            <a:t>            Probability theory </a:t>
          </a:r>
          <a:r>
            <a:rPr lang="en-US" sz="2000" dirty="0"/>
            <a:t>(evidence &amp; belief) </a:t>
          </a:r>
          <a:br>
            <a:rPr lang="en-US" sz="4000" dirty="0"/>
          </a:br>
          <a:r>
            <a:rPr lang="en-US" sz="4000" dirty="0"/>
            <a:t>                              +</a:t>
          </a:r>
          <a:br>
            <a:rPr lang="en-US" sz="4000" dirty="0"/>
          </a:br>
          <a:r>
            <a:rPr lang="en-US" sz="4000" dirty="0"/>
            <a:t>                   Utility theory   </a:t>
          </a:r>
          <a:r>
            <a:rPr lang="en-US" sz="1800" dirty="0"/>
            <a:t>(want)   </a:t>
          </a:r>
          <a:endParaRPr lang="en-US" sz="4000" dirty="0"/>
        </a:p>
      </dgm:t>
    </dgm:pt>
    <dgm:pt modelId="{39EE2D99-3E96-4FB9-89F1-A1AEB417283A}" type="parTrans" cxnId="{40732D54-86CE-4ED1-91AE-68A5EC4A2DB4}">
      <dgm:prSet/>
      <dgm:spPr/>
      <dgm:t>
        <a:bodyPr/>
        <a:lstStyle/>
        <a:p>
          <a:endParaRPr lang="en-US"/>
        </a:p>
      </dgm:t>
    </dgm:pt>
    <dgm:pt modelId="{8F487C6E-FE1C-458F-A3D4-158516ADB642}" type="sibTrans" cxnId="{40732D54-86CE-4ED1-91AE-68A5EC4A2DB4}">
      <dgm:prSet/>
      <dgm:spPr/>
      <dgm:t>
        <a:bodyPr/>
        <a:lstStyle/>
        <a:p>
          <a:endParaRPr lang="en-US"/>
        </a:p>
      </dgm:t>
    </dgm:pt>
    <dgm:pt modelId="{A5BFB635-7BC1-46FA-83AC-07ECAED4CA93}" type="pres">
      <dgm:prSet presAssocID="{EBFA66AB-4E13-45E4-A78F-850A4110FE58}" presName="linear" presStyleCnt="0">
        <dgm:presLayoutVars>
          <dgm:animLvl val="lvl"/>
          <dgm:resizeHandles val="exact"/>
        </dgm:presLayoutVars>
      </dgm:prSet>
      <dgm:spPr/>
    </dgm:pt>
    <dgm:pt modelId="{E03ED346-3F6C-4C54-AEDB-C2619BEA4A2D}" type="pres">
      <dgm:prSet presAssocID="{D83F6169-AF8C-41D4-AA32-B395F657D917}" presName="parentText" presStyleLbl="node1" presStyleIdx="0" presStyleCnt="1" custScaleX="75222" custLinFactNeighborX="-1028" custLinFactNeighborY="-4557">
        <dgm:presLayoutVars>
          <dgm:chMax val="0"/>
          <dgm:bulletEnabled val="1"/>
        </dgm:presLayoutVars>
      </dgm:prSet>
      <dgm:spPr/>
    </dgm:pt>
  </dgm:ptLst>
  <dgm:cxnLst>
    <dgm:cxn modelId="{40732D54-86CE-4ED1-91AE-68A5EC4A2DB4}" srcId="{EBFA66AB-4E13-45E4-A78F-850A4110FE58}" destId="{D83F6169-AF8C-41D4-AA32-B395F657D917}" srcOrd="0" destOrd="0" parTransId="{39EE2D99-3E96-4FB9-89F1-A1AEB417283A}" sibTransId="{8F487C6E-FE1C-458F-A3D4-158516ADB642}"/>
    <dgm:cxn modelId="{EF804998-E1EA-4448-942C-C34424412F6B}" type="presOf" srcId="{EBFA66AB-4E13-45E4-A78F-850A4110FE58}" destId="{A5BFB635-7BC1-46FA-83AC-07ECAED4CA93}" srcOrd="0" destOrd="0" presId="urn:microsoft.com/office/officeart/2005/8/layout/vList2"/>
    <dgm:cxn modelId="{318CF1CB-21DA-4E82-A9C2-14EE5D97447A}" type="presOf" srcId="{D83F6169-AF8C-41D4-AA32-B395F657D917}" destId="{E03ED346-3F6C-4C54-AEDB-C2619BEA4A2D}" srcOrd="0" destOrd="0" presId="urn:microsoft.com/office/officeart/2005/8/layout/vList2"/>
    <dgm:cxn modelId="{F5AB0982-9263-4316-937F-0688B6B74167}" type="presParOf" srcId="{A5BFB635-7BC1-46FA-83AC-07ECAED4CA93}" destId="{E03ED346-3F6C-4C54-AEDB-C2619BEA4A2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2A4129-E7B7-4FF3-BD78-4239ADBBD456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4726B06-13BF-446A-A3AA-26BFF8E8DE99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sz="3200" dirty="0"/>
            <a:t>Logical agents</a:t>
          </a:r>
        </a:p>
      </dgm:t>
    </dgm:pt>
    <dgm:pt modelId="{53DEA5CF-F394-4168-935F-20029DD26C4F}" type="parTrans" cxnId="{1F6CFE23-D1CF-458C-96F0-DBACDA23080C}">
      <dgm:prSet/>
      <dgm:spPr/>
      <dgm:t>
        <a:bodyPr/>
        <a:lstStyle/>
        <a:p>
          <a:endParaRPr lang="en-US"/>
        </a:p>
      </dgm:t>
    </dgm:pt>
    <dgm:pt modelId="{40739C63-C209-4371-ADE5-1B04019EBC7B}" type="sibTrans" cxnId="{1F6CFE23-D1CF-458C-96F0-DBACDA23080C}">
      <dgm:prSet/>
      <dgm:spPr/>
      <dgm:t>
        <a:bodyPr/>
        <a:lstStyle/>
        <a:p>
          <a:endParaRPr lang="en-US"/>
        </a:p>
      </dgm:t>
    </dgm:pt>
    <dgm:pt modelId="{966CC07C-EFC6-4A61-AF3A-527EE23EF4D5}">
      <dgm:prSet/>
      <dgm:spPr>
        <a:solidFill>
          <a:schemeClr val="bg2"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Uncertainty</a:t>
          </a:r>
        </a:p>
      </dgm:t>
    </dgm:pt>
    <dgm:pt modelId="{B1B898A1-8EA7-416C-A507-21BD9955C2A4}" type="parTrans" cxnId="{8092C626-4761-41E7-AB75-853CFFA3F070}">
      <dgm:prSet/>
      <dgm:spPr/>
      <dgm:t>
        <a:bodyPr/>
        <a:lstStyle/>
        <a:p>
          <a:endParaRPr lang="en-US"/>
        </a:p>
      </dgm:t>
    </dgm:pt>
    <dgm:pt modelId="{8FBB91C3-497D-4B47-AAA3-18046FA6786B}" type="sibTrans" cxnId="{8092C626-4761-41E7-AB75-853CFFA3F070}">
      <dgm:prSet/>
      <dgm:spPr/>
      <dgm:t>
        <a:bodyPr/>
        <a:lstStyle/>
        <a:p>
          <a:endParaRPr lang="en-US"/>
        </a:p>
      </dgm:t>
    </dgm:pt>
    <dgm:pt modelId="{BC1D39E5-4F9E-42F9-91AC-963AC41A5A2D}">
      <dgm:prSet/>
      <dgm:spPr>
        <a:solidFill>
          <a:schemeClr val="bg2"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Conflicting goals</a:t>
          </a:r>
        </a:p>
      </dgm:t>
    </dgm:pt>
    <dgm:pt modelId="{6F458294-3E72-4927-A8E6-63F38C77AD47}" type="parTrans" cxnId="{1D1A9CCD-5F57-4C43-926C-9CF6D1C5BAFA}">
      <dgm:prSet/>
      <dgm:spPr/>
      <dgm:t>
        <a:bodyPr/>
        <a:lstStyle/>
        <a:p>
          <a:endParaRPr lang="en-US"/>
        </a:p>
      </dgm:t>
    </dgm:pt>
    <dgm:pt modelId="{34E31353-0C9A-4B56-812F-0381AB078ACC}" type="sibTrans" cxnId="{1D1A9CCD-5F57-4C43-926C-9CF6D1C5BAFA}">
      <dgm:prSet/>
      <dgm:spPr/>
      <dgm:t>
        <a:bodyPr/>
        <a:lstStyle/>
        <a:p>
          <a:endParaRPr lang="en-US"/>
        </a:p>
      </dgm:t>
    </dgm:pt>
    <dgm:pt modelId="{AA6FF214-6024-4199-B536-14668E2EE2B9}">
      <dgm:prSet custT="1"/>
      <dgm:spPr/>
      <dgm:t>
        <a:bodyPr/>
        <a:lstStyle/>
        <a:p>
          <a:r>
            <a:rPr lang="en-US" sz="3200" dirty="0"/>
            <a:t>Goal-based agents</a:t>
          </a:r>
        </a:p>
      </dgm:t>
    </dgm:pt>
    <dgm:pt modelId="{DF4C9FC8-EFAA-4C79-B353-64D3B1CAAD07}" type="parTrans" cxnId="{055DD4D4-1B3A-4BAC-A479-034A4EFA9FC8}">
      <dgm:prSet/>
      <dgm:spPr/>
      <dgm:t>
        <a:bodyPr/>
        <a:lstStyle/>
        <a:p>
          <a:endParaRPr lang="en-US"/>
        </a:p>
      </dgm:t>
    </dgm:pt>
    <dgm:pt modelId="{5FABF7AB-FB10-45CD-9635-A489CB8CFC65}" type="sibTrans" cxnId="{055DD4D4-1B3A-4BAC-A479-034A4EFA9FC8}">
      <dgm:prSet/>
      <dgm:spPr/>
      <dgm:t>
        <a:bodyPr/>
        <a:lstStyle/>
        <a:p>
          <a:endParaRPr lang="en-US"/>
        </a:p>
      </dgm:t>
    </dgm:pt>
    <dgm:pt modelId="{633B413C-3878-4101-BDC4-6DE8D05D2E40}">
      <dgm:prSet/>
      <dgm:spPr/>
      <dgm:t>
        <a:bodyPr/>
        <a:lstStyle/>
        <a:p>
          <a:r>
            <a:rPr lang="en-US" dirty="0"/>
            <a:t>Can only assign goal/not goal to states and find goal states.</a:t>
          </a:r>
        </a:p>
      </dgm:t>
    </dgm:pt>
    <dgm:pt modelId="{ADBC6F35-24F9-4136-BD4A-9A1E48BFC5EF}" type="parTrans" cxnId="{C6B7D62A-5202-4E2C-97B8-606DDD1F0635}">
      <dgm:prSet/>
      <dgm:spPr/>
      <dgm:t>
        <a:bodyPr/>
        <a:lstStyle/>
        <a:p>
          <a:endParaRPr lang="en-US"/>
        </a:p>
      </dgm:t>
    </dgm:pt>
    <dgm:pt modelId="{19B8896E-6518-4D86-89D7-C72083866245}" type="sibTrans" cxnId="{C6B7D62A-5202-4E2C-97B8-606DDD1F0635}">
      <dgm:prSet/>
      <dgm:spPr/>
      <dgm:t>
        <a:bodyPr/>
        <a:lstStyle/>
        <a:p>
          <a:endParaRPr lang="en-US"/>
        </a:p>
      </dgm:t>
    </dgm:pt>
    <dgm:pt modelId="{6B5873E4-C7E4-4D88-BF4D-39890CB6DF49}">
      <dgm:prSet custT="1"/>
      <dgm:spPr/>
      <dgm:t>
        <a:bodyPr/>
        <a:lstStyle/>
        <a:p>
          <a:r>
            <a:rPr lang="en-US" sz="3200" dirty="0"/>
            <a:t>Utility-based agents</a:t>
          </a:r>
        </a:p>
      </dgm:t>
    </dgm:pt>
    <dgm:pt modelId="{276C562A-C5E9-40C2-A3B8-9006A34E1153}" type="parTrans" cxnId="{6A9A4297-40D7-44B8-B420-22A33932BD81}">
      <dgm:prSet/>
      <dgm:spPr/>
      <dgm:t>
        <a:bodyPr/>
        <a:lstStyle/>
        <a:p>
          <a:endParaRPr lang="en-US"/>
        </a:p>
      </dgm:t>
    </dgm:pt>
    <dgm:pt modelId="{5154FC08-FE76-4CEB-9F92-36A8962FAFD1}" type="sibTrans" cxnId="{6A9A4297-40D7-44B8-B420-22A33932BD81}">
      <dgm:prSet/>
      <dgm:spPr/>
      <dgm:t>
        <a:bodyPr/>
        <a:lstStyle/>
        <a:p>
          <a:endParaRPr lang="en-US"/>
        </a:p>
      </dgm:t>
    </dgm:pt>
    <dgm:pt modelId="{BB256BE0-357C-47D1-A872-DC2D2B15D54F}">
      <dgm:prSet/>
      <dgm:spPr/>
      <dgm:t>
        <a:bodyPr/>
        <a:lstStyle/>
        <a:p>
          <a:r>
            <a:rPr lang="en-US" dirty="0"/>
            <a:t>Assign a utility value to each state. </a:t>
          </a:r>
        </a:p>
      </dgm:t>
    </dgm:pt>
    <dgm:pt modelId="{38B77AC9-38E3-4624-BB12-4E88DE675BF7}" type="parTrans" cxnId="{86B778F3-ABD8-4B74-BAEC-4A83D636B63A}">
      <dgm:prSet/>
      <dgm:spPr/>
      <dgm:t>
        <a:bodyPr/>
        <a:lstStyle/>
        <a:p>
          <a:endParaRPr lang="en-US"/>
        </a:p>
      </dgm:t>
    </dgm:pt>
    <dgm:pt modelId="{BDA00ABA-D21E-470E-9D06-74B670A836AC}" type="sibTrans" cxnId="{86B778F3-ABD8-4B74-BAEC-4A83D636B63A}">
      <dgm:prSet/>
      <dgm:spPr/>
      <dgm:t>
        <a:bodyPr/>
        <a:lstStyle/>
        <a:p>
          <a:endParaRPr lang="en-US"/>
        </a:p>
      </dgm:t>
    </dgm:pt>
    <dgm:pt modelId="{326CD3FF-FAB3-4605-88CF-517E76107B10}">
      <dgm:prSet/>
      <dgm:spPr>
        <a:solidFill>
          <a:schemeClr val="bg2">
            <a:alpha val="90000"/>
          </a:schemeClr>
        </a:solidFill>
        <a:ln>
          <a:noFill/>
        </a:ln>
      </dgm:spPr>
      <dgm:t>
        <a:bodyPr/>
        <a:lstStyle/>
        <a:p>
          <a:pPr>
            <a:buNone/>
          </a:pPr>
          <a:r>
            <a:rPr lang="en-US" dirty="0"/>
            <a:t>Cannot deal with:</a:t>
          </a:r>
        </a:p>
      </dgm:t>
    </dgm:pt>
    <dgm:pt modelId="{5153D3C6-4F5E-442E-8596-4B5D9939A14A}" type="parTrans" cxnId="{1F46DE7D-96B0-4294-8A5F-1023A8F1E4D6}">
      <dgm:prSet/>
      <dgm:spPr/>
      <dgm:t>
        <a:bodyPr/>
        <a:lstStyle/>
        <a:p>
          <a:endParaRPr lang="en-US"/>
        </a:p>
      </dgm:t>
    </dgm:pt>
    <dgm:pt modelId="{FDD7DC57-86EF-4733-B9F2-EC4896E78863}" type="sibTrans" cxnId="{1F46DE7D-96B0-4294-8A5F-1023A8F1E4D6}">
      <dgm:prSet/>
      <dgm:spPr/>
      <dgm:t>
        <a:bodyPr/>
        <a:lstStyle/>
        <a:p>
          <a:endParaRPr lang="en-US"/>
        </a:p>
      </dgm:t>
    </dgm:pt>
    <dgm:pt modelId="{C3B30398-C718-4959-8F78-DA5F4CBE4428}">
      <dgm:prSet/>
      <dgm:spPr/>
      <dgm:t>
        <a:bodyPr/>
        <a:lstStyle/>
        <a:p>
          <a:r>
            <a:rPr lang="en-US" dirty="0"/>
            <a:t>A rational agent optimizes the expected utility (i.e., is utility-based).</a:t>
          </a:r>
        </a:p>
      </dgm:t>
    </dgm:pt>
    <dgm:pt modelId="{F47CA554-C349-4168-A120-9F04C9273627}" type="parTrans" cxnId="{2949560A-2640-4A32-8383-6E03A7C4BE55}">
      <dgm:prSet/>
      <dgm:spPr/>
      <dgm:t>
        <a:bodyPr/>
        <a:lstStyle/>
        <a:p>
          <a:endParaRPr lang="en-US"/>
        </a:p>
      </dgm:t>
    </dgm:pt>
    <dgm:pt modelId="{ABB8EEE3-1869-494A-8EAB-6148640AF65F}" type="sibTrans" cxnId="{2949560A-2640-4A32-8383-6E03A7C4BE55}">
      <dgm:prSet/>
      <dgm:spPr/>
      <dgm:t>
        <a:bodyPr/>
        <a:lstStyle/>
        <a:p>
          <a:endParaRPr lang="en-US"/>
        </a:p>
      </dgm:t>
    </dgm:pt>
    <dgm:pt modelId="{07EE9C96-1816-4A0D-9897-B7BAF8DE94FE}">
      <dgm:prSet/>
      <dgm:spPr/>
      <dgm:t>
        <a:bodyPr/>
        <a:lstStyle/>
        <a:p>
          <a:r>
            <a:rPr lang="en-US" dirty="0"/>
            <a:t>Utility is related to the external performance measure (see PEAS).</a:t>
          </a:r>
        </a:p>
      </dgm:t>
    </dgm:pt>
    <dgm:pt modelId="{5183D439-7CBA-43C3-9FC6-DF78953F356D}" type="parTrans" cxnId="{D4CFFA7C-FA14-4EF5-9AE6-DF78404B1A49}">
      <dgm:prSet/>
      <dgm:spPr/>
      <dgm:t>
        <a:bodyPr/>
        <a:lstStyle/>
        <a:p>
          <a:endParaRPr lang="en-US"/>
        </a:p>
      </dgm:t>
    </dgm:pt>
    <dgm:pt modelId="{E94562FD-61EF-4934-B3CD-AAD1712A255D}" type="sibTrans" cxnId="{D4CFFA7C-FA14-4EF5-9AE6-DF78404B1A49}">
      <dgm:prSet/>
      <dgm:spPr/>
      <dgm:t>
        <a:bodyPr/>
        <a:lstStyle/>
        <a:p>
          <a:endParaRPr lang="en-US"/>
        </a:p>
      </dgm:t>
    </dgm:pt>
    <dgm:pt modelId="{488BB3C3-8A55-47D3-A58A-4D4400591B4F}" type="pres">
      <dgm:prSet presAssocID="{E92A4129-E7B7-4FF3-BD78-4239ADBBD456}" presName="Name0" presStyleCnt="0">
        <dgm:presLayoutVars>
          <dgm:dir/>
          <dgm:animLvl val="lvl"/>
          <dgm:resizeHandles val="exact"/>
        </dgm:presLayoutVars>
      </dgm:prSet>
      <dgm:spPr/>
    </dgm:pt>
    <dgm:pt modelId="{50DE8C98-FCFE-431D-BA89-B9424DF19174}" type="pres">
      <dgm:prSet presAssocID="{D4726B06-13BF-446A-A3AA-26BFF8E8DE99}" presName="linNode" presStyleCnt="0"/>
      <dgm:spPr/>
    </dgm:pt>
    <dgm:pt modelId="{4D2471F2-458A-4F02-A12F-53B4940881CB}" type="pres">
      <dgm:prSet presAssocID="{D4726B06-13BF-446A-A3AA-26BFF8E8DE9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C4DEAF7-3931-412C-A2B8-5FD3D970AEEC}" type="pres">
      <dgm:prSet presAssocID="{D4726B06-13BF-446A-A3AA-26BFF8E8DE99}" presName="descendantText" presStyleLbl="alignAccFollowNode1" presStyleIdx="0" presStyleCnt="3">
        <dgm:presLayoutVars>
          <dgm:bulletEnabled val="1"/>
        </dgm:presLayoutVars>
      </dgm:prSet>
      <dgm:spPr/>
    </dgm:pt>
    <dgm:pt modelId="{A77F2B26-1B76-4D43-A101-D1EBA4D7DE1E}" type="pres">
      <dgm:prSet presAssocID="{40739C63-C209-4371-ADE5-1B04019EBC7B}" presName="sp" presStyleCnt="0"/>
      <dgm:spPr/>
    </dgm:pt>
    <dgm:pt modelId="{C3A1A574-74D3-4CCD-A1AA-7B1E05E5E2E8}" type="pres">
      <dgm:prSet presAssocID="{AA6FF214-6024-4199-B536-14668E2EE2B9}" presName="linNode" presStyleCnt="0"/>
      <dgm:spPr/>
    </dgm:pt>
    <dgm:pt modelId="{C791829E-0444-4BEC-9F86-875F86CA7209}" type="pres">
      <dgm:prSet presAssocID="{AA6FF214-6024-4199-B536-14668E2EE2B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06E64FB-8486-467C-A930-323D92E26CFF}" type="pres">
      <dgm:prSet presAssocID="{AA6FF214-6024-4199-B536-14668E2EE2B9}" presName="descendantText" presStyleLbl="alignAccFollowNode1" presStyleIdx="1" presStyleCnt="3">
        <dgm:presLayoutVars>
          <dgm:bulletEnabled val="1"/>
        </dgm:presLayoutVars>
      </dgm:prSet>
      <dgm:spPr/>
    </dgm:pt>
    <dgm:pt modelId="{1DC3E0D4-6F21-4691-8C12-B3156650C7DF}" type="pres">
      <dgm:prSet presAssocID="{5FABF7AB-FB10-45CD-9635-A489CB8CFC65}" presName="sp" presStyleCnt="0"/>
      <dgm:spPr/>
    </dgm:pt>
    <dgm:pt modelId="{AF5E34FE-F7A1-43D2-AE87-1F83EE61656E}" type="pres">
      <dgm:prSet presAssocID="{6B5873E4-C7E4-4D88-BF4D-39890CB6DF49}" presName="linNode" presStyleCnt="0"/>
      <dgm:spPr/>
    </dgm:pt>
    <dgm:pt modelId="{FCA6C204-9AEE-495E-B88E-BCEDD6A585E8}" type="pres">
      <dgm:prSet presAssocID="{6B5873E4-C7E4-4D88-BF4D-39890CB6DF4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4313AF4-B619-4FE0-A597-A1CCC2EEC2CD}" type="pres">
      <dgm:prSet presAssocID="{6B5873E4-C7E4-4D88-BF4D-39890CB6DF4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2949560A-2640-4A32-8383-6E03A7C4BE55}" srcId="{6B5873E4-C7E4-4D88-BF4D-39890CB6DF49}" destId="{C3B30398-C718-4959-8F78-DA5F4CBE4428}" srcOrd="1" destOrd="0" parTransId="{F47CA554-C349-4168-A120-9F04C9273627}" sibTransId="{ABB8EEE3-1869-494A-8EAB-6148640AF65F}"/>
    <dgm:cxn modelId="{45A93D12-170A-4FD2-BA52-EEED55C5CF8E}" type="presOf" srcId="{07EE9C96-1816-4A0D-9897-B7BAF8DE94FE}" destId="{04313AF4-B619-4FE0-A597-A1CCC2EEC2CD}" srcOrd="0" destOrd="2" presId="urn:microsoft.com/office/officeart/2005/8/layout/vList5"/>
    <dgm:cxn modelId="{1F6CFE23-D1CF-458C-96F0-DBACDA23080C}" srcId="{E92A4129-E7B7-4FF3-BD78-4239ADBBD456}" destId="{D4726B06-13BF-446A-A3AA-26BFF8E8DE99}" srcOrd="0" destOrd="0" parTransId="{53DEA5CF-F394-4168-935F-20029DD26C4F}" sibTransId="{40739C63-C209-4371-ADE5-1B04019EBC7B}"/>
    <dgm:cxn modelId="{1A0B7B25-9083-430D-8112-B51C11D6516F}" type="presOf" srcId="{BC1D39E5-4F9E-42F9-91AC-963AC41A5A2D}" destId="{0C4DEAF7-3931-412C-A2B8-5FD3D970AEEC}" srcOrd="0" destOrd="2" presId="urn:microsoft.com/office/officeart/2005/8/layout/vList5"/>
    <dgm:cxn modelId="{8092C626-4761-41E7-AB75-853CFFA3F070}" srcId="{D4726B06-13BF-446A-A3AA-26BFF8E8DE99}" destId="{966CC07C-EFC6-4A61-AF3A-527EE23EF4D5}" srcOrd="1" destOrd="0" parTransId="{B1B898A1-8EA7-416C-A507-21BD9955C2A4}" sibTransId="{8FBB91C3-497D-4B47-AAA3-18046FA6786B}"/>
    <dgm:cxn modelId="{C6B7D62A-5202-4E2C-97B8-606DDD1F0635}" srcId="{AA6FF214-6024-4199-B536-14668E2EE2B9}" destId="{633B413C-3878-4101-BDC4-6DE8D05D2E40}" srcOrd="0" destOrd="0" parTransId="{ADBC6F35-24F9-4136-BD4A-9A1E48BFC5EF}" sibTransId="{19B8896E-6518-4D86-89D7-C72083866245}"/>
    <dgm:cxn modelId="{8AF30A5B-B4E6-430F-9063-40F2F2A238CA}" type="presOf" srcId="{633B413C-3878-4101-BDC4-6DE8D05D2E40}" destId="{D06E64FB-8486-467C-A930-323D92E26CFF}" srcOrd="0" destOrd="0" presId="urn:microsoft.com/office/officeart/2005/8/layout/vList5"/>
    <dgm:cxn modelId="{8ACABE65-1006-4CBB-9F35-D8ED85066D5B}" type="presOf" srcId="{326CD3FF-FAB3-4605-88CF-517E76107B10}" destId="{0C4DEAF7-3931-412C-A2B8-5FD3D970AEEC}" srcOrd="0" destOrd="0" presId="urn:microsoft.com/office/officeart/2005/8/layout/vList5"/>
    <dgm:cxn modelId="{530D6C46-2F62-42B8-BA56-CB42B044C989}" type="presOf" srcId="{6B5873E4-C7E4-4D88-BF4D-39890CB6DF49}" destId="{FCA6C204-9AEE-495E-B88E-BCEDD6A585E8}" srcOrd="0" destOrd="0" presId="urn:microsoft.com/office/officeart/2005/8/layout/vList5"/>
    <dgm:cxn modelId="{39E34147-4C33-4471-A81C-43799CBCD28A}" type="presOf" srcId="{D4726B06-13BF-446A-A3AA-26BFF8E8DE99}" destId="{4D2471F2-458A-4F02-A12F-53B4940881CB}" srcOrd="0" destOrd="0" presId="urn:microsoft.com/office/officeart/2005/8/layout/vList5"/>
    <dgm:cxn modelId="{F1D6AC67-0531-4595-A337-070BD4C5BF0C}" type="presOf" srcId="{BB256BE0-357C-47D1-A872-DC2D2B15D54F}" destId="{04313AF4-B619-4FE0-A597-A1CCC2EEC2CD}" srcOrd="0" destOrd="0" presId="urn:microsoft.com/office/officeart/2005/8/layout/vList5"/>
    <dgm:cxn modelId="{CE31536A-66D9-41C3-8781-F5ABF2577C40}" type="presOf" srcId="{C3B30398-C718-4959-8F78-DA5F4CBE4428}" destId="{04313AF4-B619-4FE0-A597-A1CCC2EEC2CD}" srcOrd="0" destOrd="1" presId="urn:microsoft.com/office/officeart/2005/8/layout/vList5"/>
    <dgm:cxn modelId="{D4CFFA7C-FA14-4EF5-9AE6-DF78404B1A49}" srcId="{6B5873E4-C7E4-4D88-BF4D-39890CB6DF49}" destId="{07EE9C96-1816-4A0D-9897-B7BAF8DE94FE}" srcOrd="2" destOrd="0" parTransId="{5183D439-7CBA-43C3-9FC6-DF78953F356D}" sibTransId="{E94562FD-61EF-4934-B3CD-AAD1712A255D}"/>
    <dgm:cxn modelId="{9F251E7D-C467-44D3-BD6E-2B9E5EB613C3}" type="presOf" srcId="{AA6FF214-6024-4199-B536-14668E2EE2B9}" destId="{C791829E-0444-4BEC-9F86-875F86CA7209}" srcOrd="0" destOrd="0" presId="urn:microsoft.com/office/officeart/2005/8/layout/vList5"/>
    <dgm:cxn modelId="{1F46DE7D-96B0-4294-8A5F-1023A8F1E4D6}" srcId="{D4726B06-13BF-446A-A3AA-26BFF8E8DE99}" destId="{326CD3FF-FAB3-4605-88CF-517E76107B10}" srcOrd="0" destOrd="0" parTransId="{5153D3C6-4F5E-442E-8596-4B5D9939A14A}" sibTransId="{FDD7DC57-86EF-4733-B9F2-EC4896E78863}"/>
    <dgm:cxn modelId="{6A9A4297-40D7-44B8-B420-22A33932BD81}" srcId="{E92A4129-E7B7-4FF3-BD78-4239ADBBD456}" destId="{6B5873E4-C7E4-4D88-BF4D-39890CB6DF49}" srcOrd="2" destOrd="0" parTransId="{276C562A-C5E9-40C2-A3B8-9006A34E1153}" sibTransId="{5154FC08-FE76-4CEB-9F92-36A8962FAFD1}"/>
    <dgm:cxn modelId="{05C2D7CC-65A7-4D51-B908-2D583CD29AF6}" type="presOf" srcId="{E92A4129-E7B7-4FF3-BD78-4239ADBBD456}" destId="{488BB3C3-8A55-47D3-A58A-4D4400591B4F}" srcOrd="0" destOrd="0" presId="urn:microsoft.com/office/officeart/2005/8/layout/vList5"/>
    <dgm:cxn modelId="{1D1A9CCD-5F57-4C43-926C-9CF6D1C5BAFA}" srcId="{D4726B06-13BF-446A-A3AA-26BFF8E8DE99}" destId="{BC1D39E5-4F9E-42F9-91AC-963AC41A5A2D}" srcOrd="2" destOrd="0" parTransId="{6F458294-3E72-4927-A8E6-63F38C77AD47}" sibTransId="{34E31353-0C9A-4B56-812F-0381AB078ACC}"/>
    <dgm:cxn modelId="{055DD4D4-1B3A-4BAC-A479-034A4EFA9FC8}" srcId="{E92A4129-E7B7-4FF3-BD78-4239ADBBD456}" destId="{AA6FF214-6024-4199-B536-14668E2EE2B9}" srcOrd="1" destOrd="0" parTransId="{DF4C9FC8-EFAA-4C79-B353-64D3B1CAAD07}" sibTransId="{5FABF7AB-FB10-45CD-9635-A489CB8CFC65}"/>
    <dgm:cxn modelId="{86B778F3-ABD8-4B74-BAEC-4A83D636B63A}" srcId="{6B5873E4-C7E4-4D88-BF4D-39890CB6DF49}" destId="{BB256BE0-357C-47D1-A872-DC2D2B15D54F}" srcOrd="0" destOrd="0" parTransId="{38B77AC9-38E3-4624-BB12-4E88DE675BF7}" sibTransId="{BDA00ABA-D21E-470E-9D06-74B670A836AC}"/>
    <dgm:cxn modelId="{6F6169F5-AB4E-4C57-A8C7-17890FA7FFA1}" type="presOf" srcId="{966CC07C-EFC6-4A61-AF3A-527EE23EF4D5}" destId="{0C4DEAF7-3931-412C-A2B8-5FD3D970AEEC}" srcOrd="0" destOrd="1" presId="urn:microsoft.com/office/officeart/2005/8/layout/vList5"/>
    <dgm:cxn modelId="{0BB56C0B-D13F-411A-92CC-B06764B452CD}" type="presParOf" srcId="{488BB3C3-8A55-47D3-A58A-4D4400591B4F}" destId="{50DE8C98-FCFE-431D-BA89-B9424DF19174}" srcOrd="0" destOrd="0" presId="urn:microsoft.com/office/officeart/2005/8/layout/vList5"/>
    <dgm:cxn modelId="{92B3234F-B637-4225-92FF-CC20BC253BED}" type="presParOf" srcId="{50DE8C98-FCFE-431D-BA89-B9424DF19174}" destId="{4D2471F2-458A-4F02-A12F-53B4940881CB}" srcOrd="0" destOrd="0" presId="urn:microsoft.com/office/officeart/2005/8/layout/vList5"/>
    <dgm:cxn modelId="{8B7126F7-3559-416A-8109-659EAE85F397}" type="presParOf" srcId="{50DE8C98-FCFE-431D-BA89-B9424DF19174}" destId="{0C4DEAF7-3931-412C-A2B8-5FD3D970AEEC}" srcOrd="1" destOrd="0" presId="urn:microsoft.com/office/officeart/2005/8/layout/vList5"/>
    <dgm:cxn modelId="{71C629B7-2875-44FB-9ABF-2821ACE18610}" type="presParOf" srcId="{488BB3C3-8A55-47D3-A58A-4D4400591B4F}" destId="{A77F2B26-1B76-4D43-A101-D1EBA4D7DE1E}" srcOrd="1" destOrd="0" presId="urn:microsoft.com/office/officeart/2005/8/layout/vList5"/>
    <dgm:cxn modelId="{A721EE87-3359-45EA-A8AE-B82CBDE03673}" type="presParOf" srcId="{488BB3C3-8A55-47D3-A58A-4D4400591B4F}" destId="{C3A1A574-74D3-4CCD-A1AA-7B1E05E5E2E8}" srcOrd="2" destOrd="0" presId="urn:microsoft.com/office/officeart/2005/8/layout/vList5"/>
    <dgm:cxn modelId="{0AC63E84-FC38-430C-873D-102F8F7D7DAF}" type="presParOf" srcId="{C3A1A574-74D3-4CCD-A1AA-7B1E05E5E2E8}" destId="{C791829E-0444-4BEC-9F86-875F86CA7209}" srcOrd="0" destOrd="0" presId="urn:microsoft.com/office/officeart/2005/8/layout/vList5"/>
    <dgm:cxn modelId="{9F39B9A1-0D2E-419D-BA5D-5A178E1047AF}" type="presParOf" srcId="{C3A1A574-74D3-4CCD-A1AA-7B1E05E5E2E8}" destId="{D06E64FB-8486-467C-A930-323D92E26CFF}" srcOrd="1" destOrd="0" presId="urn:microsoft.com/office/officeart/2005/8/layout/vList5"/>
    <dgm:cxn modelId="{3C2225CD-9AC5-44E7-99DE-B112F951D767}" type="presParOf" srcId="{488BB3C3-8A55-47D3-A58A-4D4400591B4F}" destId="{1DC3E0D4-6F21-4691-8C12-B3156650C7DF}" srcOrd="3" destOrd="0" presId="urn:microsoft.com/office/officeart/2005/8/layout/vList5"/>
    <dgm:cxn modelId="{318D61B2-9283-458D-83C3-604A5306BA86}" type="presParOf" srcId="{488BB3C3-8A55-47D3-A58A-4D4400591B4F}" destId="{AF5E34FE-F7A1-43D2-AE87-1F83EE61656E}" srcOrd="4" destOrd="0" presId="urn:microsoft.com/office/officeart/2005/8/layout/vList5"/>
    <dgm:cxn modelId="{BDFEFAFF-C291-48A4-A9DB-49D8F7D06639}" type="presParOf" srcId="{AF5E34FE-F7A1-43D2-AE87-1F83EE61656E}" destId="{FCA6C204-9AEE-495E-B88E-BCEDD6A585E8}" srcOrd="0" destOrd="0" presId="urn:microsoft.com/office/officeart/2005/8/layout/vList5"/>
    <dgm:cxn modelId="{FCAC89B1-D1DE-4030-BB8A-7538E2274E79}" type="presParOf" srcId="{AF5E34FE-F7A1-43D2-AE87-1F83EE61656E}" destId="{04313AF4-B619-4FE0-A597-A1CCC2EEC2C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782EE5-D5A5-41AB-82D5-FCD2F6B9477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26BB2FF-C906-4E22-A6EC-233212A62950}">
      <dgm:prSet custT="1"/>
      <dgm:spPr/>
      <dgm:t>
        <a:bodyPr/>
        <a:lstStyle/>
        <a:p>
          <a:r>
            <a:rPr lang="en-US" sz="1600" dirty="0"/>
            <a:t>Decision networks are an extension of Bayes nets that add actions and utility to compactly specify the joint probability.</a:t>
          </a:r>
          <a:br>
            <a:rPr lang="en-US" sz="1600" dirty="0"/>
          </a:br>
          <a:br>
            <a:rPr lang="en-US" sz="1600" dirty="0"/>
          </a:br>
          <a:r>
            <a:rPr lang="en-US" sz="1600" dirty="0"/>
            <a:t>The network is used to calculate the expected utility of actions.</a:t>
          </a:r>
        </a:p>
      </dgm:t>
    </dgm:pt>
    <dgm:pt modelId="{3C707E6B-0E6D-4087-A105-339E8A3A8C4E}" type="parTrans" cxnId="{DFA7599E-4220-4E8E-992F-244CC91DE7DB}">
      <dgm:prSet/>
      <dgm:spPr/>
      <dgm:t>
        <a:bodyPr/>
        <a:lstStyle/>
        <a:p>
          <a:endParaRPr lang="en-US" sz="2800"/>
        </a:p>
      </dgm:t>
    </dgm:pt>
    <dgm:pt modelId="{FF7E560D-B2C8-4DD8-AEB5-56CD45ED21ED}" type="sibTrans" cxnId="{DFA7599E-4220-4E8E-992F-244CC91DE7DB}">
      <dgm:prSet/>
      <dgm:spPr/>
      <dgm:t>
        <a:bodyPr/>
        <a:lstStyle/>
        <a:p>
          <a:endParaRPr lang="en-US" sz="2800"/>
        </a:p>
      </dgm:t>
    </dgm:pt>
    <dgm:pt modelId="{776FEDDB-1174-4464-B2E4-FA739D5B959F}">
      <dgm:prSet custT="1"/>
      <dgm:spPr/>
      <dgm:t>
        <a:bodyPr/>
        <a:lstStyle/>
        <a:p>
          <a:r>
            <a:rPr lang="en-US" sz="1600" dirty="0"/>
            <a:t>Decision networks can be used to make simple repeated  decisions in a stochastic, partially observable, and episodic environment.</a:t>
          </a:r>
        </a:p>
      </dgm:t>
    </dgm:pt>
    <dgm:pt modelId="{5B489C86-A9EF-4A6B-AE85-4A43C5C7BEED}" type="parTrans" cxnId="{EE8FAA37-8287-4532-B476-0250AE80FD14}">
      <dgm:prSet/>
      <dgm:spPr/>
      <dgm:t>
        <a:bodyPr/>
        <a:lstStyle/>
        <a:p>
          <a:endParaRPr lang="en-US" sz="2800"/>
        </a:p>
      </dgm:t>
    </dgm:pt>
    <dgm:pt modelId="{B876186D-7845-4A3C-AA0E-D6B6D5C0221E}" type="sibTrans" cxnId="{EE8FAA37-8287-4532-B476-0250AE80FD14}">
      <dgm:prSet/>
      <dgm:spPr/>
      <dgm:t>
        <a:bodyPr/>
        <a:lstStyle/>
        <a:p>
          <a:endParaRPr lang="en-US" sz="2800"/>
        </a:p>
      </dgm:t>
    </dgm:pt>
    <dgm:pt modelId="{7CF44FC0-F424-477B-B429-4FE89D17C20E}">
      <dgm:prSet custT="1"/>
      <dgm:spPr/>
      <dgm:t>
        <a:bodyPr/>
        <a:lstStyle/>
        <a:p>
          <a:r>
            <a:rPr lang="en-US" sz="1600" b="1" dirty="0"/>
            <a:t>Sequential decision-making </a:t>
          </a:r>
          <a:r>
            <a:rPr lang="en-US" sz="1600" dirty="0"/>
            <a:t>deals with decisions that influence each other and are made over time. This is a more complex decision problem and needs different methods like</a:t>
          </a:r>
          <a:br>
            <a:rPr lang="en-US" sz="1600" dirty="0"/>
          </a:br>
          <a:r>
            <a:rPr lang="en-US" sz="1600" b="1" dirty="0"/>
            <a:t>Markov Decision Processes.</a:t>
          </a:r>
        </a:p>
      </dgm:t>
    </dgm:pt>
    <dgm:pt modelId="{A9A9C7A1-9734-4BDC-9AB0-51F10AD91B43}" type="parTrans" cxnId="{9A25E951-8ADB-42FC-917D-4E56F2D37112}">
      <dgm:prSet/>
      <dgm:spPr/>
      <dgm:t>
        <a:bodyPr/>
        <a:lstStyle/>
        <a:p>
          <a:endParaRPr lang="en-US" sz="2800"/>
        </a:p>
      </dgm:t>
    </dgm:pt>
    <dgm:pt modelId="{B95CE5A9-E3F2-443F-8E1F-05D96776E1CC}" type="sibTrans" cxnId="{9A25E951-8ADB-42FC-917D-4E56F2D37112}">
      <dgm:prSet/>
      <dgm:spPr/>
      <dgm:t>
        <a:bodyPr/>
        <a:lstStyle/>
        <a:p>
          <a:endParaRPr lang="en-US" sz="2800"/>
        </a:p>
      </dgm:t>
    </dgm:pt>
    <dgm:pt modelId="{BE4947EE-8CC4-4A3E-9518-7945ED35C8DE}" type="pres">
      <dgm:prSet presAssocID="{10782EE5-D5A5-41AB-82D5-FCD2F6B9477D}" presName="root" presStyleCnt="0">
        <dgm:presLayoutVars>
          <dgm:dir/>
          <dgm:resizeHandles val="exact"/>
        </dgm:presLayoutVars>
      </dgm:prSet>
      <dgm:spPr/>
    </dgm:pt>
    <dgm:pt modelId="{F0210FC4-A063-458C-AD61-1ACDD2FAE405}" type="pres">
      <dgm:prSet presAssocID="{10782EE5-D5A5-41AB-82D5-FCD2F6B9477D}" presName="container" presStyleCnt="0">
        <dgm:presLayoutVars>
          <dgm:dir/>
          <dgm:resizeHandles val="exact"/>
        </dgm:presLayoutVars>
      </dgm:prSet>
      <dgm:spPr/>
    </dgm:pt>
    <dgm:pt modelId="{4260C87F-9DED-4C62-AEFE-22C92EC92BF9}" type="pres">
      <dgm:prSet presAssocID="{C26BB2FF-C906-4E22-A6EC-233212A62950}" presName="compNode" presStyleCnt="0"/>
      <dgm:spPr/>
    </dgm:pt>
    <dgm:pt modelId="{AA67B062-59FB-4666-9440-307F0BFC5AFD}" type="pres">
      <dgm:prSet presAssocID="{C26BB2FF-C906-4E22-A6EC-233212A62950}" presName="iconBgRect" presStyleLbl="bgShp" presStyleIdx="0" presStyleCnt="3"/>
      <dgm:spPr/>
    </dgm:pt>
    <dgm:pt modelId="{589AA065-D3D8-42B1-82BE-1EA9E28FD559}" type="pres">
      <dgm:prSet presAssocID="{C26BB2FF-C906-4E22-A6EC-233212A629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 with solid fill"/>
        </a:ext>
      </dgm:extLst>
    </dgm:pt>
    <dgm:pt modelId="{53E164E0-8775-441C-A8F4-37838D198579}" type="pres">
      <dgm:prSet presAssocID="{C26BB2FF-C906-4E22-A6EC-233212A62950}" presName="spaceRect" presStyleCnt="0"/>
      <dgm:spPr/>
    </dgm:pt>
    <dgm:pt modelId="{D6A9BC1F-0B50-4E5D-BCFF-97CE49884BFB}" type="pres">
      <dgm:prSet presAssocID="{C26BB2FF-C906-4E22-A6EC-233212A62950}" presName="textRect" presStyleLbl="revTx" presStyleIdx="0" presStyleCnt="3">
        <dgm:presLayoutVars>
          <dgm:chMax val="1"/>
          <dgm:chPref val="1"/>
        </dgm:presLayoutVars>
      </dgm:prSet>
      <dgm:spPr/>
    </dgm:pt>
    <dgm:pt modelId="{8523E156-AEB0-4B0B-8118-A6541FB341A9}" type="pres">
      <dgm:prSet presAssocID="{FF7E560D-B2C8-4DD8-AEB5-56CD45ED21ED}" presName="sibTrans" presStyleLbl="sibTrans2D1" presStyleIdx="0" presStyleCnt="0"/>
      <dgm:spPr/>
    </dgm:pt>
    <dgm:pt modelId="{270782BB-6639-4408-92A9-0A6A9FC5DCE1}" type="pres">
      <dgm:prSet presAssocID="{776FEDDB-1174-4464-B2E4-FA739D5B959F}" presName="compNode" presStyleCnt="0"/>
      <dgm:spPr/>
    </dgm:pt>
    <dgm:pt modelId="{274D01AF-7E1D-4F6B-B7CE-84ABA9C40DDF}" type="pres">
      <dgm:prSet presAssocID="{776FEDDB-1174-4464-B2E4-FA739D5B959F}" presName="iconBgRect" presStyleLbl="bgShp" presStyleIdx="1" presStyleCnt="3"/>
      <dgm:spPr/>
    </dgm:pt>
    <dgm:pt modelId="{27B4153F-65A2-4402-B7B7-3CA54064BEA4}" type="pres">
      <dgm:prSet presAssocID="{776FEDDB-1174-4464-B2E4-FA739D5B95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In Road with solid fill"/>
        </a:ext>
      </dgm:extLst>
    </dgm:pt>
    <dgm:pt modelId="{F2F4A61C-4ADF-426E-9771-58DBA3FD43E9}" type="pres">
      <dgm:prSet presAssocID="{776FEDDB-1174-4464-B2E4-FA739D5B959F}" presName="spaceRect" presStyleCnt="0"/>
      <dgm:spPr/>
    </dgm:pt>
    <dgm:pt modelId="{D4CF207E-0781-4174-8817-8129243397D4}" type="pres">
      <dgm:prSet presAssocID="{776FEDDB-1174-4464-B2E4-FA739D5B959F}" presName="textRect" presStyleLbl="revTx" presStyleIdx="1" presStyleCnt="3">
        <dgm:presLayoutVars>
          <dgm:chMax val="1"/>
          <dgm:chPref val="1"/>
        </dgm:presLayoutVars>
      </dgm:prSet>
      <dgm:spPr/>
    </dgm:pt>
    <dgm:pt modelId="{EE3396AA-22E1-45A9-BB47-15DADB68FCAB}" type="pres">
      <dgm:prSet presAssocID="{B876186D-7845-4A3C-AA0E-D6B6D5C0221E}" presName="sibTrans" presStyleLbl="sibTrans2D1" presStyleIdx="0" presStyleCnt="0"/>
      <dgm:spPr/>
    </dgm:pt>
    <dgm:pt modelId="{8D9AEBE1-21A5-4C5E-98F9-BC3A98BAEDEB}" type="pres">
      <dgm:prSet presAssocID="{7CF44FC0-F424-477B-B429-4FE89D17C20E}" presName="compNode" presStyleCnt="0"/>
      <dgm:spPr/>
    </dgm:pt>
    <dgm:pt modelId="{4C50F3B8-31AB-4A97-9BFF-CA0E37AA3BBA}" type="pres">
      <dgm:prSet presAssocID="{7CF44FC0-F424-477B-B429-4FE89D17C20E}" presName="iconBgRect" presStyleLbl="bgShp" presStyleIdx="2" presStyleCnt="3"/>
      <dgm:spPr/>
    </dgm:pt>
    <dgm:pt modelId="{B82EE8DA-9D8D-4F96-9A16-764DFBC82143}" type="pres">
      <dgm:prSet presAssocID="{7CF44FC0-F424-477B-B429-4FE89D17C20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0A096303-8DF8-46A8-9B2F-A1F83547D41F}" type="pres">
      <dgm:prSet presAssocID="{7CF44FC0-F424-477B-B429-4FE89D17C20E}" presName="spaceRect" presStyleCnt="0"/>
      <dgm:spPr/>
    </dgm:pt>
    <dgm:pt modelId="{6BCC4ED8-8CEB-4F93-8A37-E489BBF69936}" type="pres">
      <dgm:prSet presAssocID="{7CF44FC0-F424-477B-B429-4FE89D17C20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E332F2B-8537-455E-84AD-42150FD430FB}" type="presOf" srcId="{FF7E560D-B2C8-4DD8-AEB5-56CD45ED21ED}" destId="{8523E156-AEB0-4B0B-8118-A6541FB341A9}" srcOrd="0" destOrd="0" presId="urn:microsoft.com/office/officeart/2018/2/layout/IconCircleList"/>
    <dgm:cxn modelId="{91A5A034-6B0E-4F90-B5F8-085D710C8516}" type="presOf" srcId="{10782EE5-D5A5-41AB-82D5-FCD2F6B9477D}" destId="{BE4947EE-8CC4-4A3E-9518-7945ED35C8DE}" srcOrd="0" destOrd="0" presId="urn:microsoft.com/office/officeart/2018/2/layout/IconCircleList"/>
    <dgm:cxn modelId="{EE8FAA37-8287-4532-B476-0250AE80FD14}" srcId="{10782EE5-D5A5-41AB-82D5-FCD2F6B9477D}" destId="{776FEDDB-1174-4464-B2E4-FA739D5B959F}" srcOrd="1" destOrd="0" parTransId="{5B489C86-A9EF-4A6B-AE85-4A43C5C7BEED}" sibTransId="{B876186D-7845-4A3C-AA0E-D6B6D5C0221E}"/>
    <dgm:cxn modelId="{758E053F-61AD-4891-A8EE-B37CA8DA21F4}" type="presOf" srcId="{B876186D-7845-4A3C-AA0E-D6B6D5C0221E}" destId="{EE3396AA-22E1-45A9-BB47-15DADB68FCAB}" srcOrd="0" destOrd="0" presId="urn:microsoft.com/office/officeart/2018/2/layout/IconCircleList"/>
    <dgm:cxn modelId="{9A25E951-8ADB-42FC-917D-4E56F2D37112}" srcId="{10782EE5-D5A5-41AB-82D5-FCD2F6B9477D}" destId="{7CF44FC0-F424-477B-B429-4FE89D17C20E}" srcOrd="2" destOrd="0" parTransId="{A9A9C7A1-9734-4BDC-9AB0-51F10AD91B43}" sibTransId="{B95CE5A9-E3F2-443F-8E1F-05D96776E1CC}"/>
    <dgm:cxn modelId="{EFF28174-CA0F-4B6C-9595-63750AFEF830}" type="presOf" srcId="{776FEDDB-1174-4464-B2E4-FA739D5B959F}" destId="{D4CF207E-0781-4174-8817-8129243397D4}" srcOrd="0" destOrd="0" presId="urn:microsoft.com/office/officeart/2018/2/layout/IconCircleList"/>
    <dgm:cxn modelId="{6444CA9C-1105-4192-A711-E177BBABE3D0}" type="presOf" srcId="{7CF44FC0-F424-477B-B429-4FE89D17C20E}" destId="{6BCC4ED8-8CEB-4F93-8A37-E489BBF69936}" srcOrd="0" destOrd="0" presId="urn:microsoft.com/office/officeart/2018/2/layout/IconCircleList"/>
    <dgm:cxn modelId="{DFA7599E-4220-4E8E-992F-244CC91DE7DB}" srcId="{10782EE5-D5A5-41AB-82D5-FCD2F6B9477D}" destId="{C26BB2FF-C906-4E22-A6EC-233212A62950}" srcOrd="0" destOrd="0" parTransId="{3C707E6B-0E6D-4087-A105-339E8A3A8C4E}" sibTransId="{FF7E560D-B2C8-4DD8-AEB5-56CD45ED21ED}"/>
    <dgm:cxn modelId="{F172E4BD-181E-4964-A779-DBE89DCE2982}" type="presOf" srcId="{C26BB2FF-C906-4E22-A6EC-233212A62950}" destId="{D6A9BC1F-0B50-4E5D-BCFF-97CE49884BFB}" srcOrd="0" destOrd="0" presId="urn:microsoft.com/office/officeart/2018/2/layout/IconCircleList"/>
    <dgm:cxn modelId="{441F8B76-D804-4069-B36A-5FDAE538ED06}" type="presParOf" srcId="{BE4947EE-8CC4-4A3E-9518-7945ED35C8DE}" destId="{F0210FC4-A063-458C-AD61-1ACDD2FAE405}" srcOrd="0" destOrd="0" presId="urn:microsoft.com/office/officeart/2018/2/layout/IconCircleList"/>
    <dgm:cxn modelId="{8E621413-7FB4-4EA8-B2F1-4333E31945AE}" type="presParOf" srcId="{F0210FC4-A063-458C-AD61-1ACDD2FAE405}" destId="{4260C87F-9DED-4C62-AEFE-22C92EC92BF9}" srcOrd="0" destOrd="0" presId="urn:microsoft.com/office/officeart/2018/2/layout/IconCircleList"/>
    <dgm:cxn modelId="{B259A17B-8233-4AD7-A8CC-435B7EEA741F}" type="presParOf" srcId="{4260C87F-9DED-4C62-AEFE-22C92EC92BF9}" destId="{AA67B062-59FB-4666-9440-307F0BFC5AFD}" srcOrd="0" destOrd="0" presId="urn:microsoft.com/office/officeart/2018/2/layout/IconCircleList"/>
    <dgm:cxn modelId="{4E9E0AE8-1C3B-47AF-AB5C-D714E47E508E}" type="presParOf" srcId="{4260C87F-9DED-4C62-AEFE-22C92EC92BF9}" destId="{589AA065-D3D8-42B1-82BE-1EA9E28FD559}" srcOrd="1" destOrd="0" presId="urn:microsoft.com/office/officeart/2018/2/layout/IconCircleList"/>
    <dgm:cxn modelId="{DA10D985-779C-46AD-B9A7-66EEAC1468F8}" type="presParOf" srcId="{4260C87F-9DED-4C62-AEFE-22C92EC92BF9}" destId="{53E164E0-8775-441C-A8F4-37838D198579}" srcOrd="2" destOrd="0" presId="urn:microsoft.com/office/officeart/2018/2/layout/IconCircleList"/>
    <dgm:cxn modelId="{BEAEC25B-858E-48A6-8DC5-33B9342AA240}" type="presParOf" srcId="{4260C87F-9DED-4C62-AEFE-22C92EC92BF9}" destId="{D6A9BC1F-0B50-4E5D-BCFF-97CE49884BFB}" srcOrd="3" destOrd="0" presId="urn:microsoft.com/office/officeart/2018/2/layout/IconCircleList"/>
    <dgm:cxn modelId="{2FF62A1D-3A74-42E6-9607-41B820CAB33C}" type="presParOf" srcId="{F0210FC4-A063-458C-AD61-1ACDD2FAE405}" destId="{8523E156-AEB0-4B0B-8118-A6541FB341A9}" srcOrd="1" destOrd="0" presId="urn:microsoft.com/office/officeart/2018/2/layout/IconCircleList"/>
    <dgm:cxn modelId="{C8BAE0E4-D833-4C8C-9C57-4BF8A94F54F4}" type="presParOf" srcId="{F0210FC4-A063-458C-AD61-1ACDD2FAE405}" destId="{270782BB-6639-4408-92A9-0A6A9FC5DCE1}" srcOrd="2" destOrd="0" presId="urn:microsoft.com/office/officeart/2018/2/layout/IconCircleList"/>
    <dgm:cxn modelId="{491F4274-0A93-4A2F-9CC8-75D08322FA37}" type="presParOf" srcId="{270782BB-6639-4408-92A9-0A6A9FC5DCE1}" destId="{274D01AF-7E1D-4F6B-B7CE-84ABA9C40DDF}" srcOrd="0" destOrd="0" presId="urn:microsoft.com/office/officeart/2018/2/layout/IconCircleList"/>
    <dgm:cxn modelId="{5C8BB3B5-D82B-49B5-8A8C-A0581B1A71B7}" type="presParOf" srcId="{270782BB-6639-4408-92A9-0A6A9FC5DCE1}" destId="{27B4153F-65A2-4402-B7B7-3CA54064BEA4}" srcOrd="1" destOrd="0" presId="urn:microsoft.com/office/officeart/2018/2/layout/IconCircleList"/>
    <dgm:cxn modelId="{04A2B54D-5165-4EBC-BAA1-768E564A67D4}" type="presParOf" srcId="{270782BB-6639-4408-92A9-0A6A9FC5DCE1}" destId="{F2F4A61C-4ADF-426E-9771-58DBA3FD43E9}" srcOrd="2" destOrd="0" presId="urn:microsoft.com/office/officeart/2018/2/layout/IconCircleList"/>
    <dgm:cxn modelId="{27B79646-1B88-4553-91BD-4EF185737EC7}" type="presParOf" srcId="{270782BB-6639-4408-92A9-0A6A9FC5DCE1}" destId="{D4CF207E-0781-4174-8817-8129243397D4}" srcOrd="3" destOrd="0" presId="urn:microsoft.com/office/officeart/2018/2/layout/IconCircleList"/>
    <dgm:cxn modelId="{1A3B42BF-A3F6-4DE1-8AC1-42995B787DD7}" type="presParOf" srcId="{F0210FC4-A063-458C-AD61-1ACDD2FAE405}" destId="{EE3396AA-22E1-45A9-BB47-15DADB68FCAB}" srcOrd="3" destOrd="0" presId="urn:microsoft.com/office/officeart/2018/2/layout/IconCircleList"/>
    <dgm:cxn modelId="{E1979801-F7B2-4F67-92B9-74ADA01F22AC}" type="presParOf" srcId="{F0210FC4-A063-458C-AD61-1ACDD2FAE405}" destId="{8D9AEBE1-21A5-4C5E-98F9-BC3A98BAEDEB}" srcOrd="4" destOrd="0" presId="urn:microsoft.com/office/officeart/2018/2/layout/IconCircleList"/>
    <dgm:cxn modelId="{AF1C804A-DE5A-414B-BF34-E63F17AFC18B}" type="presParOf" srcId="{8D9AEBE1-21A5-4C5E-98F9-BC3A98BAEDEB}" destId="{4C50F3B8-31AB-4A97-9BFF-CA0E37AA3BBA}" srcOrd="0" destOrd="0" presId="urn:microsoft.com/office/officeart/2018/2/layout/IconCircleList"/>
    <dgm:cxn modelId="{1BB01301-6BDF-4F6B-84CB-2D21E45FFB89}" type="presParOf" srcId="{8D9AEBE1-21A5-4C5E-98F9-BC3A98BAEDEB}" destId="{B82EE8DA-9D8D-4F96-9A16-764DFBC82143}" srcOrd="1" destOrd="0" presId="urn:microsoft.com/office/officeart/2018/2/layout/IconCircleList"/>
    <dgm:cxn modelId="{1ADBA15E-2152-4E58-B4BA-E69DAB597EB9}" type="presParOf" srcId="{8D9AEBE1-21A5-4C5E-98F9-BC3A98BAEDEB}" destId="{0A096303-8DF8-46A8-9B2F-A1F83547D41F}" srcOrd="2" destOrd="0" presId="urn:microsoft.com/office/officeart/2018/2/layout/IconCircleList"/>
    <dgm:cxn modelId="{A66CDC30-E5F4-4DEF-A5DC-1F7390C27253}" type="presParOf" srcId="{8D9AEBE1-21A5-4C5E-98F9-BC3A98BAEDEB}" destId="{6BCC4ED8-8CEB-4F93-8A37-E489BBF6993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ED346-3F6C-4C54-AEDB-C2619BEA4A2D}">
      <dsp:nvSpPr>
        <dsp:cNvPr id="0" name=""/>
        <dsp:cNvSpPr/>
      </dsp:nvSpPr>
      <dsp:spPr>
        <a:xfrm>
          <a:off x="1194677" y="473126"/>
          <a:ext cx="7910044" cy="2813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Decision theory = </a:t>
          </a:r>
          <a:br>
            <a:rPr lang="en-US" sz="4000" kern="1200" dirty="0"/>
          </a:br>
          <a:r>
            <a:rPr lang="en-US" sz="4000" kern="1200" dirty="0"/>
            <a:t>            Probability theory </a:t>
          </a:r>
          <a:r>
            <a:rPr lang="en-US" sz="2000" kern="1200" dirty="0"/>
            <a:t>(evidence &amp; belief) </a:t>
          </a:r>
          <a:br>
            <a:rPr lang="en-US" sz="4000" kern="1200" dirty="0"/>
          </a:br>
          <a:r>
            <a:rPr lang="en-US" sz="4000" kern="1200" dirty="0"/>
            <a:t>                              +</a:t>
          </a:r>
          <a:br>
            <a:rPr lang="en-US" sz="4000" kern="1200" dirty="0"/>
          </a:br>
          <a:r>
            <a:rPr lang="en-US" sz="4000" kern="1200" dirty="0"/>
            <a:t>                   Utility theory   </a:t>
          </a:r>
          <a:r>
            <a:rPr lang="en-US" sz="1800" kern="1200" dirty="0"/>
            <a:t>(want)   </a:t>
          </a:r>
          <a:endParaRPr lang="en-US" sz="4000" kern="1200" dirty="0"/>
        </a:p>
      </dsp:txBody>
      <dsp:txXfrm>
        <a:off x="1332038" y="610487"/>
        <a:ext cx="7635322" cy="25391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DEAF7-3931-412C-A2B8-5FD3D970AEEC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bg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Cannot deal with: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Uncertainty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Conflicting goals</a:t>
          </a:r>
        </a:p>
      </dsp:txBody>
      <dsp:txXfrm rot="-5400000">
        <a:off x="3785616" y="197117"/>
        <a:ext cx="6675221" cy="1012303"/>
      </dsp:txXfrm>
    </dsp:sp>
    <dsp:sp modelId="{4D2471F2-458A-4F02-A12F-53B4940881CB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Logical agents</a:t>
          </a:r>
        </a:p>
      </dsp:txBody>
      <dsp:txXfrm>
        <a:off x="68454" y="70578"/>
        <a:ext cx="3648708" cy="1265378"/>
      </dsp:txXfrm>
    </dsp:sp>
    <dsp:sp modelId="{D06E64FB-8486-467C-A930-323D92E26CFF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Can only assign goal/not goal to states and find goal states.</a:t>
          </a:r>
        </a:p>
      </dsp:txBody>
      <dsp:txXfrm rot="-5400000">
        <a:off x="3785616" y="1669517"/>
        <a:ext cx="6675221" cy="1012303"/>
      </dsp:txXfrm>
    </dsp:sp>
    <dsp:sp modelId="{C791829E-0444-4BEC-9F86-875F86CA7209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Goal-based agents</a:t>
          </a:r>
        </a:p>
      </dsp:txBody>
      <dsp:txXfrm>
        <a:off x="68454" y="1542979"/>
        <a:ext cx="3648708" cy="1265378"/>
      </dsp:txXfrm>
    </dsp:sp>
    <dsp:sp modelId="{04313AF4-B619-4FE0-A597-A1CCC2EEC2CD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Assign a utility value to each state.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 rational agent optimizes the expected utility (i.e., is utility-based).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Utility is related to the external performance measure (see PEAS).</a:t>
          </a:r>
        </a:p>
      </dsp:txBody>
      <dsp:txXfrm rot="-5400000">
        <a:off x="3785616" y="3141918"/>
        <a:ext cx="6675221" cy="1012303"/>
      </dsp:txXfrm>
    </dsp:sp>
    <dsp:sp modelId="{FCA6C204-9AEE-495E-B88E-BCEDD6A585E8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Utility-based agents</a:t>
          </a:r>
        </a:p>
      </dsp:txBody>
      <dsp:txXfrm>
        <a:off x="68454" y="3015380"/>
        <a:ext cx="3648708" cy="12653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7B062-59FB-4666-9440-307F0BFC5AFD}">
      <dsp:nvSpPr>
        <dsp:cNvPr id="0" name=""/>
        <dsp:cNvSpPr/>
      </dsp:nvSpPr>
      <dsp:spPr>
        <a:xfrm>
          <a:off x="82613" y="1727046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AA065-D3D8-42B1-82BE-1EA9E28FD559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9BC1F-0B50-4E5D-BCFF-97CE49884BFB}">
      <dsp:nvSpPr>
        <dsp:cNvPr id="0" name=""/>
        <dsp:cNvSpPr/>
      </dsp:nvSpPr>
      <dsp:spPr>
        <a:xfrm>
          <a:off x="1172126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Decision networks are an extension of Bayes nets that add actions and utility to compactly specify the joint probability.</a:t>
          </a:r>
          <a:br>
            <a:rPr lang="en-US" sz="1600" kern="1200" dirty="0"/>
          </a:br>
          <a:br>
            <a:rPr lang="en-US" sz="1600" kern="1200" dirty="0"/>
          </a:br>
          <a:r>
            <a:rPr lang="en-US" sz="1600" kern="1200" dirty="0"/>
            <a:t>The network is used to calculate the expected utility of actions.</a:t>
          </a:r>
        </a:p>
      </dsp:txBody>
      <dsp:txXfrm>
        <a:off x="1172126" y="1727046"/>
        <a:ext cx="2114937" cy="897246"/>
      </dsp:txXfrm>
    </dsp:sp>
    <dsp:sp modelId="{274D01AF-7E1D-4F6B-B7CE-84ABA9C40DDF}">
      <dsp:nvSpPr>
        <dsp:cNvPr id="0" name=""/>
        <dsp:cNvSpPr/>
      </dsp:nvSpPr>
      <dsp:spPr>
        <a:xfrm>
          <a:off x="3655575" y="1727046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B4153F-65A2-4402-B7B7-3CA54064BEA4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F207E-0781-4174-8817-8129243397D4}">
      <dsp:nvSpPr>
        <dsp:cNvPr id="0" name=""/>
        <dsp:cNvSpPr/>
      </dsp:nvSpPr>
      <dsp:spPr>
        <a:xfrm>
          <a:off x="4745088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Decision networks can be used to make simple repeated  decisions in a stochastic, partially observable, and episodic environment.</a:t>
          </a:r>
        </a:p>
      </dsp:txBody>
      <dsp:txXfrm>
        <a:off x="4745088" y="1727046"/>
        <a:ext cx="2114937" cy="897246"/>
      </dsp:txXfrm>
    </dsp:sp>
    <dsp:sp modelId="{4C50F3B8-31AB-4A97-9BFF-CA0E37AA3BBA}">
      <dsp:nvSpPr>
        <dsp:cNvPr id="0" name=""/>
        <dsp:cNvSpPr/>
      </dsp:nvSpPr>
      <dsp:spPr>
        <a:xfrm>
          <a:off x="7228536" y="1727046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EE8DA-9D8D-4F96-9A16-764DFBC82143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C4ED8-8CEB-4F93-8A37-E489BBF69936}">
      <dsp:nvSpPr>
        <dsp:cNvPr id="0" name=""/>
        <dsp:cNvSpPr/>
      </dsp:nvSpPr>
      <dsp:spPr>
        <a:xfrm>
          <a:off x="8318049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Sequential decision-making </a:t>
          </a:r>
          <a:r>
            <a:rPr lang="en-US" sz="1600" kern="1200" dirty="0"/>
            <a:t>deals with decisions that influence each other and are made over time. This is a more complex decision problem and needs different methods like</a:t>
          </a:r>
          <a:br>
            <a:rPr lang="en-US" sz="1600" kern="1200" dirty="0"/>
          </a:br>
          <a:r>
            <a:rPr lang="en-US" sz="1600" b="1" kern="1200" dirty="0"/>
            <a:t>Markov Decision Processes.</a:t>
          </a:r>
        </a:p>
      </dsp:txBody>
      <dsp:txXfrm>
        <a:off x="8318049" y="1727046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B1A35-FCF7-4D0C-AE83-400D24256912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B403C-2C5F-49E9-8B82-2DC3ACA22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7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There exists a ghostbusters demo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99ECC27-508E-4753-97C7-4AB399A8CBA1}" type="slidenum">
              <a:rPr lang="en-US" sz="1300"/>
              <a:pPr eaLnBrk="1" hangingPunct="1"/>
              <a:t>8</a:t>
            </a:fld>
            <a:endParaRPr 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There exists a ghostbusters demo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99ECC27-508E-4753-97C7-4AB399A8CBA1}" type="slidenum">
              <a:rPr lang="en-US" sz="1300"/>
              <a:pPr eaLnBrk="1" hangingPunct="1"/>
              <a:t>9</a:t>
            </a:fld>
            <a:endParaRPr 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There exists a ghostbusters demo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99ECC27-508E-4753-97C7-4AB399A8CBA1}" type="slidenum">
              <a:rPr lang="en-US" sz="1300"/>
              <a:pPr eaLnBrk="1" hangingPunct="1"/>
              <a:t>10</a:t>
            </a:fld>
            <a:endParaRPr 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2DC8-6013-440E-A5C3-9A28A4C31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73193-ECE1-4D97-9D5C-5036A64B0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65869-DF42-4FAE-993E-E44C6DE9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2495C-51B2-430B-AA12-C567EC90E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C6E8-C22D-4900-923F-D2899225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3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4708-3103-4594-B9F3-953A947C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64D6F-89A2-496D-9449-125DFEDD3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FD702-F0EE-4086-BAB9-341F84A9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B482C-54DA-4568-A790-82F65FE9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4132D-AA0F-4C1C-8F2C-1EB562CD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087AC-A253-419E-AEF5-F63D86FC1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A933E-C826-4145-80CE-26D4BF1DC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60795-FABE-4BEF-947E-89048982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8C514-6916-4E63-BB98-EC06B4B9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63ED6-5264-423C-859C-8143B66F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1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9A4F-1ADC-470E-B3F3-DE7816AC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5372D-B767-499F-A6A4-42CFBA009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575F3-5C6E-4203-998B-117F9FBB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5E037-345E-4353-AECB-D63957C5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62ED5-7756-496C-AAD1-5B94F9DF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7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5478-43B2-4DFF-A93A-3B982AB8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C41C3-4F75-4F38-BB44-F955186F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3AE88-53DE-46D3-B5F4-4073EA40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083A1-9ADD-4DA6-9A68-2C28A665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54B83-0616-4450-A1F2-106F5895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9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D975-1924-43F9-97AD-3F5E1679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2C8E0-8840-4C07-9DFF-C3B0A26E7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E872D-F004-4C7A-93A5-B831FAA80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8D361-F175-4D6B-99F6-38CF7CF94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2681F-EB7C-4EED-A5F6-1C3D15CB4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D1535-2DEB-4094-9D11-3C4C40DA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9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34CC-AAE6-44EF-A7B8-A79310A64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9D4E0-5A0C-4B20-877F-D3965DB32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143D6-6CFA-4725-A599-C5DE208E3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ACA74-615F-4D29-A28B-5624260CF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32056-878F-4889-A402-3D711ABF5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36A5D-23C0-4A04-863D-64C9FB32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30184-0B50-413E-B583-EA32B599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DCB51E-415D-41DD-9AAD-036E8464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8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837C-E113-4255-AE8F-EE598092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F83116-E1D0-4E8C-906C-6CA1AD6E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DD229-DADE-42AF-9A03-100066E1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70A57-2681-4717-90B5-A42A3882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3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9B99B-15ED-43B9-A76D-0A21BD8A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D4F5B-BC87-4DA5-901E-7C26198B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1F5E8-69AA-4001-A581-08933E60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3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9F062-57DF-4787-AA7C-463180E9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FB43-7A40-41C0-9AE5-AAEA93E8F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0C495-CE35-4694-A043-460B7E9BC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10D10-9C0B-41D3-B6D2-728B3FED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72D48-D426-44BB-8207-BC98C6F5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BE1CB-80F2-46EB-AF5D-7154C60D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0E47-7EA9-4FC5-A34B-B42177299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70FFE-6F5B-494F-9F82-943A5B659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FC19E-5FCC-47CA-B8C3-7AE76DE76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4B57C-D120-44FC-8668-23054E84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09498-B00F-4353-A5E2-76100351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62925-6248-44B7-8434-6E8BB220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9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E73F7-E8B3-476D-9186-BF2A9A10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BE506-06D9-4E31-846B-7B5426A88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6E40C-9BA5-4DE7-B038-FE1B1BBF7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8CD98-EF2C-4EFD-A320-0FD1E700AB3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41916-3AFF-4C06-8F80-5AA7FB1A9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5F873-DD38-40FC-8BBF-FA0D24BE2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sa/4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3.xml"/><Relationship Id="rId12" Type="http://schemas.openxmlformats.org/officeDocument/2006/relationships/image" Target="../media/image22.png"/><Relationship Id="rId17" Type="http://schemas.openxmlformats.org/officeDocument/2006/relationships/image" Target="../media/image16.png"/><Relationship Id="rId2" Type="http://schemas.openxmlformats.org/officeDocument/2006/relationships/tags" Target="../tags/tag2.xml"/><Relationship Id="rId16" Type="http://schemas.openxmlformats.org/officeDocument/2006/relationships/image" Target="../media/image26.png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0.png"/><Relationship Id="rId5" Type="http://schemas.openxmlformats.org/officeDocument/2006/relationships/tags" Target="../tags/tag5.xml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tags" Target="../tags/tag4.xml"/><Relationship Id="rId9" Type="http://schemas.openxmlformats.org/officeDocument/2006/relationships/image" Target="../media/image17.png"/><Relationship Id="rId1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7.png"/><Relationship Id="rId3" Type="http://schemas.openxmlformats.org/officeDocument/2006/relationships/tags" Target="../tags/tag8.xml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5.png"/><Relationship Id="rId5" Type="http://schemas.openxmlformats.org/officeDocument/2006/relationships/tags" Target="../tags/tag10.xml"/><Relationship Id="rId15" Type="http://schemas.openxmlformats.org/officeDocument/2006/relationships/image" Target="../media/image40.png"/><Relationship Id="rId10" Type="http://schemas.openxmlformats.org/officeDocument/2006/relationships/image" Target="../media/image32.png"/><Relationship Id="rId4" Type="http://schemas.openxmlformats.org/officeDocument/2006/relationships/tags" Target="../tags/tag9.xml"/><Relationship Id="rId9" Type="http://schemas.openxmlformats.org/officeDocument/2006/relationships/image" Target="../media/image34.png"/><Relationship Id="rId1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sv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ai.berkeley.edu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prove Your Decision-Making, Improve Your Leadership – Merit ...">
            <a:extLst>
              <a:ext uri="{FF2B5EF4-FFF2-40B4-BE49-F238E27FC236}">
                <a16:creationId xmlns:a16="http://schemas.microsoft.com/office/drawing/2014/main" id="{AA5C85F2-0790-4F64-ADC8-31BBA3666E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96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1CAAD-275E-4803-9D12-85C93EFB0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690785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600" b="1" dirty="0"/>
              <a:t>CS 5/7320 </a:t>
            </a:r>
            <a:br>
              <a:rPr lang="en-US" sz="3600" b="1" dirty="0"/>
            </a:br>
            <a:r>
              <a:rPr lang="en-US" sz="3600" b="1" dirty="0"/>
              <a:t>Artificial Intelligence 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Making Simple Decisions</a:t>
            </a:r>
            <a:br>
              <a:rPr lang="en-US" sz="3600" b="1" dirty="0"/>
            </a:br>
            <a:r>
              <a:rPr lang="en-US" sz="3600" b="1" dirty="0"/>
              <a:t>AIMA Chapter 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A3490-0319-44DA-BDCE-5CFABA350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Introduction slides by Michael Hahsler</a:t>
            </a:r>
          </a:p>
          <a:p>
            <a:pPr algn="l"/>
            <a:r>
              <a:rPr lang="en-US" sz="1800" dirty="0"/>
              <a:t>Decision network slides by 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 Klein and Pieter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Abbeel</a:t>
            </a:r>
            <a:endParaRPr lang="en-US" sz="1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4" descr="Creative Commons License">
            <a:extLst>
              <a:ext uri="{FF2B5EF4-FFF2-40B4-BE49-F238E27FC236}">
                <a16:creationId xmlns:a16="http://schemas.microsoft.com/office/drawing/2014/main" id="{5A1BD537-E4EA-4FE8-88AB-AD90C3686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731" y="6395386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F5546D-7B63-4536-8271-74EF6E9F8592}"/>
              </a:ext>
            </a:extLst>
          </p:cNvPr>
          <p:cNvSpPr txBox="1"/>
          <p:nvPr/>
        </p:nvSpPr>
        <p:spPr>
          <a:xfrm>
            <a:off x="9026937" y="6286097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07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Decision Network without Forecast</a:t>
            </a:r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5757747" y="361632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Weather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5611528" y="2133600"/>
            <a:ext cx="1365419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Umbrella (A)</a:t>
            </a:r>
          </a:p>
        </p:txBody>
      </p:sp>
      <p:grpSp>
        <p:nvGrpSpPr>
          <p:cNvPr id="17415" name="Group 8"/>
          <p:cNvGrpSpPr>
            <a:grpSpLocks/>
          </p:cNvGrpSpPr>
          <p:nvPr/>
        </p:nvGrpSpPr>
        <p:grpSpPr bwMode="auto">
          <a:xfrm>
            <a:off x="8043747" y="2895600"/>
            <a:ext cx="838200" cy="533400"/>
            <a:chOff x="4368" y="1728"/>
            <a:chExt cx="528" cy="336"/>
          </a:xfrm>
        </p:grpSpPr>
        <p:sp>
          <p:nvSpPr>
            <p:cNvPr id="17422" name="Freeform 9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7423" name="Text Box 10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</a:t>
              </a:r>
            </a:p>
          </p:txBody>
        </p:sp>
      </p:grpSp>
      <p:cxnSp>
        <p:nvCxnSpPr>
          <p:cNvPr id="17416" name="AutoShape 11"/>
          <p:cNvCxnSpPr>
            <a:cxnSpLocks noChangeShapeType="1"/>
            <a:stCxn id="17414" idx="3"/>
          </p:cNvCxnSpPr>
          <p:nvPr/>
        </p:nvCxnSpPr>
        <p:spPr bwMode="auto">
          <a:xfrm>
            <a:off x="6976947" y="2400300"/>
            <a:ext cx="1052513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12"/>
          <p:cNvCxnSpPr>
            <a:cxnSpLocks noChangeShapeType="1"/>
            <a:stCxn id="17412" idx="6"/>
            <a:endCxn id="17422" idx="1"/>
          </p:cNvCxnSpPr>
          <p:nvPr/>
        </p:nvCxnSpPr>
        <p:spPr bwMode="auto">
          <a:xfrm flipV="1">
            <a:off x="6994410" y="3162300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Group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299915"/>
                  </p:ext>
                </p:extLst>
              </p:nvPr>
            </p:nvGraphicFramePr>
            <p:xfrm>
              <a:off x="5454534" y="4357688"/>
              <a:ext cx="1828800" cy="1189038"/>
            </p:xfrm>
            <a:graphic>
              <a:graphicData uri="http://schemas.openxmlformats.org/drawingml/2006/table">
                <a:tbl>
                  <a:tblPr/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𝑃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(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Group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299915"/>
                  </p:ext>
                </p:extLst>
              </p:nvPr>
            </p:nvGraphicFramePr>
            <p:xfrm>
              <a:off x="5454534" y="4357688"/>
              <a:ext cx="1828800" cy="1189038"/>
            </p:xfrm>
            <a:graphic>
              <a:graphicData uri="http://schemas.openxmlformats.org/drawingml/2006/table">
                <a:tbl>
                  <a:tblPr/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3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325" t="-3077" r="-102649" b="-2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02000" t="-3077" r="-3333" b="-2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02000" t="-101515" r="-3333" b="-12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02000" t="-204615" r="-3333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 Box 52"/>
          <p:cNvSpPr txBox="1">
            <a:spLocks noChangeArrowheads="1"/>
          </p:cNvSpPr>
          <p:nvPr/>
        </p:nvSpPr>
        <p:spPr bwMode="auto">
          <a:xfrm>
            <a:off x="959003" y="1447800"/>
            <a:ext cx="27431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Action: Umbrella = leave</a:t>
            </a:r>
          </a:p>
        </p:txBody>
      </p:sp>
      <p:sp>
        <p:nvSpPr>
          <p:cNvPr id="20" name="Text Box 53"/>
          <p:cNvSpPr txBox="1">
            <a:spLocks noChangeArrowheads="1"/>
          </p:cNvSpPr>
          <p:nvPr/>
        </p:nvSpPr>
        <p:spPr bwMode="auto">
          <a:xfrm>
            <a:off x="959004" y="3276600"/>
            <a:ext cx="2692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Action: Umbrella = take</a:t>
            </a:r>
          </a:p>
        </p:txBody>
      </p:sp>
      <p:pic>
        <p:nvPicPr>
          <p:cNvPr id="21" name="Picture 68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004" y="1981200"/>
            <a:ext cx="36576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69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004" y="3784600"/>
            <a:ext cx="35052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1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604" y="4535587"/>
            <a:ext cx="266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2"/>
              <p:cNvSpPr txBox="1">
                <a:spLocks noChangeArrowheads="1"/>
              </p:cNvSpPr>
              <p:nvPr/>
            </p:nvSpPr>
            <p:spPr bwMode="auto">
              <a:xfrm>
                <a:off x="959004" y="5500688"/>
                <a:ext cx="2743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dirty="0">
                    <a:latin typeface="Calibri"/>
                    <a:cs typeface="Calibri"/>
                  </a:rPr>
                  <a:t>Optimal decision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/>
                    <a:cs typeface="Calibri"/>
                  </a:rPr>
                  <a:t> = leave</a:t>
                </a:r>
              </a:p>
            </p:txBody>
          </p:sp>
        </mc:Choice>
        <mc:Fallback xmlns="">
          <p:sp>
            <p:nvSpPr>
              <p:cNvPr id="24" name="Text 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9004" y="5500688"/>
                <a:ext cx="2743200" cy="369332"/>
              </a:xfrm>
              <a:prstGeom prst="rect">
                <a:avLst/>
              </a:prstGeom>
              <a:blipFill>
                <a:blip r:embed="rId12"/>
                <a:stretch>
                  <a:fillRect l="-1778" t="-8197" r="-1778" b="-245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64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773" y="2602714"/>
            <a:ext cx="269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70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504" y="6096000"/>
            <a:ext cx="3073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34" y="2261268"/>
            <a:ext cx="2662686" cy="1802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Group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8538263"/>
                  </p:ext>
                </p:extLst>
              </p:nvPr>
            </p:nvGraphicFramePr>
            <p:xfrm>
              <a:off x="8277474" y="4267735"/>
              <a:ext cx="3505200" cy="1981200"/>
            </p:xfrm>
            <a:graphic>
              <a:graphicData uri="http://schemas.openxmlformats.org/drawingml/2006/table">
                <a:tbl>
                  <a:tblPr/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67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900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𝑈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(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𝐴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,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98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98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98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14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Group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8538263"/>
                  </p:ext>
                </p:extLst>
              </p:nvPr>
            </p:nvGraphicFramePr>
            <p:xfrm>
              <a:off x="8277474" y="4267735"/>
              <a:ext cx="3505200" cy="1981200"/>
            </p:xfrm>
            <a:graphic>
              <a:graphicData uri="http://schemas.openxmlformats.org/drawingml/2006/table">
                <a:tbl>
                  <a:tblPr/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67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900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042" t="-4615" r="-202604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57724" t="-4615" r="-21626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4615" r="-1916" b="-4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104615" r="-1916" b="-3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201515" r="-1916" b="-2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306154" r="-1916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406154" r="-1916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B00B09DE-A3F1-4E7B-8EAF-AE56A69C1EA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676" y="101867"/>
            <a:ext cx="1469257" cy="171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3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Decisions as Outcome Trees</a:t>
            </a:r>
          </a:p>
        </p:txBody>
      </p:sp>
      <p:grpSp>
        <p:nvGrpSpPr>
          <p:cNvPr id="21508" name="Group 44"/>
          <p:cNvGrpSpPr>
            <a:grpSpLocks/>
          </p:cNvGrpSpPr>
          <p:nvPr/>
        </p:nvGrpSpPr>
        <p:grpSpPr bwMode="auto">
          <a:xfrm>
            <a:off x="3505200" y="1600200"/>
            <a:ext cx="8534400" cy="3124200"/>
            <a:chOff x="228600" y="1676400"/>
            <a:chExt cx="8534400" cy="3124200"/>
          </a:xfrm>
        </p:grpSpPr>
        <p:grpSp>
          <p:nvGrpSpPr>
            <p:cNvPr id="21509" name="Group 5"/>
            <p:cNvGrpSpPr>
              <a:grpSpLocks/>
            </p:cNvGrpSpPr>
            <p:nvPr/>
          </p:nvGrpSpPr>
          <p:grpSpPr bwMode="auto">
            <a:xfrm>
              <a:off x="228600" y="4267200"/>
              <a:ext cx="1828800" cy="533400"/>
              <a:chOff x="4368" y="1728"/>
              <a:chExt cx="528" cy="336"/>
            </a:xfrm>
          </p:grpSpPr>
          <p:sp>
            <p:nvSpPr>
              <p:cNvPr id="21534" name="Freeform 6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35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U(t,s)</a:t>
                </a:r>
              </a:p>
            </p:txBody>
          </p:sp>
        </p:grpSp>
        <p:sp>
          <p:nvSpPr>
            <p:cNvPr id="21510" name="Oval 3"/>
            <p:cNvSpPr>
              <a:spLocks noChangeArrowheads="1"/>
            </p:cNvSpPr>
            <p:nvPr/>
          </p:nvSpPr>
          <p:spPr bwMode="auto">
            <a:xfrm>
              <a:off x="1447800" y="2895600"/>
              <a:ext cx="1371600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 pitchFamily="34" charset="0"/>
                  <a:cs typeface="Calibri" pitchFamily="34" charset="0"/>
                </a:rPr>
                <a:t>Weather | {}</a:t>
              </a:r>
            </a:p>
          </p:txBody>
        </p:sp>
        <p:sp>
          <p:nvSpPr>
            <p:cNvPr id="21511" name="Oval 3"/>
            <p:cNvSpPr>
              <a:spLocks noChangeArrowheads="1"/>
            </p:cNvSpPr>
            <p:nvPr/>
          </p:nvSpPr>
          <p:spPr bwMode="auto">
            <a:xfrm>
              <a:off x="6172200" y="2895600"/>
              <a:ext cx="1371599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  <a:cs typeface="Calibri" pitchFamily="34" charset="0"/>
                </a:rPr>
                <a:t>Weather | {}</a:t>
              </a:r>
            </a:p>
          </p:txBody>
        </p:sp>
        <p:cxnSp>
          <p:nvCxnSpPr>
            <p:cNvPr id="12" name="Straight Arrow Connector 11"/>
            <p:cNvCxnSpPr>
              <a:stCxn id="18" idx="3"/>
              <a:endCxn id="21510" idx="0"/>
            </p:cNvCxnSpPr>
            <p:nvPr/>
          </p:nvCxnSpPr>
          <p:spPr>
            <a:xfrm rot="5400000">
              <a:off x="2914650" y="1352550"/>
              <a:ext cx="762000" cy="23241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8" idx="3"/>
              <a:endCxn id="21511" idx="0"/>
            </p:cNvCxnSpPr>
            <p:nvPr/>
          </p:nvCxnSpPr>
          <p:spPr>
            <a:xfrm rot="16200000" flipH="1">
              <a:off x="5276850" y="1314450"/>
              <a:ext cx="762000" cy="24003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4" name="TextBox 15"/>
            <p:cNvSpPr txBox="1">
              <a:spLocks noChangeArrowheads="1"/>
            </p:cNvSpPr>
            <p:nvPr/>
          </p:nvSpPr>
          <p:spPr bwMode="auto">
            <a:xfrm rot="-1071566">
              <a:off x="2625356" y="2219479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take</a:t>
              </a:r>
            </a:p>
          </p:txBody>
        </p:sp>
        <p:sp>
          <p:nvSpPr>
            <p:cNvPr id="21515" name="TextBox 16"/>
            <p:cNvSpPr txBox="1">
              <a:spLocks noChangeArrowheads="1"/>
            </p:cNvSpPr>
            <p:nvPr/>
          </p:nvSpPr>
          <p:spPr bwMode="auto">
            <a:xfrm rot="1093261">
              <a:off x="5444931" y="2278920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leave</a:t>
              </a:r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3886200" y="1676400"/>
              <a:ext cx="1143000" cy="4572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{}</a:t>
              </a:r>
            </a:p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21510" idx="4"/>
            </p:cNvCxnSpPr>
            <p:nvPr/>
          </p:nvCxnSpPr>
          <p:spPr>
            <a:xfrm rot="5400000">
              <a:off x="1201737" y="3335338"/>
              <a:ext cx="796925" cy="1066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8" name="TextBox 19"/>
            <p:cNvSpPr txBox="1">
              <a:spLocks noChangeArrowheads="1"/>
            </p:cNvSpPr>
            <p:nvPr/>
          </p:nvSpPr>
          <p:spPr bwMode="auto">
            <a:xfrm rot="-2151216">
              <a:off x="972872" y="3497698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sun</a:t>
              </a:r>
            </a:p>
          </p:txBody>
        </p:sp>
        <p:grpSp>
          <p:nvGrpSpPr>
            <p:cNvPr id="21519" name="Group 21"/>
            <p:cNvGrpSpPr>
              <a:grpSpLocks/>
            </p:cNvGrpSpPr>
            <p:nvPr/>
          </p:nvGrpSpPr>
          <p:grpSpPr bwMode="auto">
            <a:xfrm>
              <a:off x="2209800" y="4267200"/>
              <a:ext cx="1828800" cy="533400"/>
              <a:chOff x="4368" y="1728"/>
              <a:chExt cx="528" cy="336"/>
            </a:xfrm>
          </p:grpSpPr>
          <p:sp>
            <p:nvSpPr>
              <p:cNvPr id="21532" name="Freeform 22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33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U(t,r)</a:t>
                </a:r>
              </a:p>
            </p:txBody>
          </p:sp>
        </p:grpSp>
        <p:cxnSp>
          <p:nvCxnSpPr>
            <p:cNvPr id="25" name="Straight Arrow Connector 24"/>
            <p:cNvCxnSpPr>
              <a:stCxn id="21510" idx="4"/>
            </p:cNvCxnSpPr>
            <p:nvPr/>
          </p:nvCxnSpPr>
          <p:spPr>
            <a:xfrm rot="16200000" flipH="1">
              <a:off x="2230437" y="3373438"/>
              <a:ext cx="796925" cy="990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21" name="TextBox 32"/>
            <p:cNvSpPr txBox="1">
              <a:spLocks noChangeArrowheads="1"/>
            </p:cNvSpPr>
            <p:nvPr/>
          </p:nvSpPr>
          <p:spPr bwMode="auto">
            <a:xfrm rot="2243371">
              <a:off x="2576893" y="3766819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 dirty="0">
                  <a:latin typeface="Calibri" pitchFamily="34" charset="0"/>
                  <a:cs typeface="Calibri" pitchFamily="34" charset="0"/>
                </a:rPr>
                <a:t>rain</a:t>
              </a:r>
            </a:p>
          </p:txBody>
        </p:sp>
        <p:grpSp>
          <p:nvGrpSpPr>
            <p:cNvPr id="21522" name="Group 34"/>
            <p:cNvGrpSpPr>
              <a:grpSpLocks/>
            </p:cNvGrpSpPr>
            <p:nvPr/>
          </p:nvGrpSpPr>
          <p:grpSpPr bwMode="auto">
            <a:xfrm>
              <a:off x="4953000" y="4267200"/>
              <a:ext cx="1828800" cy="533400"/>
              <a:chOff x="4368" y="1728"/>
              <a:chExt cx="528" cy="336"/>
            </a:xfrm>
          </p:grpSpPr>
          <p:sp>
            <p:nvSpPr>
              <p:cNvPr id="21530" name="Freeform 35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31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U(l,s)</a:t>
                </a:r>
              </a:p>
            </p:txBody>
          </p:sp>
        </p:grpSp>
        <p:cxnSp>
          <p:nvCxnSpPr>
            <p:cNvPr id="38" name="Straight Arrow Connector 37"/>
            <p:cNvCxnSpPr/>
            <p:nvPr/>
          </p:nvCxnSpPr>
          <p:spPr>
            <a:xfrm rot="5400000">
              <a:off x="5926931" y="3334544"/>
              <a:ext cx="796925" cy="10683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24" name="Group 38"/>
            <p:cNvGrpSpPr>
              <a:grpSpLocks/>
            </p:cNvGrpSpPr>
            <p:nvPr/>
          </p:nvGrpSpPr>
          <p:grpSpPr bwMode="auto">
            <a:xfrm>
              <a:off x="6934200" y="4267200"/>
              <a:ext cx="1828800" cy="533400"/>
              <a:chOff x="4368" y="1728"/>
              <a:chExt cx="528" cy="336"/>
            </a:xfrm>
          </p:grpSpPr>
          <p:sp>
            <p:nvSpPr>
              <p:cNvPr id="21528" name="Freeform 39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29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U(l,r)</a:t>
                </a:r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 rot="16200000" flipH="1">
              <a:off x="6955631" y="3374232"/>
              <a:ext cx="796925" cy="9890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26" name="TextBox 42"/>
            <p:cNvSpPr txBox="1">
              <a:spLocks noChangeArrowheads="1"/>
            </p:cNvSpPr>
            <p:nvPr/>
          </p:nvSpPr>
          <p:spPr bwMode="auto">
            <a:xfrm rot="2243371">
              <a:off x="7301293" y="3766819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rain</a:t>
              </a:r>
            </a:p>
          </p:txBody>
        </p:sp>
        <p:sp>
          <p:nvSpPr>
            <p:cNvPr id="21527" name="TextBox 43"/>
            <p:cNvSpPr txBox="1">
              <a:spLocks noChangeArrowheads="1"/>
            </p:cNvSpPr>
            <p:nvPr/>
          </p:nvSpPr>
          <p:spPr bwMode="auto">
            <a:xfrm rot="-2151216">
              <a:off x="5697272" y="3479791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sun</a:t>
              </a:r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37" y="4614752"/>
            <a:ext cx="1656242" cy="193659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781384" y="2317596"/>
            <a:ext cx="2493773" cy="1638300"/>
            <a:chOff x="9046973" y="1409700"/>
            <a:chExt cx="3124200" cy="2057400"/>
          </a:xfrm>
        </p:grpSpPr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9046973" y="2892425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  <a:cs typeface="Calibri" pitchFamily="34" charset="0"/>
                </a:rPr>
                <a:t>Weather</a:t>
              </a:r>
            </a:p>
          </p:txBody>
        </p:sp>
        <p:sp>
          <p:nvSpPr>
            <p:cNvPr id="34" name="Rectangle 7"/>
            <p:cNvSpPr>
              <a:spLocks noChangeArrowheads="1"/>
            </p:cNvSpPr>
            <p:nvPr/>
          </p:nvSpPr>
          <p:spPr bwMode="auto">
            <a:xfrm>
              <a:off x="9123173" y="1409700"/>
              <a:ext cx="1143000" cy="533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 pitchFamily="34" charset="0"/>
                  <a:cs typeface="Calibri" pitchFamily="34" charset="0"/>
                </a:rPr>
                <a:t>Umbrella</a:t>
              </a:r>
            </a:p>
          </p:txBody>
        </p:sp>
        <p:grpSp>
          <p:nvGrpSpPr>
            <p:cNvPr id="35" name="Group 8"/>
            <p:cNvGrpSpPr>
              <a:grpSpLocks/>
            </p:cNvGrpSpPr>
            <p:nvPr/>
          </p:nvGrpSpPr>
          <p:grpSpPr bwMode="auto">
            <a:xfrm>
              <a:off x="11332973" y="2171700"/>
              <a:ext cx="838200" cy="533400"/>
              <a:chOff x="4368" y="1728"/>
              <a:chExt cx="528" cy="336"/>
            </a:xfrm>
          </p:grpSpPr>
          <p:sp>
            <p:nvSpPr>
              <p:cNvPr id="36" name="Freeform 9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7" name="Text Box 10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</a:t>
                </a:r>
              </a:p>
            </p:txBody>
          </p:sp>
        </p:grpSp>
        <p:cxnSp>
          <p:nvCxnSpPr>
            <p:cNvPr id="39" name="AutoShape 11"/>
            <p:cNvCxnSpPr>
              <a:cxnSpLocks noChangeShapeType="1"/>
              <a:stCxn id="34" idx="3"/>
              <a:endCxn id="36" idx="1"/>
            </p:cNvCxnSpPr>
            <p:nvPr/>
          </p:nvCxnSpPr>
          <p:spPr bwMode="auto">
            <a:xfrm>
              <a:off x="10280461" y="1676400"/>
              <a:ext cx="1038225" cy="7620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12"/>
            <p:cNvCxnSpPr>
              <a:cxnSpLocks noChangeShapeType="1"/>
              <a:stCxn id="33" idx="6"/>
              <a:endCxn id="36" idx="1"/>
            </p:cNvCxnSpPr>
            <p:nvPr/>
          </p:nvCxnSpPr>
          <p:spPr bwMode="auto">
            <a:xfrm flipV="1">
              <a:off x="10283636" y="2438400"/>
              <a:ext cx="1035050" cy="7413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84" y="1555596"/>
            <a:ext cx="2016390" cy="13646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800600"/>
            <a:ext cx="1210033" cy="9143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800600"/>
            <a:ext cx="1133567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4800600"/>
            <a:ext cx="1066800" cy="78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800600"/>
            <a:ext cx="1219200" cy="766143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0791E34-39C2-BD68-D20A-222CFA91818A}"/>
              </a:ext>
            </a:extLst>
          </p:cNvPr>
          <p:cNvSpPr/>
          <p:nvPr/>
        </p:nvSpPr>
        <p:spPr>
          <a:xfrm>
            <a:off x="5331757" y="1825181"/>
            <a:ext cx="980989" cy="239300"/>
          </a:xfrm>
          <a:prstGeom prst="wedgeRoundRectCallout">
            <a:avLst>
              <a:gd name="adj1" fmla="val 26153"/>
              <a:gd name="adj2" fmla="val 149004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A20C223-6BE4-29BD-CDB1-A2469A6C67C9}"/>
              </a:ext>
            </a:extLst>
          </p:cNvPr>
          <p:cNvSpPr/>
          <p:nvPr/>
        </p:nvSpPr>
        <p:spPr>
          <a:xfrm>
            <a:off x="8686799" y="685800"/>
            <a:ext cx="1828801" cy="659639"/>
          </a:xfrm>
          <a:prstGeom prst="wedgeRoundRectCallout">
            <a:avLst>
              <a:gd name="adj1" fmla="val -96018"/>
              <a:gd name="adj2" fmla="val 123083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{} … no evidence available</a:t>
            </a:r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7EDAF5F-7B98-7B76-DE0E-CE4A9C6A978E}"/>
              </a:ext>
            </a:extLst>
          </p:cNvPr>
          <p:cNvSpPr/>
          <p:nvPr/>
        </p:nvSpPr>
        <p:spPr>
          <a:xfrm>
            <a:off x="6760759" y="3078598"/>
            <a:ext cx="1204785" cy="533400"/>
          </a:xfrm>
          <a:prstGeom prst="wedgeRoundRectCallout">
            <a:avLst>
              <a:gd name="adj1" fmla="val -84656"/>
              <a:gd name="adj2" fmla="val 59272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Event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33" y="101924"/>
            <a:ext cx="2667000" cy="1838271"/>
          </a:xfrm>
          <a:prstGeom prst="rect">
            <a:avLst/>
          </a:prstGeom>
        </p:spPr>
      </p:pic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Decision Network with Bad Forecast</a:t>
            </a:r>
          </a:p>
        </p:txBody>
      </p:sp>
      <p:cxnSp>
        <p:nvCxnSpPr>
          <p:cNvPr id="22530" name="AutoShape 3"/>
          <p:cNvCxnSpPr>
            <a:cxnSpLocks noChangeShapeType="1"/>
            <a:stCxn id="22531" idx="4"/>
            <a:endCxn id="22532" idx="0"/>
          </p:cNvCxnSpPr>
          <p:nvPr/>
        </p:nvCxnSpPr>
        <p:spPr bwMode="auto">
          <a:xfrm>
            <a:off x="6478588" y="4129088"/>
            <a:ext cx="0" cy="1149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1" name="Oval 4"/>
          <p:cNvSpPr>
            <a:spLocks noChangeArrowheads="1"/>
          </p:cNvSpPr>
          <p:nvPr/>
        </p:nvSpPr>
        <p:spPr bwMode="auto">
          <a:xfrm>
            <a:off x="5867400" y="354012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Weather</a:t>
            </a:r>
          </a:p>
        </p:txBody>
      </p:sp>
      <p:sp>
        <p:nvSpPr>
          <p:cNvPr id="22532" name="Oval 5"/>
          <p:cNvSpPr>
            <a:spLocks noChangeArrowheads="1"/>
          </p:cNvSpPr>
          <p:nvPr/>
        </p:nvSpPr>
        <p:spPr bwMode="auto">
          <a:xfrm>
            <a:off x="5867400" y="5292725"/>
            <a:ext cx="1222375" cy="574675"/>
          </a:xfrm>
          <a:prstGeom prst="ellipse">
            <a:avLst/>
          </a:prstGeom>
          <a:solidFill>
            <a:srgbClr val="C0C0C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>
                <a:latin typeface="Calibri"/>
                <a:cs typeface="Calibri"/>
              </a:rPr>
              <a:t>Forecast</a:t>
            </a:r>
          </a:p>
          <a:p>
            <a:pPr algn="ctr" rtl="1"/>
            <a:r>
              <a:rPr lang="en-US">
                <a:latin typeface="Calibri"/>
                <a:cs typeface="Calibri"/>
              </a:rPr>
              <a:t>=bad</a:t>
            </a: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5867400" y="1753402"/>
            <a:ext cx="1343109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Umbrella (A)</a:t>
            </a:r>
          </a:p>
        </p:txBody>
      </p:sp>
      <p:grpSp>
        <p:nvGrpSpPr>
          <p:cNvPr id="22534" name="Group 7"/>
          <p:cNvGrpSpPr>
            <a:grpSpLocks/>
          </p:cNvGrpSpPr>
          <p:nvPr/>
        </p:nvGrpSpPr>
        <p:grpSpPr bwMode="auto">
          <a:xfrm>
            <a:off x="8153400" y="2819400"/>
            <a:ext cx="838200" cy="533400"/>
            <a:chOff x="4368" y="1728"/>
            <a:chExt cx="528" cy="336"/>
          </a:xfrm>
        </p:grpSpPr>
        <p:sp>
          <p:nvSpPr>
            <p:cNvPr id="22588" name="Freeform 8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2589" name="Text Box 9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</a:t>
              </a:r>
            </a:p>
          </p:txBody>
        </p:sp>
      </p:grpSp>
      <p:cxnSp>
        <p:nvCxnSpPr>
          <p:cNvPr id="22535" name="AutoShape 10"/>
          <p:cNvCxnSpPr>
            <a:cxnSpLocks noChangeShapeType="1"/>
            <a:stCxn id="22533" idx="3"/>
          </p:cNvCxnSpPr>
          <p:nvPr/>
        </p:nvCxnSpPr>
        <p:spPr bwMode="auto">
          <a:xfrm>
            <a:off x="7210509" y="2020102"/>
            <a:ext cx="928604" cy="106599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AutoShape 11"/>
          <p:cNvCxnSpPr>
            <a:cxnSpLocks noChangeShapeType="1"/>
            <a:stCxn id="22531" idx="6"/>
            <a:endCxn id="22588" idx="1"/>
          </p:cNvCxnSpPr>
          <p:nvPr/>
        </p:nvCxnSpPr>
        <p:spPr bwMode="auto">
          <a:xfrm flipV="1">
            <a:off x="7104063" y="3086100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84780" name="Group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5152792"/>
                  </p:ext>
                </p:extLst>
              </p:nvPr>
            </p:nvGraphicFramePr>
            <p:xfrm>
              <a:off x="9319010" y="2334924"/>
              <a:ext cx="2286000" cy="1722392"/>
            </p:xfrm>
            <a:graphic>
              <a:graphicData uri="http://schemas.openxmlformats.org/drawingml/2006/table">
                <a:tbl>
                  <a:tblPr/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10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𝑈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(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𝐴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,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93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84780" name="Group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5152792"/>
                  </p:ext>
                </p:extLst>
              </p:nvPr>
            </p:nvGraphicFramePr>
            <p:xfrm>
              <a:off x="9319010" y="2334924"/>
              <a:ext cx="2286000" cy="1722392"/>
            </p:xfrm>
            <a:graphic>
              <a:graphicData uri="http://schemas.openxmlformats.org/drawingml/2006/table">
                <a:tbl>
                  <a:tblPr/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10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600" t="-4762" r="-204800" b="-369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25743" t="-4762" r="-153465" b="-369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4762" r="-3333" b="-3698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120000" r="-3333" b="-3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220000" r="-3333" b="-2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320000" r="-3333" b="-1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529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420000" r="-3333" b="-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84865" name="Group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6870216"/>
                  </p:ext>
                </p:extLst>
              </p:nvPr>
            </p:nvGraphicFramePr>
            <p:xfrm>
              <a:off x="9515443" y="4368800"/>
              <a:ext cx="2173701" cy="1006476"/>
            </p:xfrm>
            <a:graphic>
              <a:graphicData uri="http://schemas.openxmlformats.org/drawingml/2006/table">
                <a:tbl>
                  <a:tblPr/>
                  <a:tblGrid>
                    <a:gridCol w="6047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689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kumimoji="0" lang="en-US" sz="16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6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" pitchFamily="34" charset="0"/>
                                      </a:rPr>
                                      <m:t>𝑊</m:t>
                                    </m:r>
                                  </m:e>
                                </m:d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𝐹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=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𝑏𝑎𝑑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0.34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0.66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84865" name="Group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6870216"/>
                  </p:ext>
                </p:extLst>
              </p:nvPr>
            </p:nvGraphicFramePr>
            <p:xfrm>
              <a:off x="9515443" y="4368800"/>
              <a:ext cx="2173701" cy="1006476"/>
            </p:xfrm>
            <a:graphic>
              <a:graphicData uri="http://schemas.openxmlformats.org/drawingml/2006/table">
                <a:tbl>
                  <a:tblPr/>
                  <a:tblGrid>
                    <a:gridCol w="6047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689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4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2000" t="-3636" r="-263000" b="-2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39535" t="-3636" r="-1938" b="-2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39535" t="-101786" r="-1938" b="-1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39535" t="-205455" r="-1938" b="-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579" name="Text Box 83"/>
          <p:cNvSpPr txBox="1">
            <a:spLocks noChangeArrowheads="1"/>
          </p:cNvSpPr>
          <p:nvPr/>
        </p:nvSpPr>
        <p:spPr bwMode="auto">
          <a:xfrm>
            <a:off x="892090" y="1600200"/>
            <a:ext cx="29341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Action: Umbrella = leave</a:t>
            </a:r>
          </a:p>
        </p:txBody>
      </p:sp>
      <p:sp>
        <p:nvSpPr>
          <p:cNvPr id="22580" name="Text Box 84"/>
          <p:cNvSpPr txBox="1">
            <a:spLocks noChangeArrowheads="1"/>
          </p:cNvSpPr>
          <p:nvPr/>
        </p:nvSpPr>
        <p:spPr bwMode="auto">
          <a:xfrm>
            <a:off x="892091" y="3429000"/>
            <a:ext cx="2743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Action: Umbrella = take</a:t>
            </a:r>
          </a:p>
        </p:txBody>
      </p:sp>
      <p:pic>
        <p:nvPicPr>
          <p:cNvPr id="26" name="Picture 25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691" y="2133600"/>
            <a:ext cx="46228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71" name="Picture 99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891" y="4800600"/>
            <a:ext cx="2946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83" name="Text Box 89"/>
          <p:cNvSpPr txBox="1">
            <a:spLocks noChangeArrowheads="1"/>
          </p:cNvSpPr>
          <p:nvPr/>
        </p:nvSpPr>
        <p:spPr bwMode="auto">
          <a:xfrm>
            <a:off x="892091" y="5410200"/>
            <a:ext cx="274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Optimal decision = take</a:t>
            </a:r>
          </a:p>
        </p:txBody>
      </p:sp>
      <p:pic>
        <p:nvPicPr>
          <p:cNvPr id="9273" name="Picture 98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091" y="2895600"/>
            <a:ext cx="2946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74" name="Picture 103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091" y="4089400"/>
            <a:ext cx="44704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75" name="Picture 105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791" y="6096000"/>
            <a:ext cx="4343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53984A83-7B10-45EA-65D5-44C9528C84C5}"/>
              </a:ext>
            </a:extLst>
          </p:cNvPr>
          <p:cNvSpPr/>
          <p:nvPr/>
        </p:nvSpPr>
        <p:spPr>
          <a:xfrm>
            <a:off x="7420870" y="5652351"/>
            <a:ext cx="2404533" cy="917782"/>
          </a:xfrm>
          <a:prstGeom prst="wedgeRoundRectCallout">
            <a:avLst>
              <a:gd name="adj1" fmla="val -76889"/>
              <a:gd name="adj2" fmla="val -111717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bad forecast increases the probability of rain!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B6B6967-700E-E260-7C00-3281ECE1D610}"/>
              </a:ext>
            </a:extLst>
          </p:cNvPr>
          <p:cNvCxnSpPr/>
          <p:nvPr/>
        </p:nvCxnSpPr>
        <p:spPr>
          <a:xfrm flipV="1">
            <a:off x="6698827" y="4129088"/>
            <a:ext cx="0" cy="1066059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roup 10">
                <a:extLst>
                  <a:ext uri="{FF2B5EF4-FFF2-40B4-BE49-F238E27FC236}">
                    <a16:creationId xmlns:a16="http://schemas.microsoft.com/office/drawing/2014/main" id="{F45CB850-71B5-FCF7-8A08-8631CB930A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0884462"/>
                  </p:ext>
                </p:extLst>
              </p:nvPr>
            </p:nvGraphicFramePr>
            <p:xfrm>
              <a:off x="7310013" y="4369364"/>
              <a:ext cx="1539844" cy="1005912"/>
            </p:xfrm>
            <a:graphic>
              <a:graphicData uri="http://schemas.openxmlformats.org/drawingml/2006/table">
                <a:tbl>
                  <a:tblPr/>
                  <a:tblGrid>
                    <a:gridCol w="7699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99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947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𝑃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(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947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947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roup 10">
                <a:extLst>
                  <a:ext uri="{FF2B5EF4-FFF2-40B4-BE49-F238E27FC236}">
                    <a16:creationId xmlns:a16="http://schemas.microsoft.com/office/drawing/2014/main" id="{F45CB850-71B5-FCF7-8A08-8631CB930A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0884462"/>
                  </p:ext>
                </p:extLst>
              </p:nvPr>
            </p:nvGraphicFramePr>
            <p:xfrm>
              <a:off x="7310013" y="4369364"/>
              <a:ext cx="1539844" cy="1005912"/>
            </p:xfrm>
            <a:graphic>
              <a:graphicData uri="http://schemas.openxmlformats.org/drawingml/2006/table">
                <a:tbl>
                  <a:tblPr/>
                  <a:tblGrid>
                    <a:gridCol w="7699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99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3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2362" t="-3636" r="-103150" b="-2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103175" t="-3636" r="-3968" b="-2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3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103175" t="-101786" r="-3968" b="-1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3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103175" t="-205455" r="-3968" b="-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5395BE24-6A17-779A-DE39-F41E0767CF7E}"/>
              </a:ext>
            </a:extLst>
          </p:cNvPr>
          <p:cNvSpPr/>
          <p:nvPr/>
        </p:nvSpPr>
        <p:spPr>
          <a:xfrm>
            <a:off x="8991600" y="4681135"/>
            <a:ext cx="382692" cy="34806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Decisions as Outcome Trees</a:t>
            </a:r>
          </a:p>
        </p:txBody>
      </p:sp>
      <p:grpSp>
        <p:nvGrpSpPr>
          <p:cNvPr id="23556" name="Group 5"/>
          <p:cNvGrpSpPr>
            <a:grpSpLocks/>
          </p:cNvGrpSpPr>
          <p:nvPr/>
        </p:nvGrpSpPr>
        <p:grpSpPr bwMode="auto">
          <a:xfrm>
            <a:off x="3540390" y="4318009"/>
            <a:ext cx="1828800" cy="533400"/>
            <a:chOff x="4368" y="1728"/>
            <a:chExt cx="528" cy="336"/>
          </a:xfrm>
        </p:grpSpPr>
        <p:sp>
          <p:nvSpPr>
            <p:cNvPr id="23582" name="Freeform 6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83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U(t,s)</a:t>
              </a:r>
            </a:p>
          </p:txBody>
        </p:sp>
      </p:grpSp>
      <p:sp>
        <p:nvSpPr>
          <p:cNvPr id="23557" name="Oval 3"/>
          <p:cNvSpPr>
            <a:spLocks noChangeArrowheads="1"/>
          </p:cNvSpPr>
          <p:nvPr/>
        </p:nvSpPr>
        <p:spPr bwMode="auto">
          <a:xfrm>
            <a:off x="4835790" y="2946409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 | {b}</a:t>
            </a:r>
          </a:p>
        </p:txBody>
      </p:sp>
      <p:sp>
        <p:nvSpPr>
          <p:cNvPr id="23558" name="Oval 3"/>
          <p:cNvSpPr>
            <a:spLocks noChangeArrowheads="1"/>
          </p:cNvSpPr>
          <p:nvPr/>
        </p:nvSpPr>
        <p:spPr bwMode="auto">
          <a:xfrm>
            <a:off x="9557015" y="2946409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 | {b}</a:t>
            </a:r>
          </a:p>
        </p:txBody>
      </p:sp>
      <p:cxnSp>
        <p:nvCxnSpPr>
          <p:cNvPr id="12" name="Straight Arrow Connector 11"/>
          <p:cNvCxnSpPr>
            <a:stCxn id="18" idx="3"/>
            <a:endCxn id="23557" idx="0"/>
          </p:cNvCxnSpPr>
          <p:nvPr/>
        </p:nvCxnSpPr>
        <p:spPr>
          <a:xfrm rot="5400000">
            <a:off x="6227234" y="1404153"/>
            <a:ext cx="762000" cy="2322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3"/>
            <a:endCxn id="23558" idx="0"/>
          </p:cNvCxnSpPr>
          <p:nvPr/>
        </p:nvCxnSpPr>
        <p:spPr>
          <a:xfrm rot="16200000" flipH="1">
            <a:off x="8587847" y="1366052"/>
            <a:ext cx="762000" cy="239871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1" name="TextBox 15"/>
          <p:cNvSpPr txBox="1">
            <a:spLocks noChangeArrowheads="1"/>
          </p:cNvSpPr>
          <p:nvPr/>
        </p:nvSpPr>
        <p:spPr bwMode="auto">
          <a:xfrm rot="-1071566">
            <a:off x="5937515" y="2270134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take</a:t>
            </a:r>
          </a:p>
        </p:txBody>
      </p:sp>
      <p:sp>
        <p:nvSpPr>
          <p:cNvPr id="23562" name="TextBox 16"/>
          <p:cNvSpPr txBox="1">
            <a:spLocks noChangeArrowheads="1"/>
          </p:cNvSpPr>
          <p:nvPr/>
        </p:nvSpPr>
        <p:spPr bwMode="auto">
          <a:xfrm rot="1093261">
            <a:off x="8756915" y="2330459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leave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7197990" y="1727209"/>
            <a:ext cx="1143000" cy="4572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19" name="Straight Arrow Connector 18"/>
          <p:cNvCxnSpPr>
            <a:stCxn id="23557" idx="4"/>
          </p:cNvCxnSpPr>
          <p:nvPr/>
        </p:nvCxnSpPr>
        <p:spPr>
          <a:xfrm rot="5400000">
            <a:off x="4514321" y="3385353"/>
            <a:ext cx="796925" cy="1068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5" name="TextBox 19"/>
          <p:cNvSpPr txBox="1">
            <a:spLocks noChangeArrowheads="1"/>
          </p:cNvSpPr>
          <p:nvPr/>
        </p:nvSpPr>
        <p:spPr bwMode="auto">
          <a:xfrm rot="-2151216">
            <a:off x="4284928" y="3548072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sun</a:t>
            </a:r>
          </a:p>
        </p:txBody>
      </p:sp>
      <p:grpSp>
        <p:nvGrpSpPr>
          <p:cNvPr id="23566" name="Group 21"/>
          <p:cNvGrpSpPr>
            <a:grpSpLocks/>
          </p:cNvGrpSpPr>
          <p:nvPr/>
        </p:nvGrpSpPr>
        <p:grpSpPr bwMode="auto">
          <a:xfrm>
            <a:off x="5521590" y="4318009"/>
            <a:ext cx="1828800" cy="533400"/>
            <a:chOff x="4368" y="1728"/>
            <a:chExt cx="528" cy="336"/>
          </a:xfrm>
        </p:grpSpPr>
        <p:sp>
          <p:nvSpPr>
            <p:cNvPr id="23580" name="Freeform 22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81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U(t,r)</a:t>
              </a:r>
            </a:p>
          </p:txBody>
        </p:sp>
      </p:grpSp>
      <p:cxnSp>
        <p:nvCxnSpPr>
          <p:cNvPr id="25" name="Straight Arrow Connector 24"/>
          <p:cNvCxnSpPr>
            <a:stCxn id="23557" idx="4"/>
          </p:cNvCxnSpPr>
          <p:nvPr/>
        </p:nvCxnSpPr>
        <p:spPr>
          <a:xfrm rot="16200000" flipH="1">
            <a:off x="5543021" y="3425041"/>
            <a:ext cx="796925" cy="98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8" name="TextBox 32"/>
          <p:cNvSpPr txBox="1">
            <a:spLocks noChangeArrowheads="1"/>
          </p:cNvSpPr>
          <p:nvPr/>
        </p:nvSpPr>
        <p:spPr bwMode="auto">
          <a:xfrm rot="2243371">
            <a:off x="5888303" y="3817947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rain</a:t>
            </a:r>
          </a:p>
        </p:txBody>
      </p:sp>
      <p:grpSp>
        <p:nvGrpSpPr>
          <p:cNvPr id="23569" name="Group 34"/>
          <p:cNvGrpSpPr>
            <a:grpSpLocks/>
          </p:cNvGrpSpPr>
          <p:nvPr/>
        </p:nvGrpSpPr>
        <p:grpSpPr bwMode="auto">
          <a:xfrm>
            <a:off x="8264790" y="4318009"/>
            <a:ext cx="1828800" cy="533400"/>
            <a:chOff x="4368" y="1728"/>
            <a:chExt cx="528" cy="336"/>
          </a:xfrm>
        </p:grpSpPr>
        <p:sp>
          <p:nvSpPr>
            <p:cNvPr id="23578" name="Freeform 35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79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U(l,s)</a:t>
              </a: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rot="5400000">
            <a:off x="9238721" y="3385353"/>
            <a:ext cx="796925" cy="1068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71" name="Group 38"/>
          <p:cNvGrpSpPr>
            <a:grpSpLocks/>
          </p:cNvGrpSpPr>
          <p:nvPr/>
        </p:nvGrpSpPr>
        <p:grpSpPr bwMode="auto">
          <a:xfrm>
            <a:off x="10245990" y="4318009"/>
            <a:ext cx="1828800" cy="533400"/>
            <a:chOff x="4368" y="1728"/>
            <a:chExt cx="528" cy="336"/>
          </a:xfrm>
        </p:grpSpPr>
        <p:sp>
          <p:nvSpPr>
            <p:cNvPr id="23576" name="Freeform 39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77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U(l,r)</a:t>
              </a: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 rot="16200000" flipH="1">
            <a:off x="10267421" y="3425041"/>
            <a:ext cx="796925" cy="98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3" name="TextBox 42"/>
          <p:cNvSpPr txBox="1">
            <a:spLocks noChangeArrowheads="1"/>
          </p:cNvSpPr>
          <p:nvPr/>
        </p:nvSpPr>
        <p:spPr bwMode="auto">
          <a:xfrm rot="2243371">
            <a:off x="10612703" y="3817947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rain</a:t>
            </a:r>
          </a:p>
        </p:txBody>
      </p:sp>
      <p:sp>
        <p:nvSpPr>
          <p:cNvPr id="23574" name="TextBox 43"/>
          <p:cNvSpPr txBox="1">
            <a:spLocks noChangeArrowheads="1"/>
          </p:cNvSpPr>
          <p:nvPr/>
        </p:nvSpPr>
        <p:spPr bwMode="auto">
          <a:xfrm rot="-2151216">
            <a:off x="9009328" y="3530609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sun</a:t>
            </a:r>
          </a:p>
        </p:txBody>
      </p:sp>
      <p:sp>
        <p:nvSpPr>
          <p:cNvPr id="23575" name="TextBox 31"/>
          <p:cNvSpPr txBox="1">
            <a:spLocks noChangeArrowheads="1"/>
          </p:cNvSpPr>
          <p:nvPr/>
        </p:nvSpPr>
        <p:spPr bwMode="auto">
          <a:xfrm>
            <a:off x="7426590" y="1814522"/>
            <a:ext cx="68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800">
                <a:latin typeface="Calibri"/>
                <a:cs typeface="Calibri"/>
              </a:rPr>
              <a:t>{b}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48900" y="1629939"/>
            <a:ext cx="2660686" cy="3704060"/>
            <a:chOff x="8817143" y="1257300"/>
            <a:chExt cx="3433594" cy="4210931"/>
          </a:xfrm>
        </p:grpSpPr>
        <p:cxnSp>
          <p:nvCxnSpPr>
            <p:cNvPr id="31" name="AutoShape 3"/>
            <p:cNvCxnSpPr>
              <a:cxnSpLocks noChangeShapeType="1"/>
              <a:stCxn id="32" idx="4"/>
              <a:endCxn id="33" idx="0"/>
            </p:cNvCxnSpPr>
            <p:nvPr/>
          </p:nvCxnSpPr>
          <p:spPr bwMode="auto">
            <a:xfrm flipH="1">
              <a:off x="9721882" y="3619500"/>
              <a:ext cx="15842" cy="110736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Oval 4"/>
            <p:cNvSpPr>
              <a:spLocks noChangeArrowheads="1"/>
            </p:cNvSpPr>
            <p:nvPr/>
          </p:nvSpPr>
          <p:spPr bwMode="auto">
            <a:xfrm>
              <a:off x="9126537" y="3044825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Weather</a:t>
              </a:r>
            </a:p>
          </p:txBody>
        </p:sp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8817143" y="4726868"/>
              <a:ext cx="1809477" cy="741363"/>
            </a:xfrm>
            <a:prstGeom prst="ellipse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dirty="0">
                  <a:latin typeface="Calibri"/>
                  <a:cs typeface="Calibri"/>
                </a:rPr>
                <a:t>Forecast</a:t>
              </a:r>
            </a:p>
            <a:p>
              <a:pPr algn="ctr" rtl="1"/>
              <a:r>
                <a:rPr lang="en-US" dirty="0">
                  <a:latin typeface="Calibri"/>
                  <a:cs typeface="Calibri"/>
                </a:rPr>
                <a:t>=bad</a:t>
              </a:r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9202737" y="1257300"/>
              <a:ext cx="1143000" cy="533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Umbrella</a:t>
              </a:r>
            </a:p>
          </p:txBody>
        </p:sp>
        <p:grpSp>
          <p:nvGrpSpPr>
            <p:cNvPr id="35" name="Group 7"/>
            <p:cNvGrpSpPr>
              <a:grpSpLocks/>
            </p:cNvGrpSpPr>
            <p:nvPr/>
          </p:nvGrpSpPr>
          <p:grpSpPr bwMode="auto">
            <a:xfrm>
              <a:off x="11412537" y="2324100"/>
              <a:ext cx="838200" cy="533400"/>
              <a:chOff x="4368" y="1728"/>
              <a:chExt cx="528" cy="336"/>
            </a:xfrm>
          </p:grpSpPr>
          <p:sp>
            <p:nvSpPr>
              <p:cNvPr id="36" name="Freeform 8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37" name="Text Box 9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/>
                    <a:cs typeface="Calibri"/>
                  </a:rPr>
                  <a:t>U</a:t>
                </a:r>
              </a:p>
            </p:txBody>
          </p:sp>
        </p:grpSp>
        <p:cxnSp>
          <p:nvCxnSpPr>
            <p:cNvPr id="39" name="AutoShape 10"/>
            <p:cNvCxnSpPr>
              <a:cxnSpLocks noChangeShapeType="1"/>
              <a:stCxn id="34" idx="3"/>
              <a:endCxn id="36" idx="1"/>
            </p:cNvCxnSpPr>
            <p:nvPr/>
          </p:nvCxnSpPr>
          <p:spPr bwMode="auto">
            <a:xfrm>
              <a:off x="10345737" y="1524000"/>
              <a:ext cx="1066800" cy="11112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11"/>
            <p:cNvCxnSpPr>
              <a:cxnSpLocks noChangeShapeType="1"/>
              <a:stCxn id="32" idx="6"/>
              <a:endCxn id="36" idx="1"/>
            </p:cNvCxnSpPr>
            <p:nvPr/>
          </p:nvCxnSpPr>
          <p:spPr bwMode="auto">
            <a:xfrm flipV="1">
              <a:off x="10363200" y="2590800"/>
              <a:ext cx="1035050" cy="7413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17" y="5408237"/>
            <a:ext cx="1828800" cy="126052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876800"/>
            <a:ext cx="1210033" cy="91439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876800"/>
            <a:ext cx="1133567" cy="6858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4876800"/>
            <a:ext cx="1066800" cy="7824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876800"/>
            <a:ext cx="1219200" cy="766143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FEFC01B-F1ED-1310-DD62-1E1319A5B925}"/>
              </a:ext>
            </a:extLst>
          </p:cNvPr>
          <p:cNvSpPr/>
          <p:nvPr/>
        </p:nvSpPr>
        <p:spPr>
          <a:xfrm>
            <a:off x="8686798" y="685800"/>
            <a:ext cx="2776497" cy="1081087"/>
          </a:xfrm>
          <a:prstGeom prst="wedgeRoundRectCallout">
            <a:avLst>
              <a:gd name="adj1" fmla="val -74823"/>
              <a:gd name="adj2" fmla="val 65338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{b} … evidence is bad weather forecast increases the probability of rain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4BFBC23-83C0-8E84-5152-230E95B3F8F5}"/>
              </a:ext>
            </a:extLst>
          </p:cNvPr>
          <p:cNvSpPr/>
          <p:nvPr/>
        </p:nvSpPr>
        <p:spPr>
          <a:xfrm flipV="1">
            <a:off x="6350212" y="3669467"/>
            <a:ext cx="203200" cy="318785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D7C9D96-98F3-FA69-6A07-8D632B20386E}"/>
              </a:ext>
            </a:extLst>
          </p:cNvPr>
          <p:cNvSpPr/>
          <p:nvPr/>
        </p:nvSpPr>
        <p:spPr>
          <a:xfrm flipV="1">
            <a:off x="11084000" y="3698868"/>
            <a:ext cx="203200" cy="318785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3B01B5F-A1CB-83A2-E7AA-B7ADAFB9D85E}"/>
              </a:ext>
            </a:extLst>
          </p:cNvPr>
          <p:cNvSpPr/>
          <p:nvPr/>
        </p:nvSpPr>
        <p:spPr>
          <a:xfrm>
            <a:off x="8889999" y="3669466"/>
            <a:ext cx="203200" cy="31878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E182F34-F943-2C0A-B221-39895151AF6B}"/>
              </a:ext>
            </a:extLst>
          </p:cNvPr>
          <p:cNvSpPr/>
          <p:nvPr/>
        </p:nvSpPr>
        <p:spPr>
          <a:xfrm>
            <a:off x="4192588" y="3760154"/>
            <a:ext cx="203200" cy="31878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5C1296-EFCC-0C56-E17B-4B1335771B5C}"/>
              </a:ext>
            </a:extLst>
          </p:cNvPr>
          <p:cNvCxnSpPr>
            <a:cxnSpLocks/>
          </p:cNvCxnSpPr>
          <p:nvPr/>
        </p:nvCxnSpPr>
        <p:spPr>
          <a:xfrm flipV="1">
            <a:off x="1517227" y="3813387"/>
            <a:ext cx="0" cy="737295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C51C3-927B-448A-B60E-57A52545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Conclusion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0C932095-C26E-B06D-CE3C-D71ABD0AAF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4025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206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7FD9A1-7C57-414C-960D-D424757D05F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07009998"/>
              </p:ext>
            </p:extLst>
          </p:nvPr>
        </p:nvGraphicFramePr>
        <p:xfrm>
          <a:off x="871143" y="2945360"/>
          <a:ext cx="10515600" cy="4016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17AAF80-ECE2-4B00-967E-F1E73B72B12E}"/>
              </a:ext>
            </a:extLst>
          </p:cNvPr>
          <p:cNvSpPr txBox="1"/>
          <p:nvPr/>
        </p:nvSpPr>
        <p:spPr>
          <a:xfrm>
            <a:off x="838200" y="654518"/>
            <a:ext cx="105814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is a simple decision?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environment most likely is </a:t>
            </a:r>
            <a:r>
              <a:rPr lang="en-US" b="1" dirty="0"/>
              <a:t>stochastic</a:t>
            </a:r>
            <a:r>
              <a:rPr lang="en-US" dirty="0"/>
              <a:t> with non-deterministic actions. It may also only be </a:t>
            </a:r>
            <a:r>
              <a:rPr lang="en-US" b="1" dirty="0"/>
              <a:t>partially observable</a:t>
            </a:r>
            <a:r>
              <a:rPr lang="en-US" dirty="0"/>
              <a:t>. Otherwise, making a decision would be trivial.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make the same decision frequently + making it once does not affect future decisions. This means we have an </a:t>
            </a:r>
            <a:r>
              <a:rPr lang="en-US" b="1" dirty="0"/>
              <a:t>episodic environment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theory formalizes making optimal simple decisions under uncertainty.</a:t>
            </a:r>
          </a:p>
        </p:txBody>
      </p:sp>
    </p:spTree>
    <p:extLst>
      <p:ext uri="{BB962C8B-B14F-4D97-AF65-F5344CB8AC3E}">
        <p14:creationId xmlns:p14="http://schemas.microsoft.com/office/powerpoint/2010/main" val="419313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337C-1389-4236-A1A2-784AD608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Decision-theoretic Agents (=Utility-based Agent)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D42FDB4-4BB8-42AA-968E-44587AF348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2911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410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B7BE1-E629-4BD4-AD8C-35DF0969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/>
              <a:t>Utility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660904"/>
                <a:ext cx="5069474" cy="3807990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1800" dirty="0"/>
                  <a:t>A utility function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 expresses the desirability of being in state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Utility functions are derived from preferences:</a:t>
                </a:r>
              </a:p>
              <a:p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800" b="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groupChr>
                      <m:groupChrPr>
                        <m:chr m:val="⇔"/>
                        <m:pos m:val="top"/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sz="18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/>
                  <a:t>   </a:t>
                </a:r>
                <a:br>
                  <a:rPr lang="en-US" sz="1800" dirty="0"/>
                </a:br>
                <a:r>
                  <a:rPr lang="en-US" sz="1800" dirty="0"/>
                  <a:t> and      </a:t>
                </a:r>
                <a:br>
                  <a:rPr lang="en-US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groupChr>
                        <m:groupChrPr>
                          <m:chr m:val="⇔"/>
                          <m:pos m:val="top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It is often enough to know a </a:t>
                </a:r>
                <a:r>
                  <a:rPr lang="en-US" sz="1800" b="1" dirty="0"/>
                  <a:t>ordinal utility function</a:t>
                </a:r>
                <a:r>
                  <a:rPr lang="en-US" sz="1800" dirty="0"/>
                  <a:t> representing a </a:t>
                </a:r>
                <a:r>
                  <a:rPr lang="en-US" sz="1800" b="1" dirty="0"/>
                  <a:t>ranking</a:t>
                </a:r>
                <a:r>
                  <a:rPr lang="en-US" sz="1800" dirty="0"/>
                  <a:t> of states to make decisions.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660904"/>
                <a:ext cx="5069474" cy="3807990"/>
              </a:xfrm>
              <a:blipFill>
                <a:blip r:embed="rId2"/>
                <a:stretch>
                  <a:fillRect l="-842" t="-1603" r="-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Treasure chest with solid fill">
            <a:extLst>
              <a:ext uri="{FF2B5EF4-FFF2-40B4-BE49-F238E27FC236}">
                <a16:creationId xmlns:a16="http://schemas.microsoft.com/office/drawing/2014/main" id="{2BBC9BFE-F444-4468-A129-D431DC316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1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B7BE1-E629-4BD4-AD8C-35DF0969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6162717" cy="1481328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Expected Utility of an Action Under Uncertainty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660904"/>
                <a:ext cx="5458968" cy="3807990"/>
              </a:xfrm>
            </p:spPr>
            <p:txBody>
              <a:bodyPr anchor="t"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We need:</a:t>
                </a:r>
              </a:p>
              <a:p>
                <a:r>
                  <a:rPr lang="en-US" sz="1800" dirty="0"/>
                  <a:t>A </a:t>
                </a:r>
                <a:r>
                  <a:rPr lang="en-US" sz="1800" b="1" dirty="0"/>
                  <a:t>cardinal utility </a:t>
                </a:r>
                <a:r>
                  <a:rPr lang="en-US" sz="1800" dirty="0"/>
                  <a:t>function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dirty="0"/>
                  <a:t> where the number represents levels of absolute satisfaction.</a:t>
                </a:r>
              </a:p>
              <a:p>
                <a:r>
                  <a:rPr lang="en-US" sz="1800" dirty="0"/>
                  <a:t>The probability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800" dirty="0"/>
                  <a:t>that the current state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Transition probabilities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 probability that action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 will get us to a future state s’</a:t>
                </a:r>
                <a:br>
                  <a:rPr lang="en-US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𝑅𝑒𝑠𝑢𝑙𝑡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 expected utility of action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 over all possible states is</a:t>
                </a:r>
                <a:br>
                  <a:rPr lang="en-US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𝐸𝑈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𝑅𝑒𝑠𝑢𝑙𝑡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660904"/>
                <a:ext cx="5458968" cy="3807990"/>
              </a:xfrm>
              <a:blipFill>
                <a:blip r:embed="rId2"/>
                <a:stretch>
                  <a:fillRect l="-782" t="-1763" b="-3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89C7155-3CBF-415D-8E4E-49D1C4FFAFC4}"/>
              </a:ext>
            </a:extLst>
          </p:cNvPr>
          <p:cNvGrpSpPr/>
          <p:nvPr/>
        </p:nvGrpSpPr>
        <p:grpSpPr>
          <a:xfrm>
            <a:off x="6099049" y="655510"/>
            <a:ext cx="5458969" cy="5546979"/>
            <a:chOff x="6387377" y="640080"/>
            <a:chExt cx="5288335" cy="53735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E06B45E-7A75-44C4-9486-DC451D2A8DB4}"/>
                </a:ext>
              </a:extLst>
            </p:cNvPr>
            <p:cNvGrpSpPr/>
            <p:nvPr/>
          </p:nvGrpSpPr>
          <p:grpSpPr>
            <a:xfrm>
              <a:off x="6387377" y="640080"/>
              <a:ext cx="5288335" cy="5373594"/>
              <a:chOff x="5917930" y="521367"/>
              <a:chExt cx="5815266" cy="5815266"/>
            </a:xfrm>
          </p:grpSpPr>
          <p:pic>
            <p:nvPicPr>
              <p:cNvPr id="5" name="Graphic 4" descr="Treasure chest with solid fill">
                <a:extLst>
                  <a:ext uri="{FF2B5EF4-FFF2-40B4-BE49-F238E27FC236}">
                    <a16:creationId xmlns:a16="http://schemas.microsoft.com/office/drawing/2014/main" id="{2BBC9BFE-F444-4468-A129-D431DC3161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002179" y="1699910"/>
                <a:ext cx="1555744" cy="1555744"/>
              </a:xfrm>
              <a:prstGeom prst="rect">
                <a:avLst/>
              </a:prstGeom>
            </p:spPr>
          </p:pic>
          <p:pic>
            <p:nvPicPr>
              <p:cNvPr id="6" name="Graphic 5" descr="Thought outline">
                <a:extLst>
                  <a:ext uri="{FF2B5EF4-FFF2-40B4-BE49-F238E27FC236}">
                    <a16:creationId xmlns:a16="http://schemas.microsoft.com/office/drawing/2014/main" id="{F65E11F1-DD9B-4D0A-A896-0D9E6909CB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917930" y="521367"/>
                <a:ext cx="5815266" cy="5815266"/>
              </a:xfrm>
              <a:prstGeom prst="rect">
                <a:avLst/>
              </a:prstGeom>
            </p:spPr>
          </p:pic>
        </p:grpSp>
        <p:pic>
          <p:nvPicPr>
            <p:cNvPr id="9" name="Graphic 8" descr="Question Mark with solid fill">
              <a:extLst>
                <a:ext uri="{FF2B5EF4-FFF2-40B4-BE49-F238E27FC236}">
                  <a16:creationId xmlns:a16="http://schemas.microsoft.com/office/drawing/2014/main" id="{C11336C5-4572-4154-A6DB-DE7949157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192157" y="1705881"/>
              <a:ext cx="1484047" cy="1484047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63E59B-E665-0112-770E-27E00CF9D727}"/>
                  </a:ext>
                </a:extLst>
              </p:cNvPr>
              <p:cNvSpPr txBox="1"/>
              <p:nvPr/>
            </p:nvSpPr>
            <p:spPr>
              <a:xfrm>
                <a:off x="8073186" y="1317833"/>
                <a:ext cx="21940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I do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then I </a:t>
                </a:r>
                <a:br>
                  <a:rPr lang="en-US" dirty="0"/>
                </a:br>
                <a:r>
                  <a:rPr lang="en-US" dirty="0"/>
                  <a:t>will have later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63E59B-E665-0112-770E-27E00CF9D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186" y="1317833"/>
                <a:ext cx="2194062" cy="646331"/>
              </a:xfrm>
              <a:prstGeom prst="rect">
                <a:avLst/>
              </a:prstGeom>
              <a:blipFill>
                <a:blip r:embed="rId9"/>
                <a:stretch>
                  <a:fillRect l="-2222" t="-4717" r="-166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9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5CF40-403F-4D5C-83A9-FE59C857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600" dirty="0"/>
              <a:t>Principle of Maximum </a:t>
            </a:r>
            <a:br>
              <a:rPr lang="en-US" sz="3600" dirty="0"/>
            </a:br>
            <a:r>
              <a:rPr lang="en-US" sz="3600" dirty="0"/>
              <a:t>Expected Utility (MEU)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4841" y="2532488"/>
                <a:ext cx="5639772" cy="3935616"/>
              </a:xfrm>
            </p:spPr>
            <p:txBody>
              <a:bodyPr anchor="t">
                <a:noAutofit/>
              </a:bodyPr>
              <a:lstStyle/>
              <a:p>
                <a:pPr marL="0" indent="0">
                  <a:buNone/>
                </a:pPr>
                <a:r>
                  <a:rPr lang="en-US" sz="1600" dirty="0"/>
                  <a:t>Given the expected utility of an action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𝐸𝑈</m:t>
                      </m:r>
                      <m:d>
                        <m:d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𝑅𝑒𝑠𝑢𝑙𝑡</m:t>
                              </m:r>
                              <m:d>
                                <m:d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choose action that maximizes the expected utility:</a:t>
                </a:r>
                <a:br>
                  <a:rPr lang="en-US" sz="1600" dirty="0"/>
                </a:b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𝐸𝑈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sz="1600" b="1" dirty="0"/>
                  <a:t>Issues: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𝑅𝑒𝑠𝑢𝑙𝑡</m:t>
                        </m:r>
                        <m:d>
                          <m:dPr>
                            <m:ctrlPr>
                              <a:rPr lang="en-US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600" dirty="0"/>
                  <a:t> may be a very large table.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600" dirty="0"/>
                  <a:t> may be hard to estimate. It may depend on what states we can get to from 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841" y="2532488"/>
                <a:ext cx="5639772" cy="3935616"/>
              </a:xfrm>
              <a:blipFill>
                <a:blip r:embed="rId2"/>
                <a:stretch>
                  <a:fillRect l="-649" t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00D0827-C77C-4974-8BB2-38489C996F7D}"/>
              </a:ext>
            </a:extLst>
          </p:cNvPr>
          <p:cNvGrpSpPr/>
          <p:nvPr/>
        </p:nvGrpSpPr>
        <p:grpSpPr>
          <a:xfrm>
            <a:off x="6099048" y="655510"/>
            <a:ext cx="5458968" cy="5546980"/>
            <a:chOff x="6486528" y="593576"/>
            <a:chExt cx="5288334" cy="5373595"/>
          </a:xfrm>
        </p:grpSpPr>
        <p:pic>
          <p:nvPicPr>
            <p:cNvPr id="6" name="Graphic 5" descr="Thought outline">
              <a:extLst>
                <a:ext uri="{FF2B5EF4-FFF2-40B4-BE49-F238E27FC236}">
                  <a16:creationId xmlns:a16="http://schemas.microsoft.com/office/drawing/2014/main" id="{F15033A6-8632-4FEC-ABE3-2EDA91493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86528" y="593576"/>
              <a:ext cx="5288334" cy="5373595"/>
            </a:xfrm>
            <a:prstGeom prst="rect">
              <a:avLst/>
            </a:prstGeom>
          </p:spPr>
        </p:pic>
        <p:pic>
          <p:nvPicPr>
            <p:cNvPr id="5" name="Graphic 4" descr="Treasure chest with solid fill">
              <a:extLst>
                <a:ext uri="{FF2B5EF4-FFF2-40B4-BE49-F238E27FC236}">
                  <a16:creationId xmlns:a16="http://schemas.microsoft.com/office/drawing/2014/main" id="{33AA684B-1079-4097-BB46-77B52F7E9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41137" y="1854258"/>
              <a:ext cx="1169692" cy="11885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998DB1-58CE-491A-B978-AF6D6E21D2DE}"/>
                </a:ext>
              </a:extLst>
            </p:cNvPr>
            <p:cNvSpPr txBox="1"/>
            <p:nvPr/>
          </p:nvSpPr>
          <p:spPr>
            <a:xfrm>
              <a:off x="7809763" y="2056142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dirty="0"/>
                <a:t>Action</a:t>
              </a:r>
            </a:p>
          </p:txBody>
        </p:sp>
        <p:pic>
          <p:nvPicPr>
            <p:cNvPr id="8" name="Graphic 7" descr="Treasure chest with solid fill">
              <a:extLst>
                <a:ext uri="{FF2B5EF4-FFF2-40B4-BE49-F238E27FC236}">
                  <a16:creationId xmlns:a16="http://schemas.microsoft.com/office/drawing/2014/main" id="{30666806-9588-4F26-B3E4-86A989189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20595" y="1424765"/>
              <a:ext cx="789000" cy="801720"/>
            </a:xfrm>
            <a:prstGeom prst="rect">
              <a:avLst/>
            </a:prstGeom>
          </p:spPr>
        </p:pic>
        <p:pic>
          <p:nvPicPr>
            <p:cNvPr id="9" name="Graphic 8" descr="Treasure chest with solid fill">
              <a:extLst>
                <a:ext uri="{FF2B5EF4-FFF2-40B4-BE49-F238E27FC236}">
                  <a16:creationId xmlns:a16="http://schemas.microsoft.com/office/drawing/2014/main" id="{D40CE17D-5C18-49CA-BA26-A4F8513C8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74772" y="1289828"/>
              <a:ext cx="789000" cy="801720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57B4DB8-0E58-4761-842B-1F42FE5DB6A8}"/>
                </a:ext>
              </a:extLst>
            </p:cNvPr>
            <p:cNvSpPr/>
            <p:nvPr/>
          </p:nvSpPr>
          <p:spPr>
            <a:xfrm rot="840393">
              <a:off x="8654884" y="2141067"/>
              <a:ext cx="458441" cy="40086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960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D7C7B3-6D85-437F-9D4A-91F28B3C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Networks</a:t>
            </a:r>
            <a:br>
              <a:rPr 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400" dirty="0"/>
              <a:t>U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sing Bayes Nets to calculate the Expected Utility of Actions.</a:t>
            </a:r>
            <a:endParaRPr lang="en-US" sz="8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72F15B-D350-48DF-8CD6-C6711E851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9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slides were created by Dan Klein, Pieter Abbeel, Sergey Levine, with some materials from A. Farhadi.  All CS188 materials are at </a:t>
            </a:r>
            <a:r>
              <a:rPr lang="en-US" sz="19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http://ai.berkeley.edu</a:t>
            </a:r>
            <a:endParaRPr lang="en-US" sz="1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30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65125"/>
            <a:ext cx="9525000" cy="1325563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Decision Networks</a:t>
            </a:r>
          </a:p>
        </p:txBody>
      </p:sp>
      <p:cxnSp>
        <p:nvCxnSpPr>
          <p:cNvPr id="17411" name="AutoShape 4"/>
          <p:cNvCxnSpPr>
            <a:cxnSpLocks noChangeShapeType="1"/>
            <a:stCxn id="17412" idx="4"/>
            <a:endCxn id="17413" idx="0"/>
          </p:cNvCxnSpPr>
          <p:nvPr/>
        </p:nvCxnSpPr>
        <p:spPr bwMode="auto">
          <a:xfrm>
            <a:off x="5335588" y="4170363"/>
            <a:ext cx="0" cy="1149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4724400" y="35814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Weather</a:t>
            </a:r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4724400" y="53340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>
                <a:latin typeface="Calibri" pitchFamily="34" charset="0"/>
                <a:cs typeface="Calibri" pitchFamily="34" charset="0"/>
              </a:rPr>
              <a:t>Forecast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4800600" y="2098675"/>
            <a:ext cx="11430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Umbrella</a:t>
            </a:r>
          </a:p>
        </p:txBody>
      </p:sp>
      <p:grpSp>
        <p:nvGrpSpPr>
          <p:cNvPr id="17415" name="Group 8"/>
          <p:cNvGrpSpPr>
            <a:grpSpLocks/>
          </p:cNvGrpSpPr>
          <p:nvPr/>
        </p:nvGrpSpPr>
        <p:grpSpPr bwMode="auto">
          <a:xfrm>
            <a:off x="7010400" y="2860675"/>
            <a:ext cx="838200" cy="533400"/>
            <a:chOff x="4368" y="1728"/>
            <a:chExt cx="528" cy="336"/>
          </a:xfrm>
        </p:grpSpPr>
        <p:sp>
          <p:nvSpPr>
            <p:cNvPr id="17422" name="Freeform 9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423" name="Text Box 10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 pitchFamily="34" charset="0"/>
                  <a:cs typeface="Calibri" pitchFamily="34" charset="0"/>
                </a:rPr>
                <a:t>U</a:t>
              </a:r>
            </a:p>
          </p:txBody>
        </p:sp>
      </p:grpSp>
      <p:cxnSp>
        <p:nvCxnSpPr>
          <p:cNvPr id="17416" name="AutoShape 11"/>
          <p:cNvCxnSpPr>
            <a:cxnSpLocks noChangeShapeType="1"/>
            <a:stCxn id="17414" idx="3"/>
            <a:endCxn id="17422" idx="1"/>
          </p:cNvCxnSpPr>
          <p:nvPr/>
        </p:nvCxnSpPr>
        <p:spPr bwMode="auto">
          <a:xfrm>
            <a:off x="5957888" y="2365375"/>
            <a:ext cx="1038225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12"/>
          <p:cNvCxnSpPr>
            <a:cxnSpLocks noChangeShapeType="1"/>
            <a:stCxn id="17412" idx="6"/>
            <a:endCxn id="17422" idx="1"/>
          </p:cNvCxnSpPr>
          <p:nvPr/>
        </p:nvCxnSpPr>
        <p:spPr bwMode="auto">
          <a:xfrm flipV="1">
            <a:off x="5961063" y="3127375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00200"/>
            <a:ext cx="2071456" cy="1219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87" y="3505200"/>
            <a:ext cx="1923112" cy="10834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098676"/>
            <a:ext cx="2057400" cy="114972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752600"/>
            <a:ext cx="4717564" cy="31927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45305E-D6B9-404E-A416-435A4F91D777}"/>
              </a:ext>
            </a:extLst>
          </p:cNvPr>
          <p:cNvSpPr txBox="1"/>
          <p:nvPr/>
        </p:nvSpPr>
        <p:spPr>
          <a:xfrm>
            <a:off x="2453267" y="141553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0D2D35-1FA3-46D3-8DCD-E480736B358B}"/>
              </a:ext>
            </a:extLst>
          </p:cNvPr>
          <p:cNvSpPr txBox="1"/>
          <p:nvPr/>
        </p:nvSpPr>
        <p:spPr>
          <a:xfrm>
            <a:off x="416703" y="4553633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</a:t>
            </a:r>
            <a:br>
              <a:rPr lang="en-US" dirty="0"/>
            </a:br>
            <a:r>
              <a:rPr lang="en-US" dirty="0"/>
              <a:t>Events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AE93E58-ADAA-4F7F-B83D-42E63AB2AF4A}"/>
              </a:ext>
            </a:extLst>
          </p:cNvPr>
          <p:cNvSpPr/>
          <p:nvPr/>
        </p:nvSpPr>
        <p:spPr>
          <a:xfrm>
            <a:off x="1357162" y="3505200"/>
            <a:ext cx="529725" cy="27431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BDB6D0-2FC5-4456-966C-954B23284CD6}"/>
              </a:ext>
            </a:extLst>
          </p:cNvPr>
          <p:cNvSpPr txBox="1"/>
          <p:nvPr/>
        </p:nvSpPr>
        <p:spPr>
          <a:xfrm>
            <a:off x="9194533" y="116764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Utility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45EF9D8-56AD-4F2D-8FCD-6734045298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79" y="542409"/>
            <a:ext cx="1337116" cy="156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9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Decision Networks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BA2A2C3-9375-E35C-880F-0C6881BED107}"/>
              </a:ext>
            </a:extLst>
          </p:cNvPr>
          <p:cNvGrpSpPr/>
          <p:nvPr/>
        </p:nvGrpSpPr>
        <p:grpSpPr>
          <a:xfrm>
            <a:off x="7290782" y="1769082"/>
            <a:ext cx="3124200" cy="3810000"/>
            <a:chOff x="7724275" y="2343757"/>
            <a:chExt cx="3124200" cy="3810000"/>
          </a:xfrm>
        </p:grpSpPr>
        <p:cxnSp>
          <p:nvCxnSpPr>
            <p:cNvPr id="17411" name="AutoShape 4"/>
            <p:cNvCxnSpPr>
              <a:cxnSpLocks noChangeShapeType="1"/>
              <a:stCxn id="17412" idx="4"/>
              <a:endCxn id="17413" idx="0"/>
            </p:cNvCxnSpPr>
            <p:nvPr/>
          </p:nvCxnSpPr>
          <p:spPr bwMode="auto">
            <a:xfrm>
              <a:off x="8335463" y="4415445"/>
              <a:ext cx="0" cy="1149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7724275" y="3826482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Weather</a:t>
              </a:r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7724275" y="5579082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dirty="0">
                  <a:latin typeface="Calibri"/>
                  <a:cs typeface="Calibri"/>
                </a:rPr>
                <a:t>Forecast</a:t>
              </a:r>
            </a:p>
          </p:txBody>
        </p:sp>
        <p:sp>
          <p:nvSpPr>
            <p:cNvPr id="17414" name="Rectangle 7"/>
            <p:cNvSpPr>
              <a:spLocks noChangeArrowheads="1"/>
            </p:cNvSpPr>
            <p:nvPr/>
          </p:nvSpPr>
          <p:spPr bwMode="auto">
            <a:xfrm>
              <a:off x="7800475" y="2343757"/>
              <a:ext cx="1143000" cy="533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Umbrella</a:t>
              </a:r>
            </a:p>
          </p:txBody>
        </p:sp>
        <p:grpSp>
          <p:nvGrpSpPr>
            <p:cNvPr id="17415" name="Group 8"/>
            <p:cNvGrpSpPr>
              <a:grpSpLocks/>
            </p:cNvGrpSpPr>
            <p:nvPr/>
          </p:nvGrpSpPr>
          <p:grpSpPr bwMode="auto">
            <a:xfrm>
              <a:off x="10010275" y="3105757"/>
              <a:ext cx="838200" cy="533400"/>
              <a:chOff x="4368" y="1728"/>
              <a:chExt cx="528" cy="336"/>
            </a:xfrm>
          </p:grpSpPr>
          <p:sp>
            <p:nvSpPr>
              <p:cNvPr id="17422" name="Freeform 9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7423" name="Text Box 10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/>
                    <a:cs typeface="Calibri"/>
                  </a:rPr>
                  <a:t>U</a:t>
                </a:r>
              </a:p>
            </p:txBody>
          </p:sp>
        </p:grpSp>
        <p:cxnSp>
          <p:nvCxnSpPr>
            <p:cNvPr id="17416" name="AutoShape 11"/>
            <p:cNvCxnSpPr>
              <a:cxnSpLocks noChangeShapeType="1"/>
              <a:stCxn id="17414" idx="3"/>
              <a:endCxn id="17422" idx="1"/>
            </p:cNvCxnSpPr>
            <p:nvPr/>
          </p:nvCxnSpPr>
          <p:spPr bwMode="auto">
            <a:xfrm>
              <a:off x="8957763" y="2610457"/>
              <a:ext cx="1038225" cy="7620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7" name="AutoShape 12"/>
            <p:cNvCxnSpPr>
              <a:cxnSpLocks noChangeShapeType="1"/>
              <a:stCxn id="17412" idx="6"/>
              <a:endCxn id="17422" idx="1"/>
            </p:cNvCxnSpPr>
            <p:nvPr/>
          </p:nvCxnSpPr>
          <p:spPr bwMode="auto">
            <a:xfrm flipV="1">
              <a:off x="8960938" y="3372457"/>
              <a:ext cx="1035050" cy="7413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1109049" y="4301611"/>
            <a:ext cx="6096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147149" y="4926082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1109049" y="5512090"/>
            <a:ext cx="609600" cy="304800"/>
          </a:xfrm>
          <a:custGeom>
            <a:avLst/>
            <a:gdLst>
              <a:gd name="T0" fmla="*/ 21821033 w 783"/>
              <a:gd name="T1" fmla="*/ 0 h 288"/>
              <a:gd name="T2" fmla="*/ 0 w 783"/>
              <a:gd name="T3" fmla="*/ 407704925 h 288"/>
              <a:gd name="T4" fmla="*/ 21821033 w 783"/>
              <a:gd name="T5" fmla="*/ 813170417 h 288"/>
              <a:gd name="T6" fmla="*/ 44853480 w 783"/>
              <a:gd name="T7" fmla="*/ 398745075 h 288"/>
              <a:gd name="T8" fmla="*/ 21821033 w 783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3"/>
              <a:gd name="T16" fmla="*/ 0 h 288"/>
              <a:gd name="T17" fmla="*/ 783 w 783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3" h="288">
                <a:moveTo>
                  <a:pt x="384" y="0"/>
                </a:moveTo>
                <a:lnTo>
                  <a:pt x="0" y="144"/>
                </a:lnTo>
                <a:lnTo>
                  <a:pt x="384" y="288"/>
                </a:lnTo>
                <a:lnTo>
                  <a:pt x="783" y="141"/>
                </a:lnTo>
                <a:lnTo>
                  <a:pt x="384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19480" y="1653988"/>
            <a:ext cx="4800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alibri"/>
                <a:ea typeface="ＭＳ Ｐゴシック" pitchFamily="34" charset="-128"/>
                <a:cs typeface="Calibri"/>
              </a:rPr>
              <a:t>Decision networks</a:t>
            </a:r>
          </a:p>
          <a:p>
            <a:pPr lvl="3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3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Bayes nets with additional nodes for utility and actions.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Allows to specify the joint probability in a compact way using independence.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Calculate the expected utility for each possible action and choose the best.</a:t>
            </a:r>
            <a:endParaRPr lang="en-US" sz="10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400" dirty="0">
              <a:latin typeface="Calibri"/>
              <a:cs typeface="Calibri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alibri"/>
                <a:ea typeface="ＭＳ Ｐゴシック" pitchFamily="34" charset="-128"/>
                <a:cs typeface="Calibri"/>
              </a:rPr>
              <a:t>Node types</a:t>
            </a:r>
          </a:p>
          <a:p>
            <a:pPr lvl="5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marL="857205" lvl="2" indent="0">
              <a:lnSpc>
                <a:spcPct val="80000"/>
              </a:lnSpc>
              <a:buNone/>
            </a:pPr>
            <a:r>
              <a:rPr lang="en-US" sz="1800" dirty="0">
                <a:latin typeface="Calibri"/>
                <a:cs typeface="Calibri"/>
              </a:rPr>
              <a:t>Chance nodes: Random variables in BNs</a:t>
            </a:r>
          </a:p>
          <a:p>
            <a:pPr marL="3200240" lvl="7" indent="0">
              <a:lnSpc>
                <a:spcPct val="80000"/>
              </a:lnSpc>
              <a:buNone/>
            </a:pPr>
            <a:endParaRPr lang="en-US" sz="600" dirty="0">
              <a:latin typeface="Calibri"/>
              <a:cs typeface="Calibri"/>
            </a:endParaRPr>
          </a:p>
          <a:p>
            <a:pPr marL="3200240" lvl="7" indent="0">
              <a:lnSpc>
                <a:spcPct val="80000"/>
              </a:lnSpc>
              <a:buNone/>
            </a:pPr>
            <a:endParaRPr lang="en-US" sz="600" dirty="0">
              <a:latin typeface="Calibri"/>
              <a:cs typeface="Calibri"/>
            </a:endParaRPr>
          </a:p>
          <a:p>
            <a:pPr marL="857205" lvl="2" indent="0">
              <a:lnSpc>
                <a:spcPct val="80000"/>
              </a:lnSpc>
              <a:buNone/>
            </a:pPr>
            <a:r>
              <a:rPr lang="en-US" sz="1800" dirty="0">
                <a:latin typeface="Calibri"/>
                <a:cs typeface="Calibri"/>
              </a:rPr>
              <a:t>Action nodes: Cannot have parents, act as observed evidence</a:t>
            </a:r>
          </a:p>
          <a:p>
            <a:pPr marL="2743063" lvl="6" indent="0">
              <a:lnSpc>
                <a:spcPct val="80000"/>
              </a:lnSpc>
              <a:buNone/>
            </a:pPr>
            <a:endParaRPr lang="en-US" sz="600" dirty="0">
              <a:latin typeface="Calibri"/>
              <a:cs typeface="Calibri"/>
            </a:endParaRPr>
          </a:p>
          <a:p>
            <a:pPr marL="2743063" lvl="6" indent="0">
              <a:lnSpc>
                <a:spcPct val="80000"/>
              </a:lnSpc>
              <a:buNone/>
            </a:pPr>
            <a:endParaRPr lang="en-US" sz="600" dirty="0">
              <a:latin typeface="Calibri"/>
              <a:cs typeface="Calibri"/>
            </a:endParaRPr>
          </a:p>
          <a:p>
            <a:pPr marL="857205" lvl="2" indent="0">
              <a:lnSpc>
                <a:spcPct val="80000"/>
              </a:lnSpc>
              <a:buNone/>
            </a:pPr>
            <a:r>
              <a:rPr lang="en-US" sz="1800" dirty="0">
                <a:latin typeface="Calibri"/>
                <a:cs typeface="Calibri"/>
              </a:rPr>
              <a:t>Utility node: Depends on action and chance nodes</a:t>
            </a:r>
          </a:p>
        </p:txBody>
      </p:sp>
    </p:spTree>
    <p:extLst>
      <p:ext uri="{BB962C8B-B14F-4D97-AF65-F5344CB8AC3E}">
        <p14:creationId xmlns:p14="http://schemas.microsoft.com/office/powerpoint/2010/main" val="36951855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leave}) = \sum_w P(w) U(\mathrm{leav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44"/>
  <p:tag name="PICTUREFILESIZE" val="70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MEU}(F=\mathrm{bad}) = \max_a \mbox{EU}(a | \mathrm{bad}) = 53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71"/>
  <p:tag name="PICTUREFILESIZE" val="70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take}) = \sum_w P(w) U(\mathrm{tak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38"/>
  <p:tag name="PICTUREFILESIZE" val="765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7 \cdot 20 + 0.3 \cdot 70 = 35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05"/>
  <p:tag name="PICTUREFILESIZE" val="35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7 \cdot 100 + 0.3 \cdot 0 = 70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06"/>
  <p:tag name="PICTUREFILESIZE" val="290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MEU}(\o) = \max_a \mbox{EU}(a) = 70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21"/>
  <p:tag name="PICTUREFILESIZE" val="508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leave} | \mathrm{bad}) = \sum_w P(w | \mathrm{bad}) U(\mathrm{leav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82"/>
  <p:tag name="PICTUREFILESIZE" val="969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34 \cdot 20 + 0.66 \cdot 70 = 53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16"/>
  <p:tag name="PICTUREFILESIZE" val="404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34 \cdot 100 + 0.66 \cdot 0 = 34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16"/>
  <p:tag name="PICTUREFILESIZE" val="372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take} | \mathrm{bad}) = \sum_w P(w | \mathrm{bad}) U(\mathrm{tak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881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915</Words>
  <Application>Microsoft Office PowerPoint</Application>
  <PresentationFormat>Widescreen</PresentationFormat>
  <Paragraphs>195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Cambria Math</vt:lpstr>
      <vt:lpstr>source sans pro</vt:lpstr>
      <vt:lpstr>Wingdings</vt:lpstr>
      <vt:lpstr>Office Theme</vt:lpstr>
      <vt:lpstr>CS 5/7320  Artificial Intelligence   Making Simple Decisions AIMA Chapter 16</vt:lpstr>
      <vt:lpstr>PowerPoint Presentation</vt:lpstr>
      <vt:lpstr>Decision-theoretic Agents (=Utility-based Agent)</vt:lpstr>
      <vt:lpstr>Utility</vt:lpstr>
      <vt:lpstr>Expected Utility of an Action Under Uncertainty</vt:lpstr>
      <vt:lpstr>Principle of Maximum  Expected Utility (MEU)</vt:lpstr>
      <vt:lpstr>Decision Networks Using Bayes Nets to calculate the Expected Utility of Actions.</vt:lpstr>
      <vt:lpstr>Decision Networks</vt:lpstr>
      <vt:lpstr>Decision Networks</vt:lpstr>
      <vt:lpstr>Decision Network without Forecast</vt:lpstr>
      <vt:lpstr>Decisions as Outcome Trees</vt:lpstr>
      <vt:lpstr>Decision Network with Bad Forecast</vt:lpstr>
      <vt:lpstr>Decisions as Outcome Trees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 Decision Making</dc:title>
  <dc:creator>michael</dc:creator>
  <cp:lastModifiedBy>Hahsler, Michael</cp:lastModifiedBy>
  <cp:revision>29</cp:revision>
  <dcterms:created xsi:type="dcterms:W3CDTF">2020-08-21T14:39:44Z</dcterms:created>
  <dcterms:modified xsi:type="dcterms:W3CDTF">2024-04-17T17:23:17Z</dcterms:modified>
</cp:coreProperties>
</file>