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397" r:id="rId8"/>
    <p:sldId id="394" r:id="rId9"/>
    <p:sldId id="398" r:id="rId10"/>
    <p:sldId id="395" r:id="rId11"/>
    <p:sldId id="384" r:id="rId12"/>
    <p:sldId id="385" r:id="rId13"/>
    <p:sldId id="386" r:id="rId14"/>
    <p:sldId id="403" r:id="rId15"/>
    <p:sldId id="402" r:id="rId16"/>
    <p:sldId id="396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79866" autoAdjust="0"/>
  </p:normalViewPr>
  <p:slideViewPr>
    <p:cSldViewPr>
      <p:cViewPr varScale="1">
        <p:scale>
          <a:sx n="74" d="100"/>
          <a:sy n="74" d="100"/>
        </p:scale>
        <p:origin x="82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7E32BD0B-B634-4D0C-9C8F-4B15669EFFC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</a:t>
          </a:r>
        </a:p>
      </dgm:t>
    </dgm:pt>
    <dgm:pt modelId="{DC9FCFF2-121B-49D9-94BB-8746E49ACEF8}" type="parTrans" cxnId="{47069BB8-63C1-4EC1-9EBD-E1D078F3E4C7}">
      <dgm:prSet/>
      <dgm:spPr/>
      <dgm:t>
        <a:bodyPr/>
        <a:lstStyle/>
        <a:p>
          <a:endParaRPr lang="en-US"/>
        </a:p>
      </dgm:t>
    </dgm:pt>
    <dgm:pt modelId="{F1BFB46D-5C24-4B30-8EF5-8009C480B23D}" type="sibTrans" cxnId="{47069BB8-63C1-4EC1-9EBD-E1D078F3E4C7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0C9431E1-0C39-4407-A6E3-9B7E9C7C815C}" type="pres">
      <dgm:prSet presAssocID="{997CBA52-261E-406D-B8BE-61EE54512554}" presName="sibTrans" presStyleCnt="0"/>
      <dgm:spPr/>
    </dgm:pt>
    <dgm:pt modelId="{81AAB2F1-B560-49A2-90F8-D02D2FCD744A}" type="pres">
      <dgm:prSet presAssocID="{7E32BD0B-B634-4D0C-9C8F-4B15669EFFC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C010B696-98BB-488F-BA15-EC20BB4DD0DF}" type="presOf" srcId="{7E32BD0B-B634-4D0C-9C8F-4B15669EFFC7}" destId="{81AAB2F1-B560-49A2-90F8-D02D2FCD744A}" srcOrd="0" destOrd="0" presId="urn:microsoft.com/office/officeart/2005/8/layout/hProcess9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47069BB8-63C1-4EC1-9EBD-E1D078F3E4C7}" srcId="{8B885064-3782-4453-948C-7ADBB6C73392}" destId="{7E32BD0B-B634-4D0C-9C8F-4B15669EFFC7}" srcOrd="3" destOrd="0" parTransId="{DC9FCFF2-121B-49D9-94BB-8746E49ACEF8}" sibTransId="{F1BFB46D-5C24-4B30-8EF5-8009C480B23D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D7FB0311-401A-4AE7-821E-7378DF12E57F}" type="presParOf" srcId="{0A5A5E69-5A3B-42B5-9E06-9553909709B0}" destId="{0C9431E1-0C39-4407-A6E3-9B7E9C7C815C}" srcOrd="5" destOrd="0" presId="urn:microsoft.com/office/officeart/2005/8/layout/hProcess9"/>
    <dgm:cxn modelId="{C57B0B02-88DE-44CF-BBB6-75658309BDCE}" type="presParOf" srcId="{0A5A5E69-5A3B-42B5-9E06-9553909709B0}" destId="{81AAB2F1-B560-49A2-90F8-D02D2FCD744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45ED3088-8603-47EB-A96B-59EF7A596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975BF9C8-E6E9-4861-AD20-8FCD6B6DAC58}" type="parTrans" cxnId="{6533FE69-683B-4B18-A720-BC7C6F0B315A}">
      <dgm:prSet/>
      <dgm:spPr/>
    </dgm:pt>
    <dgm:pt modelId="{219ED108-0FCE-4810-9845-E28DBBE3B6CF}" type="sibTrans" cxnId="{6533FE69-683B-4B18-A720-BC7C6F0B315A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FED27131-FB45-492C-B68B-9250A2F92A0B}" type="pres">
      <dgm:prSet presAssocID="{997CBA52-261E-406D-B8BE-61EE54512554}" presName="sibTrans" presStyleCnt="0"/>
      <dgm:spPr/>
    </dgm:pt>
    <dgm:pt modelId="{3F802EB4-1F06-4A32-AD0D-0627C0DBD141}" type="pres">
      <dgm:prSet presAssocID="{45ED3088-8603-47EB-A96B-59EF7A596B3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533FE69-683B-4B18-A720-BC7C6F0B315A}" srcId="{8B885064-3782-4453-948C-7ADBB6C73392}" destId="{45ED3088-8603-47EB-A96B-59EF7A596B3B}" srcOrd="3" destOrd="0" parTransId="{975BF9C8-E6E9-4861-AD20-8FCD6B6DAC58}" sibTransId="{219ED108-0FCE-4810-9845-E28DBBE3B6CF}"/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80AB6EC9-7041-4C43-90FF-EE14A2E562B5}" type="presOf" srcId="{45ED3088-8603-47EB-A96B-59EF7A596B3B}" destId="{3F802EB4-1F06-4A32-AD0D-0627C0DBD141}" srcOrd="0" destOrd="0" presId="urn:microsoft.com/office/officeart/2005/8/layout/hProcess9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9DE74803-9C2B-4142-AE26-351AECA22166}" type="presParOf" srcId="{0A5A5E69-5A3B-42B5-9E06-9553909709B0}" destId="{FED27131-FB45-492C-B68B-9250A2F92A0B}" srcOrd="5" destOrd="0" presId="urn:microsoft.com/office/officeart/2005/8/layout/hProcess9"/>
    <dgm:cxn modelId="{2F6C0CC5-C341-4D4B-BC9A-9DBE234C6446}" type="presParOf" srcId="{0A5A5E69-5A3B-42B5-9E06-9553909709B0}" destId="{3F802EB4-1F06-4A32-AD0D-0627C0DBD14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Models*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  <dgm:t>
        <a:bodyPr/>
        <a:lstStyle/>
        <a:p>
          <a:endParaRPr lang="en-US"/>
        </a:p>
      </dgm:t>
    </dgm:pt>
    <dgm:pt modelId="{019E4FB6-94EA-43CF-83E1-3657D4D78A21}" type="sibTrans" cxnId="{9651F9B8-FF47-46F7-A4E3-EB3761BA39B0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</dgm:pt>
    <dgm:pt modelId="{019E4FB6-94EA-43CF-83E1-3657D4D78A21}" type="sibTrans" cxnId="{9651F9B8-FF47-46F7-A4E3-EB3761BA39B0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81AAB2F1-B560-49A2-90F8-D02D2FCD744A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3F802EB4-1F06-4A32-AD0D-0627C0DBD141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Models*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552586"/>
            <a:chOff x="381000" y="1524000"/>
            <a:chExt cx="8382000" cy="25525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523220"/>
              <a:chOff x="381000" y="3553366"/>
              <a:chExt cx="8224787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Natural Language   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381000" y="3672013"/>
            <a:ext cx="5410201" cy="33855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5231"/>
            <a:ext cx="7886700" cy="1981731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861235" y="2857772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4136197" y="2400536"/>
            <a:ext cx="1224990" cy="30545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C351FF7-F61B-1563-9441-F70A4B3FD7C1}"/>
              </a:ext>
            </a:extLst>
          </p:cNvPr>
          <p:cNvSpPr/>
          <p:nvPr/>
        </p:nvSpPr>
        <p:spPr>
          <a:xfrm>
            <a:off x="964414" y="2190097"/>
            <a:ext cx="757533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950E-E7EF-DC8A-C21E-B0E434EC17DD}"/>
              </a:ext>
            </a:extLst>
          </p:cNvPr>
          <p:cNvCxnSpPr>
            <a:cxnSpLocks/>
          </p:cNvCxnSpPr>
          <p:nvPr/>
        </p:nvCxnSpPr>
        <p:spPr>
          <a:xfrm>
            <a:off x="6477000" y="2514600"/>
            <a:ext cx="10391" cy="29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B2650-18BF-5E77-72FF-746A963C41EB}"/>
              </a:ext>
            </a:extLst>
          </p:cNvPr>
          <p:cNvGrpSpPr/>
          <p:nvPr/>
        </p:nvGrpSpPr>
        <p:grpSpPr>
          <a:xfrm>
            <a:off x="4072292" y="4334377"/>
            <a:ext cx="1224990" cy="305455"/>
            <a:chOff x="5867400" y="1524000"/>
            <a:chExt cx="936306" cy="5661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B55F67-8628-B3C2-DD28-003667B6C6E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43803D-A81E-4123-00F0-7D67D1A0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567E1-1F33-CD80-A6FF-2B7E24C4BB52}"/>
              </a:ext>
            </a:extLst>
          </p:cNvPr>
          <p:cNvSpPr txBox="1"/>
          <p:nvPr/>
        </p:nvSpPr>
        <p:spPr>
          <a:xfrm>
            <a:off x="4462215" y="44633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???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62000" y="1105360"/>
            <a:ext cx="3810000" cy="936173"/>
          </a:xfrm>
          <a:prstGeom prst="wedgeRoundRectCallout">
            <a:avLst>
              <a:gd name="adj1" fmla="val -36361"/>
              <a:gd name="adj2" fmla="val 75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 knows words relationship, grammar, and facts stored as parameters in a network.</a:t>
            </a:r>
          </a:p>
        </p:txBody>
      </p: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Text Generator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80164" y="3242846"/>
            <a:ext cx="296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758817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388335" y="2832785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dirty="0"/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215794" y="2267103"/>
            <a:ext cx="1780185" cy="101412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pretrained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5269667" y="2463942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</a:t>
            </a:r>
            <a:r>
              <a:rPr lang="en-US" sz="1400" dirty="0"/>
              <a:t>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437494" y="25279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8" y="1293003"/>
            <a:ext cx="3012251" cy="669640"/>
          </a:xfrm>
          <a:prstGeom prst="wedgeRoundRectCallout">
            <a:avLst>
              <a:gd name="adj1" fmla="val -2232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 relationships, grammar, facts.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4FFD677-E3E0-6CA0-32A7-141816E2889A}"/>
              </a:ext>
            </a:extLst>
          </p:cNvPr>
          <p:cNvSpPr/>
          <p:nvPr/>
        </p:nvSpPr>
        <p:spPr>
          <a:xfrm>
            <a:off x="5171993" y="2402974"/>
            <a:ext cx="108171" cy="7116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generating text (generate new tokens using autoregression)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03081" y="3544668"/>
            <a:ext cx="926281" cy="16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 dirty="0"/>
              <a:t>Many Open Questions about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3638550" cy="4587875"/>
          </a:xfrm>
        </p:spPr>
        <p:txBody>
          <a:bodyPr>
            <a:normAutofit lnSpcReduction="10000"/>
          </a:bodyPr>
          <a:lstStyle/>
          <a:p>
            <a:r>
              <a:rPr lang="en-US" sz="1600"/>
              <a:t>Correlation is not causation: </a:t>
            </a:r>
            <a:r>
              <a:rPr lang="en-US" sz="1600" b="1"/>
              <a:t>Can LLMs reason </a:t>
            </a:r>
            <a:r>
              <a:rPr lang="en-US" sz="1600"/>
              <a:t>to solve problems?</a:t>
            </a:r>
          </a:p>
          <a:p>
            <a:r>
              <a:rPr lang="en-US" sz="1600"/>
              <a:t>Generative stochasticity leads to </a:t>
            </a:r>
            <a:r>
              <a:rPr lang="en-US" sz="1600" b="1"/>
              <a:t>hallucinations</a:t>
            </a:r>
            <a:r>
              <a:rPr lang="en-US" sz="1600"/>
              <a:t>: LLM makes up facts.</a:t>
            </a:r>
          </a:p>
          <a:p>
            <a:r>
              <a:rPr lang="en-US" sz="1600"/>
              <a:t>The training data contains </a:t>
            </a:r>
            <a:r>
              <a:rPr lang="en-US" sz="1600" b="1"/>
              <a:t>biases</a:t>
            </a:r>
            <a:r>
              <a:rPr lang="en-US" sz="1600"/>
              <a:t>, nonsense and harmful content.</a:t>
            </a:r>
          </a:p>
          <a:p>
            <a:r>
              <a:rPr lang="en-US" sz="1600" b="1"/>
              <a:t>Security</a:t>
            </a:r>
            <a:r>
              <a:rPr lang="en-US" sz="1600"/>
              <a:t>: LLM reveals sensitive information.  </a:t>
            </a:r>
          </a:p>
          <a:p>
            <a:r>
              <a:rPr lang="en-US" sz="1600"/>
              <a:t>Rights-laundering: </a:t>
            </a:r>
            <a:r>
              <a:rPr lang="en-US" sz="1600" b="1"/>
              <a:t>Copyrighted or licensed material </a:t>
            </a:r>
            <a:r>
              <a:rPr lang="en-US" sz="1600"/>
              <a:t>in the training data</a:t>
            </a:r>
            <a:endParaRPr lang="en-US" sz="1600" b="1"/>
          </a:p>
          <a:p>
            <a:r>
              <a:rPr lang="en-US" sz="1600"/>
              <a:t>Leaky data makes it hard to evaluate true </a:t>
            </a:r>
            <a:r>
              <a:rPr lang="en-US" sz="1600" b="1"/>
              <a:t>performance</a:t>
            </a:r>
            <a:r>
              <a:rPr lang="en-US" sz="1600"/>
              <a:t>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r>
              <a:rPr lang="en-US" sz="1600"/>
              <a:t>Reading: </a:t>
            </a:r>
            <a:r>
              <a:rPr lang="en-US" sz="16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72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5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552586"/>
            <a:chOff x="381000" y="1524000"/>
            <a:chExt cx="8382000" cy="25525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523220"/>
              <a:chOff x="381000" y="3553366"/>
              <a:chExt cx="8224787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Natural Language   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5231"/>
            <a:ext cx="7886700" cy="1981731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442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28600" y="2362200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1332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87257" y="249995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Learning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FE86566-CCC2-ECB3-8AA9-35012028A5C8}"/>
              </a:ext>
            </a:extLst>
          </p:cNvPr>
          <p:cNvSpPr/>
          <p:nvPr/>
        </p:nvSpPr>
        <p:spPr>
          <a:xfrm>
            <a:off x="3304308" y="1298072"/>
            <a:ext cx="1066800" cy="346011"/>
          </a:xfrm>
          <a:prstGeom prst="wedgeEllipseCallout">
            <a:avLst>
              <a:gd name="adj1" fmla="val -58378"/>
              <a:gd name="adj2" fmla="val 816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22737" y="2601624"/>
            <a:ext cx="328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Domain-independent algorithms that</a:t>
            </a:r>
            <a:br>
              <a:rPr lang="en-US" sz="1600" b="0" dirty="0"/>
            </a:br>
            <a:r>
              <a:rPr lang="en-US" sz="1600" b="0" dirty="0"/>
              <a:t>find new sentences using entailment.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143500" y="217572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4109081"/>
            <a:ext cx="5320625" cy="2348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431246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36289" y="574791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36289" y="5020602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for logical action given an objective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34000" y="4604853"/>
            <a:ext cx="1395362" cy="5619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5312990"/>
            <a:ext cx="1707089" cy="10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81600" y="5674327"/>
            <a:ext cx="1554689" cy="365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4D7EF-87A7-4D4B-5FA0-5F6FDF5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72400" cy="25664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8F7BA-2035-C7D5-E8E3-35E46F514BF7}"/>
              </a:ext>
            </a:extLst>
          </p:cNvPr>
          <p:cNvCxnSpPr>
            <a:cxnSpLocks/>
          </p:cNvCxnSpPr>
          <p:nvPr/>
        </p:nvCxnSpPr>
        <p:spPr>
          <a:xfrm flipV="1">
            <a:off x="3352800" y="1858828"/>
            <a:ext cx="0" cy="137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C8390-91F3-977E-1381-6460DC9157C7}"/>
              </a:ext>
            </a:extLst>
          </p:cNvPr>
          <p:cNvSpPr txBox="1"/>
          <p:nvPr/>
        </p:nvSpPr>
        <p:spPr>
          <a:xfrm rot="5400000">
            <a:off x="2892814" y="2247301"/>
            <a:ext cx="138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Learning from precepts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3ADEE4-7D85-EF9D-5063-670951036862}"/>
              </a:ext>
            </a:extLst>
          </p:cNvPr>
          <p:cNvCxnSpPr>
            <a:cxnSpLocks/>
          </p:cNvCxnSpPr>
          <p:nvPr/>
        </p:nvCxnSpPr>
        <p:spPr>
          <a:xfrm>
            <a:off x="6336481" y="1842150"/>
            <a:ext cx="0" cy="132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C6722-A3DC-CA31-F654-42B27FA2A567}"/>
              </a:ext>
            </a:extLst>
          </p:cNvPr>
          <p:cNvSpPr txBox="1"/>
          <p:nvPr/>
        </p:nvSpPr>
        <p:spPr>
          <a:xfrm rot="5400000">
            <a:off x="6049071" y="2255570"/>
            <a:ext cx="87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7E5FB-CFA2-AE69-9A39-ACBBD7EC9C5E}"/>
              </a:ext>
            </a:extLst>
          </p:cNvPr>
          <p:cNvSpPr/>
          <p:nvPr/>
        </p:nvSpPr>
        <p:spPr>
          <a:xfrm>
            <a:off x="787257" y="1435641"/>
            <a:ext cx="7518544" cy="953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0E96A-E7E6-0EB0-758F-FA9D48224587}"/>
              </a:ext>
            </a:extLst>
          </p:cNvPr>
          <p:cNvSpPr txBox="1"/>
          <p:nvPr/>
        </p:nvSpPr>
        <p:spPr>
          <a:xfrm>
            <a:off x="1066800" y="3070206"/>
            <a:ext cx="115858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 knowledge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20943-C2ED-7852-E9A2-278516E210CC}"/>
              </a:ext>
            </a:extLst>
          </p:cNvPr>
          <p:cNvCxnSpPr>
            <a:cxnSpLocks/>
          </p:cNvCxnSpPr>
          <p:nvPr/>
        </p:nvCxnSpPr>
        <p:spPr>
          <a:xfrm flipV="1">
            <a:off x="1656482" y="1858828"/>
            <a:ext cx="1239118" cy="12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F3D41F-FCEE-00C3-601C-76FC0168DE4F}"/>
              </a:ext>
            </a:extLst>
          </p:cNvPr>
          <p:cNvSpPr txBox="1"/>
          <p:nvPr/>
        </p:nvSpPr>
        <p:spPr>
          <a:xfrm>
            <a:off x="3910085" y="2005429"/>
            <a:ext cx="1595757" cy="338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Inference engine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EAFB566-B86E-45BA-6C30-842627C799A3}"/>
              </a:ext>
            </a:extLst>
          </p:cNvPr>
          <p:cNvSpPr/>
          <p:nvPr/>
        </p:nvSpPr>
        <p:spPr>
          <a:xfrm>
            <a:off x="609599" y="1264695"/>
            <a:ext cx="655629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552586"/>
            <a:chOff x="381000" y="1524000"/>
            <a:chExt cx="8382000" cy="25525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523220"/>
              <a:chOff x="381000" y="3553366"/>
              <a:chExt cx="8224787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Natural Language   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532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5231"/>
            <a:ext cx="7886700" cy="1981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552586"/>
            <a:chOff x="381000" y="1524000"/>
            <a:chExt cx="8382000" cy="25525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523220"/>
              <a:chOff x="381000" y="3553366"/>
              <a:chExt cx="8224787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Natural Language   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275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A1E77-951D-DEF8-FC50-929B61522EB6}"/>
              </a:ext>
            </a:extLst>
          </p:cNvPr>
          <p:cNvSpPr txBox="1"/>
          <p:nvPr/>
        </p:nvSpPr>
        <p:spPr>
          <a:xfrm>
            <a:off x="533400" y="613830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* This is not in the AIMA textbook!</a:t>
            </a:r>
          </a:p>
        </p:txBody>
      </p:sp>
    </p:spTree>
    <p:extLst>
      <p:ext uri="{BB962C8B-B14F-4D97-AF65-F5344CB8AC3E}">
        <p14:creationId xmlns:p14="http://schemas.microsoft.com/office/powerpoint/2010/main" val="9516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2958</Words>
  <Application>Microsoft Office PowerPoint</Application>
  <PresentationFormat>On-screen Show (4:3)</PresentationFormat>
  <Paragraphs>358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Outline</vt:lpstr>
      <vt:lpstr>Probabilistic Reasoning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40</cp:revision>
  <dcterms:created xsi:type="dcterms:W3CDTF">2020-10-08T15:56:48Z</dcterms:created>
  <dcterms:modified xsi:type="dcterms:W3CDTF">2024-05-23T14:48:09Z</dcterms:modified>
</cp:coreProperties>
</file>