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61" r:id="rId6"/>
    <p:sldId id="262" r:id="rId7"/>
    <p:sldId id="263" r:id="rId8"/>
    <p:sldId id="264" r:id="rId9"/>
    <p:sldId id="270" r:id="rId10"/>
    <p:sldId id="285" r:id="rId11"/>
    <p:sldId id="265" r:id="rId12"/>
    <p:sldId id="286" r:id="rId13"/>
    <p:sldId id="268" r:id="rId14"/>
    <p:sldId id="282" r:id="rId15"/>
    <p:sldId id="271" r:id="rId16"/>
    <p:sldId id="280" r:id="rId17"/>
    <p:sldId id="287" r:id="rId18"/>
    <p:sldId id="272" r:id="rId19"/>
    <p:sldId id="288" r:id="rId20"/>
    <p:sldId id="275" r:id="rId21"/>
    <p:sldId id="276" r:id="rId22"/>
    <p:sldId id="277" r:id="rId23"/>
    <p:sldId id="278" r:id="rId24"/>
    <p:sldId id="289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0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3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6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6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CD052-9982-4A04-94C7-AFDEECCB70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52400"/>
            <a:ext cx="8535536" cy="6553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086600" cy="6858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Towards </a:t>
            </a:r>
            <a:r>
              <a:rPr lang="en-US" sz="3600" b="1" dirty="0" smtClean="0">
                <a:solidFill>
                  <a:srgbClr val="C00000"/>
                </a:solidFill>
              </a:rPr>
              <a:t>performance tuning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/>
              <a:t>mindset</a:t>
            </a:r>
            <a:endParaRPr lang="en-US" sz="3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198" y="5372100"/>
            <a:ext cx="559444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Presenter   Viorel Chelaru</a:t>
            </a:r>
          </a:p>
          <a:p>
            <a:pPr algn="l"/>
            <a:endParaRPr lang="en-US" sz="2400" b="1" dirty="0" smtClean="0"/>
          </a:p>
          <a:p>
            <a:pPr algn="l"/>
            <a:r>
              <a:rPr lang="en-US" sz="2400" b="1" dirty="0" smtClean="0"/>
              <a:t>Senior Java Developer @ METRO Systems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05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Profiling to find the cause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31006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91000"/>
            <a:ext cx="4343400" cy="249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91000"/>
            <a:ext cx="3887607" cy="249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Multi-threading is faster !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" y="1048602"/>
            <a:ext cx="4071582" cy="3726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48602"/>
            <a:ext cx="4740123" cy="51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Multi-threading is faster !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" y="1048602"/>
            <a:ext cx="4071582" cy="3726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48602"/>
            <a:ext cx="4740123" cy="512359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02609" y="496551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2 parameters to adjust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   - #lines per thread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- #threads in the pool</a:t>
            </a:r>
          </a:p>
        </p:txBody>
      </p:sp>
    </p:spTree>
    <p:extLst>
      <p:ext uri="{BB962C8B-B14F-4D97-AF65-F5344CB8AC3E}">
        <p14:creationId xmlns:p14="http://schemas.microsoft.com/office/powerpoint/2010/main" val="15818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Multi-threading results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343400"/>
            <a:ext cx="83820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 smtClean="0"/>
              <a:t>Multi-threading solution:</a:t>
            </a:r>
          </a:p>
          <a:p>
            <a:pPr marL="342900" indent="-342900" algn="l">
              <a:buFontTx/>
              <a:buChar char="-"/>
            </a:pPr>
            <a:r>
              <a:rPr lang="en-US" sz="1700" dirty="0" smtClean="0"/>
              <a:t>read 1,000,000 lines with a pool of 80 threads, each thread inserting 10,000 lines</a:t>
            </a:r>
          </a:p>
          <a:p>
            <a:pPr marL="342900" indent="-342900" algn="l">
              <a:buFontTx/>
              <a:buChar char="-"/>
            </a:pPr>
            <a:r>
              <a:rPr lang="en-US" sz="1700" b="1" dirty="0" smtClean="0">
                <a:solidFill>
                  <a:schemeClr val="accent3">
                    <a:lumMod val="50000"/>
                  </a:schemeClr>
                </a:solidFill>
              </a:rPr>
              <a:t>Running time 23 mins</a:t>
            </a:r>
          </a:p>
          <a:p>
            <a:pPr marL="342900" indent="-342900" algn="l">
              <a:buFontTx/>
              <a:buChar char="-"/>
            </a:pPr>
            <a:r>
              <a:rPr lang="en-US" sz="1700" b="1" dirty="0" smtClean="0">
                <a:solidFill>
                  <a:srgbClr val="C00000"/>
                </a:solidFill>
              </a:rPr>
              <a:t>Memory footprint 400 Mb</a:t>
            </a:r>
          </a:p>
          <a:p>
            <a:pPr algn="l"/>
            <a:endParaRPr lang="en-US" sz="1700" dirty="0" smtClean="0"/>
          </a:p>
          <a:p>
            <a:pPr algn="l"/>
            <a:r>
              <a:rPr lang="en-US" sz="1700" dirty="0" smtClean="0"/>
              <a:t>Using Cassandra </a:t>
            </a:r>
            <a:r>
              <a:rPr lang="en-US" sz="1700" dirty="0" err="1" smtClean="0"/>
              <a:t>SimpleStatement</a:t>
            </a:r>
            <a:r>
              <a:rPr lang="en-US" sz="1700" dirty="0" smtClean="0"/>
              <a:t> (CQL </a:t>
            </a:r>
            <a:r>
              <a:rPr lang="en-US" sz="1700" dirty="0" err="1" smtClean="0"/>
              <a:t>concat</a:t>
            </a:r>
            <a:r>
              <a:rPr lang="en-US" sz="1700" dirty="0" smtClean="0"/>
              <a:t>), not binding to a </a:t>
            </a:r>
            <a:r>
              <a:rPr lang="en-US" sz="1700" dirty="0" err="1" smtClean="0"/>
              <a:t>PreparedStatement</a:t>
            </a:r>
            <a:endParaRPr lang="en-US" sz="1700" dirty="0" smtClean="0"/>
          </a:p>
          <a:p>
            <a:pPr algn="l"/>
            <a:r>
              <a:rPr lang="en-US" sz="1700" b="1" dirty="0" smtClean="0">
                <a:solidFill>
                  <a:schemeClr val="accent3">
                    <a:lumMod val="50000"/>
                  </a:schemeClr>
                </a:solidFill>
              </a:rPr>
              <a:t>-      Running time 18 mins</a:t>
            </a:r>
          </a:p>
          <a:p>
            <a:pPr algn="l"/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600"/>
            <a:ext cx="4343400" cy="3139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76" y="979169"/>
            <a:ext cx="4570863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Multi-threading results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34340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 smtClean="0"/>
              <a:t>Multi-threading solution:</a:t>
            </a:r>
          </a:p>
          <a:p>
            <a:pPr marL="342900" indent="-342900" algn="l">
              <a:buFontTx/>
              <a:buChar char="-"/>
            </a:pPr>
            <a:r>
              <a:rPr lang="en-US" sz="1700" dirty="0" smtClean="0"/>
              <a:t>read 1,000,000 lines with a pool of 80 threads, each thread inserting 10,000 lines</a:t>
            </a:r>
          </a:p>
          <a:p>
            <a:pPr marL="342900" indent="-342900" algn="l">
              <a:buFontTx/>
              <a:buChar char="-"/>
            </a:pPr>
            <a:r>
              <a:rPr lang="en-US" sz="1700" b="1" dirty="0" smtClean="0">
                <a:solidFill>
                  <a:schemeClr val="accent3">
                    <a:lumMod val="50000"/>
                  </a:schemeClr>
                </a:solidFill>
              </a:rPr>
              <a:t>Running time 23 mins</a:t>
            </a:r>
          </a:p>
          <a:p>
            <a:pPr marL="342900" indent="-342900" algn="l">
              <a:buFontTx/>
              <a:buChar char="-"/>
            </a:pPr>
            <a:r>
              <a:rPr lang="en-US" sz="1700" b="1" dirty="0" smtClean="0">
                <a:solidFill>
                  <a:srgbClr val="C00000"/>
                </a:solidFill>
              </a:rPr>
              <a:t>Memory footprint 400 Mb</a:t>
            </a:r>
          </a:p>
          <a:p>
            <a:pPr algn="l"/>
            <a:endParaRPr lang="en-US" sz="1700" dirty="0" smtClean="0"/>
          </a:p>
          <a:p>
            <a:pPr algn="l"/>
            <a:r>
              <a:rPr lang="en-US" sz="1700" dirty="0" smtClean="0"/>
              <a:t>Using Cassandra </a:t>
            </a:r>
            <a:r>
              <a:rPr lang="en-US" sz="1700" dirty="0" err="1" smtClean="0"/>
              <a:t>SimpleStatement</a:t>
            </a:r>
            <a:r>
              <a:rPr lang="en-US" sz="1700" dirty="0" smtClean="0"/>
              <a:t> (CQL </a:t>
            </a:r>
            <a:r>
              <a:rPr lang="en-US" sz="1700" dirty="0" err="1" smtClean="0"/>
              <a:t>concat</a:t>
            </a:r>
            <a:r>
              <a:rPr lang="en-US" sz="1700" dirty="0" smtClean="0"/>
              <a:t>), not binding to a </a:t>
            </a:r>
            <a:r>
              <a:rPr lang="en-US" sz="1700" dirty="0" err="1" smtClean="0"/>
              <a:t>PreparedStatement</a:t>
            </a:r>
            <a:endParaRPr lang="en-US" sz="1700" dirty="0" smtClean="0"/>
          </a:p>
          <a:p>
            <a:pPr algn="l"/>
            <a:r>
              <a:rPr lang="en-US" sz="1700" b="1" dirty="0" smtClean="0">
                <a:solidFill>
                  <a:schemeClr val="accent3">
                    <a:lumMod val="50000"/>
                  </a:schemeClr>
                </a:solidFill>
              </a:rPr>
              <a:t>-      Running time 18 mins</a:t>
            </a:r>
          </a:p>
          <a:p>
            <a:pPr algn="l"/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Still NOT HAPPY ! 18 minutes is too much ! </a:t>
            </a:r>
          </a:p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1 pod has 450Mb required memory !</a:t>
            </a:r>
          </a:p>
          <a:p>
            <a:pPr algn="l"/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600"/>
            <a:ext cx="4343400" cy="3139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76" y="979169"/>
            <a:ext cx="4570863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Inserting with Cassandra batches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00200" y="5638800"/>
            <a:ext cx="5562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Benefit: 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smtClean="0"/>
              <a:t>send multiple statements in 1 network call</a:t>
            </a:r>
          </a:p>
          <a:p>
            <a:pPr algn="l"/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81500"/>
            <a:ext cx="3810000" cy="3057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981500"/>
            <a:ext cx="5067799" cy="46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Inserting with Cassandra batches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267200"/>
            <a:ext cx="83820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Cassandra Batches solution:</a:t>
            </a:r>
          </a:p>
          <a:p>
            <a:pPr marL="342900" indent="-342900" algn="l">
              <a:buFontTx/>
              <a:buChar char="-"/>
            </a:pPr>
            <a:r>
              <a:rPr lang="en-US" sz="1600" dirty="0" smtClean="0"/>
              <a:t>read 1,000,000 lines in buffers of 1000 lines, insert buffers in </a:t>
            </a:r>
            <a:r>
              <a:rPr lang="en-US" sz="1600" dirty="0" err="1" smtClean="0"/>
              <a:t>baches</a:t>
            </a:r>
            <a:r>
              <a:rPr lang="en-US" sz="1600" dirty="0" smtClean="0"/>
              <a:t> of 400 inserts</a:t>
            </a:r>
          </a:p>
          <a:p>
            <a:pPr marL="342900" indent="-342900" algn="l">
              <a:buFontTx/>
              <a:buChar char="-"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Running time 5 mins</a:t>
            </a:r>
          </a:p>
          <a:p>
            <a:pPr marL="342900" indent="-342900" algn="l">
              <a:buFontTx/>
              <a:buChar char="-"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Memory footprint 50 Mb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Using Cassandra </a:t>
            </a:r>
            <a:r>
              <a:rPr lang="en-US" sz="1600" dirty="0" err="1" smtClean="0"/>
              <a:t>SimpleStatement</a:t>
            </a:r>
            <a:r>
              <a:rPr lang="en-US" sz="1600" dirty="0" smtClean="0"/>
              <a:t> (CQL </a:t>
            </a:r>
            <a:r>
              <a:rPr lang="en-US" sz="1600" dirty="0" err="1" smtClean="0"/>
              <a:t>concat</a:t>
            </a:r>
            <a:r>
              <a:rPr lang="en-US" sz="1600" dirty="0" smtClean="0"/>
              <a:t>), not binding to a </a:t>
            </a:r>
            <a:r>
              <a:rPr lang="en-US" sz="1600" dirty="0" err="1" smtClean="0"/>
              <a:t>PreparedStatement</a:t>
            </a:r>
            <a:endParaRPr lang="en-US" sz="1600" dirty="0" smtClean="0"/>
          </a:p>
          <a:p>
            <a:pPr algn="l"/>
            <a:r>
              <a:rPr lang="en-US" sz="1600" b="1" dirty="0" smtClean="0">
                <a:solidFill>
                  <a:srgbClr val="C00000"/>
                </a:solidFill>
              </a:rPr>
              <a:t>-      Running time 11 mins</a:t>
            </a:r>
          </a:p>
          <a:p>
            <a:pPr algn="l"/>
            <a:endParaRPr lang="en-US" sz="1600" dirty="0"/>
          </a:p>
          <a:p>
            <a:pPr algn="l"/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15048"/>
            <a:ext cx="4419600" cy="3175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15048"/>
            <a:ext cx="4343400" cy="31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Inserting with Cassandra batches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343400"/>
            <a:ext cx="83820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dirty="0" smtClean="0"/>
              <a:t>Cassandra Batches solution:</a:t>
            </a:r>
          </a:p>
          <a:p>
            <a:pPr marL="342900" indent="-342900" algn="l">
              <a:buFontTx/>
              <a:buChar char="-"/>
            </a:pPr>
            <a:r>
              <a:rPr lang="en-US" sz="1900" dirty="0" smtClean="0"/>
              <a:t>read 1,000,000 lines in buffers of 1000 lines, insert buffers in batches of 400 inserts</a:t>
            </a:r>
          </a:p>
          <a:p>
            <a:pPr marL="342900" indent="-342900" algn="l">
              <a:buFontTx/>
              <a:buChar char="-"/>
            </a:pPr>
            <a:r>
              <a:rPr lang="en-US" sz="1900" b="1" dirty="0" smtClean="0">
                <a:solidFill>
                  <a:schemeClr val="accent3">
                    <a:lumMod val="50000"/>
                  </a:schemeClr>
                </a:solidFill>
              </a:rPr>
              <a:t>Running time 5 mins</a:t>
            </a:r>
          </a:p>
          <a:p>
            <a:pPr marL="342900" indent="-342900" algn="l">
              <a:buFontTx/>
              <a:buChar char="-"/>
            </a:pPr>
            <a:r>
              <a:rPr lang="en-US" sz="1900" b="1" dirty="0" smtClean="0">
                <a:solidFill>
                  <a:schemeClr val="accent3">
                    <a:lumMod val="50000"/>
                  </a:schemeClr>
                </a:solidFill>
              </a:rPr>
              <a:t>Memory footprint 50 Mb</a:t>
            </a:r>
          </a:p>
          <a:p>
            <a:pPr algn="l"/>
            <a:endParaRPr lang="en-US" sz="1900" dirty="0" smtClean="0"/>
          </a:p>
          <a:p>
            <a:pPr algn="l"/>
            <a:r>
              <a:rPr lang="en-US" sz="1900" dirty="0" smtClean="0"/>
              <a:t>Using Cassandra </a:t>
            </a:r>
            <a:r>
              <a:rPr lang="en-US" sz="1900" dirty="0" err="1" smtClean="0"/>
              <a:t>SimpleStatement</a:t>
            </a:r>
            <a:r>
              <a:rPr lang="en-US" sz="1900" dirty="0" smtClean="0"/>
              <a:t> (CQL </a:t>
            </a:r>
            <a:r>
              <a:rPr lang="en-US" sz="1900" dirty="0" err="1" smtClean="0"/>
              <a:t>concat</a:t>
            </a:r>
            <a:r>
              <a:rPr lang="en-US" sz="1900" dirty="0" smtClean="0"/>
              <a:t>), not binding to a </a:t>
            </a:r>
            <a:r>
              <a:rPr lang="en-US" sz="1900" dirty="0" err="1" smtClean="0"/>
              <a:t>PreparedStatement</a:t>
            </a:r>
            <a:endParaRPr lang="en-US" sz="1900" dirty="0" smtClean="0"/>
          </a:p>
          <a:p>
            <a:pPr algn="l"/>
            <a:r>
              <a:rPr lang="en-US" sz="1900" b="1" dirty="0" smtClean="0">
                <a:solidFill>
                  <a:srgbClr val="C00000"/>
                </a:solidFill>
              </a:rPr>
              <a:t>-      Running time 11 mins</a:t>
            </a:r>
          </a:p>
          <a:p>
            <a:pPr algn="l"/>
            <a:endParaRPr lang="en-US" sz="2000" dirty="0"/>
          </a:p>
          <a:p>
            <a:pPr algn="l"/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We’re getting somewhere !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5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minutes is pretty good, but can I do better ?</a:t>
            </a:r>
          </a:p>
          <a:p>
            <a:pPr algn="l"/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15048"/>
            <a:ext cx="4419600" cy="3175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15048"/>
            <a:ext cx="4343400" cy="31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Does Garbage Collection count ?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84528" y="4343400"/>
            <a:ext cx="5070144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Cassandra Batches solution: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read 1,000,000 lines in buffers of 1000 </a:t>
            </a:r>
            <a:r>
              <a:rPr lang="en-US" sz="2000" dirty="0" smtClean="0"/>
              <a:t>lines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/>
              <a:t>insert </a:t>
            </a:r>
            <a:r>
              <a:rPr lang="en-US" sz="2000" dirty="0"/>
              <a:t>buffers in </a:t>
            </a:r>
            <a:r>
              <a:rPr lang="en-US" sz="2000" dirty="0" smtClean="0"/>
              <a:t>batches </a:t>
            </a:r>
            <a:r>
              <a:rPr lang="en-US" sz="2000" dirty="0"/>
              <a:t>of 400 </a:t>
            </a:r>
            <a:r>
              <a:rPr lang="en-US" sz="2000" dirty="0" smtClean="0"/>
              <a:t>inserts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/>
              <a:t>Use G1 garbage collector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Running time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4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mins</a:t>
            </a:r>
          </a:p>
          <a:p>
            <a:pPr marL="342900" indent="-342900" algn="l">
              <a:buFontTx/>
              <a:buChar char="-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Memory footprint 50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– 80 Mb</a:t>
            </a:r>
            <a:endParaRPr lang="en-US" sz="2000" dirty="0" smtClean="0"/>
          </a:p>
          <a:p>
            <a:pPr algn="l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69916"/>
            <a:ext cx="5791200" cy="32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Does Garbage Collection count ?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267200"/>
            <a:ext cx="5070144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Cassandra Batches solution: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read 1,000,000 lines in buffers of 1000 </a:t>
            </a:r>
            <a:r>
              <a:rPr lang="en-US" sz="2000" dirty="0" smtClean="0"/>
              <a:t>lines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/>
              <a:t>insert </a:t>
            </a:r>
            <a:r>
              <a:rPr lang="en-US" sz="2000" dirty="0"/>
              <a:t>buffers in </a:t>
            </a:r>
            <a:r>
              <a:rPr lang="en-US" sz="2000" dirty="0" smtClean="0"/>
              <a:t>batches </a:t>
            </a:r>
            <a:r>
              <a:rPr lang="en-US" sz="2000" dirty="0"/>
              <a:t>of 400 </a:t>
            </a:r>
            <a:r>
              <a:rPr lang="en-US" sz="2000" dirty="0" smtClean="0"/>
              <a:t>inserts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/>
              <a:t>Use G1 garbage collector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Running time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4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mins</a:t>
            </a:r>
          </a:p>
          <a:p>
            <a:pPr marL="342900" indent="-342900" algn="l">
              <a:buFontTx/>
              <a:buChar char="-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Memory footprint 50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– 80 Mb</a:t>
            </a:r>
            <a:endParaRPr lang="en-US" sz="2000" dirty="0" smtClean="0"/>
          </a:p>
          <a:p>
            <a:pPr algn="l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69916"/>
            <a:ext cx="5791200" cy="32210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5181600"/>
            <a:ext cx="3555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Wowww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I just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squized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1 MINUTE !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 minutes is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niceee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…. 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can see the end of the tunnel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About 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sz="4700" dirty="0" smtClean="0"/>
              <a:t>Viorel Chelaru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Mathematics &amp; Computer Science @ UGAL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Master in Artificial Intelligence @ PUB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Java developer for 15 years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Challenging projects keep me alive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3000 batches ? </a:t>
            </a:r>
            <a:r>
              <a:rPr lang="en-US" sz="3600" dirty="0"/>
              <a:t>S</a:t>
            </a:r>
            <a:r>
              <a:rPr lang="en-US" sz="3600" dirty="0" smtClean="0"/>
              <a:t>hould </a:t>
            </a:r>
            <a:r>
              <a:rPr lang="en-US" sz="3600" dirty="0" smtClean="0"/>
              <a:t>be 2500 batches !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066800"/>
            <a:ext cx="83820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u="sng" dirty="0" smtClean="0"/>
              <a:t>Until now</a:t>
            </a:r>
          </a:p>
          <a:p>
            <a:pPr algn="l"/>
            <a:r>
              <a:rPr lang="en-US" sz="2000" dirty="0" smtClean="0"/>
              <a:t>1,000,000 lines read in buffers of 1000 lines</a:t>
            </a:r>
          </a:p>
          <a:p>
            <a:pPr algn="l"/>
            <a:r>
              <a:rPr lang="en-US" sz="2000" dirty="0" smtClean="0"/>
              <a:t>Insert each buffer in 400 inserts batches</a:t>
            </a:r>
          </a:p>
          <a:p>
            <a:pPr algn="l"/>
            <a:r>
              <a:rPr lang="en-US" sz="2000" dirty="0" smtClean="0"/>
              <a:t>1000 lines </a:t>
            </a:r>
          </a:p>
          <a:p>
            <a:pPr algn="l"/>
            <a:r>
              <a:rPr lang="en-US" sz="2000" dirty="0" smtClean="0"/>
              <a:t>                   1 buffer =&gt; 3 batches (400,400,200)</a:t>
            </a:r>
          </a:p>
          <a:p>
            <a:pPr algn="l"/>
            <a:r>
              <a:rPr lang="en-US" sz="2000" dirty="0" smtClean="0"/>
              <a:t>1,000,000 lines</a:t>
            </a:r>
          </a:p>
          <a:p>
            <a:pPr algn="l"/>
            <a:r>
              <a:rPr lang="en-US" sz="2000" dirty="0" smtClean="0"/>
              <a:t>                   1000 buffers * 3 batches / buffer = </a:t>
            </a:r>
            <a:r>
              <a:rPr lang="en-US" sz="2000" b="1" dirty="0" smtClean="0"/>
              <a:t>3000 batches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u="sng" dirty="0" smtClean="0"/>
              <a:t>But</a:t>
            </a:r>
            <a:endParaRPr lang="en-US" sz="2000" u="sng" dirty="0"/>
          </a:p>
          <a:p>
            <a:pPr algn="l"/>
            <a:r>
              <a:rPr lang="en-US" sz="2000" dirty="0" smtClean="0"/>
              <a:t>1,000,000 lines / 400 inserts = </a:t>
            </a:r>
            <a:r>
              <a:rPr lang="en-US" sz="2000" b="1" dirty="0" smtClean="0">
                <a:solidFill>
                  <a:srgbClr val="FF0000"/>
                </a:solidFill>
              </a:rPr>
              <a:t>2500 batches !!!!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u="sng" dirty="0" smtClean="0"/>
              <a:t>Does it worth optimizing ?</a:t>
            </a:r>
            <a:endParaRPr lang="en-US" sz="2000" u="sng" dirty="0"/>
          </a:p>
          <a:p>
            <a:pPr algn="l"/>
            <a:r>
              <a:rPr lang="en-US" sz="2000" dirty="0" smtClean="0"/>
              <a:t>500 batches * 80ms latency / batch = 40 seconds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67200"/>
            <a:ext cx="4495800" cy="2133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67200"/>
            <a:ext cx="4191469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Final solution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143000"/>
            <a:ext cx="83820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Use Cassandra batches (single partition)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read </a:t>
            </a:r>
            <a:r>
              <a:rPr lang="en-US" sz="2000" dirty="0"/>
              <a:t>1,000,000 lines in buffers of 1000 lines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insert buffers in batches of 400 </a:t>
            </a:r>
            <a:r>
              <a:rPr lang="en-US" sz="2000" dirty="0" smtClean="0"/>
              <a:t>inserts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Decouple loading buffer and executing insert batches</a:t>
            </a:r>
            <a:endParaRPr lang="en-US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Use G1 garbage collector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Running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time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3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mins</a:t>
            </a:r>
          </a:p>
          <a:p>
            <a:pPr algn="l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Memory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footprint 50 – 80 Mb</a:t>
            </a:r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From 22 hours to 3 minutes ???    What a journey ! </a:t>
            </a:r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We improve 440 times !!</a:t>
            </a:r>
          </a:p>
          <a:p>
            <a:pPr algn="l"/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I can go like this “forever”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Performance &amp; Scalability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30656"/>
            <a:ext cx="8047007" cy="49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 </a:t>
            </a:r>
            <a:r>
              <a:rPr lang="en-US" sz="3600" dirty="0" smtClean="0"/>
              <a:t>don’t have to be a genius </a:t>
            </a:r>
            <a:br>
              <a:rPr lang="en-US" sz="3600" dirty="0" smtClean="0"/>
            </a:br>
            <a:r>
              <a:rPr lang="en-US" sz="3600" dirty="0" smtClean="0"/>
              <a:t>to fine tune performance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0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I am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restless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ambitious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chemeClr val="accent4"/>
                </a:solidFill>
              </a:rPr>
              <a:t>skeptical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always unsatisfied</a:t>
            </a:r>
            <a:r>
              <a:rPr lang="en-US" sz="2400" dirty="0" smtClean="0"/>
              <a:t> !</a:t>
            </a:r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I always </a:t>
            </a:r>
            <a:r>
              <a:rPr lang="en-US" sz="2400" dirty="0" smtClean="0"/>
              <a:t>keep performance in mind when </a:t>
            </a:r>
            <a:r>
              <a:rPr lang="en-US" sz="2400" dirty="0" smtClean="0"/>
              <a:t>I </a:t>
            </a:r>
            <a:r>
              <a:rPr lang="en-US" sz="2400" dirty="0" smtClean="0"/>
              <a:t>code.</a:t>
            </a:r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I HAVE </a:t>
            </a:r>
            <a:r>
              <a:rPr lang="en-US" sz="2400" dirty="0" smtClean="0"/>
              <a:t>time for performance tuning, if </a:t>
            </a:r>
            <a:r>
              <a:rPr lang="en-US" sz="2400" dirty="0" smtClean="0"/>
              <a:t>I </a:t>
            </a:r>
            <a:r>
              <a:rPr lang="en-US" sz="2400" dirty="0" smtClean="0"/>
              <a:t>prioritize </a:t>
            </a:r>
            <a:r>
              <a:rPr lang="en-US" sz="2400" dirty="0" smtClean="0"/>
              <a:t>my </a:t>
            </a:r>
            <a:r>
              <a:rPr lang="en-US" sz="2400" dirty="0" smtClean="0"/>
              <a:t>work.</a:t>
            </a:r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I use my</a:t>
            </a:r>
            <a:r>
              <a:rPr lang="en-US" sz="2400" dirty="0" smtClean="0"/>
              <a:t> </a:t>
            </a:r>
            <a:r>
              <a:rPr lang="en-US" sz="2400" dirty="0" smtClean="0"/>
              <a:t>analytical thinking, not </a:t>
            </a:r>
            <a:r>
              <a:rPr lang="en-US" sz="2400" dirty="0" smtClean="0"/>
              <a:t>my </a:t>
            </a:r>
            <a:r>
              <a:rPr lang="en-US" sz="2400" dirty="0" smtClean="0"/>
              <a:t>typing skills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4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381000"/>
            <a:ext cx="83820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 smtClean="0"/>
          </a:p>
          <a:p>
            <a:endParaRPr lang="en-US" sz="4800" b="1" dirty="0"/>
          </a:p>
          <a:p>
            <a:r>
              <a:rPr lang="en-US" sz="6500" b="1" dirty="0" smtClean="0">
                <a:solidFill>
                  <a:srgbClr val="FF0000"/>
                </a:solidFill>
              </a:rPr>
              <a:t>THINK </a:t>
            </a:r>
            <a:r>
              <a:rPr lang="en-US" sz="6500" b="1" dirty="0" smtClean="0">
                <a:solidFill>
                  <a:srgbClr val="FF0000"/>
                </a:solidFill>
              </a:rPr>
              <a:t>!</a:t>
            </a:r>
            <a:r>
              <a:rPr lang="en-US" sz="6500" dirty="0" smtClean="0">
                <a:solidFill>
                  <a:srgbClr val="FF0000"/>
                </a:solidFill>
              </a:rPr>
              <a:t> 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b="1" dirty="0" smtClean="0"/>
              <a:t>IT AIN’T ILLEGAL …. </a:t>
            </a:r>
            <a:r>
              <a:rPr lang="en-US" sz="4000" b="1" dirty="0" smtClean="0"/>
              <a:t>YET</a:t>
            </a:r>
            <a:endParaRPr lang="en-US" sz="4000" b="1" dirty="0"/>
          </a:p>
          <a:p>
            <a:pPr algn="r"/>
            <a:endParaRPr lang="en-US" sz="2800" dirty="0"/>
          </a:p>
          <a:p>
            <a:pPr algn="r"/>
            <a:endParaRPr lang="en-US" sz="2800" dirty="0" smtClean="0"/>
          </a:p>
          <a:p>
            <a:pPr algn="r"/>
            <a:endParaRPr lang="en-US" sz="2800" dirty="0"/>
          </a:p>
          <a:p>
            <a:pPr algn="r"/>
            <a:endParaRPr lang="en-US" sz="2800" dirty="0" smtClean="0"/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Eddie Griffin, The comedian</a:t>
            </a:r>
          </a:p>
        </p:txBody>
      </p:sp>
    </p:spTree>
    <p:extLst>
      <p:ext uri="{BB962C8B-B14F-4D97-AF65-F5344CB8AC3E}">
        <p14:creationId xmlns:p14="http://schemas.microsoft.com/office/powerpoint/2010/main" val="24904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 You !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827" y="2057400"/>
            <a:ext cx="8382000" cy="297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Questions ?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Code is on GitHub, look me up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392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 we really need fast Java code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never heard a client say:</a:t>
            </a:r>
          </a:p>
          <a:p>
            <a:pPr lvl="1"/>
            <a:r>
              <a:rPr lang="en-US" dirty="0" smtClean="0"/>
              <a:t>I am happy the 100 lines CSV upload takes 30 minutes.</a:t>
            </a:r>
          </a:p>
          <a:p>
            <a:endParaRPr lang="en-US" dirty="0" smtClean="0"/>
          </a:p>
          <a:p>
            <a:r>
              <a:rPr lang="en-US" dirty="0"/>
              <a:t>Black Friday </a:t>
            </a:r>
            <a:r>
              <a:rPr lang="en-US" dirty="0" smtClean="0"/>
              <a:t>: websites slow, until they go down</a:t>
            </a:r>
          </a:p>
          <a:p>
            <a:endParaRPr lang="en-US" dirty="0" smtClean="0"/>
          </a:p>
          <a:p>
            <a:r>
              <a:rPr lang="en-US" dirty="0" smtClean="0"/>
              <a:t>Cashier desk in store: card payment takes 10 minutes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7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 we really need fast Java code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never heard a client say:</a:t>
            </a:r>
          </a:p>
          <a:p>
            <a:pPr lvl="1"/>
            <a:r>
              <a:rPr lang="en-US" dirty="0" smtClean="0"/>
              <a:t>I am happy the 100 lines CSV upload takes 30 minutes.</a:t>
            </a:r>
          </a:p>
          <a:p>
            <a:endParaRPr lang="en-US" dirty="0" smtClean="0"/>
          </a:p>
          <a:p>
            <a:r>
              <a:rPr lang="en-US" dirty="0"/>
              <a:t>Black Friday </a:t>
            </a:r>
            <a:r>
              <a:rPr lang="en-US" dirty="0" smtClean="0"/>
              <a:t>: websites slow, until they go down</a:t>
            </a:r>
          </a:p>
          <a:p>
            <a:endParaRPr lang="en-US" dirty="0" smtClean="0"/>
          </a:p>
          <a:p>
            <a:r>
              <a:rPr lang="en-US" dirty="0" smtClean="0"/>
              <a:t>Cashier desk in store: card payment takes 10 minutes</a:t>
            </a:r>
          </a:p>
          <a:p>
            <a:endParaRPr lang="en-US" dirty="0"/>
          </a:p>
          <a:p>
            <a:r>
              <a:rPr lang="en-US" sz="3500" dirty="0"/>
              <a:t> </a:t>
            </a:r>
            <a:r>
              <a:rPr lang="en-US" sz="3500" b="1" dirty="0">
                <a:solidFill>
                  <a:srgbClr val="FF0000"/>
                </a:solidFill>
              </a:rPr>
              <a:t>Software performance affects our lives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10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ODIN project @ METRO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5562600"/>
            <a:ext cx="3581400" cy="1096962"/>
          </a:xfrm>
        </p:spPr>
        <p:txBody>
          <a:bodyPr>
            <a:noAutofit/>
          </a:bodyPr>
          <a:lstStyle/>
          <a:p>
            <a:r>
              <a:rPr lang="en-US" sz="2000" dirty="0" smtClean="0"/>
              <a:t>14 </a:t>
            </a:r>
            <a:r>
              <a:rPr lang="en-US" sz="2000" dirty="0" err="1" smtClean="0"/>
              <a:t>uServices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~200 pods on 15 nodes</a:t>
            </a:r>
          </a:p>
          <a:p>
            <a:r>
              <a:rPr lang="en-US" sz="2000" dirty="0" smtClean="0"/>
              <a:t>2-80 pods per </a:t>
            </a:r>
            <a:r>
              <a:rPr lang="en-US" sz="2000" dirty="0" err="1" smtClean="0"/>
              <a:t>uService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610600" cy="4572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5562599"/>
            <a:ext cx="4343400" cy="109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Task processing system</a:t>
            </a:r>
          </a:p>
          <a:p>
            <a:r>
              <a:rPr lang="en-US" sz="2000" dirty="0" smtClean="0"/>
              <a:t>REST </a:t>
            </a:r>
            <a:r>
              <a:rPr lang="en-US" sz="2000" dirty="0" err="1" smtClean="0"/>
              <a:t>uService</a:t>
            </a:r>
            <a:r>
              <a:rPr lang="en-US" sz="2000" dirty="0" smtClean="0"/>
              <a:t> in </a:t>
            </a:r>
            <a:r>
              <a:rPr lang="en-US" sz="2000" dirty="0" err="1" smtClean="0"/>
              <a:t>SpringBoot</a:t>
            </a:r>
            <a:endParaRPr lang="en-US" sz="2000" dirty="0" smtClean="0"/>
          </a:p>
          <a:p>
            <a:r>
              <a:rPr lang="en-US" sz="2000" dirty="0" smtClean="0"/>
              <a:t>Deployed in Docker on Kubernetes</a:t>
            </a:r>
          </a:p>
        </p:txBody>
      </p:sp>
    </p:spTree>
    <p:extLst>
      <p:ext uri="{BB962C8B-B14F-4D97-AF65-F5344CB8AC3E}">
        <p14:creationId xmlns:p14="http://schemas.microsoft.com/office/powerpoint/2010/main" val="11526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 case : Big file upload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601"/>
            <a:ext cx="7467600" cy="289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6200"/>
            <a:ext cx="7467600" cy="281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It’s easy to implement a file upload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1" y="898940"/>
            <a:ext cx="8733277" cy="573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It’s easy ???</a:t>
            </a:r>
            <a:r>
              <a:rPr lang="en-US" sz="3600" dirty="0" smtClean="0"/>
              <a:t> to implement a file upload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1" y="898941"/>
            <a:ext cx="8733277" cy="57304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3505200"/>
            <a:ext cx="4267200" cy="914400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Runs in ~22 hours</a:t>
            </a:r>
          </a:p>
          <a:p>
            <a:pPr lvl="1"/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30Mb memory footprint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Profiling to find the cause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31006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91000"/>
            <a:ext cx="4343400" cy="249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7015</TotalTime>
  <Words>769</Words>
  <Application>Microsoft Office PowerPoint</Application>
  <PresentationFormat>On-screen Show (4:3)</PresentationFormat>
  <Paragraphs>176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Towards performance tuning mindset</vt:lpstr>
      <vt:lpstr>About me</vt:lpstr>
      <vt:lpstr>Do we really need fast Java code ?</vt:lpstr>
      <vt:lpstr>Do we really need fast Java code ?</vt:lpstr>
      <vt:lpstr>ODIN project @ METRO</vt:lpstr>
      <vt:lpstr>Use case : Big file upload</vt:lpstr>
      <vt:lpstr>It’s easy to implement a file upload</vt:lpstr>
      <vt:lpstr>It’s easy ??? to implement a file upload</vt:lpstr>
      <vt:lpstr>Profiling to find the cause</vt:lpstr>
      <vt:lpstr>Profiling to find the cause</vt:lpstr>
      <vt:lpstr>Multi-threading is faster !</vt:lpstr>
      <vt:lpstr>Multi-threading is faster !</vt:lpstr>
      <vt:lpstr>Multi-threading results</vt:lpstr>
      <vt:lpstr>Multi-threading results</vt:lpstr>
      <vt:lpstr>Inserting with Cassandra batches</vt:lpstr>
      <vt:lpstr>Inserting with Cassandra batches</vt:lpstr>
      <vt:lpstr>Inserting with Cassandra batches</vt:lpstr>
      <vt:lpstr>Does Garbage Collection count ?</vt:lpstr>
      <vt:lpstr>Does Garbage Collection count ?</vt:lpstr>
      <vt:lpstr>3000 batches ? Should be 2500 batches !</vt:lpstr>
      <vt:lpstr>Final solution</vt:lpstr>
      <vt:lpstr>Performance &amp; Scalability</vt:lpstr>
      <vt:lpstr>I don’t have to be a genius  to fine tune performance</vt:lpstr>
      <vt:lpstr>PowerPoint Presentation</vt:lpstr>
      <vt:lpstr>Thank You !</vt:lpstr>
    </vt:vector>
  </TitlesOfParts>
  <Company>METRO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Chelaru, Viorel (external)</dc:creator>
  <cp:lastModifiedBy>Chelaru, Viorel (external)</cp:lastModifiedBy>
  <cp:revision>389</cp:revision>
  <dcterms:created xsi:type="dcterms:W3CDTF">2018-09-26T17:03:25Z</dcterms:created>
  <dcterms:modified xsi:type="dcterms:W3CDTF">2018-10-01T14:13:05Z</dcterms:modified>
</cp:coreProperties>
</file>