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Inter"/>
      <p:regular r:id="rId27"/>
      <p:bold r:id="rId28"/>
      <p:italic r:id="rId29"/>
      <p:bold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regular.fntdata"/><Relationship Id="rId3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292523004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6292523004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everyone, and thank you for joining our presentation. Today we’ll be discussing our project on enhancing medical image quality using deep learning techniques.</a:t>
            </a:r>
            <a:endParaRPr/>
          </a:p>
        </p:txBody>
      </p:sp>
      <p:sp>
        <p:nvSpPr>
          <p:cNvPr id="140" name="Google Shape;140;g36292523004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292523004_6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6292523004_6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92523004_6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6292523004_6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292523004_6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6292523004_6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292523004_6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6292523004_6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292523004_6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testing haze for a bit we notice that it would deteriorate the images so we added a </a:t>
            </a:r>
            <a:r>
              <a:rPr lang="en"/>
              <a:t>threshold</a:t>
            </a:r>
            <a:r>
              <a:rPr lang="en"/>
              <a:t> to halt if the images </a:t>
            </a:r>
            <a:r>
              <a:rPr lang="en"/>
              <a:t>became significantly worst that the enhanced images.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 in the last slide.</a:t>
            </a:r>
            <a:endParaRPr/>
          </a:p>
        </p:txBody>
      </p:sp>
      <p:sp>
        <p:nvSpPr>
          <p:cNvPr id="237" name="Google Shape;237;g36292523004_6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292523004_6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6292523004_6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292523004_6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6292523004_6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292523004_6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6292523004_6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292523004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</a:t>
            </a:r>
            <a:r>
              <a:rPr lang="en"/>
              <a:t>espite our progress, several open questions remain.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First, do improvements in PSNR and SSIM actually translate to better diagnostic decisions by clinicians?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Will our models perform just as well on data from other hospitals or imaging devices?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our current datasets large and diverse enough to capture real-world variability?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finally, how can we make our models both interpretable and fast enough for real-time use in clinical settings?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are areas for future research.</a:t>
            </a:r>
            <a:endParaRPr/>
          </a:p>
        </p:txBody>
      </p:sp>
      <p:sp>
        <p:nvSpPr>
          <p:cNvPr id="269" name="Google Shape;269;g36292523004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292523004_2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 conclude, we’ve shown that deep learning methods like SRCNN, VDSR, and ClearSight-inspired models can substantially enhance low-quality medical images.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VDSR produced the most visually and quantitatively improved results, but all models showed some benefit.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Going forward, we aim to validate these models on more diverse datasets and new devices, and to collaborate with clinicians to assess their real-world impact.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Integrating these enhancements into everyday clinical practice could lead to more accurate diagnoses and better patient outcomes.</a:t>
            </a:r>
            <a:endParaRPr/>
          </a:p>
        </p:txBody>
      </p:sp>
      <p:sp>
        <p:nvSpPr>
          <p:cNvPr id="275" name="Google Shape;275;g36292523004_2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292523004_2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Medical imaging is essential in modern healthcare for diagnosis and treatment planning. However, in many clinical settings, especially with older or poorly maintained equipment, images can be low-resolution or noisy.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can lead to </a:t>
            </a:r>
            <a:r>
              <a:rPr lang="en" sz="1200">
                <a:solidFill>
                  <a:schemeClr val="dk1"/>
                </a:solidFill>
              </a:rPr>
              <a:t>misdiagnosis</a:t>
            </a:r>
            <a:r>
              <a:rPr lang="en" sz="1200">
                <a:solidFill>
                  <a:schemeClr val="dk1"/>
                </a:solidFill>
              </a:rPr>
              <a:t> or missed findings. Our project aims to use deep learning methods to improve the quality of these images, making them more useful for clinicians and ultimately improving patient care.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3" name="Google Shape;153;g36292523004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292523004_2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6292523004_2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Thank you for your attention! We’d be happy to answer any questions</a:t>
            </a:r>
            <a:endParaRPr/>
          </a:p>
        </p:txBody>
      </p:sp>
      <p:sp>
        <p:nvSpPr>
          <p:cNvPr id="282" name="Google Shape;282;g36292523004_2_1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292523004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main goal was to implement and compare several deep learning models for image enhancement. We worked with SRCNN and VDSR for super-resolution, and a ClearSight-inspired model for dehazing images.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evaluated the effectiveness of these methods using two established metrics: PSNR, which measures how close the enhanced image is to the original, and SSIM, which assesses perceptual image quality.</a:t>
            </a:r>
            <a:endParaRPr/>
          </a:p>
        </p:txBody>
      </p:sp>
      <p:sp>
        <p:nvSpPr>
          <p:cNvPr id="159" name="Google Shape;159;g36292523004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292523004_2_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reviewed several recent papers to ground our approach.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Patil et al. compared SRCNN and VDSR, highlighting the tradeoff between computational efficiency and detail.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Khan et al. developed a deep learning pipeline for glaucoma detection, showing high accuracy and the promise of AI in screening.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Wang et al. introduced ClearSight, showing how dehazing techniques can restore clarity even in challenging environments, with lessons applicable to medical imaging.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Kaderuppan proposed a new image metric called ICI, but for our project we focused on more established metrics.</a:t>
            </a:r>
            <a:endParaRPr/>
          </a:p>
        </p:txBody>
      </p:sp>
      <p:sp>
        <p:nvSpPr>
          <p:cNvPr id="165" name="Google Shape;165;g36292523004_2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292523004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Bellal et al. surveyed deep learning applications in abdominal imaging and emphasized the importance of both technical performance and clinical validation.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Yuan et al. introduced a patch-based metric learning method that improves the retrieval of fine-grained image details, which influenced our data augmentation and sampling strategies.</a:t>
            </a:r>
            <a:endParaRPr/>
          </a:p>
        </p:txBody>
      </p:sp>
      <p:sp>
        <p:nvSpPr>
          <p:cNvPr id="172" name="Google Shape;172;g36292523004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292523004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compared approaches across the literature, noting that models like VDSR provide high detail but at a higher computational cost.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Other works explored unsupervised and patch-based methods to address specific challenges, like data scarcity or subtle feature recognition.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comparison helped us choose the right techniques for our own project.</a:t>
            </a:r>
            <a:endParaRPr/>
          </a:p>
        </p:txBody>
      </p:sp>
      <p:sp>
        <p:nvSpPr>
          <p:cNvPr id="178" name="Google Shape;178;g36292523004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92523004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PSNR:</a:t>
            </a:r>
            <a:r>
              <a:rPr lang="en">
                <a:solidFill>
                  <a:schemeClr val="dk1"/>
                </a:solidFill>
              </a:rPr>
              <a:t> Good for general fidelity - In our work, PSNR helps ensure that our models are producing images that remain true to the original—a critical consideration for medical diagnosis.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SSIM:</a:t>
            </a:r>
            <a:r>
              <a:rPr lang="en">
                <a:solidFill>
                  <a:schemeClr val="dk1"/>
                </a:solidFill>
              </a:rPr>
              <a:t> Good for preserving diagnostic details - High SSIM values mean that the image remains diagnostically useful.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Both:</a:t>
            </a:r>
            <a:r>
              <a:rPr lang="en">
                <a:solidFill>
                  <a:schemeClr val="dk1"/>
                </a:solidFill>
              </a:rPr>
              <a:t> Give a fuller picture of image quality and clinical usefulness - We used both PSNR and SSIM because together they provide a fuller picture of image quality.</a:t>
            </a:r>
            <a:endParaRPr/>
          </a:p>
        </p:txBody>
      </p:sp>
      <p:sp>
        <p:nvSpPr>
          <p:cNvPr id="184" name="Google Shape;184;g36292523004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292523004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datasets allowed us to test our models on a variety of scenarios.</a:t>
            </a:r>
            <a:endParaRPr/>
          </a:p>
        </p:txBody>
      </p:sp>
      <p:sp>
        <p:nvSpPr>
          <p:cNvPr id="191" name="Google Shape;191;g36292523004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92523004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the left, you can see the original low-resolution or degraded images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 the right, the outputs from our enhancement models.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Across datasets and conditions, our deep learning models were able to restore significant detail, as confirmed by higher PSNR and SSIM scores.</a:t>
            </a:r>
            <a:endParaRPr/>
          </a:p>
        </p:txBody>
      </p:sp>
      <p:sp>
        <p:nvSpPr>
          <p:cNvPr id="197" name="Google Shape;197;g36292523004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35896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87" name="Google Shape;87;p17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5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nih-chest-xrays/sample" TargetMode="External"/><Relationship Id="rId4" Type="http://schemas.openxmlformats.org/officeDocument/2006/relationships/hyperlink" Target="https://www.kaggle.com/datasets/paultimothymooney/chest-xray-pneumonia" TargetMode="External"/><Relationship Id="rId5" Type="http://schemas.openxmlformats.org/officeDocument/2006/relationships/hyperlink" Target="https://www.kaggle.com/datasets/praveengovi/coronahack-chest-xray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5"/>
          <p:cNvGrpSpPr/>
          <p:nvPr/>
        </p:nvGrpSpPr>
        <p:grpSpPr>
          <a:xfrm>
            <a:off x="334901" y="340232"/>
            <a:ext cx="8474200" cy="73915"/>
            <a:chOff x="446534" y="453643"/>
            <a:chExt cx="11298933" cy="98554"/>
          </a:xfrm>
        </p:grpSpPr>
        <p:sp>
          <p:nvSpPr>
            <p:cNvPr id="145" name="Google Shape;145;p2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5"/>
          <p:cNvSpPr/>
          <p:nvPr/>
        </p:nvSpPr>
        <p:spPr>
          <a:xfrm>
            <a:off x="336549" y="3321050"/>
            <a:ext cx="8445500" cy="1471873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563900" y="3468149"/>
            <a:ext cx="82452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Gill Sans"/>
              <a:buNone/>
            </a:pPr>
            <a:r>
              <a:rPr lang="en" sz="2700">
                <a:solidFill>
                  <a:schemeClr val="lt1"/>
                </a:solidFill>
              </a:rPr>
              <a:t>ENHANCING MEDICAL IMAGE QUALITY USING DEEP LEARNING TECHNIQUES 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47538" y="4823297"/>
            <a:ext cx="8245160" cy="3636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7CEBFF"/>
                </a:solidFill>
              </a:rPr>
              <a:t>BY: CHRISTIAN DE LA TORRE,  ARACELI CASTELAN, JONATHAN SUCONOTA, KEVIN SOOKRAM</a:t>
            </a: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09" name="Google Shape;209;p34"/>
          <p:cNvSpPr txBox="1"/>
          <p:nvPr>
            <p:ph idx="3" type="body"/>
          </p:nvPr>
        </p:nvSpPr>
        <p:spPr>
          <a:xfrm>
            <a:off x="5804426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10" name="Google Shape;210;p34" title="nih_chest_xrays_results_vds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98119"/>
            <a:ext cx="8102498" cy="26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49700" y="756326"/>
            <a:ext cx="824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RESULTS: CoronaHack -Chest X-Ray-Dataset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17" name="Google Shape;217;p35"/>
          <p:cNvSpPr txBox="1"/>
          <p:nvPr>
            <p:ph idx="3" type="body"/>
          </p:nvPr>
        </p:nvSpPr>
        <p:spPr>
          <a:xfrm>
            <a:off x="6087226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18" name="Google Shape;218;p35" title="prav_coronahack_zray_result_scr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00" y="2145725"/>
            <a:ext cx="8106051" cy="32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435895" y="78459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RESULTS: Chest X-Ray Images (Pneumonia)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25" name="Google Shape;225;p36"/>
          <p:cNvSpPr txBox="1"/>
          <p:nvPr>
            <p:ph idx="3" type="body"/>
          </p:nvPr>
        </p:nvSpPr>
        <p:spPr>
          <a:xfrm>
            <a:off x="5885226" y="169669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26" name="Google Shape;226;p36" title="paultimothy_chest_xray_pneumonia_SRC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2269494"/>
            <a:ext cx="8181910" cy="26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33" name="Google Shape;233;p37"/>
          <p:cNvSpPr txBox="1"/>
          <p:nvPr>
            <p:ph idx="3" type="body"/>
          </p:nvPr>
        </p:nvSpPr>
        <p:spPr>
          <a:xfrm>
            <a:off x="5871751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34" name="Google Shape;234;p37" title="paultimothy_chest_xray_pneumonia_VDS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0" y="2306550"/>
            <a:ext cx="8340499" cy="27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 CORONAHACK data set + haze remover algorithm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41" name="Google Shape;241;p38"/>
          <p:cNvSpPr txBox="1"/>
          <p:nvPr>
            <p:ph idx="3" type="body"/>
          </p:nvPr>
        </p:nvSpPr>
        <p:spPr>
          <a:xfrm>
            <a:off x="5871751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42" name="Google Shape;242;p38" title="extend_hazelrm_srcnn.png"/>
          <p:cNvPicPr preferRelativeResize="0"/>
          <p:nvPr/>
        </p:nvPicPr>
        <p:blipFill rotWithShape="1">
          <a:blip r:embed="rId3">
            <a:alphaModFix/>
          </a:blip>
          <a:srcRect b="0" l="0" r="0" t="17430"/>
          <a:stretch/>
        </p:blipFill>
        <p:spPr>
          <a:xfrm>
            <a:off x="152400" y="2506850"/>
            <a:ext cx="8839201" cy="221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49" name="Google Shape;249;p39"/>
          <p:cNvSpPr txBox="1"/>
          <p:nvPr>
            <p:ph idx="3" type="body"/>
          </p:nvPr>
        </p:nvSpPr>
        <p:spPr>
          <a:xfrm>
            <a:off x="5871751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50" name="Google Shape;250;p39" title="extend_hazelrm_vdsr.png"/>
          <p:cNvPicPr preferRelativeResize="0"/>
          <p:nvPr/>
        </p:nvPicPr>
        <p:blipFill rotWithShape="1">
          <a:blip r:embed="rId3">
            <a:alphaModFix/>
          </a:blip>
          <a:srcRect b="0" l="0" r="0" t="17464"/>
          <a:stretch/>
        </p:blipFill>
        <p:spPr>
          <a:xfrm>
            <a:off x="270375" y="2506850"/>
            <a:ext cx="8603250" cy="22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57" name="Google Shape;257;p40"/>
          <p:cNvSpPr txBox="1"/>
          <p:nvPr>
            <p:ph idx="3" type="body"/>
          </p:nvPr>
        </p:nvSpPr>
        <p:spPr>
          <a:xfrm>
            <a:off x="5871751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58" name="Google Shape;258;p40" title="extend_hazelrm__final.png"/>
          <p:cNvPicPr preferRelativeResize="0"/>
          <p:nvPr/>
        </p:nvPicPr>
        <p:blipFill rotWithShape="1">
          <a:blip r:embed="rId3">
            <a:alphaModFix/>
          </a:blip>
          <a:srcRect b="0" l="0" r="0" t="16742"/>
          <a:stretch/>
        </p:blipFill>
        <p:spPr>
          <a:xfrm>
            <a:off x="270375" y="2387875"/>
            <a:ext cx="8603250" cy="2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RESULTS: If halting isn’t applied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65" name="Google Shape;265;p41"/>
          <p:cNvSpPr txBox="1"/>
          <p:nvPr>
            <p:ph idx="3" type="body"/>
          </p:nvPr>
        </p:nvSpPr>
        <p:spPr>
          <a:xfrm>
            <a:off x="5871751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237694"/>
            <a:ext cx="8839199" cy="223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GAPS AND OPEN QUESTIONS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435900" y="1491400"/>
            <a:ext cx="82722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Clinical Relevance of Metrics: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While PSNR and SSIM measure image similarity, it remains unclear how well these metrics correlate with diagnostic accuracy and real clinical utility.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Generalization: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Will the trained models perform equally well on images from different hospitals, imaging devices, or patient populations?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Dataset Limitations: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Small sample sizes and reliance on publicly available datasets may not fully capture real-world variability.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Automation and Interpretability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Can the enhanced images and deep learning models provide explanations that clinicians trust for high-stakes decisions?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Real-Time Performance: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How can we further optimize models for speed and efficiency in clinical workflows, especially in resource-limited settings?</a:t>
            </a:r>
            <a:endParaRPr sz="12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200">
                <a:solidFill>
                  <a:schemeClr val="dk1"/>
                </a:solidFill>
              </a:rPr>
              <a:t>Future Metrics:</a:t>
            </a:r>
            <a:endParaRPr b="1" sz="1200">
              <a:solidFill>
                <a:schemeClr val="dk1"/>
              </a:solidFill>
            </a:endParaRPr>
          </a:p>
          <a:p>
            <a:pPr indent="-228600" lvl="1" marL="4699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 sz="1200">
                <a:solidFill>
                  <a:schemeClr val="dk1"/>
                </a:solidFill>
              </a:rPr>
              <a:t>What alternative or perceptual image quality metrics might better capture what matters for clinical diagnosis?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435900" y="1635376"/>
            <a:ext cx="82722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Deep learning techniques—specifically SRCNN, VDSR, and ClearSight-inspired models—can significantly enhance the quality of low-resolution medical images.</a:t>
            </a:r>
            <a:br>
              <a:rPr lang="en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Evaluation with PSNR and SSIM shows that deeper architectures like VDSR restore more structural detail, while SRCNN remains valuable for resource-limited settings.</a:t>
            </a:r>
            <a:br>
              <a:rPr lang="en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Our results suggest that deep learning-based image enhancement can improve diagnostic accuracy and patient care, especially where high-quality imaging equipment is lacking.</a:t>
            </a:r>
            <a:br>
              <a:rPr lang="en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Further work is needed to validate these models on more diverse datasets and new imaging devices, and to explore metrics that better reflect clinical needs.</a:t>
            </a:r>
            <a:br>
              <a:rPr lang="en"/>
            </a:b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Integrating enhanced images into clinical workflows may help bridge the gap between technological advances and real-world healthcare outcomes.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Medical imaging</a:t>
            </a:r>
            <a:r>
              <a:rPr lang="en"/>
              <a:t> is essential for diagnosis and treatment.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Problem</a:t>
            </a:r>
            <a:r>
              <a:rPr lang="en"/>
              <a:t>: Many X-ray and fundus images are low-resolution due to aging equipment or poor imaging conditions.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Risks</a:t>
            </a:r>
            <a:r>
              <a:rPr lang="en"/>
              <a:t>: Low-quality images increase the chance of misdiagnosis and impact patient care.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/>
              <a:t>Our focus:</a:t>
            </a:r>
            <a:r>
              <a:rPr lang="en"/>
              <a:t> Using deep learning to enhance medical images and evaluating with advanced metrics.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/>
          <p:nvPr/>
        </p:nvSpPr>
        <p:spPr>
          <a:xfrm>
            <a:off x="0" y="1"/>
            <a:ext cx="91439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6031610" y="542924"/>
            <a:ext cx="2777490" cy="425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" name="Google Shape;286;p44"/>
          <p:cNvGrpSpPr/>
          <p:nvPr/>
        </p:nvGrpSpPr>
        <p:grpSpPr>
          <a:xfrm>
            <a:off x="334901" y="340232"/>
            <a:ext cx="8474200" cy="73915"/>
            <a:chOff x="446534" y="453643"/>
            <a:chExt cx="11298933" cy="98554"/>
          </a:xfrm>
        </p:grpSpPr>
        <p:sp>
          <p:nvSpPr>
            <p:cNvPr id="287" name="Google Shape;287;p4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44"/>
          <p:cNvSpPr txBox="1"/>
          <p:nvPr>
            <p:ph type="ctrTitle"/>
          </p:nvPr>
        </p:nvSpPr>
        <p:spPr>
          <a:xfrm>
            <a:off x="6222206" y="1064419"/>
            <a:ext cx="2311182" cy="13100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ill Sans"/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/>
          </a:p>
        </p:txBody>
      </p:sp>
      <p:pic>
        <p:nvPicPr>
          <p:cNvPr descr="Digital Numbers" id="291" name="Google Shape;291;p44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334901" y="542924"/>
            <a:ext cx="5623962" cy="425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41300" lvl="0" marL="2286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Gill Sans"/>
              <a:buChar char="◼"/>
            </a:pPr>
            <a:r>
              <a:rPr lang="en">
                <a:solidFill>
                  <a:srgbClr val="3D3D3D"/>
                </a:solidFill>
              </a:rPr>
              <a:t>Implement and compare deep learning models for super-resolution and image enhancement:</a:t>
            </a:r>
            <a:endParaRPr>
              <a:solidFill>
                <a:srgbClr val="3D3D3D"/>
              </a:solidFill>
            </a:endParaRPr>
          </a:p>
          <a:p>
            <a:pPr indent="-241300" lvl="1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◼"/>
            </a:pPr>
            <a:r>
              <a:rPr b="1" lang="en" sz="1400">
                <a:solidFill>
                  <a:srgbClr val="3D3D3D"/>
                </a:solidFill>
              </a:rPr>
              <a:t>SRCNN </a:t>
            </a:r>
            <a:r>
              <a:rPr lang="en" sz="1400">
                <a:solidFill>
                  <a:srgbClr val="3D3D3D"/>
                </a:solidFill>
              </a:rPr>
              <a:t>(Super-Resolution Convolutional Neural Network)</a:t>
            </a:r>
            <a:endParaRPr sz="1400">
              <a:solidFill>
                <a:srgbClr val="3D3D3D"/>
              </a:solidFill>
            </a:endParaRPr>
          </a:p>
          <a:p>
            <a:pPr indent="-241300" lvl="1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◼"/>
            </a:pPr>
            <a:r>
              <a:rPr b="1" lang="en" sz="1400">
                <a:solidFill>
                  <a:srgbClr val="3D3D3D"/>
                </a:solidFill>
              </a:rPr>
              <a:t>VDSR </a:t>
            </a:r>
            <a:r>
              <a:rPr lang="en" sz="1400">
                <a:solidFill>
                  <a:srgbClr val="3D3D3D"/>
                </a:solidFill>
              </a:rPr>
              <a:t>(Very Deep Super-Resolution Network)</a:t>
            </a:r>
            <a:endParaRPr sz="1400">
              <a:solidFill>
                <a:srgbClr val="3D3D3D"/>
              </a:solidFill>
            </a:endParaRPr>
          </a:p>
          <a:p>
            <a:pPr indent="-241300" lvl="1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◼"/>
            </a:pPr>
            <a:r>
              <a:rPr lang="en" sz="1400">
                <a:solidFill>
                  <a:srgbClr val="3D3D3D"/>
                </a:solidFill>
              </a:rPr>
              <a:t>ClearSight-inspired dehazing (for restoration in challenging conditions)</a:t>
            </a:r>
            <a:endParaRPr sz="1400">
              <a:solidFill>
                <a:srgbClr val="3D3D3D"/>
              </a:solidFill>
            </a:endParaRPr>
          </a:p>
          <a:p>
            <a:pPr indent="0" lvl="0" marL="469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D3D3D"/>
              </a:solidFill>
            </a:endParaRPr>
          </a:p>
          <a:p>
            <a:pPr indent="-241300" lvl="0" marL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Gill Sans"/>
              <a:buChar char="◼"/>
            </a:pPr>
            <a:r>
              <a:rPr lang="en">
                <a:solidFill>
                  <a:srgbClr val="3D3D3D"/>
                </a:solidFill>
              </a:rPr>
              <a:t>Evaluate model performance using </a:t>
            </a:r>
            <a:r>
              <a:rPr b="1" lang="en">
                <a:solidFill>
                  <a:srgbClr val="3D3D3D"/>
                </a:solidFill>
              </a:rPr>
              <a:t>PSNR </a:t>
            </a:r>
            <a:r>
              <a:rPr lang="en">
                <a:solidFill>
                  <a:srgbClr val="3D3D3D"/>
                </a:solidFill>
              </a:rPr>
              <a:t>(Peak Signal-to-Noise Ratio) and </a:t>
            </a:r>
            <a:r>
              <a:rPr b="1" lang="en">
                <a:solidFill>
                  <a:srgbClr val="3D3D3D"/>
                </a:solidFill>
              </a:rPr>
              <a:t>SSIM </a:t>
            </a:r>
            <a:r>
              <a:rPr lang="en">
                <a:solidFill>
                  <a:srgbClr val="3D3D3D"/>
                </a:solidFill>
              </a:rPr>
              <a:t>(Structural Similarity Index).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LITERATURE REVIEW: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35900" y="1671000"/>
            <a:ext cx="40668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20000"/>
          </a:bodyPr>
          <a:lstStyle/>
          <a:p>
            <a:pPr indent="-222884" lvl="0" marL="228600" rtl="0" algn="l">
              <a:spcBef>
                <a:spcPts val="0"/>
              </a:spcBef>
              <a:spcAft>
                <a:spcPts val="0"/>
              </a:spcAft>
              <a:buSzPct val="85714"/>
              <a:buChar char="◼"/>
            </a:pPr>
            <a:r>
              <a:rPr lang="en"/>
              <a:t>Patil et al. (2024) - Enhancing Medical Image Quality Using Deep Learning Techniques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Compared SRCNN and VDSR for X-ray super-resolution.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SRCNN: Fast, resource-efficient; less detail.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VDSR: Superior detail and clarity; higher computational cost.</a:t>
            </a:r>
            <a:endParaRPr/>
          </a:p>
          <a:p>
            <a:pPr indent="0" lvl="0" marL="4699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2884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◼"/>
            </a:pPr>
            <a:r>
              <a:rPr lang="en"/>
              <a:t>Khan et al. (2022) - Integrated Deep Learning Methodology for Early Glaucoma Detection and Diagnosis using Retinal Fundus Images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Developed an integrated deep learning pipeline for early glaucoma detection from retinal fundus images.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Used a custom CNN to automate feature extraction and classification of healthy vs. glaucomatous eyes.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Achieved high accuracy and AUC, highlighting the model’s potential for large-scale, non-invasive glaucoma screening.</a:t>
            </a:r>
            <a:endParaRPr/>
          </a:p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4641312" y="1671001"/>
            <a:ext cx="4066800" cy="3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2500" lnSpcReduction="10000"/>
          </a:bodyPr>
          <a:lstStyle/>
          <a:p>
            <a:pPr indent="-222884" lvl="0" marL="228600" rtl="0" algn="l">
              <a:spcBef>
                <a:spcPts val="0"/>
              </a:spcBef>
              <a:spcAft>
                <a:spcPts val="0"/>
              </a:spcAft>
              <a:buSzPct val="85714"/>
              <a:buChar char="◼"/>
            </a:pPr>
            <a:r>
              <a:rPr lang="en"/>
              <a:t>Wang et al. (2023) - ClearSight: Deep Learning-Based Image Dehazing for Enhanced UAV Road Patrol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Applied deep CNNs for dehazing UAV images.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Demonstrated that restoration strategies can transfer to medical imaging.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Improved clarity in challenging environments.</a:t>
            </a:r>
            <a:endParaRPr/>
          </a:p>
          <a:p>
            <a:pPr indent="0" lvl="0" marL="4699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2884" lvl="0" marL="228600" rtl="0" algn="l">
              <a:spcBef>
                <a:spcPts val="700"/>
              </a:spcBef>
              <a:spcAft>
                <a:spcPts val="0"/>
              </a:spcAft>
              <a:buSzPct val="85714"/>
              <a:buChar char="◼"/>
            </a:pPr>
            <a:r>
              <a:rPr lang="en"/>
              <a:t>Kaderuppan et al. (2024) - Image Comparative Index (ICI): A Pixel-Wise Image Similarity Metric for Computational Super-Resolution (SR) Microscopy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Proposed the Image Comparative Index (ICI) metric.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ICI provides better alignment with human perception compared to PSNR and SSIM.</a:t>
            </a:r>
            <a:endParaRPr/>
          </a:p>
          <a:p>
            <a:pPr indent="-229711" lvl="1" marL="469900" rtl="0" algn="l">
              <a:spcBef>
                <a:spcPts val="700"/>
              </a:spcBef>
              <a:spcAft>
                <a:spcPts val="0"/>
              </a:spcAft>
              <a:buSzPct val="91666"/>
              <a:buChar char="◼"/>
            </a:pPr>
            <a:r>
              <a:rPr lang="en"/>
              <a:t>Especially valuable for assessing super-resolved images.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LITERATURE REVIEW: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35900" y="1635375"/>
            <a:ext cx="82722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Bellal et al. (2022) - A Comprehensive Survey on Deep Learning in Abdominal Imaging: Datasets, Techniques, and Performance Metrics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Surveyed deep learning in abdominal imaging.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Reviewed enhancement models and a wide range of evaluation metrics.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Emphasized importance of both technical and clinical validation.</a:t>
            </a:r>
            <a:endParaRPr/>
          </a:p>
          <a:p>
            <a:pPr indent="0" lvl="0" marL="4699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Yuan et al. (2021) - Manifold and patch-based unsupervised deep metric learning for fine-grained image retrieval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Developed unsupervised, patch-based metric learning for fine-grained image retrieval.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Patch-level approaches help distinguish subtle features.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/>
              <a:t>Inspired our data augmentation and sampling strategies.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COMPARISON OF APPROACHES:</a:t>
            </a:r>
            <a:endParaRPr/>
          </a:p>
        </p:txBody>
      </p:sp>
      <p:pic>
        <p:nvPicPr>
          <p:cNvPr id="181" name="Google Shape;18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125" y="1635918"/>
            <a:ext cx="7079660" cy="320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OUR METHODOLOGY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35900" y="1671000"/>
            <a:ext cx="40668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PSNR (Peak Signal-to-Noise Ratio):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Measures how closely the enhanced image matches the original.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PSNR quantifies the similarity between the enhanced and original image, using the mean squared error.</a:t>
            </a:r>
            <a:endParaRPr sz="1400"/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Expressed in decibels (dB)</a:t>
            </a:r>
            <a:endParaRPr sz="1400"/>
          </a:p>
          <a:p>
            <a:pPr indent="-203200" lvl="2" marL="6731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Higher PSNR = better fidelity.</a:t>
            </a:r>
            <a:endParaRPr sz="1400"/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Ensures enhanced images remain true to the original, which is important for accurate medical interpretation.</a:t>
            </a:r>
            <a:endParaRPr sz="1400"/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Used alongside SSIM to assess both pixel accuracy and perceptual quality.</a:t>
            </a:r>
            <a:endParaRPr/>
          </a:p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4641322" y="1671000"/>
            <a:ext cx="4066800" cy="306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SSIM (Structural Similarity Index):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Assesses perceived image quality by evaluating structural similarity.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SSIM plays an important part in this attempt in determining how effectively the models captured the structural characteristics of the medical images. </a:t>
            </a:r>
            <a:endParaRPr sz="1400"/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High SSIM values indicate models capability to preserve important characteristics necessary for accurate diagnosis, such as tissue borders and diseased structures.</a:t>
            </a:r>
            <a:endParaRPr sz="1400"/>
          </a:p>
          <a:p>
            <a:pPr indent="-228600" lvl="1" marL="4699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 sz="1400"/>
              <a:t>We considered both measures as they complement each other.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435900" y="1410900"/>
            <a:ext cx="82722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NIH Chest X-ray Dataset: Over 100,000 frontal-view X-rays.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https://www.kaggle.com/datasets/nih-chest-xrays/sample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b="0" i="0" lang="en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This NIH Chest X-ray Dataset is comprised of 112,120 X-ray images with disease labels from 30,805 unique patients. 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lang="en"/>
              <a:t>Chest X-Ray Images (Pneumonia) </a:t>
            </a:r>
            <a:r>
              <a:rPr lang="en"/>
              <a:t>Over 5,000 X-rays.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https://www.kaggle.com/datasets/paultimothymooney/chest-xray-pneumonia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b="0" i="0" lang="en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The dataset is organized into 3 folders (train, test, val) and contains subfolders for each image category (Pneumonia/Normal). There are 5,863 X-Ray images (JPEG) and 2 categories (Pneumonia/Normal).</a:t>
            </a:r>
            <a:endParaRPr/>
          </a:p>
          <a:p>
            <a:pPr indent="-228600" lvl="0" marL="228600" rtl="0" algn="l">
              <a:spcBef>
                <a:spcPts val="700"/>
              </a:spcBef>
              <a:spcAft>
                <a:spcPts val="0"/>
              </a:spcAft>
              <a:buSzPts val="1200"/>
              <a:buChar char="◼"/>
            </a:pPr>
            <a:r>
              <a:rPr i="0" lang="en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CoronaHack - Chest X-Ray-Dataset: </a:t>
            </a:r>
            <a:r>
              <a:rPr lang="en"/>
              <a:t>Over 5,000 X-rays.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https://www.kaggle.com/datasets/praveengovi/coronahack-chest-xraydataset</a:t>
            </a:r>
            <a:endParaRPr/>
          </a:p>
          <a:p>
            <a:pPr indent="-222250" lvl="1" marL="469900" rtl="0" algn="l">
              <a:spcBef>
                <a:spcPts val="700"/>
              </a:spcBef>
              <a:spcAft>
                <a:spcPts val="0"/>
              </a:spcAft>
              <a:buSzPts val="1100"/>
              <a:buChar char="◼"/>
            </a:pPr>
            <a:r>
              <a:rPr b="0" i="0" lang="en">
                <a:solidFill>
                  <a:srgbClr val="3C4043"/>
                </a:solidFill>
                <a:latin typeface="Inter"/>
                <a:ea typeface="Inter"/>
                <a:cs typeface="Inter"/>
                <a:sym typeface="Inter"/>
              </a:rPr>
              <a:t>Collection of 5800 + Chest - X Ray Healthy vs Pneumonia (Corona) affected patients infected patients along with few other categories such as SARS (Severe Acute Respiratory Syndrome ) ,Streptococcus &amp; ARDS (Acute Respiratory Distress Syndrome)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35895" y="547244"/>
            <a:ext cx="8272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</a:pPr>
            <a:r>
              <a:rPr lang="en"/>
              <a:t>PRELIMINARY RESULTS: NIH Chest X-rays data set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912764" y="1696694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Before:</a:t>
            </a:r>
            <a:endParaRPr/>
          </a:p>
        </p:txBody>
      </p:sp>
      <p:sp>
        <p:nvSpPr>
          <p:cNvPr id="201" name="Google Shape;201;p33"/>
          <p:cNvSpPr txBox="1"/>
          <p:nvPr>
            <p:ph idx="3" type="body"/>
          </p:nvPr>
        </p:nvSpPr>
        <p:spPr>
          <a:xfrm>
            <a:off x="5885226" y="1690244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After:</a:t>
            </a:r>
            <a:endParaRPr/>
          </a:p>
        </p:txBody>
      </p:sp>
      <p:pic>
        <p:nvPicPr>
          <p:cNvPr id="202" name="Google Shape;202;p33" title="nih_chest_xrays_resul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88" y="2098694"/>
            <a:ext cx="7808873" cy="26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