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65" r:id="rId7"/>
    <p:sldId id="273" r:id="rId8"/>
    <p:sldId id="277" r:id="rId9"/>
    <p:sldId id="280" r:id="rId10"/>
    <p:sldId id="274" r:id="rId11"/>
    <p:sldId id="278" r:id="rId12"/>
    <p:sldId id="279" r:id="rId13"/>
    <p:sldId id="275" r:id="rId14"/>
    <p:sldId id="276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503" autoAdjust="0"/>
  </p:normalViewPr>
  <p:slideViewPr>
    <p:cSldViewPr snapToGrid="0">
      <p:cViewPr varScale="1">
        <p:scale>
          <a:sx n="76" d="100"/>
          <a:sy n="76" d="100"/>
        </p:scale>
        <p:origin x="11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Recent advances in deep learning enable restoration of diagnostic detail in low-quality medical images, addressing a common challenge in healthcare settings with aging X-ray and fundus cameras. We implement and benchmark SRCNN, VDSR, and </a:t>
            </a:r>
            <a:r>
              <a:rPr lang="en-US" dirty="0" err="1"/>
              <a:t>ClearSight</a:t>
            </a:r>
            <a:r>
              <a:rPr lang="en-US" dirty="0"/>
              <a:t>-based networks, and compare traditional (PSNR, SSIM) and novel (ICI) evaluation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81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paultimothymooney/chest-xray-pneumonia" TargetMode="External"/><Relationship Id="rId2" Type="http://schemas.openxmlformats.org/officeDocument/2006/relationships/hyperlink" Target="https://www.kaggle.com/datasets/nih-chest-xrays/sampl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praveengovi/coronahack-chest-xraydatas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150" y="4424510"/>
            <a:ext cx="10993549" cy="1850284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Enhancing Medical Image Quality Using Deep Learning Techniques and Advanced Evaluation Metrics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17" y="6431063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By: </a:t>
            </a:r>
            <a:r>
              <a:rPr lang="fr-FR" dirty="0">
                <a:solidFill>
                  <a:srgbClr val="7CEBFF"/>
                </a:solidFill>
              </a:rPr>
              <a:t>Christian De La Torre,  Araceli Castelan, Jonathan </a:t>
            </a:r>
            <a:r>
              <a:rPr lang="fr-FR" dirty="0" err="1">
                <a:solidFill>
                  <a:srgbClr val="7CEBFF"/>
                </a:solidFill>
              </a:rPr>
              <a:t>Suconota</a:t>
            </a:r>
            <a:r>
              <a:rPr lang="fr-FR" dirty="0">
                <a:solidFill>
                  <a:srgbClr val="7CEBFF"/>
                </a:solidFill>
              </a:rPr>
              <a:t>, Kevin </a:t>
            </a:r>
            <a:r>
              <a:rPr lang="fr-FR" dirty="0" err="1">
                <a:solidFill>
                  <a:srgbClr val="7CEBFF"/>
                </a:solidFill>
              </a:rPr>
              <a:t>Sookram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18D9B-6F29-EF79-A4C4-5BD24270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1CF3D-0E33-B8C4-4C93-2A3ED34E7D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D7E003-E226-ADAA-F19E-869D0D87A3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C42447-E51C-FFEB-731B-A7DA89955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After: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CD6491-9D4D-6BC9-3AAD-4DF5BE5717A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76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7E49-1E7C-72CF-F786-D7A15FB4B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CF09-44BF-0BC3-D6B4-A91E3B050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significantly enhances medical image quality.</a:t>
            </a:r>
          </a:p>
          <a:p>
            <a:r>
              <a:rPr lang="en-US" dirty="0"/>
              <a:t>New metrics like ICI may better reflect clinical value.</a:t>
            </a:r>
          </a:p>
          <a:p>
            <a:r>
              <a:rPr lang="en-US" dirty="0"/>
              <a:t>Next: Expand evaluation, test on more datasets, collaborate with clinicians for feedback.</a:t>
            </a:r>
          </a:p>
        </p:txBody>
      </p:sp>
    </p:spTree>
    <p:extLst>
      <p:ext uri="{BB962C8B-B14F-4D97-AF65-F5344CB8AC3E}">
        <p14:creationId xmlns:p14="http://schemas.microsoft.com/office/powerpoint/2010/main" val="427635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0162-2C12-9783-5D91-8FBB1302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071C-2A36-9F2A-CBA3-316DC1A85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Medical imaging</a:t>
            </a:r>
            <a:r>
              <a:rPr lang="en-US" dirty="0"/>
              <a:t> is essential for diagnosis and treatment.</a:t>
            </a:r>
          </a:p>
          <a:p>
            <a:r>
              <a:rPr lang="en-US" b="1" dirty="0"/>
              <a:t>Problem</a:t>
            </a:r>
            <a:r>
              <a:rPr lang="en-US" dirty="0"/>
              <a:t>: Many X-ray and fundus images are low-resolution due to aging equipment or poor imaging conditions.</a:t>
            </a:r>
          </a:p>
          <a:p>
            <a:r>
              <a:rPr lang="en-US" b="1" dirty="0"/>
              <a:t>Risks</a:t>
            </a:r>
            <a:r>
              <a:rPr lang="en-US" dirty="0"/>
              <a:t>: Low-quality images increase the chance of misdiagnosis and impact patient care.</a:t>
            </a:r>
          </a:p>
          <a:p>
            <a:r>
              <a:rPr lang="en-US" b="1" dirty="0"/>
              <a:t>Our focus:</a:t>
            </a:r>
            <a:r>
              <a:rPr lang="en-US" dirty="0"/>
              <a:t> Using deep learning to enhance medical images and evaluating with advanced metrics.</a:t>
            </a:r>
          </a:p>
        </p:txBody>
      </p:sp>
    </p:spTree>
    <p:extLst>
      <p:ext uri="{BB962C8B-B14F-4D97-AF65-F5344CB8AC3E}">
        <p14:creationId xmlns:p14="http://schemas.microsoft.com/office/powerpoint/2010/main" val="171606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0F1F-EF6F-8565-7C8B-E9761E1B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192F-01B8-1EFB-25C0-3E5CB664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and compare deep learning models for super-resolution and image enhancement:</a:t>
            </a:r>
          </a:p>
          <a:p>
            <a:pPr lvl="1"/>
            <a:r>
              <a:rPr lang="en-US" dirty="0"/>
              <a:t>SRCNN (Super-Resolution Convolutional Neural Network)</a:t>
            </a:r>
          </a:p>
          <a:p>
            <a:pPr lvl="1"/>
            <a:r>
              <a:rPr lang="en-US" dirty="0"/>
              <a:t>VDSR (Very Deep Super-Resolution Network)</a:t>
            </a:r>
          </a:p>
          <a:p>
            <a:pPr lvl="1"/>
            <a:r>
              <a:rPr lang="en-US" dirty="0" err="1"/>
              <a:t>ClearSight</a:t>
            </a:r>
            <a:r>
              <a:rPr lang="en-US" dirty="0"/>
              <a:t>-inspired dehazing (for restoration in challenging conditions)</a:t>
            </a:r>
          </a:p>
          <a:p>
            <a:r>
              <a:rPr lang="en-US" dirty="0"/>
              <a:t>Evaluate model performance using PSNR (Peak Signal-to-Noise Ratio) and SSIM (Structural Similarity Index).</a:t>
            </a:r>
          </a:p>
        </p:txBody>
      </p:sp>
    </p:spTree>
    <p:extLst>
      <p:ext uri="{BB962C8B-B14F-4D97-AF65-F5344CB8AC3E}">
        <p14:creationId xmlns:p14="http://schemas.microsoft.com/office/powerpoint/2010/main" val="313649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E324-608E-5559-A6EB-6526F87B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734B-B52A-D950-42D5-541564DD8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2"/>
            <a:ext cx="5422390" cy="39003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Patil et al. (2024) - Enhancing Medical Image Quality Using Deep Learning Techniques</a:t>
            </a:r>
          </a:p>
          <a:p>
            <a:pPr lvl="1"/>
            <a:r>
              <a:rPr lang="en-US" dirty="0"/>
              <a:t>Compared SRCNN and VDSR for X-ray super-resolution.</a:t>
            </a:r>
          </a:p>
          <a:p>
            <a:pPr lvl="1"/>
            <a:r>
              <a:rPr lang="en-US" dirty="0"/>
              <a:t>SRCNN: Fast, resource-efficient; less detail.</a:t>
            </a:r>
          </a:p>
          <a:p>
            <a:pPr lvl="1"/>
            <a:r>
              <a:rPr lang="en-US" dirty="0"/>
              <a:t>VDSR: Superior detail and clarity; higher computational cost.</a:t>
            </a:r>
          </a:p>
          <a:p>
            <a:r>
              <a:rPr lang="en-US" dirty="0"/>
              <a:t>Khan et al. (2022) - Integrated Deep Learning Methodology for Early Glaucoma Detection and Diagnosis using Retinal Fundus Images</a:t>
            </a:r>
          </a:p>
          <a:p>
            <a:pPr lvl="1"/>
            <a:r>
              <a:rPr lang="en-US" dirty="0"/>
              <a:t>Developed an integrated deep learning pipeline for early glaucoma detection from retinal fundus images.</a:t>
            </a:r>
          </a:p>
          <a:p>
            <a:pPr lvl="1"/>
            <a:r>
              <a:rPr lang="en-US" dirty="0"/>
              <a:t>Used a custom CNN to automate feature extraction and classification of healthy vs. glaucomatous eyes.</a:t>
            </a:r>
          </a:p>
          <a:p>
            <a:pPr lvl="1"/>
            <a:r>
              <a:rPr lang="en-US" dirty="0"/>
              <a:t>Achieved high accuracy and AUC, highlighting the model’s potential for large-scale, non-invasive glaucoma screening.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9749B-57DA-B028-20DD-779A3B766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90034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Wang et al. (2023) - </a:t>
            </a:r>
            <a:r>
              <a:rPr lang="en-US" dirty="0" err="1"/>
              <a:t>ClearSight</a:t>
            </a:r>
            <a:r>
              <a:rPr lang="en-US" dirty="0"/>
              <a:t>: Deep Learning-Based Image Dehazing</a:t>
            </a:r>
          </a:p>
          <a:p>
            <a:r>
              <a:rPr lang="en-US" dirty="0"/>
              <a:t>for Enhanced UAV Road Patrol</a:t>
            </a:r>
          </a:p>
          <a:p>
            <a:pPr lvl="1"/>
            <a:r>
              <a:rPr lang="en-US" dirty="0"/>
              <a:t>Applied deep CNNs for dehazing UAV images.</a:t>
            </a:r>
          </a:p>
          <a:p>
            <a:pPr lvl="1"/>
            <a:r>
              <a:rPr lang="en-US" dirty="0"/>
              <a:t>Demonstrated that restoration strategies can transfer to medical imaging.</a:t>
            </a:r>
          </a:p>
          <a:p>
            <a:pPr lvl="1"/>
            <a:r>
              <a:rPr lang="en-US" dirty="0"/>
              <a:t>Improved clarity in challenging environments.</a:t>
            </a:r>
          </a:p>
          <a:p>
            <a:r>
              <a:rPr lang="en-US" dirty="0" err="1"/>
              <a:t>Kaderuppan</a:t>
            </a:r>
            <a:r>
              <a:rPr lang="en-US" dirty="0"/>
              <a:t> et al. (2024) - Image Comparative Index (ICI): A Pixel-Wise Image Similarity Metric for Computational Super-Resolution (SR) Microscopy</a:t>
            </a:r>
          </a:p>
          <a:p>
            <a:pPr lvl="1"/>
            <a:r>
              <a:rPr lang="en-US" dirty="0"/>
              <a:t>Proposed the Image Comparative Index (ICI) metric.</a:t>
            </a:r>
          </a:p>
          <a:p>
            <a:pPr lvl="1"/>
            <a:r>
              <a:rPr lang="en-US" dirty="0"/>
              <a:t>ICI provides better alignment with human perception compared to PSNR and SSIM.</a:t>
            </a:r>
          </a:p>
          <a:p>
            <a:pPr lvl="1"/>
            <a:r>
              <a:rPr lang="en-US" dirty="0"/>
              <a:t>Especially valuable for assessing super-resolved images.</a:t>
            </a:r>
          </a:p>
        </p:txBody>
      </p:sp>
    </p:spTree>
    <p:extLst>
      <p:ext uri="{BB962C8B-B14F-4D97-AF65-F5344CB8AC3E}">
        <p14:creationId xmlns:p14="http://schemas.microsoft.com/office/powerpoint/2010/main" val="3487323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E324-608E-5559-A6EB-6526F87B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0734B-B52A-D950-42D5-541564DD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Bellal</a:t>
            </a:r>
            <a:r>
              <a:rPr lang="en-US" dirty="0"/>
              <a:t> et al. (2022) - A Comprehensive Survey on Deep Learning in Abdominal Imaging: Datasets, Techniques, and Performance Metrics</a:t>
            </a:r>
          </a:p>
          <a:p>
            <a:pPr lvl="1"/>
            <a:r>
              <a:rPr lang="en-US" dirty="0"/>
              <a:t>Surveyed deep learning in abdominal imaging.</a:t>
            </a:r>
          </a:p>
          <a:p>
            <a:pPr lvl="1"/>
            <a:r>
              <a:rPr lang="en-US" dirty="0"/>
              <a:t>Reviewed enhancement models and a wide range of evaluation metrics.</a:t>
            </a:r>
          </a:p>
          <a:p>
            <a:pPr lvl="1"/>
            <a:r>
              <a:rPr lang="en-US" dirty="0"/>
              <a:t>Emphasized importance of both technical and clinical validation.</a:t>
            </a:r>
          </a:p>
          <a:p>
            <a:r>
              <a:rPr lang="en-US" dirty="0"/>
              <a:t>Yuan et al. (2021) - Manifold and patch-based unsupervised deep metric learning for fine-grained image retrieval</a:t>
            </a:r>
          </a:p>
          <a:p>
            <a:pPr lvl="1"/>
            <a:r>
              <a:rPr lang="en-US" dirty="0"/>
              <a:t>Developed unsupervised, patch-based metric learning for fine-grained image retrieval.</a:t>
            </a:r>
          </a:p>
          <a:p>
            <a:pPr lvl="1"/>
            <a:r>
              <a:rPr lang="en-US" dirty="0"/>
              <a:t>Patch-level approaches help distinguish subtle features.</a:t>
            </a:r>
          </a:p>
          <a:p>
            <a:pPr lvl="1"/>
            <a:r>
              <a:rPr lang="en-US" dirty="0"/>
              <a:t>Inspired our data augmentation and sampling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414580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44F8B0-DDA3-F0DB-C2E3-2F61DE9B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Approaches: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C9C6DCD-F9A8-D6DD-5715-6E6415053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6167" y="2181224"/>
            <a:ext cx="9439547" cy="4270947"/>
          </a:xfrm>
        </p:spPr>
      </p:pic>
    </p:spTree>
    <p:extLst>
      <p:ext uri="{BB962C8B-B14F-4D97-AF65-F5344CB8AC3E}">
        <p14:creationId xmlns:p14="http://schemas.microsoft.com/office/powerpoint/2010/main" val="149191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CC44-281B-82BC-E315-116B3D02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and 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EC43F-5552-063E-5DF1-ACF9794CD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advanced metrics like ICI improve clinical decision-making?</a:t>
            </a:r>
          </a:p>
          <a:p>
            <a:r>
              <a:rPr lang="en-US" dirty="0"/>
              <a:t>Can these models generalize across different hospitals and imaging modalities?</a:t>
            </a:r>
          </a:p>
          <a:p>
            <a:r>
              <a:rPr lang="en-US" dirty="0"/>
              <a:t>How can we address data scarcity and reduce bias?</a:t>
            </a:r>
          </a:p>
          <a:p>
            <a:r>
              <a:rPr lang="en-US" dirty="0"/>
              <a:t>What’s the best way to combine technical and clinical evaluation?</a:t>
            </a:r>
          </a:p>
        </p:txBody>
      </p:sp>
    </p:spTree>
    <p:extLst>
      <p:ext uri="{BB962C8B-B14F-4D97-AF65-F5344CB8AC3E}">
        <p14:creationId xmlns:p14="http://schemas.microsoft.com/office/powerpoint/2010/main" val="331105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1DC0-D3B5-B9B9-4F2C-1717CB7B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7749-3F6E-CD47-D12F-CA9A8B85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Models</a:t>
            </a:r>
            <a:r>
              <a:rPr lang="en-US" dirty="0"/>
              <a:t>: SRCNN, VDSR, GAN-based models</a:t>
            </a:r>
          </a:p>
          <a:p>
            <a:r>
              <a:rPr lang="en-US" b="1" dirty="0"/>
              <a:t>Metrics</a:t>
            </a:r>
            <a:r>
              <a:rPr lang="en-US" dirty="0"/>
              <a:t>: PSNR, SSIM, ICI</a:t>
            </a:r>
          </a:p>
          <a:p>
            <a:r>
              <a:rPr lang="en-US" b="1" dirty="0"/>
              <a:t>Data preparation: </a:t>
            </a:r>
            <a:r>
              <a:rPr lang="en-US" dirty="0"/>
              <a:t>Data augmentation, patch-based sampling, balancing classes</a:t>
            </a:r>
          </a:p>
        </p:txBody>
      </p:sp>
    </p:spTree>
    <p:extLst>
      <p:ext uri="{BB962C8B-B14F-4D97-AF65-F5344CB8AC3E}">
        <p14:creationId xmlns:p14="http://schemas.microsoft.com/office/powerpoint/2010/main" val="1272388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25D7-95F8-F6C0-032A-5D5AADCD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C56E-6503-843D-B86F-07CF57602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NIH Chest X-ray Dataset: Over 100,000 frontal-view X-rays.</a:t>
            </a:r>
          </a:p>
          <a:p>
            <a:pPr lvl="1"/>
            <a:r>
              <a:rPr lang="en-US" dirty="0">
                <a:hlinkClick r:id="rId2"/>
              </a:rPr>
              <a:t>https://www.kaggle.com/datasets/nih-chest-xrays/sample</a:t>
            </a:r>
            <a:endParaRPr lang="en-US" dirty="0"/>
          </a:p>
          <a:p>
            <a:pPr lvl="1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This NIH Chest X-ray Dataset is comprised of 112,120 X-ray images with disease labels from 30,805 unique patients. </a:t>
            </a:r>
            <a:endParaRPr lang="en-US" dirty="0"/>
          </a:p>
          <a:p>
            <a:r>
              <a:rPr lang="en-US" dirty="0"/>
              <a:t>Chest X-Ray Images (Pneumonia)</a:t>
            </a:r>
          </a:p>
          <a:p>
            <a:pPr lvl="1"/>
            <a:r>
              <a:rPr lang="en-US" dirty="0">
                <a:hlinkClick r:id="rId3"/>
              </a:rPr>
              <a:t>https://www.kaggle.com/datasets/paultimothymooney/chest-xray-pneumonia</a:t>
            </a:r>
            <a:endParaRPr lang="en-US" dirty="0"/>
          </a:p>
          <a:p>
            <a:pPr lvl="1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The dataset is organized into 3 folders (train, test, </a:t>
            </a:r>
            <a:r>
              <a:rPr lang="en-US" b="0" i="0" dirty="0" err="1">
                <a:solidFill>
                  <a:srgbClr val="3C4043"/>
                </a:solidFill>
                <a:effectLst/>
                <a:latin typeface="Inter"/>
              </a:rPr>
              <a:t>val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) and contains subfolders for each image category (Pneumonia/Normal). There are 5,863 X-Ray images (JPEG) and 2 categories (Pneumonia/Normal).</a:t>
            </a:r>
            <a:endParaRPr lang="en-US" dirty="0"/>
          </a:p>
          <a:p>
            <a:r>
              <a:rPr lang="en-US" i="0" dirty="0" err="1">
                <a:solidFill>
                  <a:srgbClr val="202124"/>
                </a:solidFill>
                <a:effectLst/>
                <a:latin typeface="zeitung"/>
              </a:rPr>
              <a:t>CoronaHack</a:t>
            </a: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 -Chest X-Ray-Dataset</a:t>
            </a:r>
          </a:p>
          <a:p>
            <a:pPr lvl="1"/>
            <a:r>
              <a:rPr lang="en-US" dirty="0">
                <a:hlinkClick r:id="rId4"/>
              </a:rPr>
              <a:t>https://www.kaggle.com/datasets/praveengovi/coronahack-chest-xraydataset</a:t>
            </a:r>
            <a:endParaRPr lang="en-US" dirty="0"/>
          </a:p>
          <a:p>
            <a:pPr lvl="1"/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Collection Chest X Ray of Healthy vs Pneumonia (Corona) affected patients infected patients along with few other categories such as SARS (Severe Acute Respiratory Syndrome ) ,Streptococcus &amp; ARDS (Acute Respiratory Distress Syndrome)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127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193</TotalTime>
  <Words>798</Words>
  <Application>Microsoft Office PowerPoint</Application>
  <PresentationFormat>Widescreen</PresentationFormat>
  <Paragraphs>72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Inter</vt:lpstr>
      <vt:lpstr>zeitung</vt:lpstr>
      <vt:lpstr>Arial</vt:lpstr>
      <vt:lpstr>Calibri</vt:lpstr>
      <vt:lpstr>Gill Sans MT</vt:lpstr>
      <vt:lpstr>Wingdings 2</vt:lpstr>
      <vt:lpstr>Custom</vt:lpstr>
      <vt:lpstr>Enhancing Medical Image Quality Using Deep Learning Techniques and Advanced Evaluation Metrics</vt:lpstr>
      <vt:lpstr>Introduction</vt:lpstr>
      <vt:lpstr>Project Goals</vt:lpstr>
      <vt:lpstr>Literature Review:</vt:lpstr>
      <vt:lpstr>Literature Review:</vt:lpstr>
      <vt:lpstr>Comparison of Approaches:</vt:lpstr>
      <vt:lpstr>Gaps and Open Questions</vt:lpstr>
      <vt:lpstr>Our Methodology</vt:lpstr>
      <vt:lpstr>Datasets</vt:lpstr>
      <vt:lpstr>Preliminary Results</vt:lpstr>
      <vt:lpstr>Conclusion and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Medical Image Quality Using Deep Learning Techniques and Advanced Evaluation Metrics</dc:title>
  <dc:creator>Araceli Tan</dc:creator>
  <cp:lastModifiedBy>Araceli Tan</cp:lastModifiedBy>
  <cp:revision>6</cp:revision>
  <dcterms:created xsi:type="dcterms:W3CDTF">2025-06-26T03:32:54Z</dcterms:created>
  <dcterms:modified xsi:type="dcterms:W3CDTF">2025-06-26T06:46:38Z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