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1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alibri Light" panose="020F0302020204030204" pitchFamily="34" charset="0"/>
      <p:regular r:id="rId29"/>
      <p:italic r:id="rId3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138" y="1002"/>
      </p:cViewPr>
      <p:guideLst>
        <p:guide orient="horz" pos="1620"/>
        <p:guide pos="2880"/>
      </p:guideLst>
    </p:cSldViewPr>
  </p:slideViewPr>
  <p:notesTextViewPr>
    <p:cViewPr>
      <p:scale>
        <a:sx n="1" d="1"/>
        <a:sy n="1" d="1"/>
      </p:scale>
      <p:origin x="0" y="-66"/>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Hello everyone, and thank you for joining our presentation. Today, we’ll be discussing our project on classifying causes of death in New York City using a machine learning approach. Our team includes …</a:t>
            </a:r>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627c8e0f6a_0_38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627c8e0f6a_0_38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27c8e0f6a_0_39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627c8e0f6a_0_39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3627d20d4e6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3627d20d4e6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First, we ran a Chi-Square test on each one-hot encoded variable to determine which were significantly associated with high mortality—features with p-values below 0.05 made the cut, and we plotted the top 15 by Chi² score. Next, we applied RFE with a Logistic Regression estimator, which iteratively dropped the least important features until only the ten strongest remained. The resulting ranking (where ‘1’ denotes selection) is shown in our RFE bar chart, ensuring we feed our models only the most predictive inputs.</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627d20d4e6_2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3627d20d4e6_2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627d20d4e6_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3627d20d4e6_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presents the performance of our logistic regression model, which was trained using an 80/20 split and evaluated with 5-fold cross-validation. The cross-validation accuracy scores are consistently high, averaging around 94%. The classification report on the test set shows precision, recall, and f1-scores above 0.94 for both classes, indicating robust and balanced performance. The overall test accuracy is about 95%. While these results are promising, we remain cautious about potential overfitting, given the consistently high scores. Further analysis, possibly with additional data or external validation, would help confirm the model's generalizability.</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627d20d4e6_5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3627d20d4e6_5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presents the performance metrics for our Support Vector Machine model using an RBF kernel and stratified K-fold cross-validation. The SVM achieved perfect cross-validation scores, with a mean accuracy of 1.0. On the test set, both classes reached very high precision, recall, and f1-scores—close to or above 0.98 in most cases—with an overall test accuracy of 99%. The confusion matrix shows very few misclassifications. Additionally, the average precision, recall, and f1-score remain high, demonstrating that the SVM is extremely effective for our classification task. However, as always with perfect or near-perfect scores, we should consider potential overfitting and validate on external datasets if possible.</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627d20d4e6_5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3627d20d4e6_5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shows the performance of our K-Nearest Neighbors classifier using a stratified K-fold cross-validation approach, evaluated with the ROC AUC metric. The ROC curve, shown here, illustrates the true positive rate against the false positive rate at various thresholds. Our KNN model achieved a high area under the curve, or AUC, of 0.97, indicating excellent classification performance and strong discrimination between high- and low-mortality categories. This result demonstrates that the KNN model is both sensitive and specific in this context.</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627d20d4e6_5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627d20d4e6_5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627d20d4e6_5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3627d20d4e6_5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summarizes the K-Nearest Neighbors model’s performance on the test set. As shown, the model achieved a precision of 0.96 for class 0 and 0.94 for class 1, with both classes reaching an f1-score of 0.95. The overall test accuracy is approximately 95%. Both macro and weighted averages for precision, recall, and f1-score are also 0.95, indicating the model performs consistently well across both high- and low-mortality categories. These results demonstrate the robustness and balanced performance of our KNN classifier.</a:t>
            </a: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627d20d4e6_5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3627d20d4e6_5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confusion matrix shows how well our classifier performed in distinguishing between high-mortality and low-mortality cases. We see 102 true negatives and 115 true positives, meaning the model correctly identified most instances. There were no false positives and only 2 false negatives, demonstrating that our model is highly accurate, with very few misclassifications. This strong performance aligns with the high precision, recall, and overall accuracy reported earlier</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27c8e0f6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27c8e0f6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main research question is whether we can accurately classify causes of death as high- or low-mortality based on factors like year, sex, race/ethnicity, and the cause code. To answer this, we set out four objectives: data preparation, feature engineering, model development, and finally, identifying what most drives high-mortality rates.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27d20d4e6_5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627d20d4e6_5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trained and evaluated three different machine learning models: logistic regression, SVM with an RBF kernel, and k-nearest neighbors. For robust evaluation, we split the data into 80% training and 20% test sets, and used five-fold stratified cross-validation for tuning our models.</a:t>
            </a:r>
          </a:p>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627d20d4e6_5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3627d20d4e6_5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One of the most important findings was that age-adjusted death rate is the strongest predictor of high-mortality. Disease-specific and demographic one-hot features, especially for certain causes and Black Non-Hispanic groups, also stood out. On the other hand, we faced limitations—mainly missing data for race and ethnicity, and no socioeconomic or geographic factors in this dataset.</a:t>
            </a:r>
          </a:p>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627d20d4e6_5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627d20d4e6_5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summary, we achieved over 80% accuracy in classifying high vs. low mortality using this dataset. Age-adjusted death rate and demographic factors are key drivers. For future work, we plan to integrate neighborhood-level socioeconomic data, expand our time frame, and build an interactive dashboard so stakeholders can better visualize these results.</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27c8e0f6a_0_38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27c8e0f6a_0_38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15000"/>
              </a:lnSpc>
              <a:spcBef>
                <a:spcPts val="1200"/>
              </a:spcBef>
              <a:spcAft>
                <a:spcPts val="0"/>
              </a:spcAft>
              <a:buClr>
                <a:schemeClr val="dk1"/>
              </a:buClr>
              <a:buSzPts val="1100"/>
              <a:buFont typeface="Arial"/>
              <a:buNone/>
              <a:tabLst/>
              <a:defRPr/>
            </a:pPr>
            <a:r>
              <a:rPr lang="en-US" dirty="0"/>
              <a:t>Our dataset comes from the NYC Department of Health and contains over a thousand records, representing combinations of year, cause of death, and demographic groups. Key data fields include the year, leading cause, sex, race or ethnicity, as well as death rate and age-adjusted death rate for each group.</a:t>
            </a:r>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spcBef>
                <a:spcPts val="120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627c8e0f6a_0_38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627c8e0f6a_0_38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dirty="0"/>
              <a:t>To ensure data quality, we standardized missing values and converted placeholder values to </a:t>
            </a:r>
            <a:r>
              <a:rPr lang="en-US" dirty="0" err="1"/>
              <a:t>NaN</a:t>
            </a:r>
            <a:r>
              <a:rPr lang="en-US" dirty="0"/>
              <a:t>. We also made sure all numeric columns were the right type, and filtered out any negative or implausible death rates. This cleaning step was crucial for accurate analysis.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627c8e0f6a_0_38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627c8e0f6a_0_38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Our initial analysis showed that heart disease and unintentional injuries are the top causes of death in NYC. We also found that male mortality rates are higher across these leading causes, and the largest demographic groups represented are Black Non-Hispanic and White Non-Hispanic.</a:t>
            </a:r>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627c8e0f6a_0_38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627c8e0f6a_0_38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627c8e0f6a_0_38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627c8e0f6a_0_38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bar chart displays the distribution of sex within each race and ethnicity group in our dataset. The counts for males and females are fairly balanced across all groups: Black Non-Hispanic, White Non-Hispanic, Asian and Pacific Islander, and Hispanic. This balance suggests there is no significant gender bias in the representation of different demographic groups, supporting the reliability of our subsequent analyses by sex and race/ethnicity.</a:t>
            </a: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627c8e0f6a_0_39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627c8e0f6a_0_39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27c8e0f6a_0_38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27c8e0f6a_0_38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slide shows the result of our categorical encoding process. We used one-hot encoding to transform categorical features—specifically, the leading cause of death and race/ethnicity—into separate binary columns. This allows our machine learning models to interpret these variables effectively. You can see in the sample table that each row now has multiple columns indicating the presence or absence of specific causes and demographic categories, enabling more precise feature selection and downstream analysis.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smtClean="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4011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smtClean="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6141420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smtClean="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7457020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468891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smtClean="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6350461"/>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smtClean="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54784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smtClean="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021213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smtClean="0"/>
              <a:t>6/24/2025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3194975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smtClean="0"/>
              <a:t>6/24/2025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05404159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6/24/2025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6790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smtClean="0"/>
              <a:t>6/24/2025</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207944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smtClean="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38722496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smtClean="0"/>
              <a:t>6/24/2025</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8458255"/>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p:txBody>
          <a:bodyPr/>
          <a:lstStyle/>
          <a:p>
            <a:pPr lvl="0"/>
            <a:r>
              <a:rPr lang="en-US" dirty="0"/>
              <a:t>Classifying NYC Mortality Categories</a:t>
            </a:r>
          </a:p>
        </p:txBody>
      </p:sp>
      <p:sp>
        <p:nvSpPr>
          <p:cNvPr id="55" name="Google Shape;55;p13"/>
          <p:cNvSpPr txBox="1">
            <a:spLocks noGrp="1"/>
          </p:cNvSpPr>
          <p:nvPr>
            <p:ph type="subTitle" idx="1"/>
          </p:nvPr>
        </p:nvSpPr>
        <p:spPr>
          <a:xfrm>
            <a:off x="490329" y="3341715"/>
            <a:ext cx="8156713" cy="857250"/>
          </a:xfrm>
        </p:spPr>
        <p:txBody>
          <a:bodyPr>
            <a:normAutofit fontScale="77500" lnSpcReduction="20000"/>
          </a:bodyPr>
          <a:lstStyle/>
          <a:p>
            <a:pPr lvl="0"/>
            <a:r>
              <a:rPr lang="en-US" dirty="0"/>
              <a:t>A Machine Learning Approach</a:t>
            </a:r>
          </a:p>
          <a:p>
            <a:pPr lvl="0"/>
            <a:endParaRPr lang="en-US" dirty="0"/>
          </a:p>
          <a:p>
            <a:pPr marL="0" lvl="0" indent="0" algn="l" rtl="0">
              <a:spcBef>
                <a:spcPts val="0"/>
              </a:spcBef>
              <a:spcAft>
                <a:spcPts val="0"/>
              </a:spcAft>
              <a:buNone/>
            </a:pPr>
            <a:r>
              <a:rPr lang="en-US" dirty="0"/>
              <a:t>By: Christian De la Torre, Araceli Castelan, Jonathan </a:t>
            </a:r>
            <a:r>
              <a:rPr lang="en-US" dirty="0" err="1"/>
              <a:t>Suconota</a:t>
            </a:r>
            <a:r>
              <a:rPr lang="en-US" dirty="0"/>
              <a:t>, Kevin </a:t>
            </a:r>
            <a:r>
              <a:rPr lang="en-US" dirty="0" err="1"/>
              <a:t>Sookram</a:t>
            </a:r>
            <a:endParaRPr lang="en-US" dirty="0"/>
          </a:p>
          <a:p>
            <a:pPr lvl="0"/>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txBox="1">
            <a:spLocks noGrp="1"/>
          </p:cNvSpPr>
          <p:nvPr>
            <p:ph type="title"/>
          </p:nvPr>
        </p:nvSpPr>
        <p:spPr/>
        <p:txBody>
          <a:bodyPr>
            <a:normAutofit/>
          </a:bodyPr>
          <a:lstStyle/>
          <a:p>
            <a:pPr lvl="0"/>
            <a:r>
              <a:rPr lang="en-US" dirty="0">
                <a:solidFill>
                  <a:schemeClr val="bg1"/>
                </a:solidFill>
              </a:rPr>
              <a:t>Feature Engineering &amp; Selection</a:t>
            </a:r>
          </a:p>
          <a:p>
            <a:pPr lvl="0"/>
            <a:endParaRPr lang="en-US" dirty="0"/>
          </a:p>
        </p:txBody>
      </p:sp>
      <p:sp>
        <p:nvSpPr>
          <p:cNvPr id="4" name="Text Placeholder 3">
            <a:extLst>
              <a:ext uri="{FF2B5EF4-FFF2-40B4-BE49-F238E27FC236}">
                <a16:creationId xmlns:a16="http://schemas.microsoft.com/office/drawing/2014/main" id="{EDA0C11C-485A-E4C6-6FBD-7FF1EC0A98A7}"/>
              </a:ext>
            </a:extLst>
          </p:cNvPr>
          <p:cNvSpPr>
            <a:spLocks noGrp="1"/>
          </p:cNvSpPr>
          <p:nvPr>
            <p:ph type="body" sz="half" idx="2"/>
          </p:nvPr>
        </p:nvSpPr>
        <p:spPr/>
        <p:txBody>
          <a:bodyPr>
            <a:normAutofit/>
          </a:bodyPr>
          <a:lstStyle/>
          <a:p>
            <a:pPr lvl="0"/>
            <a:r>
              <a:rPr lang="en-US" sz="1400" b="1" dirty="0">
                <a:solidFill>
                  <a:schemeClr val="tx1"/>
                </a:solidFill>
              </a:rPr>
              <a:t>Statistical tests:</a:t>
            </a:r>
          </a:p>
          <a:p>
            <a:pPr lvl="0"/>
            <a:r>
              <a:rPr lang="en-US" sz="1400" b="1" dirty="0">
                <a:solidFill>
                  <a:schemeClr val="tx1"/>
                </a:solidFill>
              </a:rPr>
              <a:t>Chi-Square: </a:t>
            </a:r>
            <a:r>
              <a:rPr lang="en-US" sz="1400" dirty="0">
                <a:solidFill>
                  <a:schemeClr val="tx1"/>
                </a:solidFill>
              </a:rPr>
              <a:t>Independence test between each one-hot feature and `</a:t>
            </a:r>
            <a:r>
              <a:rPr lang="en-US" sz="1400" dirty="0">
                <a:solidFill>
                  <a:schemeClr val="tx1"/>
                </a:solidFill>
                <a:sym typeface="Roboto Mono"/>
              </a:rPr>
              <a:t>High_Mortality`</a:t>
            </a:r>
            <a:r>
              <a:rPr lang="en-US" sz="1400" dirty="0">
                <a:solidFill>
                  <a:schemeClr val="tx1"/>
                </a:solidFill>
              </a:rPr>
              <a:t> target; top 15 features visualized by Chi2 statistic</a:t>
            </a:r>
            <a:br>
              <a:rPr lang="en-US" sz="1400" dirty="0">
                <a:solidFill>
                  <a:schemeClr val="tx1"/>
                </a:solidFill>
              </a:rPr>
            </a:br>
            <a:endParaRPr lang="en-US" sz="1400" dirty="0">
              <a:solidFill>
                <a:schemeClr val="tx1"/>
              </a:solidFill>
            </a:endParaRPr>
          </a:p>
          <a:p>
            <a:pPr lvl="0"/>
            <a:r>
              <a:rPr lang="en-US" sz="1400" b="1" dirty="0">
                <a:solidFill>
                  <a:schemeClr val="tx1"/>
                </a:solidFill>
              </a:rPr>
              <a:t>Pearson correlation: </a:t>
            </a:r>
            <a:r>
              <a:rPr lang="en-US" sz="1400" dirty="0">
                <a:solidFill>
                  <a:schemeClr val="tx1"/>
                </a:solidFill>
              </a:rPr>
              <a:t>Heatmap of numerical features vs. </a:t>
            </a:r>
            <a:r>
              <a:rPr lang="en-US" sz="1400" dirty="0">
                <a:solidFill>
                  <a:schemeClr val="tx1"/>
                </a:solidFill>
                <a:sym typeface="Roboto Mono"/>
              </a:rPr>
              <a:t>High_Mortality</a:t>
            </a:r>
            <a:endParaRPr lang="en-US" sz="1400" dirty="0">
              <a:solidFill>
                <a:schemeClr val="tx1"/>
              </a:solidFill>
            </a:endParaRPr>
          </a:p>
        </p:txBody>
      </p:sp>
      <p:pic>
        <p:nvPicPr>
          <p:cNvPr id="6" name="Google Shape;113;p22">
            <a:extLst>
              <a:ext uri="{FF2B5EF4-FFF2-40B4-BE49-F238E27FC236}">
                <a16:creationId xmlns:a16="http://schemas.microsoft.com/office/drawing/2014/main" id="{D7B6EE25-36DE-AFBB-723B-350F77EF49C2}"/>
              </a:ext>
            </a:extLst>
          </p:cNvPr>
          <p:cNvPicPr preferRelativeResize="0">
            <a:picLocks noGrp="1"/>
          </p:cNvPicPr>
          <p:nvPr>
            <p:ph idx="1"/>
          </p:nvPr>
        </p:nvPicPr>
        <p:blipFill>
          <a:blip r:embed="rId3">
            <a:alphaModFix/>
          </a:blip>
          <a:stretch>
            <a:fillRect/>
          </a:stretch>
        </p:blipFill>
        <p:spPr>
          <a:xfrm>
            <a:off x="3134139" y="1159565"/>
            <a:ext cx="5963477" cy="269019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3"/>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Feature Engineering &amp; Selection</a:t>
            </a:r>
            <a:endParaRPr/>
          </a:p>
          <a:p>
            <a:pPr marL="0" lvl="0" indent="0" algn="l" rtl="0">
              <a:spcBef>
                <a:spcPts val="0"/>
              </a:spcBef>
              <a:spcAft>
                <a:spcPts val="0"/>
              </a:spcAft>
              <a:buNone/>
            </a:pPr>
            <a:endParaRPr/>
          </a:p>
        </p:txBody>
      </p:sp>
      <p:sp>
        <p:nvSpPr>
          <p:cNvPr id="119" name="Google Shape;119;p23"/>
          <p:cNvSpPr txBox="1">
            <a:spLocks noGrp="1"/>
          </p:cNvSpPr>
          <p:nvPr>
            <p:ph type="body" sz="half" idx="2"/>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sz="1400" b="1" dirty="0">
                <a:solidFill>
                  <a:schemeClr val="dk1"/>
                </a:solidFill>
              </a:rPr>
              <a:t>RFE (Recursive Feature Elimination):</a:t>
            </a:r>
            <a:r>
              <a:rPr lang="en" sz="1400" dirty="0">
                <a:solidFill>
                  <a:schemeClr val="dk1"/>
                </a:solidFill>
              </a:rPr>
              <a:t> Wrapper method with Logistic Regression to rank all features and select the top 10</a:t>
            </a:r>
            <a:endParaRPr sz="1400" dirty="0"/>
          </a:p>
        </p:txBody>
      </p:sp>
      <p:pic>
        <p:nvPicPr>
          <p:cNvPr id="3" name="Google Shape;120;p23">
            <a:extLst>
              <a:ext uri="{FF2B5EF4-FFF2-40B4-BE49-F238E27FC236}">
                <a16:creationId xmlns:a16="http://schemas.microsoft.com/office/drawing/2014/main" id="{E1FFE818-F74A-01D5-D817-F15C0E64EB2B}"/>
              </a:ext>
            </a:extLst>
          </p:cNvPr>
          <p:cNvPicPr preferRelativeResize="0">
            <a:picLocks noGrp="1"/>
          </p:cNvPicPr>
          <p:nvPr>
            <p:ph idx="1"/>
          </p:nvPr>
        </p:nvPicPr>
        <p:blipFill>
          <a:blip r:embed="rId3">
            <a:alphaModFix/>
          </a:blip>
          <a:stretch>
            <a:fillRect/>
          </a:stretch>
        </p:blipFill>
        <p:spPr>
          <a:xfrm>
            <a:off x="4059028" y="171325"/>
            <a:ext cx="4040441" cy="480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4"/>
          <p:cNvSpPr txBox="1">
            <a:spLocks noGrp="1"/>
          </p:cNvSpPr>
          <p:nvPr>
            <p:ph type="title"/>
          </p:nvPr>
        </p:nvSpPr>
        <p:spPr>
          <a:xfrm>
            <a:off x="708991" y="214953"/>
            <a:ext cx="7991061" cy="1088068"/>
          </a:xfrm>
        </p:spPr>
        <p:txBody>
          <a:bodyPr/>
          <a:lstStyle/>
          <a:p>
            <a:pPr lvl="0"/>
            <a:r>
              <a:rPr lang="en-US" dirty="0"/>
              <a:t>Feature Engineering &amp; Selection Conclusion</a:t>
            </a:r>
          </a:p>
        </p:txBody>
      </p:sp>
      <p:sp>
        <p:nvSpPr>
          <p:cNvPr id="126" name="Google Shape;126;p24"/>
          <p:cNvSpPr txBox="1">
            <a:spLocks noGrp="1"/>
          </p:cNvSpPr>
          <p:nvPr>
            <p:ph idx="1"/>
          </p:nvPr>
        </p:nvSpPr>
        <p:spPr/>
        <p:txBody>
          <a:bodyPr/>
          <a:lstStyle/>
          <a:p>
            <a:pPr>
              <a:buFont typeface="Arial" panose="020B0604020202020204" pitchFamily="34" charset="0"/>
              <a:buChar char="•"/>
            </a:pPr>
            <a:r>
              <a:rPr lang="en-US" sz="1600" b="1" dirty="0">
                <a:solidFill>
                  <a:schemeClr val="tx1"/>
                </a:solidFill>
              </a:rPr>
              <a:t>   Chi-Square Test: </a:t>
            </a:r>
          </a:p>
          <a:p>
            <a:pPr lvl="1"/>
            <a:r>
              <a:rPr lang="en-US" sz="1400" dirty="0">
                <a:solidFill>
                  <a:schemeClr val="tx1"/>
                </a:solidFill>
              </a:rPr>
              <a:t>Assessed independence between one-hot encoded categorical features and the </a:t>
            </a:r>
            <a:r>
              <a:rPr lang="en-US" sz="1400" dirty="0">
                <a:solidFill>
                  <a:schemeClr val="tx1"/>
                </a:solidFill>
                <a:sym typeface="Roboto Mono"/>
              </a:rPr>
              <a:t>High_Mortality</a:t>
            </a:r>
            <a:r>
              <a:rPr lang="en-US" sz="1400" dirty="0">
                <a:solidFill>
                  <a:schemeClr val="tx1"/>
                </a:solidFill>
              </a:rPr>
              <a:t> target, identifying features with p &lt; 0.05 as statistically significant; visualized the top 15 features by Chi² statistic.</a:t>
            </a:r>
          </a:p>
          <a:p>
            <a:pPr>
              <a:buFont typeface="Arial" panose="020B0604020202020204" pitchFamily="34" charset="0"/>
              <a:buChar char="•"/>
            </a:pPr>
            <a:r>
              <a:rPr lang="en-US" sz="1600" b="1" dirty="0">
                <a:solidFill>
                  <a:schemeClr val="tx1"/>
                </a:solidFill>
              </a:rPr>
              <a:t>   Recursive Feature Elimination (RFE): </a:t>
            </a:r>
          </a:p>
          <a:p>
            <a:pPr lvl="1"/>
            <a:r>
              <a:rPr lang="en-US" sz="1400" dirty="0">
                <a:solidFill>
                  <a:schemeClr val="tx1"/>
                </a:solidFill>
              </a:rPr>
              <a:t>Used Logistic Regression as a base model to recursively eliminate less informative predictors, selecting the top 10 most important features; all features were ranked (1 = selected, higher numbers = less relevant), and the bar chart displays this ranking.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5"/>
          <p:cNvSpPr txBox="1">
            <a:spLocks noGrp="1"/>
          </p:cNvSpPr>
          <p:nvPr>
            <p:ph type="title"/>
          </p:nvPr>
        </p:nvSpPr>
        <p:spPr/>
        <p:txBody>
          <a:bodyPr/>
          <a:lstStyle/>
          <a:p>
            <a:pPr lvl="0"/>
            <a:r>
              <a:rPr lang="en-US"/>
              <a:t>Model Development</a:t>
            </a:r>
          </a:p>
        </p:txBody>
      </p:sp>
      <p:sp>
        <p:nvSpPr>
          <p:cNvPr id="132" name="Google Shape;132;p25"/>
          <p:cNvSpPr txBox="1">
            <a:spLocks noGrp="1"/>
          </p:cNvSpPr>
          <p:nvPr>
            <p:ph idx="1"/>
          </p:nvPr>
        </p:nvSpPr>
        <p:spPr/>
        <p:txBody>
          <a:bodyPr/>
          <a:lstStyle/>
          <a:p>
            <a:pPr>
              <a:buFont typeface="Arial" panose="020B0604020202020204" pitchFamily="34" charset="0"/>
              <a:buChar char="•"/>
            </a:pPr>
            <a:r>
              <a:rPr lang="en-US" sz="1600" b="1" dirty="0">
                <a:solidFill>
                  <a:schemeClr val="tx1"/>
                </a:solidFill>
              </a:rPr>
              <a:t>   Algorithms evaluated: </a:t>
            </a:r>
          </a:p>
          <a:p>
            <a:pPr lvl="1"/>
            <a:r>
              <a:rPr lang="en-US" sz="1400" dirty="0">
                <a:solidFill>
                  <a:schemeClr val="tx1"/>
                </a:solidFill>
              </a:rPr>
              <a:t>Logistic Regression</a:t>
            </a:r>
          </a:p>
          <a:p>
            <a:pPr lvl="1"/>
            <a:r>
              <a:rPr lang="en-US" sz="1400" dirty="0">
                <a:solidFill>
                  <a:schemeClr val="tx1"/>
                </a:solidFill>
              </a:rPr>
              <a:t>Support Vector Machine (RBF kernel)</a:t>
            </a:r>
          </a:p>
          <a:p>
            <a:pPr lvl="1"/>
            <a:r>
              <a:rPr lang="en-US" sz="1400" dirty="0">
                <a:solidFill>
                  <a:schemeClr val="tx1"/>
                </a:solidFill>
              </a:rPr>
              <a:t>K-Nearest Neighbors</a:t>
            </a:r>
            <a:br>
              <a:rPr lang="en-US" sz="1400" dirty="0">
                <a:solidFill>
                  <a:schemeClr val="tx1"/>
                </a:solidFill>
              </a:rPr>
            </a:br>
            <a:endParaRPr lang="en-US" sz="1400" dirty="0">
              <a:solidFill>
                <a:schemeClr val="tx1"/>
              </a:solidFill>
            </a:endParaRPr>
          </a:p>
          <a:p>
            <a:pPr>
              <a:buFont typeface="Arial" panose="020B0604020202020204" pitchFamily="34" charset="0"/>
              <a:buChar char="•"/>
            </a:pPr>
            <a:r>
              <a:rPr lang="en-US" sz="1600" b="1" dirty="0">
                <a:solidFill>
                  <a:schemeClr val="tx1"/>
                </a:solidFill>
              </a:rPr>
              <a:t>  Training setup:</a:t>
            </a:r>
          </a:p>
          <a:p>
            <a:pPr lvl="1"/>
            <a:r>
              <a:rPr lang="en-US" sz="1400" dirty="0">
                <a:solidFill>
                  <a:schemeClr val="tx1"/>
                </a:solidFill>
              </a:rPr>
              <a:t> 80/20 train/test split</a:t>
            </a:r>
          </a:p>
          <a:p>
            <a:pPr lvl="1"/>
            <a:r>
              <a:rPr lang="en-US" sz="1400" dirty="0">
                <a:solidFill>
                  <a:schemeClr val="tx1"/>
                </a:solidFill>
              </a:rPr>
              <a:t>5-fold Stratified CV for hyperparameter tuning</a:t>
            </a:r>
          </a:p>
          <a:p>
            <a:pPr lvl="0"/>
            <a:endParaRPr 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6"/>
          <p:cNvSpPr txBox="1">
            <a:spLocks noGrp="1"/>
          </p:cNvSpPr>
          <p:nvPr>
            <p:ph type="title"/>
          </p:nvPr>
        </p:nvSpPr>
        <p:spPr/>
        <p:txBody>
          <a:bodyPr/>
          <a:lstStyle/>
          <a:p>
            <a:pPr lvl="0"/>
            <a:r>
              <a:rPr lang="en-US" dirty="0"/>
              <a:t>Logistic Regression: </a:t>
            </a:r>
            <a:br>
              <a:rPr lang="en-US" dirty="0"/>
            </a:br>
            <a:r>
              <a:rPr lang="en-US" dirty="0"/>
              <a:t>(80/20 split + 5-fold CV)</a:t>
            </a:r>
          </a:p>
        </p:txBody>
      </p:sp>
      <p:pic>
        <p:nvPicPr>
          <p:cNvPr id="3" name="Google Shape;138;p26">
            <a:extLst>
              <a:ext uri="{FF2B5EF4-FFF2-40B4-BE49-F238E27FC236}">
                <a16:creationId xmlns:a16="http://schemas.microsoft.com/office/drawing/2014/main" id="{253040B5-F1A3-779A-7762-13720F4D7084}"/>
              </a:ext>
            </a:extLst>
          </p:cNvPr>
          <p:cNvPicPr preferRelativeResize="0">
            <a:picLocks noGrp="1"/>
          </p:cNvPicPr>
          <p:nvPr>
            <p:ph idx="1"/>
          </p:nvPr>
        </p:nvPicPr>
        <p:blipFill>
          <a:blip r:embed="rId3">
            <a:alphaModFix/>
          </a:blip>
          <a:stretch>
            <a:fillRect/>
          </a:stretch>
        </p:blipFill>
        <p:spPr>
          <a:xfrm>
            <a:off x="822325" y="1638583"/>
            <a:ext cx="7543800" cy="2509272"/>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p:txBody>
          <a:bodyPr/>
          <a:lstStyle/>
          <a:p>
            <a:pPr lvl="0"/>
            <a:r>
              <a:rPr lang="en-US" dirty="0"/>
              <a:t>Support Vector Machine:</a:t>
            </a:r>
            <a:br>
              <a:rPr lang="en-US" dirty="0"/>
            </a:br>
            <a:r>
              <a:rPr lang="en-US" dirty="0"/>
              <a:t>(RBF kernel + Stratified K-Fold)</a:t>
            </a:r>
          </a:p>
        </p:txBody>
      </p:sp>
      <p:pic>
        <p:nvPicPr>
          <p:cNvPr id="4" name="Google Shape;144;p27">
            <a:extLst>
              <a:ext uri="{FF2B5EF4-FFF2-40B4-BE49-F238E27FC236}">
                <a16:creationId xmlns:a16="http://schemas.microsoft.com/office/drawing/2014/main" id="{38E38CFB-B6CA-E9C5-A493-F2A21B92D0D7}"/>
              </a:ext>
            </a:extLst>
          </p:cNvPr>
          <p:cNvPicPr preferRelativeResize="0">
            <a:picLocks noGrp="1"/>
          </p:cNvPicPr>
          <p:nvPr>
            <p:ph sz="half" idx="1"/>
          </p:nvPr>
        </p:nvPicPr>
        <p:blipFill>
          <a:blip r:embed="rId3">
            <a:alphaModFix/>
          </a:blip>
          <a:stretch>
            <a:fillRect/>
          </a:stretch>
        </p:blipFill>
        <p:spPr>
          <a:xfrm>
            <a:off x="301636" y="1869303"/>
            <a:ext cx="4293224" cy="2066592"/>
          </a:xfrm>
        </p:spPr>
      </p:pic>
      <p:pic>
        <p:nvPicPr>
          <p:cNvPr id="5" name="Google Shape;145;p27">
            <a:extLst>
              <a:ext uri="{FF2B5EF4-FFF2-40B4-BE49-F238E27FC236}">
                <a16:creationId xmlns:a16="http://schemas.microsoft.com/office/drawing/2014/main" id="{B6227AF3-012B-71AE-72B2-592E1791137E}"/>
              </a:ext>
            </a:extLst>
          </p:cNvPr>
          <p:cNvPicPr preferRelativeResize="0">
            <a:picLocks noGrp="1"/>
          </p:cNvPicPr>
          <p:nvPr>
            <p:ph sz="half" idx="2"/>
          </p:nvPr>
        </p:nvPicPr>
        <p:blipFill>
          <a:blip r:embed="rId4">
            <a:alphaModFix/>
          </a:blip>
          <a:stretch>
            <a:fillRect/>
          </a:stretch>
        </p:blipFill>
        <p:spPr>
          <a:xfrm>
            <a:off x="4921004" y="2317741"/>
            <a:ext cx="3990257" cy="85077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p:txBody>
          <a:bodyPr/>
          <a:lstStyle/>
          <a:p>
            <a:pPr lvl="0"/>
            <a:r>
              <a:rPr lang="en-US" dirty="0"/>
              <a:t>K-Nearest Neighbors:</a:t>
            </a:r>
            <a:br>
              <a:rPr lang="en-US" dirty="0"/>
            </a:br>
            <a:r>
              <a:rPr lang="en-US" dirty="0"/>
              <a:t>(Stratified K-Fold + ROC AUC)</a:t>
            </a:r>
          </a:p>
        </p:txBody>
      </p:sp>
      <p:pic>
        <p:nvPicPr>
          <p:cNvPr id="3" name="Google Shape;151;p28">
            <a:extLst>
              <a:ext uri="{FF2B5EF4-FFF2-40B4-BE49-F238E27FC236}">
                <a16:creationId xmlns:a16="http://schemas.microsoft.com/office/drawing/2014/main" id="{4EBAFB84-7977-A1FD-CE43-3DF9D619C38C}"/>
              </a:ext>
            </a:extLst>
          </p:cNvPr>
          <p:cNvPicPr preferRelativeResize="0">
            <a:picLocks noGrp="1"/>
          </p:cNvPicPr>
          <p:nvPr>
            <p:ph idx="1"/>
          </p:nvPr>
        </p:nvPicPr>
        <p:blipFill>
          <a:blip r:embed="rId3">
            <a:alphaModFix/>
          </a:blip>
          <a:stretch>
            <a:fillRect/>
          </a:stretch>
        </p:blipFill>
        <p:spPr>
          <a:xfrm>
            <a:off x="2442842" y="1364422"/>
            <a:ext cx="4258316" cy="3373230"/>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p:txBody>
          <a:bodyPr/>
          <a:lstStyle/>
          <a:p>
            <a:pPr lvl="0"/>
            <a:r>
              <a:rPr lang="en-US" dirty="0"/>
              <a:t>Model Dev Conclusion</a:t>
            </a:r>
          </a:p>
        </p:txBody>
      </p:sp>
      <p:sp>
        <p:nvSpPr>
          <p:cNvPr id="157" name="Google Shape;157;p29"/>
          <p:cNvSpPr txBox="1">
            <a:spLocks noGrp="1"/>
          </p:cNvSpPr>
          <p:nvPr>
            <p:ph idx="1"/>
          </p:nvPr>
        </p:nvSpPr>
        <p:spPr/>
        <p:txBody>
          <a:bodyPr/>
          <a:lstStyle/>
          <a:p>
            <a:pPr>
              <a:buFont typeface="Arial" panose="020B0604020202020204" pitchFamily="34" charset="0"/>
              <a:buChar char="•"/>
            </a:pPr>
            <a:r>
              <a:rPr lang="en-US" sz="1600" b="1" dirty="0">
                <a:solidFill>
                  <a:schemeClr val="tx1"/>
                </a:solidFill>
              </a:rPr>
              <a:t>   Robust Evaluation: </a:t>
            </a:r>
          </a:p>
          <a:p>
            <a:pPr lvl="1"/>
            <a:r>
              <a:rPr lang="en-US" sz="1400" dirty="0">
                <a:solidFill>
                  <a:schemeClr val="tx1"/>
                </a:solidFill>
              </a:rPr>
              <a:t>Employed an 80/20 train/test split with 5-fold Stratified CV to ensure balanced, reliable performance estimates.</a:t>
            </a:r>
          </a:p>
          <a:p>
            <a:pPr lvl="0">
              <a:buFont typeface="Arial" panose="020B0604020202020204" pitchFamily="34" charset="0"/>
              <a:buChar char="•"/>
            </a:pPr>
            <a:r>
              <a:rPr lang="en-US" sz="1600" b="1" dirty="0">
                <a:solidFill>
                  <a:schemeClr val="tx1"/>
                </a:solidFill>
              </a:rPr>
              <a:t>   Algorithm Diversity: </a:t>
            </a:r>
          </a:p>
          <a:p>
            <a:pPr lvl="1"/>
            <a:r>
              <a:rPr lang="en-US" sz="1400" dirty="0">
                <a:solidFill>
                  <a:schemeClr val="tx1"/>
                </a:solidFill>
              </a:rPr>
              <a:t>Compared a linear model (Logistic Regression), a non-linear separator (SVM RBF), and an instance-based learner (KNN).</a:t>
            </a:r>
          </a:p>
          <a:p>
            <a:pPr lvl="0">
              <a:buFont typeface="Arial" panose="020B0604020202020204" pitchFamily="34" charset="0"/>
              <a:buChar char="•"/>
            </a:pPr>
            <a:r>
              <a:rPr lang="en-US" sz="1600" b="1" dirty="0">
                <a:solidFill>
                  <a:schemeClr val="tx1"/>
                </a:solidFill>
              </a:rPr>
              <a:t>   Strong Performance:</a:t>
            </a:r>
          </a:p>
          <a:p>
            <a:pPr lvl="1"/>
            <a:r>
              <a:rPr lang="en-US" sz="1400" dirty="0">
                <a:solidFill>
                  <a:schemeClr val="tx1"/>
                </a:solidFill>
              </a:rPr>
              <a:t>All three models achieved mean CV accuracies above 90%.</a:t>
            </a:r>
          </a:p>
          <a:p>
            <a:pPr lvl="1"/>
            <a:r>
              <a:rPr lang="en-US" sz="1400" dirty="0">
                <a:solidFill>
                  <a:schemeClr val="tx1"/>
                </a:solidFill>
              </a:rPr>
              <a:t>SVM delivered the highest mean CV accuracy and the most balanced precision/recall.</a:t>
            </a:r>
          </a:p>
          <a:p>
            <a:pPr lvl="0"/>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p:txBody>
          <a:bodyPr/>
          <a:lstStyle/>
          <a:p>
            <a:pPr lvl="0"/>
            <a:r>
              <a:rPr lang="en-US"/>
              <a:t> Model Evaluation</a:t>
            </a:r>
          </a:p>
        </p:txBody>
      </p:sp>
      <p:sp>
        <p:nvSpPr>
          <p:cNvPr id="163" name="Google Shape;163;p30"/>
          <p:cNvSpPr txBox="1">
            <a:spLocks noGrp="1"/>
          </p:cNvSpPr>
          <p:nvPr>
            <p:ph idx="1"/>
          </p:nvPr>
        </p:nvSpPr>
        <p:spPr/>
        <p:txBody>
          <a:bodyPr/>
          <a:lstStyle/>
          <a:p>
            <a:pPr lvl="0"/>
            <a:r>
              <a:rPr lang="en-US" dirty="0"/>
              <a:t>Performance Metrics Table</a:t>
            </a:r>
          </a:p>
          <a:p>
            <a:pPr lvl="0"/>
            <a:endParaRPr lang="en-US" dirty="0"/>
          </a:p>
          <a:p>
            <a:pPr lvl="0"/>
            <a:endParaRPr lang="en-US" dirty="0"/>
          </a:p>
        </p:txBody>
      </p:sp>
      <p:pic>
        <p:nvPicPr>
          <p:cNvPr id="4" name="Google Shape;164;p30">
            <a:extLst>
              <a:ext uri="{FF2B5EF4-FFF2-40B4-BE49-F238E27FC236}">
                <a16:creationId xmlns:a16="http://schemas.microsoft.com/office/drawing/2014/main" id="{E8816A44-78DB-A35B-150B-E90C633E3D51}"/>
              </a:ext>
            </a:extLst>
          </p:cNvPr>
          <p:cNvPicPr preferRelativeResize="0"/>
          <p:nvPr/>
        </p:nvPicPr>
        <p:blipFill>
          <a:blip r:embed="rId3">
            <a:alphaModFix/>
          </a:blip>
          <a:stretch>
            <a:fillRect/>
          </a:stretch>
        </p:blipFill>
        <p:spPr>
          <a:xfrm>
            <a:off x="1672221" y="1806719"/>
            <a:ext cx="5845278" cy="25951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31"/>
          <p:cNvSpPr txBox="1">
            <a:spLocks noGrp="1"/>
          </p:cNvSpPr>
          <p:nvPr>
            <p:ph type="title"/>
          </p:nvPr>
        </p:nvSpPr>
        <p:spPr/>
        <p:txBody>
          <a:bodyPr/>
          <a:lstStyle/>
          <a:p>
            <a:pPr lvl="0"/>
            <a:r>
              <a:rPr lang="en-US"/>
              <a:t>Confusion-Matrix Heatmap</a:t>
            </a:r>
          </a:p>
        </p:txBody>
      </p:sp>
      <p:pic>
        <p:nvPicPr>
          <p:cNvPr id="3" name="Google Shape;170;p31">
            <a:extLst>
              <a:ext uri="{FF2B5EF4-FFF2-40B4-BE49-F238E27FC236}">
                <a16:creationId xmlns:a16="http://schemas.microsoft.com/office/drawing/2014/main" id="{C2C26EE0-ED7A-DE6E-1C98-11E6061419A9}"/>
              </a:ext>
            </a:extLst>
          </p:cNvPr>
          <p:cNvPicPr preferRelativeResize="0">
            <a:picLocks noGrp="1"/>
          </p:cNvPicPr>
          <p:nvPr>
            <p:ph idx="1"/>
          </p:nvPr>
        </p:nvPicPr>
        <p:blipFill>
          <a:blip r:embed="rId3">
            <a:alphaModFix/>
          </a:blip>
          <a:stretch>
            <a:fillRect/>
          </a:stretch>
        </p:blipFill>
        <p:spPr>
          <a:xfrm>
            <a:off x="2677570" y="1384300"/>
            <a:ext cx="3833309" cy="3017838"/>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p:txBody>
          <a:bodyPr/>
          <a:lstStyle/>
          <a:p>
            <a:pPr lvl="0"/>
            <a:r>
              <a:rPr lang="en-US"/>
              <a:t>Research Questions &amp; Objectives</a:t>
            </a:r>
          </a:p>
        </p:txBody>
      </p:sp>
      <p:sp>
        <p:nvSpPr>
          <p:cNvPr id="62" name="Google Shape;62;p14"/>
          <p:cNvSpPr txBox="1">
            <a:spLocks noGrp="1"/>
          </p:cNvSpPr>
          <p:nvPr>
            <p:ph idx="1"/>
          </p:nvPr>
        </p:nvSpPr>
        <p:spPr/>
        <p:txBody>
          <a:bodyPr/>
          <a:lstStyle/>
          <a:p>
            <a:pPr>
              <a:buFont typeface="Arial" panose="020B0604020202020204" pitchFamily="34" charset="0"/>
              <a:buChar char="•"/>
            </a:pPr>
            <a:r>
              <a:rPr lang="en-US" sz="1600" dirty="0">
                <a:solidFill>
                  <a:schemeClr val="tx1"/>
                </a:solidFill>
              </a:rPr>
              <a:t>  </a:t>
            </a:r>
            <a:r>
              <a:rPr lang="en-US" sz="1600" b="1" dirty="0">
                <a:solidFill>
                  <a:schemeClr val="tx1"/>
                </a:solidFill>
              </a:rPr>
              <a:t>Research Question:</a:t>
            </a:r>
          </a:p>
          <a:p>
            <a:pPr lvl="1"/>
            <a:r>
              <a:rPr lang="en-US" sz="1400" dirty="0">
                <a:solidFill>
                  <a:schemeClr val="tx1"/>
                </a:solidFill>
              </a:rPr>
              <a:t>Can we classify causes of death into high-mortality vs low-mortality using year, sex, race/ethnicity, and cause code?</a:t>
            </a:r>
          </a:p>
          <a:p>
            <a:pPr marL="0" indent="0">
              <a:buNone/>
            </a:pPr>
            <a:endParaRPr lang="en-US" dirty="0">
              <a:solidFill>
                <a:schemeClr val="tx1"/>
              </a:solidFill>
            </a:endParaRPr>
          </a:p>
          <a:p>
            <a:pPr>
              <a:buFont typeface="Arial" panose="020B0604020202020204" pitchFamily="34" charset="0"/>
              <a:buChar char="•"/>
            </a:pPr>
            <a:r>
              <a:rPr lang="en-US" sz="1600" dirty="0">
                <a:solidFill>
                  <a:schemeClr val="tx1"/>
                </a:solidFill>
              </a:rPr>
              <a:t>   </a:t>
            </a:r>
            <a:r>
              <a:rPr lang="en-US" sz="1600" b="1" dirty="0">
                <a:solidFill>
                  <a:schemeClr val="tx1"/>
                </a:solidFill>
              </a:rPr>
              <a:t>Objectives:</a:t>
            </a:r>
          </a:p>
          <a:p>
            <a:pPr lvl="1"/>
            <a:r>
              <a:rPr lang="en-US" sz="1400" dirty="0">
                <a:solidFill>
                  <a:schemeClr val="tx1"/>
                </a:solidFill>
              </a:rPr>
              <a:t>Prepare and explore the NYC Causes of Death dataset</a:t>
            </a:r>
          </a:p>
          <a:p>
            <a:pPr lvl="1"/>
            <a:r>
              <a:rPr lang="en-US" sz="1400" dirty="0">
                <a:solidFill>
                  <a:schemeClr val="tx1"/>
                </a:solidFill>
              </a:rPr>
              <a:t>Engineer features and select predictors </a:t>
            </a:r>
          </a:p>
          <a:p>
            <a:pPr lvl="1"/>
            <a:r>
              <a:rPr lang="en-US" sz="1400" dirty="0">
                <a:solidFill>
                  <a:schemeClr val="tx1"/>
                </a:solidFill>
              </a:rPr>
              <a:t>Train &amp; evaluate classification models</a:t>
            </a:r>
          </a:p>
          <a:p>
            <a:pPr lvl="1"/>
            <a:r>
              <a:rPr lang="en-US" sz="1400" dirty="0">
                <a:solidFill>
                  <a:schemeClr val="tx1"/>
                </a:solidFill>
              </a:rPr>
              <a:t>Identify key drivers of high-mortality causes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32"/>
          <p:cNvSpPr txBox="1">
            <a:spLocks noGrp="1"/>
          </p:cNvSpPr>
          <p:nvPr>
            <p:ph type="title"/>
          </p:nvPr>
        </p:nvSpPr>
        <p:spPr/>
        <p:txBody>
          <a:bodyPr/>
          <a:lstStyle/>
          <a:p>
            <a:pPr lvl="0"/>
            <a:r>
              <a:rPr lang="en-US"/>
              <a:t>Model Evaluation Conclusion</a:t>
            </a:r>
          </a:p>
        </p:txBody>
      </p:sp>
      <p:sp>
        <p:nvSpPr>
          <p:cNvPr id="176" name="Google Shape;176;p32"/>
          <p:cNvSpPr txBox="1">
            <a:spLocks noGrp="1"/>
          </p:cNvSpPr>
          <p:nvPr>
            <p:ph idx="1"/>
          </p:nvPr>
        </p:nvSpPr>
        <p:spPr/>
        <p:txBody>
          <a:bodyPr/>
          <a:lstStyle/>
          <a:p>
            <a:pPr lvl="0">
              <a:buFont typeface="Arial" panose="020B0604020202020204" pitchFamily="34" charset="0"/>
              <a:buChar char="•"/>
            </a:pPr>
            <a:r>
              <a:rPr lang="en-US" sz="1600" b="1" dirty="0">
                <a:solidFill>
                  <a:schemeClr val="tx1"/>
                </a:solidFill>
              </a:rPr>
              <a:t>   Ensemble Model (Voting Classifier):</a:t>
            </a:r>
          </a:p>
          <a:p>
            <a:pPr lvl="1"/>
            <a:r>
              <a:rPr lang="en-US" sz="1400" dirty="0">
                <a:solidFill>
                  <a:schemeClr val="tx1"/>
                </a:solidFill>
              </a:rPr>
              <a:t>Precision = 0.98, Recall = 0.89, F1-Score = 0.93</a:t>
            </a:r>
          </a:p>
          <a:p>
            <a:pPr lvl="1"/>
            <a:r>
              <a:rPr lang="en-US" sz="1400" b="1" dirty="0">
                <a:solidFill>
                  <a:schemeClr val="tx1"/>
                </a:solidFill>
              </a:rPr>
              <a:t>   Support Vector Machine (RBF):</a:t>
            </a:r>
            <a:br>
              <a:rPr lang="en-US" sz="1400" dirty="0">
                <a:solidFill>
                  <a:schemeClr val="tx1"/>
                </a:solidFill>
              </a:rPr>
            </a:br>
            <a:r>
              <a:rPr lang="en-US" sz="1400" dirty="0">
                <a:solidFill>
                  <a:schemeClr val="tx1"/>
                </a:solidFill>
              </a:rPr>
              <a:t> – Precision = 0.97, Recall = 0.84, F1-Score = 0.90</a:t>
            </a:r>
          </a:p>
          <a:p>
            <a:pPr lvl="0">
              <a:buFont typeface="Arial" panose="020B0604020202020204" pitchFamily="34" charset="0"/>
              <a:buChar char="•"/>
            </a:pPr>
            <a:r>
              <a:rPr lang="en-US" sz="1600" b="1" dirty="0">
                <a:solidFill>
                  <a:schemeClr val="tx1"/>
                </a:solidFill>
              </a:rPr>
              <a:t>   Cross-Validation Accuracy:</a:t>
            </a:r>
            <a:r>
              <a:rPr lang="en-US" sz="1600" dirty="0">
                <a:solidFill>
                  <a:schemeClr val="tx1"/>
                </a:solidFill>
              </a:rPr>
              <a:t> </a:t>
            </a:r>
          </a:p>
          <a:p>
            <a:pPr lvl="1"/>
            <a:r>
              <a:rPr lang="en-US" sz="1400" dirty="0">
                <a:solidFill>
                  <a:schemeClr val="tx1"/>
                </a:solidFill>
              </a:rPr>
              <a:t>Consistently &gt; 94%, with some folds reaching 100%</a:t>
            </a:r>
          </a:p>
          <a:p>
            <a:pPr lvl="1"/>
            <a:r>
              <a:rPr lang="en-US" sz="1400" dirty="0">
                <a:solidFill>
                  <a:schemeClr val="tx1"/>
                </a:solidFill>
              </a:rPr>
              <a:t>Test-Set Accuracy: ≈ 99%, balanced performance across both classes</a:t>
            </a:r>
          </a:p>
          <a:p>
            <a:pPr lvl="0"/>
            <a:endParaRPr lang="en-US"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3"/>
          <p:cNvSpPr txBox="1">
            <a:spLocks noGrp="1"/>
          </p:cNvSpPr>
          <p:nvPr>
            <p:ph type="title"/>
          </p:nvPr>
        </p:nvSpPr>
        <p:spPr/>
        <p:txBody>
          <a:bodyPr/>
          <a:lstStyle/>
          <a:p>
            <a:pPr lvl="0"/>
            <a:r>
              <a:rPr lang="en-US"/>
              <a:t>Discussion</a:t>
            </a:r>
          </a:p>
        </p:txBody>
      </p:sp>
      <p:sp>
        <p:nvSpPr>
          <p:cNvPr id="182" name="Google Shape;182;p33"/>
          <p:cNvSpPr txBox="1">
            <a:spLocks noGrp="1"/>
          </p:cNvSpPr>
          <p:nvPr>
            <p:ph idx="1"/>
          </p:nvPr>
        </p:nvSpPr>
        <p:spPr/>
        <p:txBody>
          <a:bodyPr/>
          <a:lstStyle/>
          <a:p>
            <a:pPr lvl="0">
              <a:buFont typeface="Arial" panose="020B0604020202020204" pitchFamily="34" charset="0"/>
              <a:buChar char="•"/>
            </a:pPr>
            <a:r>
              <a:rPr lang="en-US" b="1" dirty="0">
                <a:solidFill>
                  <a:schemeClr val="tx1"/>
                </a:solidFill>
              </a:rPr>
              <a:t>  Key Insights:</a:t>
            </a:r>
          </a:p>
          <a:p>
            <a:pPr lvl="1"/>
            <a:r>
              <a:rPr lang="en-US" dirty="0">
                <a:solidFill>
                  <a:schemeClr val="tx1"/>
                </a:solidFill>
              </a:rPr>
              <a:t>From Pearson correlation, Age-Adjusted Death Rate showed the strongest linear association with the high-mortality label (r ≈ 0.579) .</a:t>
            </a:r>
          </a:p>
          <a:p>
            <a:pPr lvl="1"/>
            <a:r>
              <a:rPr lang="en-US" dirty="0">
                <a:solidFill>
                  <a:schemeClr val="tx1"/>
                </a:solidFill>
              </a:rPr>
              <a:t>Our RFE procedure selected disease-specific one-hot flags (e.g. Chronic Lower Respiratory Diseases) and the Race Ethnicity_Black Non-Hispanic indicator among the top predictors .</a:t>
            </a:r>
          </a:p>
          <a:p>
            <a:pPr lvl="0">
              <a:buFont typeface="Arial" panose="020B0604020202020204" pitchFamily="34" charset="0"/>
              <a:buChar char="•"/>
            </a:pPr>
            <a:r>
              <a:rPr lang="en-US" b="1" dirty="0">
                <a:solidFill>
                  <a:schemeClr val="tx1"/>
                </a:solidFill>
              </a:rPr>
              <a:t>  Limitations:</a:t>
            </a:r>
          </a:p>
          <a:p>
            <a:pPr lvl="1"/>
            <a:r>
              <a:rPr lang="en-US" dirty="0">
                <a:solidFill>
                  <a:schemeClr val="tx1"/>
                </a:solidFill>
              </a:rPr>
              <a:t>Over 386 records originally labeled “Other Race/Ethnicity” or “Not Stated/Unknown” were recoded to NaN, indicating substantial missingness in the race/ethnicity field .</a:t>
            </a:r>
          </a:p>
          <a:p>
            <a:pPr lvl="1"/>
            <a:r>
              <a:rPr lang="en-US" dirty="0">
                <a:solidFill>
                  <a:schemeClr val="tx1"/>
                </a:solidFill>
              </a:rPr>
              <a:t>The feature set did not include any socio-economic or geographic covariates—our encoded features cover only causes of death, sex, and race/ethnicity</a:t>
            </a:r>
          </a:p>
          <a:p>
            <a:pPr lvl="0"/>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txBox="1">
            <a:spLocks noGrp="1"/>
          </p:cNvSpPr>
          <p:nvPr>
            <p:ph type="title"/>
          </p:nvPr>
        </p:nvSpPr>
        <p:spPr/>
        <p:txBody>
          <a:bodyPr/>
          <a:lstStyle/>
          <a:p>
            <a:pPr lvl="0"/>
            <a:r>
              <a:rPr lang="en-US"/>
              <a:t>Conclusion </a:t>
            </a:r>
          </a:p>
        </p:txBody>
      </p:sp>
      <p:sp>
        <p:nvSpPr>
          <p:cNvPr id="188" name="Google Shape;188;p34"/>
          <p:cNvSpPr txBox="1">
            <a:spLocks noGrp="1"/>
          </p:cNvSpPr>
          <p:nvPr>
            <p:ph idx="1"/>
          </p:nvPr>
        </p:nvSpPr>
        <p:spPr/>
        <p:txBody>
          <a:bodyPr/>
          <a:lstStyle/>
          <a:p>
            <a:pPr>
              <a:buFont typeface="Arial" panose="020B0604020202020204" pitchFamily="34" charset="0"/>
              <a:buChar char="•"/>
            </a:pPr>
            <a:r>
              <a:rPr lang="en-US" sz="1600" b="1" dirty="0">
                <a:solidFill>
                  <a:schemeClr val="tx1"/>
                </a:solidFill>
              </a:rPr>
              <a:t>   Overall:</a:t>
            </a:r>
            <a:endParaRPr lang="en-US" sz="1600" dirty="0">
              <a:solidFill>
                <a:schemeClr val="tx1"/>
              </a:solidFill>
            </a:endParaRPr>
          </a:p>
          <a:p>
            <a:pPr lvl="1"/>
            <a:r>
              <a:rPr lang="en-US" sz="1400" dirty="0">
                <a:solidFill>
                  <a:schemeClr val="tx1"/>
                </a:solidFill>
              </a:rPr>
              <a:t>High vs. low mortality classification achieved &gt; 80% accuracy on hold-out data.</a:t>
            </a:r>
          </a:p>
          <a:p>
            <a:pPr lvl="1"/>
            <a:r>
              <a:rPr lang="en-US" sz="1400" dirty="0">
                <a:solidFill>
                  <a:schemeClr val="tx1"/>
                </a:solidFill>
              </a:rPr>
              <a:t>Age-Adjusted Death Rate and demographic one-hot flags (cause codes, race/ethnicity) contribute most to predictive performance.</a:t>
            </a:r>
          </a:p>
          <a:p>
            <a:pPr lvl="0">
              <a:buFont typeface="Arial" panose="020B0604020202020204" pitchFamily="34" charset="0"/>
              <a:buChar char="•"/>
            </a:pPr>
            <a:r>
              <a:rPr lang="en-US" sz="1600" b="1" dirty="0">
                <a:solidFill>
                  <a:schemeClr val="tx1"/>
                </a:solidFill>
              </a:rPr>
              <a:t>   Next Steps:</a:t>
            </a:r>
          </a:p>
          <a:p>
            <a:pPr lvl="1"/>
            <a:r>
              <a:rPr lang="en-US" sz="1400" dirty="0">
                <a:solidFill>
                  <a:schemeClr val="tx1"/>
                </a:solidFill>
              </a:rPr>
              <a:t>Integrate neighborhood-level socioeconomic indicators (e.g., median income, education rates) to capture contextual risk factors.</a:t>
            </a:r>
          </a:p>
          <a:p>
            <a:pPr lvl="1"/>
            <a:r>
              <a:rPr lang="en-US" sz="1400" dirty="0">
                <a:solidFill>
                  <a:schemeClr val="tx1"/>
                </a:solidFill>
              </a:rPr>
              <a:t>Expand temporal scope to pre-2010 and post-2020 data for broader trend analysis.</a:t>
            </a:r>
          </a:p>
          <a:p>
            <a:pPr lvl="1"/>
            <a:r>
              <a:rPr lang="en-US" sz="1400" dirty="0">
                <a:solidFill>
                  <a:schemeClr val="tx1"/>
                </a:solidFill>
              </a:rPr>
              <a:t>Deploy an interactive dashboard to visualize high- and low-mortality drivers for NYC health-department stakeholders.</a:t>
            </a:r>
          </a:p>
          <a:p>
            <a:pPr lvl="0"/>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p:txBody>
          <a:bodyPr/>
          <a:lstStyle/>
          <a:p>
            <a:pPr lvl="0"/>
            <a:r>
              <a:rPr lang="en-US"/>
              <a:t>Dataset Overview	</a:t>
            </a:r>
          </a:p>
        </p:txBody>
      </p:sp>
      <p:sp>
        <p:nvSpPr>
          <p:cNvPr id="68" name="Google Shape;68;p15"/>
          <p:cNvSpPr txBox="1">
            <a:spLocks noGrp="1"/>
          </p:cNvSpPr>
          <p:nvPr>
            <p:ph idx="1"/>
          </p:nvPr>
        </p:nvSpPr>
        <p:spPr/>
        <p:txBody>
          <a:bodyPr>
            <a:normAutofit lnSpcReduction="10000"/>
          </a:bodyPr>
          <a:lstStyle/>
          <a:p>
            <a:pPr>
              <a:buFont typeface="Arial" panose="020B0604020202020204" pitchFamily="34" charset="0"/>
              <a:buChar char="•"/>
            </a:pPr>
            <a:r>
              <a:rPr lang="en-US" dirty="0">
                <a:solidFill>
                  <a:schemeClr val="tx1"/>
                </a:solidFill>
              </a:rPr>
              <a:t>   </a:t>
            </a:r>
            <a:r>
              <a:rPr lang="en-US" sz="1600" b="1" dirty="0">
                <a:solidFill>
                  <a:schemeClr val="tx1"/>
                </a:solidFill>
              </a:rPr>
              <a:t>Source</a:t>
            </a:r>
            <a:r>
              <a:rPr lang="en-US" b="1" dirty="0">
                <a:solidFill>
                  <a:schemeClr val="tx1"/>
                </a:solidFill>
              </a:rPr>
              <a:t>:</a:t>
            </a:r>
          </a:p>
          <a:p>
            <a:pPr lvl="1"/>
            <a:r>
              <a:rPr lang="en-US" sz="1400" dirty="0">
                <a:solidFill>
                  <a:schemeClr val="tx1"/>
                </a:solidFill>
              </a:rPr>
              <a:t>NYC Dept. of Health, 'Leading Causes of Death' (2025-06-23)</a:t>
            </a:r>
          </a:p>
          <a:p>
            <a:pPr>
              <a:buFont typeface="Arial" panose="020B0604020202020204" pitchFamily="34" charset="0"/>
              <a:buChar char="•"/>
            </a:pPr>
            <a:r>
              <a:rPr lang="en-US" dirty="0">
                <a:solidFill>
                  <a:schemeClr val="tx1"/>
                </a:solidFill>
              </a:rPr>
              <a:t>   </a:t>
            </a:r>
            <a:r>
              <a:rPr lang="en-US" sz="1600" b="1" dirty="0">
                <a:solidFill>
                  <a:schemeClr val="tx1"/>
                </a:solidFill>
              </a:rPr>
              <a:t>Records</a:t>
            </a:r>
            <a:r>
              <a:rPr lang="en-US" b="1" dirty="0">
                <a:solidFill>
                  <a:schemeClr val="tx1"/>
                </a:solidFill>
              </a:rPr>
              <a:t>: </a:t>
            </a:r>
          </a:p>
          <a:p>
            <a:pPr lvl="1"/>
            <a:r>
              <a:rPr lang="en-US" sz="1400" dirty="0">
                <a:solidFill>
                  <a:schemeClr val="tx1"/>
                </a:solidFill>
              </a:rPr>
              <a:t>1,094 entries (year × cause × demographic groups</a:t>
            </a:r>
          </a:p>
          <a:p>
            <a:pPr>
              <a:buFont typeface="Arial" panose="020B0604020202020204" pitchFamily="34" charset="0"/>
              <a:buChar char="•"/>
            </a:pPr>
            <a:r>
              <a:rPr lang="en-US" sz="1600" dirty="0">
                <a:solidFill>
                  <a:schemeClr val="tx1"/>
                </a:solidFill>
              </a:rPr>
              <a:t>   </a:t>
            </a:r>
            <a:r>
              <a:rPr lang="en-US" sz="1600" b="1" dirty="0">
                <a:solidFill>
                  <a:schemeClr val="tx1"/>
                </a:solidFill>
              </a:rPr>
              <a:t>Key Fields:</a:t>
            </a:r>
          </a:p>
          <a:p>
            <a:pPr lvl="1"/>
            <a:r>
              <a:rPr lang="en-US" sz="1400" dirty="0">
                <a:solidFill>
                  <a:schemeClr val="tx1"/>
                </a:solidFill>
              </a:rPr>
              <a:t>Year</a:t>
            </a:r>
          </a:p>
          <a:p>
            <a:pPr lvl="1"/>
            <a:r>
              <a:rPr lang="en-US" sz="1400" dirty="0">
                <a:solidFill>
                  <a:schemeClr val="tx1"/>
                </a:solidFill>
              </a:rPr>
              <a:t>Leading Causes</a:t>
            </a:r>
          </a:p>
          <a:p>
            <a:pPr lvl="1"/>
            <a:r>
              <a:rPr lang="en-US" sz="1400" dirty="0">
                <a:solidFill>
                  <a:schemeClr val="tx1"/>
                </a:solidFill>
              </a:rPr>
              <a:t>Sex</a:t>
            </a:r>
          </a:p>
          <a:p>
            <a:pPr lvl="1"/>
            <a:r>
              <a:rPr lang="en-US" sz="1400" dirty="0">
                <a:solidFill>
                  <a:schemeClr val="tx1"/>
                </a:solidFill>
              </a:rPr>
              <a:t>Race/Ethnicity</a:t>
            </a:r>
          </a:p>
          <a:p>
            <a:pPr lvl="1"/>
            <a:r>
              <a:rPr lang="en-US" sz="1400" dirty="0">
                <a:solidFill>
                  <a:schemeClr val="tx1"/>
                </a:solidFill>
              </a:rPr>
              <a:t>Death Rate</a:t>
            </a:r>
          </a:p>
          <a:p>
            <a:pPr lvl="1"/>
            <a:r>
              <a:rPr lang="en-US" sz="1400" dirty="0">
                <a:solidFill>
                  <a:schemeClr val="tx1"/>
                </a:solidFill>
              </a:rPr>
              <a:t>Age-Adjusted Death Rate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p:txBody>
          <a:bodyPr>
            <a:normAutofit/>
          </a:bodyPr>
          <a:lstStyle/>
          <a:p>
            <a:pPr lvl="0"/>
            <a:r>
              <a:rPr lang="en-US"/>
              <a:t>Data Cleaning &amp; Preprocessing</a:t>
            </a:r>
          </a:p>
        </p:txBody>
      </p:sp>
      <p:sp>
        <p:nvSpPr>
          <p:cNvPr id="74" name="Google Shape;74;p16"/>
          <p:cNvSpPr txBox="1">
            <a:spLocks noGrp="1"/>
          </p:cNvSpPr>
          <p:nvPr>
            <p:ph idx="1"/>
          </p:nvPr>
        </p:nvSpPr>
        <p:spPr/>
        <p:txBody>
          <a:bodyPr/>
          <a:lstStyle/>
          <a:p>
            <a:pPr>
              <a:buFont typeface="Arial" panose="020B0604020202020204" pitchFamily="34" charset="0"/>
              <a:buChar char="•"/>
            </a:pPr>
            <a:r>
              <a:rPr lang="en-US" dirty="0">
                <a:solidFill>
                  <a:schemeClr val="tx1"/>
                </a:solidFill>
              </a:rPr>
              <a:t>   </a:t>
            </a:r>
            <a:r>
              <a:rPr lang="en-US" sz="1600" b="1" dirty="0">
                <a:solidFill>
                  <a:schemeClr val="tx1"/>
                </a:solidFill>
              </a:rPr>
              <a:t>Standardize missing values:</a:t>
            </a:r>
          </a:p>
          <a:p>
            <a:pPr lvl="1"/>
            <a:r>
              <a:rPr lang="en-US" sz="1400" dirty="0">
                <a:solidFill>
                  <a:schemeClr val="tx1"/>
                </a:solidFill>
                <a:sym typeface="Roboto Mono"/>
              </a:rPr>
              <a:t>'.'</a:t>
            </a:r>
            <a:r>
              <a:rPr lang="en-US" sz="1400" dirty="0">
                <a:solidFill>
                  <a:schemeClr val="tx1"/>
                </a:solidFill>
              </a:rPr>
              <a:t> → NaN in numeric columns</a:t>
            </a:r>
          </a:p>
          <a:p>
            <a:pPr lvl="1"/>
            <a:r>
              <a:rPr lang="en-US" sz="1400" dirty="0">
                <a:solidFill>
                  <a:schemeClr val="tx1"/>
                </a:solidFill>
              </a:rPr>
              <a:t>“Other Race/Ethnicity” &amp; “Not Stated/Unknown” → </a:t>
            </a:r>
            <a:r>
              <a:rPr lang="en-US" sz="1400" dirty="0" err="1">
                <a:solidFill>
                  <a:schemeClr val="tx1"/>
                </a:solidFill>
              </a:rPr>
              <a:t>NaN</a:t>
            </a:r>
            <a:endParaRPr lang="en-US" sz="1400" dirty="0">
              <a:solidFill>
                <a:schemeClr val="tx1"/>
              </a:solidFill>
            </a:endParaRPr>
          </a:p>
          <a:p>
            <a:pPr>
              <a:buFont typeface="Arial" panose="020B0604020202020204" pitchFamily="34" charset="0"/>
              <a:buChar char="•"/>
            </a:pPr>
            <a:r>
              <a:rPr lang="en-US" b="1" dirty="0">
                <a:solidFill>
                  <a:schemeClr val="tx1"/>
                </a:solidFill>
              </a:rPr>
              <a:t>   </a:t>
            </a:r>
            <a:r>
              <a:rPr lang="en-US" sz="1600" b="1" dirty="0">
                <a:solidFill>
                  <a:schemeClr val="tx1"/>
                </a:solidFill>
              </a:rPr>
              <a:t>Convert types:</a:t>
            </a:r>
          </a:p>
          <a:p>
            <a:pPr lvl="1"/>
            <a:r>
              <a:rPr lang="en-US" sz="1400" dirty="0">
                <a:solidFill>
                  <a:schemeClr val="tx1"/>
                </a:solidFill>
              </a:rPr>
              <a:t>Coerce Deaths, Death Rate, Age-Adjusted Rate to floats</a:t>
            </a:r>
          </a:p>
          <a:p>
            <a:pPr>
              <a:buFont typeface="Arial" panose="020B0604020202020204" pitchFamily="34" charset="0"/>
              <a:buChar char="•"/>
            </a:pPr>
            <a:r>
              <a:rPr lang="en-US" dirty="0">
                <a:solidFill>
                  <a:schemeClr val="tx1"/>
                </a:solidFill>
              </a:rPr>
              <a:t>   </a:t>
            </a:r>
            <a:r>
              <a:rPr lang="en-US" sz="1600" b="1" dirty="0">
                <a:solidFill>
                  <a:schemeClr val="tx1"/>
                </a:solidFill>
              </a:rPr>
              <a:t>Filter outliers: </a:t>
            </a:r>
          </a:p>
          <a:p>
            <a:pPr lvl="1"/>
            <a:r>
              <a:rPr lang="en-US" sz="1400" dirty="0">
                <a:solidFill>
                  <a:schemeClr val="tx1"/>
                </a:solidFill>
              </a:rPr>
              <a:t>Removed negative or implausible values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Exploration Data Analysis (EDA)</a:t>
            </a:r>
            <a:endParaRPr/>
          </a:p>
        </p:txBody>
      </p:sp>
      <p:pic>
        <p:nvPicPr>
          <p:cNvPr id="4" name="Google Shape;80;p17">
            <a:extLst>
              <a:ext uri="{FF2B5EF4-FFF2-40B4-BE49-F238E27FC236}">
                <a16:creationId xmlns:a16="http://schemas.microsoft.com/office/drawing/2014/main" id="{26B6BF48-A6ED-EA01-7842-5EA3D82C3363}"/>
              </a:ext>
            </a:extLst>
          </p:cNvPr>
          <p:cNvPicPr preferRelativeResize="0">
            <a:picLocks noGrp="1"/>
          </p:cNvPicPr>
          <p:nvPr>
            <p:ph type="pic" idx="1"/>
          </p:nvPr>
        </p:nvPicPr>
        <p:blipFill rotWithShape="1">
          <a:blip r:embed="rId3">
            <a:alphaModFix/>
          </a:blip>
          <a:srcRect l="13239" r="13239"/>
          <a:stretch/>
        </p:blipFill>
        <p:spPr>
          <a:prstGeom prst="rect">
            <a:avLst/>
          </a:prstGeom>
          <a:noFill/>
          <a:ln>
            <a:noFill/>
          </a:ln>
        </p:spPr>
      </p:pic>
      <p:sp>
        <p:nvSpPr>
          <p:cNvPr id="3" name="Text Placeholder 2">
            <a:extLst>
              <a:ext uri="{FF2B5EF4-FFF2-40B4-BE49-F238E27FC236}">
                <a16:creationId xmlns:a16="http://schemas.microsoft.com/office/drawing/2014/main" id="{61E84B1F-3AAA-A77A-6313-B4B7D98FF105}"/>
              </a:ext>
            </a:extLst>
          </p:cNvPr>
          <p:cNvSpPr>
            <a:spLocks noGrp="1"/>
          </p:cNvSpPr>
          <p:nvPr>
            <p:ph type="body" sz="half" idx="2"/>
          </p:nvPr>
        </p:nvSpPr>
        <p:spPr>
          <a:xfrm>
            <a:off x="278660" y="4344956"/>
            <a:ext cx="8673548" cy="617220"/>
          </a:xfrm>
        </p:spPr>
        <p:txBody>
          <a:bodyPr>
            <a:normAutofit fontScale="40000" lnSpcReduction="20000"/>
          </a:bodyPr>
          <a:lstStyle/>
          <a:p>
            <a:pPr>
              <a:spcAft>
                <a:spcPts val="200"/>
              </a:spcAft>
              <a:defRPr sz="2200"/>
            </a:pPr>
            <a:r>
              <a:rPr lang="en-US" sz="3400" b="1" dirty="0"/>
              <a:t>Dominant Causes:</a:t>
            </a:r>
            <a:r>
              <a:rPr lang="en-US" sz="3400" dirty="0"/>
              <a:t> Heart disease and unintentional injuries are leading causes of death</a:t>
            </a:r>
          </a:p>
          <a:p>
            <a:pPr>
              <a:spcAft>
                <a:spcPts val="200"/>
              </a:spcAft>
              <a:defRPr sz="2200"/>
            </a:pPr>
            <a:r>
              <a:rPr lang="en-US" sz="3400" b="1" dirty="0"/>
              <a:t>Sex Disparity: </a:t>
            </a:r>
            <a:r>
              <a:rPr lang="en-US" sz="3400" dirty="0"/>
              <a:t>Male mortality rates consistently exceed female rates</a:t>
            </a:r>
          </a:p>
          <a:p>
            <a:pPr>
              <a:spcAft>
                <a:spcPts val="200"/>
              </a:spcAft>
              <a:defRPr sz="2200"/>
            </a:pPr>
            <a:r>
              <a:rPr lang="en-US" sz="3400" b="1" dirty="0"/>
              <a:t>Race/Ethnicity: </a:t>
            </a:r>
            <a:r>
              <a:rPr lang="en-US" sz="3400" dirty="0"/>
              <a:t>Black Non-Hispanic and White Non-Hispanic groups represent the largest share of records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2" name="Title 1">
            <a:extLst>
              <a:ext uri="{FF2B5EF4-FFF2-40B4-BE49-F238E27FC236}">
                <a16:creationId xmlns:a16="http://schemas.microsoft.com/office/drawing/2014/main" id="{84ABC78C-4683-B095-1BAA-ACE7AB041B70}"/>
              </a:ext>
            </a:extLst>
          </p:cNvPr>
          <p:cNvSpPr>
            <a:spLocks noGrp="1"/>
          </p:cNvSpPr>
          <p:nvPr>
            <p:ph type="title"/>
          </p:nvPr>
        </p:nvSpPr>
        <p:spPr/>
        <p:txBody>
          <a:bodyPr>
            <a:normAutofit/>
          </a:bodyPr>
          <a:lstStyle/>
          <a:p>
            <a:r>
              <a:rPr lang="en-US" dirty="0"/>
              <a:t>Fig 2a &amp; 2b:</a:t>
            </a:r>
          </a:p>
        </p:txBody>
      </p:sp>
      <p:pic>
        <p:nvPicPr>
          <p:cNvPr id="5" name="Google Shape;86;p18">
            <a:extLst>
              <a:ext uri="{FF2B5EF4-FFF2-40B4-BE49-F238E27FC236}">
                <a16:creationId xmlns:a16="http://schemas.microsoft.com/office/drawing/2014/main" id="{90CA5E7B-45CD-D488-E529-55F66D354AEA}"/>
              </a:ext>
            </a:extLst>
          </p:cNvPr>
          <p:cNvPicPr preferRelativeResize="0">
            <a:picLocks noGrp="1"/>
          </p:cNvPicPr>
          <p:nvPr>
            <p:ph sz="half" idx="1"/>
          </p:nvPr>
        </p:nvPicPr>
        <p:blipFill>
          <a:blip r:embed="rId3">
            <a:alphaModFix/>
          </a:blip>
          <a:stretch>
            <a:fillRect/>
          </a:stretch>
        </p:blipFill>
        <p:spPr>
          <a:xfrm>
            <a:off x="822325" y="1486896"/>
            <a:ext cx="3703638" cy="2812645"/>
          </a:xfrm>
          <a:prstGeom prst="rect">
            <a:avLst/>
          </a:prstGeom>
          <a:noFill/>
          <a:ln>
            <a:noFill/>
          </a:ln>
        </p:spPr>
      </p:pic>
      <p:pic>
        <p:nvPicPr>
          <p:cNvPr id="4" name="Google Shape;87;p18">
            <a:extLst>
              <a:ext uri="{FF2B5EF4-FFF2-40B4-BE49-F238E27FC236}">
                <a16:creationId xmlns:a16="http://schemas.microsoft.com/office/drawing/2014/main" id="{DB6FEACD-622A-5EAA-CA1D-5B1D233FF1C0}"/>
              </a:ext>
            </a:extLst>
          </p:cNvPr>
          <p:cNvPicPr preferRelativeResize="0">
            <a:picLocks noGrp="1"/>
          </p:cNvPicPr>
          <p:nvPr>
            <p:ph sz="half" idx="2"/>
          </p:nvPr>
        </p:nvPicPr>
        <p:blipFill>
          <a:blip r:embed="rId4">
            <a:alphaModFix/>
          </a:blip>
          <a:stretch>
            <a:fillRect/>
          </a:stretch>
        </p:blipFill>
        <p:spPr>
          <a:xfrm>
            <a:off x="4664075" y="1487499"/>
            <a:ext cx="3702050" cy="2811439"/>
          </a:xfrm>
          <a:prstGeom prst="rect">
            <a:avLst/>
          </a:prstGeom>
          <a:noFill/>
          <a:ln>
            <a:noFill/>
          </a:ln>
        </p:spPr>
      </p:pic>
      <p:sp>
        <p:nvSpPr>
          <p:cNvPr id="8" name="TextBox 7">
            <a:extLst>
              <a:ext uri="{FF2B5EF4-FFF2-40B4-BE49-F238E27FC236}">
                <a16:creationId xmlns:a16="http://schemas.microsoft.com/office/drawing/2014/main" id="{3369C973-12C2-2683-BA60-13307BF32802}"/>
              </a:ext>
            </a:extLst>
          </p:cNvPr>
          <p:cNvSpPr txBox="1"/>
          <p:nvPr/>
        </p:nvSpPr>
        <p:spPr>
          <a:xfrm>
            <a:off x="775252" y="4322997"/>
            <a:ext cx="8357096" cy="338554"/>
          </a:xfrm>
          <a:prstGeom prst="rect">
            <a:avLst/>
          </a:prstGeom>
          <a:noFill/>
        </p:spPr>
        <p:txBody>
          <a:bodyPr wrap="none" rtlCol="0">
            <a:spAutoFit/>
          </a:bodyPr>
          <a:lstStyle/>
          <a:p>
            <a:pPr marL="285750" indent="-285750">
              <a:buClr>
                <a:schemeClr val="accent1"/>
              </a:buClr>
              <a:buFont typeface="Arial" panose="020B0604020202020204" pitchFamily="34" charset="0"/>
              <a:buChar char="•"/>
            </a:pPr>
            <a:r>
              <a:rPr lang="en-US" sz="1600" dirty="0"/>
              <a:t>There seems to be a balance between the amount of male and female represented in the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4" name="Title 3">
            <a:extLst>
              <a:ext uri="{FF2B5EF4-FFF2-40B4-BE49-F238E27FC236}">
                <a16:creationId xmlns:a16="http://schemas.microsoft.com/office/drawing/2014/main" id="{473B0F54-FFCF-A27C-743B-C1FEA39CB3EF}"/>
              </a:ext>
            </a:extLst>
          </p:cNvPr>
          <p:cNvSpPr>
            <a:spLocks noGrp="1"/>
          </p:cNvSpPr>
          <p:nvPr>
            <p:ph type="title"/>
          </p:nvPr>
        </p:nvSpPr>
        <p:spPr>
          <a:xfrm>
            <a:off x="477078" y="214953"/>
            <a:ext cx="8388626" cy="1088068"/>
          </a:xfrm>
        </p:spPr>
        <p:txBody>
          <a:bodyPr/>
          <a:lstStyle/>
          <a:p>
            <a:r>
              <a:rPr lang="en-US" dirty="0"/>
              <a:t>Sex Distribution Across Race/Ethnicity Groups</a:t>
            </a:r>
          </a:p>
        </p:txBody>
      </p:sp>
      <p:pic>
        <p:nvPicPr>
          <p:cNvPr id="6" name="Google Shape;93;p19">
            <a:extLst>
              <a:ext uri="{FF2B5EF4-FFF2-40B4-BE49-F238E27FC236}">
                <a16:creationId xmlns:a16="http://schemas.microsoft.com/office/drawing/2014/main" id="{A8947DA7-5BCE-224A-33F9-4A774B898AA0}"/>
              </a:ext>
            </a:extLst>
          </p:cNvPr>
          <p:cNvPicPr preferRelativeResize="0">
            <a:picLocks noGrp="1"/>
          </p:cNvPicPr>
          <p:nvPr>
            <p:ph idx="1"/>
          </p:nvPr>
        </p:nvPicPr>
        <p:blipFill>
          <a:blip r:embed="rId3">
            <a:alphaModFix/>
          </a:blip>
          <a:stretch>
            <a:fillRect/>
          </a:stretch>
        </p:blipFill>
        <p:spPr>
          <a:xfrm>
            <a:off x="1333725" y="1384300"/>
            <a:ext cx="6521000" cy="301783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itle 1">
            <a:extLst>
              <a:ext uri="{FF2B5EF4-FFF2-40B4-BE49-F238E27FC236}">
                <a16:creationId xmlns:a16="http://schemas.microsoft.com/office/drawing/2014/main" id="{E875C995-773F-B9F9-474E-D90EB5A16C86}"/>
              </a:ext>
            </a:extLst>
          </p:cNvPr>
          <p:cNvSpPr>
            <a:spLocks noGrp="1"/>
          </p:cNvSpPr>
          <p:nvPr>
            <p:ph type="title"/>
          </p:nvPr>
        </p:nvSpPr>
        <p:spPr/>
        <p:txBody>
          <a:bodyPr/>
          <a:lstStyle/>
          <a:p>
            <a:r>
              <a:rPr lang="en" dirty="0"/>
              <a:t>EDA Conclusion</a:t>
            </a:r>
            <a:endParaRPr lang="en-US" dirty="0"/>
          </a:p>
        </p:txBody>
      </p:sp>
      <p:sp>
        <p:nvSpPr>
          <p:cNvPr id="99" name="Google Shape;99;p20"/>
          <p:cNvSpPr txBox="1">
            <a:spLocks noGrp="1"/>
          </p:cNvSpPr>
          <p:nvPr>
            <p:ph idx="1"/>
          </p:nvPr>
        </p:nvSpPr>
        <p:spPr/>
        <p:txBody>
          <a:bodyPr/>
          <a:lstStyle/>
          <a:p>
            <a:pPr>
              <a:buFont typeface="Arial" panose="020B0604020202020204" pitchFamily="34" charset="0"/>
              <a:buChar char="•"/>
            </a:pPr>
            <a:r>
              <a:rPr lang="en-US" sz="1600" dirty="0">
                <a:solidFill>
                  <a:schemeClr val="tx1"/>
                </a:solidFill>
              </a:rPr>
              <a:t>   </a:t>
            </a:r>
            <a:r>
              <a:rPr lang="en-US" sz="1600" b="1" dirty="0">
                <a:solidFill>
                  <a:schemeClr val="tx1"/>
                </a:solidFill>
              </a:rPr>
              <a:t>Dominant Causes: </a:t>
            </a:r>
          </a:p>
          <a:p>
            <a:pPr lvl="1"/>
            <a:r>
              <a:rPr lang="en-US" sz="1400" dirty="0">
                <a:solidFill>
                  <a:schemeClr val="tx1"/>
                </a:solidFill>
              </a:rPr>
              <a:t>Heart disease and unintentional injuries account for the highest number of deaths (Figure 1)</a:t>
            </a:r>
          </a:p>
          <a:p>
            <a:pPr lvl="0">
              <a:buFont typeface="Arial" panose="020B0604020202020204" pitchFamily="34" charset="0"/>
              <a:buChar char="•"/>
            </a:pPr>
            <a:r>
              <a:rPr lang="en-US" sz="1600" dirty="0">
                <a:solidFill>
                  <a:schemeClr val="tx1"/>
                </a:solidFill>
              </a:rPr>
              <a:t>   </a:t>
            </a:r>
            <a:r>
              <a:rPr lang="en-US" sz="1600" b="1" dirty="0">
                <a:solidFill>
                  <a:schemeClr val="tx1"/>
                </a:solidFill>
              </a:rPr>
              <a:t>Sex Disparity: </a:t>
            </a:r>
          </a:p>
          <a:p>
            <a:pPr lvl="1"/>
            <a:r>
              <a:rPr lang="en-US" sz="1400" dirty="0">
                <a:solidFill>
                  <a:schemeClr val="tx1"/>
                </a:solidFill>
              </a:rPr>
              <a:t>Male mortality counts exceed female counts across these leading causes (Figure 2a)</a:t>
            </a:r>
          </a:p>
          <a:p>
            <a:pPr lvl="0">
              <a:buFont typeface="Arial" panose="020B0604020202020204" pitchFamily="34" charset="0"/>
              <a:buChar char="•"/>
            </a:pPr>
            <a:r>
              <a:rPr lang="en-US" dirty="0">
                <a:solidFill>
                  <a:schemeClr val="tx1"/>
                </a:solidFill>
              </a:rPr>
              <a:t>   </a:t>
            </a:r>
            <a:r>
              <a:rPr lang="en-US" sz="1600" b="1" dirty="0">
                <a:solidFill>
                  <a:schemeClr val="tx1"/>
                </a:solidFill>
              </a:rPr>
              <a:t>Race/Ethnicity Disparities: </a:t>
            </a:r>
          </a:p>
          <a:p>
            <a:pPr lvl="1"/>
            <a:r>
              <a:rPr lang="en-US" sz="1400" dirty="0">
                <a:solidFill>
                  <a:schemeClr val="tx1"/>
                </a:solidFill>
              </a:rPr>
              <a:t>Black Non-Hispanic and White Non-Hispanic groups represent the largest shares of death records (Figure 2b)</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1"/>
          <p:cNvSpPr txBox="1">
            <a:spLocks noGrp="1"/>
          </p:cNvSpPr>
          <p:nvPr>
            <p:ph type="title"/>
          </p:nvPr>
        </p:nvSpPr>
        <p:spPr/>
        <p:txBody>
          <a:bodyPr/>
          <a:lstStyle/>
          <a:p>
            <a:pPr lvl="0"/>
            <a:r>
              <a:rPr lang="en-US"/>
              <a:t>Feature Engineering &amp; Selection</a:t>
            </a:r>
          </a:p>
        </p:txBody>
      </p:sp>
      <p:sp>
        <p:nvSpPr>
          <p:cNvPr id="105" name="Google Shape;105;p21"/>
          <p:cNvSpPr txBox="1">
            <a:spLocks noGrp="1"/>
          </p:cNvSpPr>
          <p:nvPr>
            <p:ph idx="1"/>
          </p:nvPr>
        </p:nvSpPr>
        <p:spPr/>
        <p:txBody>
          <a:bodyPr/>
          <a:lstStyle/>
          <a:p>
            <a:pPr lvl="0"/>
            <a:r>
              <a:rPr lang="en-US"/>
              <a:t>Categorical encoding: One-hot encode Leading Cause and Race/Ethnicity using </a:t>
            </a:r>
            <a:r>
              <a:rPr lang="en-US">
                <a:sym typeface="Roboto Mono"/>
              </a:rPr>
              <a:t>pd.get_dummies</a:t>
            </a:r>
            <a:br>
              <a:rPr lang="en-US">
                <a:sym typeface="Roboto Mono"/>
              </a:rPr>
            </a:br>
            <a:endParaRPr lang="en-US">
              <a:sym typeface="Roboto Mono"/>
            </a:endParaRPr>
          </a:p>
          <a:p>
            <a:pPr lvl="0"/>
            <a:endParaRPr lang="en-US"/>
          </a:p>
        </p:txBody>
      </p:sp>
      <p:pic>
        <p:nvPicPr>
          <p:cNvPr id="106" name="Google Shape;106;p21"/>
          <p:cNvPicPr preferRelativeResize="0"/>
          <p:nvPr/>
        </p:nvPicPr>
        <p:blipFill>
          <a:blip r:embed="rId3">
            <a:alphaModFix/>
          </a:blip>
          <a:stretch>
            <a:fillRect/>
          </a:stretch>
        </p:blipFill>
        <p:spPr>
          <a:xfrm>
            <a:off x="0" y="1963248"/>
            <a:ext cx="9144003" cy="186630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72</TotalTime>
  <Words>2113</Words>
  <Application>Microsoft Office PowerPoint</Application>
  <PresentationFormat>On-screen Show (16:9)</PresentationFormat>
  <Paragraphs>120</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 Light</vt:lpstr>
      <vt:lpstr>Arial</vt:lpstr>
      <vt:lpstr>Calibri</vt:lpstr>
      <vt:lpstr>Retrospect</vt:lpstr>
      <vt:lpstr>Classifying NYC Mortality Categories</vt:lpstr>
      <vt:lpstr>Research Questions &amp; Objectives</vt:lpstr>
      <vt:lpstr>Dataset Overview </vt:lpstr>
      <vt:lpstr>Data Cleaning &amp; Preprocessing</vt:lpstr>
      <vt:lpstr>Exploration Data Analysis (EDA)</vt:lpstr>
      <vt:lpstr>Fig 2a &amp; 2b:</vt:lpstr>
      <vt:lpstr>Sex Distribution Across Race/Ethnicity Groups</vt:lpstr>
      <vt:lpstr>EDA Conclusion</vt:lpstr>
      <vt:lpstr>Feature Engineering &amp; Selection</vt:lpstr>
      <vt:lpstr>Feature Engineering &amp; Selection </vt:lpstr>
      <vt:lpstr>Feature Engineering &amp; Selection </vt:lpstr>
      <vt:lpstr>Feature Engineering &amp; Selection Conclusion</vt:lpstr>
      <vt:lpstr>Model Development</vt:lpstr>
      <vt:lpstr>Logistic Regression:  (80/20 split + 5-fold CV)</vt:lpstr>
      <vt:lpstr>Support Vector Machine: (RBF kernel + Stratified K-Fold)</vt:lpstr>
      <vt:lpstr>K-Nearest Neighbors: (Stratified K-Fold + ROC AUC)</vt:lpstr>
      <vt:lpstr>Model Dev Conclusion</vt:lpstr>
      <vt:lpstr> Model Evaluation</vt:lpstr>
      <vt:lpstr>Confusion-Matrix Heatmap</vt:lpstr>
      <vt:lpstr>Model Evaluation Conclusion</vt:lpstr>
      <vt:lpstr>Discussion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Classifying NYC Mortality Categories</dc:title>
  <cp:lastModifiedBy>Araceli Tan</cp:lastModifiedBy>
  <cp:revision>7</cp:revision>
  <dcterms:modified xsi:type="dcterms:W3CDTF">2025-06-24T06:50:54Z</dcterms:modified>
</cp:coreProperties>
</file>