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95" r:id="rId4"/>
  </p:sldMasterIdLst>
  <p:notesMasterIdLst>
    <p:notesMasterId r:id="rId52"/>
  </p:notesMasterIdLst>
  <p:handoutMasterIdLst>
    <p:handoutMasterId r:id="rId53"/>
  </p:handoutMasterIdLst>
  <p:sldIdLst>
    <p:sldId id="444" r:id="rId5"/>
    <p:sldId id="456" r:id="rId6"/>
    <p:sldId id="457" r:id="rId7"/>
    <p:sldId id="453" r:id="rId8"/>
    <p:sldId id="530" r:id="rId9"/>
    <p:sldId id="451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70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67" r:id="rId48"/>
    <p:sldId id="568" r:id="rId49"/>
    <p:sldId id="569" r:id="rId50"/>
    <p:sldId id="522" r:id="rId51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34" autoAdjust="0"/>
  </p:normalViewPr>
  <p:slideViewPr>
    <p:cSldViewPr>
      <p:cViewPr varScale="1">
        <p:scale>
          <a:sx n="90" d="100"/>
          <a:sy n="90" d="100"/>
        </p:scale>
        <p:origin x="1234" y="53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6397F7C-9109-41AA-AF3F-C9CBB169BBFF}" type="datetime1">
              <a:rPr lang="en-US"/>
              <a:pPr/>
              <a:t>3/11/2024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C415679-3D27-438F-AC74-489F5AF5739C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EF0411E-54B7-49D7-BF23-01683CC1CD67}" type="datetime1">
              <a:rPr lang="en-US"/>
              <a:pPr/>
              <a:t>3/11/2024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F2894214-72F6-4306-9C26-759FB68F50C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01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B6F243-784B-48EC-BF02-72CF66F805A2}" type="slidenum">
              <a:rPr lang="fr-FR" sz="900">
                <a:solidFill>
                  <a:srgbClr val="5F5F5F"/>
                </a:solidFill>
              </a:rPr>
              <a:pPr/>
              <a:t>1</a:t>
            </a:fld>
            <a:endParaRPr lang="fr-FR" sz="900">
              <a:solidFill>
                <a:srgbClr val="5F5F5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 : Les captures du bloc doivent avoir un certain ordre : du plus précis au plus global. </a:t>
            </a:r>
          </a:p>
          <a:p>
            <a:r>
              <a:rPr lang="fr-FR" dirty="0"/>
              <a:t>Par exemple, si nous inversons les blocs catch, le programme n'entrera jamais dans le bloc catch(</a:t>
            </a:r>
            <a:r>
              <a:rPr lang="fr-FR" dirty="0" err="1"/>
              <a:t>IOException</a:t>
            </a:r>
            <a:r>
              <a:rPr lang="fr-FR" dirty="0"/>
              <a:t>). </a:t>
            </a:r>
          </a:p>
          <a:p>
            <a:r>
              <a:rPr lang="fr-FR" dirty="0"/>
              <a:t>Pourquoi? Parce qu'une </a:t>
            </a:r>
            <a:r>
              <a:rPr lang="fr-FR" dirty="0" err="1"/>
              <a:t>IOException</a:t>
            </a:r>
            <a:r>
              <a:rPr lang="fr-FR" dirty="0"/>
              <a:t> est-une Exception, donc si le bloc catch(Exception) est placé avant, le programme ira dedans et l'exception sera déjà interceptée… Donc plus de raison d'aller dans l'autre bloc…</a:t>
            </a:r>
            <a:endParaRPr lang="en-US" b="1" i="1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40B297-F50D-484C-ACFB-7B14BBEC6D9D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A90ED0-21BE-4D02-8F9A-847F055022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72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2C86D-858F-4436-887E-FAA64C472B10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402C7-27C9-430B-A647-BD0442B84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37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31552-3809-4475-B076-571F79DD8438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DE801-10D8-4981-85E5-572F3102C7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55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11/03/2024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78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/>
              <a:pPr/>
              <a:t>11/03/2024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9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/>
              <a:pPr/>
              <a:t>11/03/2024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7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/>
              <a:pPr/>
              <a:t>11/03/2024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7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67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F0D905-E438-41C5-8546-C118A5946D7D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FF16F-B8D2-48F4-BB40-50C6ADBAEB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90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0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3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20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55CAE2-4705-4758-B174-288BF2998352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88FAD3-7D0D-492B-87C9-E1D04BF51D8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49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A2DD87-EF16-4542-8E2C-04CB6C2EC50F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98663-00F0-4FB6-95EF-D9E088BC81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89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BE084-309E-469E-847E-32D69B823DBE}" type="datetimeFigureOut">
              <a:rPr lang="fr-FR" smtClean="0"/>
              <a:pPr/>
              <a:t>11/03/2024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75C14B-8D76-4463-8862-8299E72AFF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4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336550"/>
            <a:ext cx="77771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endParaRPr lang="fr-FR" sz="9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C76A0D-A8D1-FEDA-CD13-98FC8C7857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endParaRPr lang="fr-FR" sz="900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485" r:id="rId12"/>
    <p:sldLayoutId id="2147484487" r:id="rId13"/>
    <p:sldLayoutId id="2147484488" r:id="rId14"/>
    <p:sldLayoutId id="2147484489" r:id="rId1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898525" y="2603500"/>
            <a:ext cx="7916863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3200" dirty="0">
                <a:latin typeface="Myriad Pro"/>
                <a:ea typeface="MS PGothic" charset="0"/>
                <a:cs typeface="Myriad Pro"/>
              </a:rPr>
              <a:t>Exceptions</a:t>
            </a:r>
          </a:p>
          <a:p>
            <a:pPr>
              <a:defRPr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Java Standard Edition</a:t>
            </a: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2235612"/>
            <a:ext cx="2301456" cy="26152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03077"/>
            <a:ext cx="8435975" cy="4230687"/>
          </a:xfrm>
        </p:spPr>
        <p:txBody>
          <a:bodyPr/>
          <a:lstStyle/>
          <a:p>
            <a:r>
              <a:rPr lang="fr-FR" dirty="0"/>
              <a:t>Faites planter votre programme Game of Life !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  <a:p>
            <a:pPr lvl="1"/>
            <a:r>
              <a:rPr lang="fr-FR" dirty="0"/>
              <a:t>Essayez ces deux manières simples :</a:t>
            </a:r>
          </a:p>
          <a:p>
            <a:pPr lvl="2"/>
            <a:r>
              <a:rPr lang="fr-FR" dirty="0"/>
              <a:t>La première :</a:t>
            </a:r>
          </a:p>
          <a:p>
            <a:pPr lvl="3"/>
            <a:r>
              <a:rPr lang="fr-FR" dirty="0"/>
              <a:t>Dans votre méthode principale, passez des valeurs de taille négatives au constructeur de la classe World</a:t>
            </a:r>
          </a:p>
          <a:p>
            <a:pPr lvl="2"/>
            <a:r>
              <a:rPr lang="fr-FR" dirty="0"/>
              <a:t>Le deuxième :</a:t>
            </a:r>
          </a:p>
          <a:p>
            <a:pPr lvl="3"/>
            <a:r>
              <a:rPr lang="fr-FR" dirty="0"/>
              <a:t>Dans votre méthode principale, passez une valeur nulle au constructeur prenant un tableau bidimensionnel en paramètre</a:t>
            </a:r>
            <a:br>
              <a:rPr lang="fr-FR" dirty="0"/>
            </a:br>
            <a:endParaRPr lang="fr-FR" dirty="0"/>
          </a:p>
          <a:p>
            <a:r>
              <a:rPr lang="fr-FR" dirty="0"/>
              <a:t>Pour chacun, exécutez votre application et expliquez ce qui s'est passé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69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Les blocs try/catch/finally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Exceptions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7674" y="4513684"/>
            <a:ext cx="586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latin typeface="+mn-lt"/>
              </a:rPr>
              <a:t>Plusieurs façons de les gérer</a:t>
            </a:r>
            <a:endParaRPr lang="en-US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462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bloc </a:t>
            </a:r>
            <a:r>
              <a:rPr lang="fr-FR" dirty="0" err="1"/>
              <a:t>try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bloc </a:t>
            </a:r>
            <a:r>
              <a:rPr lang="fr-FR" b="1" dirty="0" err="1"/>
              <a:t>try</a:t>
            </a:r>
            <a:r>
              <a:rPr lang="fr-FR" dirty="0"/>
              <a:t> est utilisé pour encapsuler du code risqué :</a:t>
            </a:r>
          </a:p>
          <a:p>
            <a:pPr lvl="1"/>
            <a:r>
              <a:rPr lang="fr-FR" dirty="0"/>
              <a:t>Cela pourrait déclencher (</a:t>
            </a:r>
            <a:r>
              <a:rPr lang="fr-FR" b="1" dirty="0" err="1"/>
              <a:t>throw</a:t>
            </a:r>
            <a:r>
              <a:rPr lang="fr-FR" dirty="0"/>
              <a:t>) une exception !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Les blocs try/catch/finally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/>
          <p:cNvSpPr>
            <a:spLocks/>
          </p:cNvSpPr>
          <p:nvPr/>
        </p:nvSpPr>
        <p:spPr bwMode="auto">
          <a:xfrm>
            <a:off x="611560" y="2611169"/>
            <a:ext cx="3174628" cy="1905000"/>
          </a:xfrm>
          <a:prstGeom prst="roundRect">
            <a:avLst>
              <a:gd name="adj" fmla="val 9995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public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void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doSomething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 {</a:t>
            </a:r>
          </a:p>
          <a:p>
            <a:pPr marL="39688"/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doSomeStuff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doSomeOtherStuff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doItAgain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  <a:endParaRPr lang="en-US" sz="1400" b="1" dirty="0">
              <a:solidFill>
                <a:srgbClr val="4D0069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 err="1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a = 2/0;</a:t>
            </a:r>
          </a:p>
          <a:p>
            <a:pPr marL="39688"/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}</a:t>
            </a:r>
          </a:p>
        </p:txBody>
      </p:sp>
      <p:pic>
        <p:nvPicPr>
          <p:cNvPr id="7" name="Picture 1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941369"/>
            <a:ext cx="2239144" cy="22391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8" name="Group 12"/>
          <p:cNvGrpSpPr>
            <a:grpSpLocks/>
          </p:cNvGrpSpPr>
          <p:nvPr/>
        </p:nvGrpSpPr>
        <p:grpSpPr bwMode="auto">
          <a:xfrm rot="13740000" flipH="1">
            <a:off x="2554288" y="3652569"/>
            <a:ext cx="1549400" cy="1638300"/>
            <a:chOff x="0" y="0"/>
            <a:chExt cx="975" cy="1032"/>
          </a:xfrm>
        </p:grpSpPr>
        <p:sp>
          <p:nvSpPr>
            <p:cNvPr id="9" name="AutoShape 13"/>
            <p:cNvSpPr>
              <a:spLocks/>
            </p:cNvSpPr>
            <p:nvPr/>
          </p:nvSpPr>
          <p:spPr bwMode="auto">
            <a:xfrm>
              <a:off x="0" y="0"/>
              <a:ext cx="975" cy="103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76200">
              <a:solidFill>
                <a:srgbClr val="777777"/>
              </a:solidFill>
              <a:miter lim="800000"/>
              <a:headEnd/>
              <a:tailEnd type="arrow" w="lg" len="lg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0" name="AutoShape 14"/>
          <p:cNvSpPr>
            <a:spLocks/>
          </p:cNvSpPr>
          <p:nvPr/>
        </p:nvSpPr>
        <p:spPr bwMode="auto">
          <a:xfrm>
            <a:off x="4709096" y="2425452"/>
            <a:ext cx="4064000" cy="2448272"/>
          </a:xfrm>
          <a:prstGeom prst="roundRect">
            <a:avLst>
              <a:gd name="adj" fmla="val 6273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public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doSomething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 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doSomeStuff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doSomeOtherStuff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doItAgain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  <a:endParaRPr lang="en-US" b="1" dirty="0">
              <a:solidFill>
                <a:srgbClr val="4D0069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endParaRPr lang="en-US" b="1" dirty="0">
              <a:solidFill>
                <a:srgbClr val="4D0069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    </a:t>
            </a:r>
            <a:r>
              <a:rPr lang="en-US" b="1" dirty="0" err="1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a = 2/0;</a:t>
            </a:r>
          </a:p>
          <a:p>
            <a:pPr marL="573088" lvl="1"/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}</a:t>
            </a:r>
          </a:p>
        </p:txBody>
      </p:sp>
      <p:sp>
        <p:nvSpPr>
          <p:cNvPr id="11" name="Rectangle 15"/>
          <p:cNvSpPr>
            <a:spLocks/>
          </p:cNvSpPr>
          <p:nvPr/>
        </p:nvSpPr>
        <p:spPr bwMode="auto">
          <a:xfrm>
            <a:off x="5001196" y="3682687"/>
            <a:ext cx="73364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try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{</a:t>
            </a:r>
          </a:p>
          <a:p>
            <a:pPr marL="39688"/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} ...</a:t>
            </a:r>
          </a:p>
        </p:txBody>
      </p:sp>
    </p:spTree>
    <p:extLst>
      <p:ext uri="{BB962C8B-B14F-4D97-AF65-F5344CB8AC3E}">
        <p14:creationId xmlns:p14="http://schemas.microsoft.com/office/powerpoint/2010/main" val="368495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030490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10" grpId="0" animBg="1" autoUpdateAnimBg="0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Le bloc catch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Le bloc </a:t>
            </a:r>
            <a:r>
              <a:rPr lang="fr-FR" b="1" dirty="0" err="1"/>
              <a:t>try</a:t>
            </a:r>
            <a:r>
              <a:rPr lang="fr-FR" dirty="0"/>
              <a:t> n'est </a:t>
            </a:r>
            <a:r>
              <a:rPr lang="fr-FR" b="1" dirty="0"/>
              <a:t>JAMAIS</a:t>
            </a:r>
            <a:r>
              <a:rPr lang="fr-FR" dirty="0"/>
              <a:t> seul :</a:t>
            </a:r>
          </a:p>
          <a:p>
            <a:pPr lvl="1"/>
            <a:r>
              <a:rPr lang="fr-FR" dirty="0"/>
              <a:t>Soit suivi d'un ou plusieurs blocs </a:t>
            </a:r>
            <a:r>
              <a:rPr lang="fr-FR" b="1" dirty="0"/>
              <a:t>catch</a:t>
            </a:r>
            <a:r>
              <a:rPr lang="fr-FR" dirty="0"/>
              <a:t>, soit d’un bloc </a:t>
            </a:r>
            <a:r>
              <a:rPr lang="fr-FR" b="1" dirty="0" err="1"/>
              <a:t>finally</a:t>
            </a:r>
            <a:r>
              <a:rPr lang="fr-FR" dirty="0"/>
              <a:t>, soit les deux</a:t>
            </a:r>
          </a:p>
          <a:p>
            <a:endParaRPr lang="fr-FR" dirty="0"/>
          </a:p>
          <a:p>
            <a:r>
              <a:rPr lang="fr-FR" dirty="0"/>
              <a:t>Le bloc </a:t>
            </a:r>
            <a:r>
              <a:rPr lang="fr-FR" b="1" dirty="0"/>
              <a:t>catch</a:t>
            </a:r>
            <a:r>
              <a:rPr lang="fr-FR" dirty="0"/>
              <a:t> est utilisé pour gérer l'exception</a:t>
            </a:r>
          </a:p>
          <a:p>
            <a:pPr lvl="1"/>
            <a:r>
              <a:rPr lang="fr-FR" dirty="0"/>
              <a:t>Contient ce qu'il faut faire au lieu de crasher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Les blocs try/catch/finally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48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Le bloc catch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Les blocs try/catch/finally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0"/>
          <p:cNvSpPr>
            <a:spLocks/>
          </p:cNvSpPr>
          <p:nvPr/>
        </p:nvSpPr>
        <p:spPr bwMode="auto">
          <a:xfrm>
            <a:off x="611560" y="1891089"/>
            <a:ext cx="3174628" cy="1905000"/>
          </a:xfrm>
          <a:prstGeom prst="roundRect">
            <a:avLst>
              <a:gd name="adj" fmla="val 9995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public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void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doSomething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 {</a:t>
            </a:r>
          </a:p>
          <a:p>
            <a:pPr marL="39688"/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doSomeStuff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doSomeOtherStuff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doItAgain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>
                <a:solidFill>
                  <a:srgbClr val="660066"/>
                </a:solidFill>
                <a:latin typeface="Courier New"/>
                <a:cs typeface="Courier New"/>
                <a:sym typeface="Georgia" pitchFamily="18" charset="0"/>
              </a:rPr>
              <a:t>try</a:t>
            </a:r>
            <a:r>
              <a:rPr lang="en-US" sz="1400" b="1" dirty="0">
                <a:latin typeface="Courier New"/>
                <a:cs typeface="Courier New"/>
                <a:sym typeface="Georgia" pitchFamily="18" charset="0"/>
              </a:rPr>
              <a:t> {</a:t>
            </a:r>
            <a:endParaRPr lang="en-US" sz="1400" b="1" dirty="0">
              <a:solidFill>
                <a:srgbClr val="4D0069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          </a:t>
            </a:r>
            <a:r>
              <a:rPr lang="en-US" sz="1400" b="1" dirty="0" err="1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a = 2/0;</a:t>
            </a: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pitchFamily="18" charset="0"/>
              </a:rPr>
              <a:t>      } ...</a:t>
            </a:r>
            <a:endParaRPr lang="en-US" sz="1400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}</a:t>
            </a:r>
          </a:p>
        </p:txBody>
      </p:sp>
      <p:pic>
        <p:nvPicPr>
          <p:cNvPr id="13" name="Picture 1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221289"/>
            <a:ext cx="2239144" cy="22391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14" name="Group 12"/>
          <p:cNvGrpSpPr>
            <a:grpSpLocks/>
          </p:cNvGrpSpPr>
          <p:nvPr/>
        </p:nvGrpSpPr>
        <p:grpSpPr bwMode="auto">
          <a:xfrm rot="13740000" flipH="1">
            <a:off x="2554288" y="2932489"/>
            <a:ext cx="1549400" cy="1638300"/>
            <a:chOff x="0" y="0"/>
            <a:chExt cx="975" cy="1032"/>
          </a:xfrm>
        </p:grpSpPr>
        <p:sp>
          <p:nvSpPr>
            <p:cNvPr id="15" name="AutoShape 13"/>
            <p:cNvSpPr>
              <a:spLocks/>
            </p:cNvSpPr>
            <p:nvPr/>
          </p:nvSpPr>
          <p:spPr bwMode="auto">
            <a:xfrm>
              <a:off x="0" y="0"/>
              <a:ext cx="975" cy="103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76200">
              <a:solidFill>
                <a:srgbClr val="777777"/>
              </a:solidFill>
              <a:miter lim="800000"/>
              <a:headEnd/>
              <a:tailEnd type="arrow" w="lg" len="lg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6" name="AutoShape 14"/>
          <p:cNvSpPr>
            <a:spLocks/>
          </p:cNvSpPr>
          <p:nvPr/>
        </p:nvSpPr>
        <p:spPr bwMode="auto">
          <a:xfrm>
            <a:off x="4709096" y="1273324"/>
            <a:ext cx="4064000" cy="3024336"/>
          </a:xfrm>
          <a:prstGeom prst="roundRect">
            <a:avLst>
              <a:gd name="adj" fmla="val 6273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public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void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 err="1">
                <a:latin typeface="Courier New"/>
                <a:cs typeface="Courier New"/>
                <a:sym typeface="Georgia" pitchFamily="18" charset="0"/>
              </a:rPr>
              <a:t>doSomething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() {</a:t>
            </a:r>
          </a:p>
          <a:p>
            <a:pPr marL="39688"/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 err="1">
                <a:latin typeface="Courier New"/>
                <a:cs typeface="Courier New"/>
                <a:sym typeface="Georgia" pitchFamily="18" charset="0"/>
              </a:rPr>
              <a:t>doSomeStuff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 err="1">
                <a:latin typeface="Courier New"/>
                <a:cs typeface="Courier New"/>
                <a:sym typeface="Georgia" pitchFamily="18" charset="0"/>
              </a:rPr>
              <a:t>doSomeOtherStuff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 err="1">
                <a:latin typeface="Courier New"/>
                <a:cs typeface="Courier New"/>
                <a:sym typeface="Georgia" pitchFamily="18" charset="0"/>
              </a:rPr>
              <a:t>doItAgain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  <a:sym typeface="Georgia" pitchFamily="18" charset="0"/>
              </a:rPr>
              <a:t>try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{</a:t>
            </a:r>
            <a:endParaRPr lang="en-US" b="1" dirty="0">
              <a:solidFill>
                <a:srgbClr val="4D0069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b="1" dirty="0" err="1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int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a = 2/0;</a:t>
            </a:r>
          </a:p>
          <a:p>
            <a:pPr marL="39688"/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 }</a:t>
            </a:r>
          </a:p>
          <a:p>
            <a:pPr marL="39688"/>
            <a:endParaRPr lang="en-US" b="1" dirty="0">
              <a:latin typeface="Courier New"/>
              <a:cs typeface="Courier New"/>
              <a:sym typeface="Georgia" pitchFamily="18" charset="0"/>
            </a:endParaRPr>
          </a:p>
          <a:p>
            <a:pPr marL="39688"/>
            <a:endParaRPr lang="en-US" b="1" dirty="0"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}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5078858" y="3095228"/>
            <a:ext cx="3957638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 catch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(Exception e) 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e.printStackTrace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821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030490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6" grpId="0" animBg="1" autoUpdateAnimBg="0"/>
      <p:bldP spid="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Le bloc </a:t>
            </a:r>
            <a:r>
              <a:rPr lang="fr-FR" dirty="0" err="1">
                <a:ea typeface="ＭＳ Ｐゴシック" pitchFamily="34" charset="-128"/>
              </a:rPr>
              <a:t>finally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bloc </a:t>
            </a:r>
            <a:r>
              <a:rPr lang="fr-FR" b="1" dirty="0" err="1"/>
              <a:t>finally</a:t>
            </a:r>
            <a:r>
              <a:rPr lang="fr-FR" dirty="0"/>
              <a:t> est exécuté quelle que soit l'exception levée ou non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Les blocs try/catch/finally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0"/>
          <p:cNvSpPr>
            <a:spLocks/>
          </p:cNvSpPr>
          <p:nvPr/>
        </p:nvSpPr>
        <p:spPr bwMode="auto">
          <a:xfrm>
            <a:off x="1092200" y="2425452"/>
            <a:ext cx="3644900" cy="2560340"/>
          </a:xfrm>
          <a:prstGeom prst="roundRect">
            <a:avLst>
              <a:gd name="adj" fmla="val 5222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06388"/>
            <a:r>
              <a:rPr lang="en-US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try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{</a:t>
            </a: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doSomeStuff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doOtherStuff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</a:t>
            </a:r>
            <a:r>
              <a:rPr lang="en-US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 catch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IOException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ioe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) {</a:t>
            </a: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doHandleIOException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 </a:t>
            </a:r>
            <a:r>
              <a:rPr lang="en-US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finally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{</a:t>
            </a: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doSomethingInAnyCase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  <a:endParaRPr lang="en-US" sz="2000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 </a:t>
            </a:r>
          </a:p>
        </p:txBody>
      </p:sp>
      <p:sp>
        <p:nvSpPr>
          <p:cNvPr id="19" name="AutoShape 11"/>
          <p:cNvSpPr>
            <a:spLocks/>
          </p:cNvSpPr>
          <p:nvPr/>
        </p:nvSpPr>
        <p:spPr bwMode="auto">
          <a:xfrm>
            <a:off x="5041900" y="2425452"/>
            <a:ext cx="3644900" cy="2560340"/>
          </a:xfrm>
          <a:prstGeom prst="roundRect">
            <a:avLst>
              <a:gd name="adj" fmla="val 5222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06388"/>
            <a:r>
              <a:rPr lang="en-US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try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{</a:t>
            </a: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doSomeStuff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doOtherStuff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</a:t>
            </a:r>
            <a:r>
              <a:rPr lang="en-US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 finally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{</a:t>
            </a: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doSomethingInAnyCase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  <a:endParaRPr lang="en-US" sz="2000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227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Manipulation simple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Les blocs try/catch/finally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0"/>
          <p:cNvSpPr>
            <a:spLocks/>
          </p:cNvSpPr>
          <p:nvPr/>
        </p:nvSpPr>
        <p:spPr bwMode="auto">
          <a:xfrm>
            <a:off x="2267744" y="1345332"/>
            <a:ext cx="3960440" cy="3096344"/>
          </a:xfrm>
          <a:prstGeom prst="roundRect">
            <a:avLst>
              <a:gd name="adj" fmla="val 5222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063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try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{</a:t>
            </a:r>
          </a:p>
          <a:p>
            <a:pPr marL="306388"/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06388"/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doSomeStuff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06388"/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063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}</a:t>
            </a:r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 catch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(Exception e) {</a:t>
            </a:r>
          </a:p>
          <a:p>
            <a:pPr marL="306388"/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063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doHandleException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06388"/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063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} 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6623496" y="1127596"/>
            <a:ext cx="2413000" cy="86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Du code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fr-FR" sz="2000" dirty="0">
                <a:cs typeface="Arial" pitchFamily="34" charset="0"/>
              </a:rPr>
              <a:t>Ce code peut lever une exception.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ectangle 15"/>
          <p:cNvSpPr>
            <a:spLocks/>
          </p:cNvSpPr>
          <p:nvPr/>
        </p:nvSpPr>
        <p:spPr bwMode="auto">
          <a:xfrm>
            <a:off x="0" y="1125736"/>
            <a:ext cx="2046412" cy="1515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2000" b="1" dirty="0" err="1">
                <a:solidFill>
                  <a:srgbClr val="777777"/>
                </a:solidFill>
                <a:cs typeface="Arial" pitchFamily="34" charset="0"/>
              </a:rPr>
              <a:t>Essaye</a:t>
            </a:r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777777"/>
                </a:solidFill>
                <a:cs typeface="Arial" pitchFamily="34" charset="0"/>
              </a:rPr>
              <a:t>ça</a:t>
            </a:r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 ! 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fr-FR" sz="2000" dirty="0"/>
              <a:t>Utilisez-le lorsque des exceptions peuvent se produire.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Rectangle 19"/>
          <p:cNvSpPr>
            <a:spLocks/>
          </p:cNvSpPr>
          <p:nvPr/>
        </p:nvSpPr>
        <p:spPr bwMode="auto">
          <a:xfrm>
            <a:off x="0" y="3433564"/>
            <a:ext cx="2046412" cy="1515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2000" b="1" dirty="0" err="1">
                <a:solidFill>
                  <a:srgbClr val="777777"/>
                </a:solidFill>
                <a:cs typeface="Arial" pitchFamily="34" charset="0"/>
              </a:rPr>
              <a:t>Attrape</a:t>
            </a:r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 le !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fr-FR" sz="2000" dirty="0"/>
              <a:t>Utilisez-le avec un bloc </a:t>
            </a:r>
            <a:r>
              <a:rPr lang="fr-FR" sz="2000" b="1" dirty="0" err="1"/>
              <a:t>try</a:t>
            </a:r>
            <a:r>
              <a:rPr lang="fr-FR" sz="2000" dirty="0"/>
              <a:t> pour gérer les exceptions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Rectangle 23"/>
          <p:cNvSpPr>
            <a:spLocks/>
          </p:cNvSpPr>
          <p:nvPr/>
        </p:nvSpPr>
        <p:spPr bwMode="auto">
          <a:xfrm>
            <a:off x="6623496" y="2350554"/>
            <a:ext cx="24130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Exception e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fr-FR" sz="2000" dirty="0">
                <a:cs typeface="Arial" pitchFamily="34" charset="0"/>
              </a:rPr>
              <a:t>Le type et le nom de l'exception que nous pouvons intercepter.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Rectangle 30"/>
          <p:cNvSpPr>
            <a:spLocks/>
          </p:cNvSpPr>
          <p:nvPr/>
        </p:nvSpPr>
        <p:spPr bwMode="auto">
          <a:xfrm>
            <a:off x="6623496" y="3865612"/>
            <a:ext cx="24130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000" b="1" dirty="0" err="1">
                <a:solidFill>
                  <a:srgbClr val="777777"/>
                </a:solidFill>
                <a:cs typeface="Arial" pitchFamily="34" charset="0"/>
              </a:rPr>
              <a:t>Manipulez</a:t>
            </a:r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-le !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fr-FR" sz="2000" dirty="0"/>
              <a:t>Du code à exécuter lorsqu'une exception se produit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6" name="Group 32"/>
          <p:cNvGrpSpPr>
            <a:grpSpLocks/>
          </p:cNvGrpSpPr>
          <p:nvPr/>
        </p:nvGrpSpPr>
        <p:grpSpPr bwMode="auto">
          <a:xfrm flipV="1">
            <a:off x="2195736" y="1273324"/>
            <a:ext cx="504056" cy="432048"/>
            <a:chOff x="3588" y="1548"/>
            <a:chExt cx="1056" cy="1008"/>
          </a:xfrm>
        </p:grpSpPr>
        <p:sp>
          <p:nvSpPr>
            <p:cNvPr id="18" name="Line 33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21" name="Group 35"/>
          <p:cNvGrpSpPr>
            <a:grpSpLocks/>
          </p:cNvGrpSpPr>
          <p:nvPr/>
        </p:nvGrpSpPr>
        <p:grpSpPr bwMode="auto">
          <a:xfrm>
            <a:off x="2195736" y="3001516"/>
            <a:ext cx="576064" cy="576064"/>
            <a:chOff x="3588" y="1548"/>
            <a:chExt cx="1056" cy="1008"/>
          </a:xfrm>
        </p:grpSpPr>
        <p:sp>
          <p:nvSpPr>
            <p:cNvPr id="22" name="Line 36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24" name="Group 38"/>
          <p:cNvGrpSpPr>
            <a:grpSpLocks/>
          </p:cNvGrpSpPr>
          <p:nvPr/>
        </p:nvGrpSpPr>
        <p:grpSpPr bwMode="auto">
          <a:xfrm flipV="1">
            <a:off x="5652120" y="3577580"/>
            <a:ext cx="720080" cy="432048"/>
            <a:chOff x="3588" y="1548"/>
            <a:chExt cx="1056" cy="1008"/>
          </a:xfrm>
        </p:grpSpPr>
        <p:sp>
          <p:nvSpPr>
            <p:cNvPr id="25" name="Line 39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27" name="Group 41"/>
          <p:cNvGrpSpPr>
            <a:grpSpLocks/>
          </p:cNvGrpSpPr>
          <p:nvPr/>
        </p:nvGrpSpPr>
        <p:grpSpPr bwMode="auto">
          <a:xfrm>
            <a:off x="5076056" y="1273324"/>
            <a:ext cx="1368152" cy="1080120"/>
            <a:chOff x="3588" y="1548"/>
            <a:chExt cx="1056" cy="1008"/>
          </a:xfrm>
        </p:grpSpPr>
        <p:sp>
          <p:nvSpPr>
            <p:cNvPr id="28" name="Line 42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30" name="Group 44"/>
          <p:cNvGrpSpPr>
            <a:grpSpLocks/>
          </p:cNvGrpSpPr>
          <p:nvPr/>
        </p:nvGrpSpPr>
        <p:grpSpPr bwMode="auto">
          <a:xfrm>
            <a:off x="5508104" y="2497460"/>
            <a:ext cx="936104" cy="288032"/>
            <a:chOff x="3588" y="1548"/>
            <a:chExt cx="1056" cy="1008"/>
          </a:xfrm>
        </p:grpSpPr>
        <p:sp>
          <p:nvSpPr>
            <p:cNvPr id="31" name="Line 45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701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entr" presetSubtype="2032678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0" presetClass="entr" presetSubtype="203260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0" presetClass="entr" presetSubtype="2032708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0" presetClass="entr" presetSubtype="20327546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0" presetClass="entr" presetSubtype="2032794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complexe (avant Java 7)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Les blocs try/catch/finally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AutoShape 10"/>
          <p:cNvSpPr>
            <a:spLocks/>
          </p:cNvSpPr>
          <p:nvPr/>
        </p:nvSpPr>
        <p:spPr bwMode="auto">
          <a:xfrm>
            <a:off x="2799308" y="1273324"/>
            <a:ext cx="3644900" cy="3703464"/>
          </a:xfrm>
          <a:prstGeom prst="roundRect">
            <a:avLst>
              <a:gd name="adj" fmla="val 5222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06388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try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{</a:t>
            </a:r>
          </a:p>
          <a:p>
            <a:pPr marL="306388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doSomeStuff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06388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doOtherStuff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06388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</a:t>
            </a:r>
            <a:r>
              <a:rPr lang="en-US" sz="2000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 catch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IOException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ioe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) {</a:t>
            </a:r>
          </a:p>
          <a:p>
            <a:pPr marL="306388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doHandleIOException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06388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 </a:t>
            </a:r>
            <a:r>
              <a:rPr lang="en-US" sz="2000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(Exception e) {</a:t>
            </a:r>
          </a:p>
          <a:p>
            <a:pPr marL="306388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doHandleException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06388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 </a:t>
            </a:r>
          </a:p>
        </p:txBody>
      </p:sp>
      <p:sp>
        <p:nvSpPr>
          <p:cNvPr id="34" name="Rectangle 11"/>
          <p:cNvSpPr>
            <a:spLocks/>
          </p:cNvSpPr>
          <p:nvPr/>
        </p:nvSpPr>
        <p:spPr bwMode="auto">
          <a:xfrm>
            <a:off x="0" y="1417340"/>
            <a:ext cx="2413000" cy="86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Du code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fr-FR" sz="2000" dirty="0">
                <a:cs typeface="Arial" pitchFamily="34" charset="0"/>
              </a:rPr>
              <a:t>Ce code peut lever une exception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35" name="Rectangle 15"/>
          <p:cNvSpPr>
            <a:spLocks/>
          </p:cNvSpPr>
          <p:nvPr/>
        </p:nvSpPr>
        <p:spPr bwMode="auto">
          <a:xfrm>
            <a:off x="6948264" y="1345332"/>
            <a:ext cx="216024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000" b="1" dirty="0" err="1">
                <a:solidFill>
                  <a:srgbClr val="777777"/>
                </a:solidFill>
                <a:cs typeface="Arial" pitchFamily="34" charset="0"/>
              </a:rPr>
              <a:t>IOException</a:t>
            </a:r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777777"/>
                </a:solidFill>
                <a:cs typeface="Arial" pitchFamily="34" charset="0"/>
              </a:rPr>
              <a:t>ioe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fr-FR" sz="2000" dirty="0">
                <a:cs typeface="Arial" pitchFamily="34" charset="0"/>
              </a:rPr>
              <a:t>N'attrape que les </a:t>
            </a:r>
            <a:r>
              <a:rPr lang="fr-FR" sz="2000" dirty="0" err="1">
                <a:cs typeface="Arial" pitchFamily="34" charset="0"/>
              </a:rPr>
              <a:t>IOExceptions</a:t>
            </a:r>
            <a:r>
              <a:rPr lang="fr-FR" sz="2000" dirty="0">
                <a:cs typeface="Arial" pitchFamily="34" charset="0"/>
              </a:rPr>
              <a:t> et les sous-classes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6" name="Rectangle 22"/>
          <p:cNvSpPr>
            <a:spLocks/>
          </p:cNvSpPr>
          <p:nvPr/>
        </p:nvSpPr>
        <p:spPr bwMode="auto">
          <a:xfrm>
            <a:off x="6948264" y="3923432"/>
            <a:ext cx="2160240" cy="86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Exception e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fr-FR" sz="2000" dirty="0">
                <a:cs typeface="Arial" pitchFamily="34" charset="0"/>
              </a:rPr>
              <a:t>Attrape toutes les autres exceptions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7" name="Rectangle 23"/>
          <p:cNvSpPr>
            <a:spLocks/>
          </p:cNvSpPr>
          <p:nvPr/>
        </p:nvSpPr>
        <p:spPr bwMode="auto">
          <a:xfrm>
            <a:off x="179512" y="2845792"/>
            <a:ext cx="2184400" cy="173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Encore du code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fr-FR" sz="2000" dirty="0">
                <a:cs typeface="Arial" pitchFamily="34" charset="0"/>
              </a:rPr>
              <a:t>Ce code ne sera pas exécuté si </a:t>
            </a:r>
            <a:r>
              <a:rPr lang="fr-FR" sz="2000" dirty="0" err="1">
                <a:cs typeface="Arial" pitchFamily="34" charset="0"/>
              </a:rPr>
              <a:t>doSomeStuff</a:t>
            </a:r>
            <a:r>
              <a:rPr lang="fr-FR" sz="2000" dirty="0">
                <a:cs typeface="Arial" pitchFamily="34" charset="0"/>
              </a:rPr>
              <a:t>() lève une exception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.</a:t>
            </a:r>
          </a:p>
        </p:txBody>
      </p:sp>
      <p:grpSp>
        <p:nvGrpSpPr>
          <p:cNvPr id="38" name="Group 28"/>
          <p:cNvGrpSpPr>
            <a:grpSpLocks/>
          </p:cNvGrpSpPr>
          <p:nvPr/>
        </p:nvGrpSpPr>
        <p:grpSpPr bwMode="auto">
          <a:xfrm>
            <a:off x="2555776" y="2353444"/>
            <a:ext cx="648072" cy="504056"/>
            <a:chOff x="3588" y="1548"/>
            <a:chExt cx="1056" cy="1008"/>
          </a:xfrm>
        </p:grpSpPr>
        <p:sp>
          <p:nvSpPr>
            <p:cNvPr id="39" name="Line 29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41" name="Group 31"/>
          <p:cNvGrpSpPr>
            <a:grpSpLocks/>
          </p:cNvGrpSpPr>
          <p:nvPr/>
        </p:nvGrpSpPr>
        <p:grpSpPr bwMode="auto">
          <a:xfrm flipV="1">
            <a:off x="6155407" y="3915445"/>
            <a:ext cx="504825" cy="431800"/>
            <a:chOff x="3588" y="1548"/>
            <a:chExt cx="1056" cy="1008"/>
          </a:xfrm>
        </p:grpSpPr>
        <p:sp>
          <p:nvSpPr>
            <p:cNvPr id="42" name="Line 32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44" name="Group 34"/>
          <p:cNvGrpSpPr>
            <a:grpSpLocks/>
          </p:cNvGrpSpPr>
          <p:nvPr/>
        </p:nvGrpSpPr>
        <p:grpSpPr bwMode="auto">
          <a:xfrm flipV="1">
            <a:off x="2555776" y="1561356"/>
            <a:ext cx="648072" cy="432048"/>
            <a:chOff x="3588" y="1548"/>
            <a:chExt cx="1056" cy="1008"/>
          </a:xfrm>
        </p:grpSpPr>
        <p:sp>
          <p:nvSpPr>
            <p:cNvPr id="45" name="Line 35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47" name="Group 37"/>
          <p:cNvGrpSpPr>
            <a:grpSpLocks/>
          </p:cNvGrpSpPr>
          <p:nvPr/>
        </p:nvGrpSpPr>
        <p:grpSpPr bwMode="auto">
          <a:xfrm>
            <a:off x="6084168" y="2063626"/>
            <a:ext cx="503237" cy="577850"/>
            <a:chOff x="3588" y="1548"/>
            <a:chExt cx="1056" cy="1008"/>
          </a:xfrm>
        </p:grpSpPr>
        <p:sp>
          <p:nvSpPr>
            <p:cNvPr id="48" name="Line 38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9" name="Line 39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9490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entr" presetSubtype="20330786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0" presetClass="entr" presetSubtype="20332150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0" presetClass="entr" presetSubtype="20331490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0" presetClass="entr" presetSubtype="2033185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  <p:bldP spid="34" grpId="0" autoUpdateAnimBg="0"/>
      <p:bldP spid="35" grpId="0" autoUpdateAnimBg="0"/>
      <p:bldP spid="36" grpId="0" autoUpdateAnimBg="0"/>
      <p:bldP spid="3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complexe (depuis Java 7)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 7 introduit la notation multi-catch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Les blocs try/catch/finally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0"/>
          <p:cNvSpPr>
            <a:spLocks/>
          </p:cNvSpPr>
          <p:nvPr/>
        </p:nvSpPr>
        <p:spPr bwMode="auto">
          <a:xfrm>
            <a:off x="1835696" y="2065412"/>
            <a:ext cx="5328592" cy="3024336"/>
          </a:xfrm>
          <a:prstGeom prst="roundRect">
            <a:avLst>
              <a:gd name="adj" fmla="val 5222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06388"/>
            <a:r>
              <a:rPr lang="en-US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try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{</a:t>
            </a:r>
          </a:p>
          <a:p>
            <a:pPr marL="306388"/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doSomeStuff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doOtherStuff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06388"/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</a:t>
            </a:r>
            <a:r>
              <a:rPr lang="en-US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 catch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IOException</a:t>
            </a:r>
            <a:r>
              <a:rPr lang="en-US" dirty="0" err="1">
                <a:latin typeface="Georgia" pitchFamily="18" charset="0"/>
                <a:sym typeface="Georgia" pitchFamily="18" charset="0"/>
              </a:rPr>
              <a:t>|SQLException</a:t>
            </a:r>
            <a:r>
              <a:rPr lang="en-US" dirty="0">
                <a:latin typeface="Georgia" pitchFamily="18" charset="0"/>
                <a:sym typeface="Georgia" pitchFamily="18" charset="0"/>
              </a:rPr>
              <a:t> ex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) {</a:t>
            </a:r>
          </a:p>
          <a:p>
            <a:pPr marL="306388"/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doHandleException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06388"/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6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 types d'exceptions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exceptions vérificatrices :</a:t>
            </a:r>
          </a:p>
          <a:p>
            <a:pPr lvl="1"/>
            <a:r>
              <a:rPr lang="fr-FR" dirty="0"/>
              <a:t>Le programmeur doit les anticiper</a:t>
            </a:r>
          </a:p>
          <a:p>
            <a:pPr lvl="1"/>
            <a:r>
              <a:rPr lang="fr-FR" dirty="0"/>
              <a:t>Le programme ne doit pas cracher</a:t>
            </a:r>
          </a:p>
          <a:p>
            <a:pPr lvl="1"/>
            <a:r>
              <a:rPr lang="fr-FR" dirty="0"/>
              <a:t>Vous devez écrire du code au cas où ils apparaîtraient</a:t>
            </a:r>
          </a:p>
          <a:p>
            <a:pPr lvl="1"/>
            <a:r>
              <a:rPr lang="fr-FR" dirty="0"/>
              <a:t>Si vous ne le faites pas, le programme ne compilera pas</a:t>
            </a:r>
          </a:p>
          <a:p>
            <a:endParaRPr lang="fr-FR" dirty="0"/>
          </a:p>
          <a:p>
            <a:r>
              <a:rPr lang="fr-FR" dirty="0"/>
              <a:t>Exemple : essayer de charger un fichier qui </a:t>
            </a:r>
            <a:br>
              <a:rPr lang="fr-FR" dirty="0"/>
            </a:br>
            <a:r>
              <a:rPr lang="fr-FR" dirty="0"/>
              <a:t>n'existe peut-être pas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Les blocs try/catch/finally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8888" y="3577580"/>
            <a:ext cx="1625600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386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Objectifs du cours</a:t>
            </a:r>
          </a:p>
        </p:txBody>
      </p:sp>
      <p:sp>
        <p:nvSpPr>
          <p:cNvPr id="348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ea typeface="ＭＳ Ｐゴシック" pitchFamily="34" charset="-128"/>
              </a:rPr>
              <a:t>En complétant ce cours, vous serez en mesure de :</a:t>
            </a:r>
          </a:p>
          <a:p>
            <a:pPr marL="0" indent="0">
              <a:buNone/>
            </a:pPr>
            <a:endParaRPr lang="fr-FR" dirty="0">
              <a:ea typeface="ＭＳ Ｐゴシック" pitchFamily="34" charset="-128"/>
            </a:endParaRPr>
          </a:p>
          <a:p>
            <a:pPr lvl="1"/>
            <a:r>
              <a:rPr lang="fr-FR" b="1" dirty="0">
                <a:ea typeface="ＭＳ Ｐゴシック" pitchFamily="34" charset="-128"/>
              </a:rPr>
              <a:t>Expliquer </a:t>
            </a:r>
            <a:r>
              <a:rPr lang="fr-FR" dirty="0">
                <a:ea typeface="ＭＳ Ｐゴシック" pitchFamily="34" charset="-128"/>
              </a:rPr>
              <a:t>ce que sont les exceptions</a:t>
            </a:r>
          </a:p>
          <a:p>
            <a:pPr lvl="1"/>
            <a:r>
              <a:rPr lang="fr-FR" b="1" dirty="0">
                <a:ea typeface="ＭＳ Ｐゴシック" pitchFamily="34" charset="-128"/>
              </a:rPr>
              <a:t>Les Gérer</a:t>
            </a:r>
            <a:r>
              <a:rPr lang="fr-FR" dirty="0">
                <a:ea typeface="ＭＳ Ｐゴシック" pitchFamily="34" charset="-128"/>
              </a:rPr>
              <a:t> et ainsi garder votre code clair et efficace</a:t>
            </a:r>
          </a:p>
          <a:p>
            <a:pPr lvl="1"/>
            <a:r>
              <a:rPr lang="fr-FR" b="1" dirty="0">
                <a:ea typeface="ＭＳ Ｐゴシック" pitchFamily="34" charset="-128"/>
              </a:rPr>
              <a:t>Créer</a:t>
            </a:r>
            <a:r>
              <a:rPr lang="fr-FR" dirty="0">
                <a:ea typeface="ＭＳ Ｐゴシック" pitchFamily="34" charset="-128"/>
              </a:rPr>
              <a:t> et </a:t>
            </a:r>
            <a:r>
              <a:rPr lang="fr-FR" b="1" dirty="0">
                <a:ea typeface="ＭＳ Ｐゴシック" pitchFamily="34" charset="-128"/>
              </a:rPr>
              <a:t>lancer</a:t>
            </a:r>
            <a:r>
              <a:rPr lang="fr-FR" dirty="0">
                <a:ea typeface="ＭＳ Ｐゴシック" pitchFamily="34" charset="-128"/>
              </a:rPr>
              <a:t> vos propres exceptions</a:t>
            </a:r>
          </a:p>
          <a:p>
            <a:pPr lvl="1"/>
            <a:r>
              <a:rPr lang="fr-FR" b="1" dirty="0">
                <a:ea typeface="ＭＳ Ｐゴシック" pitchFamily="34" charset="-128"/>
              </a:rPr>
              <a:t>Utiliser</a:t>
            </a:r>
            <a:r>
              <a:rPr lang="fr-FR" dirty="0">
                <a:ea typeface="ＭＳ Ｐゴシック" pitchFamily="34" charset="-128"/>
              </a:rPr>
              <a:t> les exceptions et rendre votre code plus sûr</a:t>
            </a:r>
            <a:endParaRPr lang="en-US" dirty="0"/>
          </a:p>
        </p:txBody>
      </p:sp>
      <p:sp>
        <p:nvSpPr>
          <p:cNvPr id="34819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Exceptions</a:t>
            </a:r>
          </a:p>
        </p:txBody>
      </p:sp>
      <p:pic>
        <p:nvPicPr>
          <p:cNvPr id="1027" name="Picture 3" descr="D:\Users\Renaud\Desktop\StageFinEtudesSupinfo\Icons-New\v3\Objecti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119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 types d'exceptions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exceptions d'exécution :</a:t>
            </a:r>
          </a:p>
          <a:p>
            <a:pPr lvl="1"/>
            <a:r>
              <a:rPr lang="fr-FR" dirty="0"/>
              <a:t>Exceptions qui étendent la classe </a:t>
            </a:r>
            <a:r>
              <a:rPr lang="fr-FR" b="1" dirty="0" err="1"/>
              <a:t>RuntimeException</a:t>
            </a:r>
            <a:endParaRPr lang="fr-FR" b="1" dirty="0"/>
          </a:p>
          <a:p>
            <a:pPr lvl="1"/>
            <a:r>
              <a:rPr lang="fr-FR" dirty="0"/>
              <a:t>Exceptions causées par l'état interne d'un programme</a:t>
            </a:r>
          </a:p>
          <a:p>
            <a:pPr lvl="1"/>
            <a:r>
              <a:rPr lang="fr-FR" dirty="0"/>
              <a:t>Ne peut pas être prédit (dans la plupart des cas)</a:t>
            </a:r>
          </a:p>
          <a:p>
            <a:pPr lvl="1"/>
            <a:r>
              <a:rPr lang="fr-FR" dirty="0"/>
              <a:t>Dans certains cas, il vaut mieux les empêcher d'apparaître que de les gérer</a:t>
            </a:r>
          </a:p>
          <a:p>
            <a:endParaRPr lang="fr-FR" dirty="0"/>
          </a:p>
          <a:p>
            <a:r>
              <a:rPr lang="fr-FR" dirty="0"/>
              <a:t>Exemple : vous essayez de lire une valeur </a:t>
            </a:r>
            <a:br>
              <a:rPr lang="fr-FR" dirty="0"/>
            </a:br>
            <a:r>
              <a:rPr lang="fr-FR" dirty="0"/>
              <a:t>hors des limites du tableau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Les blocs try/catch/finally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8888" y="3577580"/>
            <a:ext cx="1625600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3104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Quizz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Remplissez les blancs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Les blocs try/catch/finally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448355" y="1995140"/>
            <a:ext cx="8247290" cy="3238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fr-FR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>Les exceptions peuvent être de .... sortes.</a:t>
            </a:r>
          </a:p>
          <a:p>
            <a:pPr marL="39688"/>
            <a:r>
              <a:rPr lang="fr-FR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>Pour gérer une exception, il FAUT utiliser le mot-clé ........... Ensuite, il faut ajouter au moins un des mots-clés suivants : ................................ .</a:t>
            </a:r>
          </a:p>
          <a:p>
            <a:pPr marL="39688"/>
            <a:endParaRPr lang="fr-FR" sz="240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9688"/>
            <a:r>
              <a:rPr lang="fr-FR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>Vous pouvez utiliser plusieurs blocs ............ dans une seule gestion des exceptions.</a:t>
            </a:r>
          </a:p>
          <a:p>
            <a:pPr marL="39688"/>
            <a:r>
              <a:rPr lang="fr-FR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>Le bloc ........... vous assure que ses instructions seront exécutées quoi qu'il arrive.</a:t>
            </a:r>
            <a:endParaRPr lang="en-US" sz="24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 useBgFill="1">
        <p:nvSpPr>
          <p:cNvPr id="8" name="Rectangle 10"/>
          <p:cNvSpPr>
            <a:spLocks/>
          </p:cNvSpPr>
          <p:nvPr/>
        </p:nvSpPr>
        <p:spPr bwMode="auto">
          <a:xfrm>
            <a:off x="4385692" y="1993404"/>
            <a:ext cx="372616" cy="36004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/>
            <a:r>
              <a:rPr lang="en-US" sz="2400" dirty="0">
                <a:solidFill>
                  <a:srgbClr val="D90B00"/>
                </a:solidFill>
                <a:latin typeface="+mn-lt"/>
                <a:cs typeface="Arial" pitchFamily="34" charset="0"/>
              </a:rPr>
              <a:t>2</a:t>
            </a:r>
          </a:p>
        </p:txBody>
      </p:sp>
      <p:sp useBgFill="1">
        <p:nvSpPr>
          <p:cNvPr id="9" name="Rectangle 11"/>
          <p:cNvSpPr>
            <a:spLocks/>
          </p:cNvSpPr>
          <p:nvPr/>
        </p:nvSpPr>
        <p:spPr bwMode="auto">
          <a:xfrm>
            <a:off x="6876256" y="2353444"/>
            <a:ext cx="864096" cy="43204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/>
            <a:r>
              <a:rPr lang="en-US" sz="2400" dirty="0">
                <a:solidFill>
                  <a:srgbClr val="D90B00"/>
                </a:solidFill>
                <a:latin typeface="+mn-lt"/>
                <a:cs typeface="Arial" pitchFamily="34" charset="0"/>
              </a:rPr>
              <a:t>try</a:t>
            </a:r>
          </a:p>
        </p:txBody>
      </p:sp>
      <p:sp useBgFill="1">
        <p:nvSpPr>
          <p:cNvPr id="10" name="Rectangle 12"/>
          <p:cNvSpPr>
            <a:spLocks/>
          </p:cNvSpPr>
          <p:nvPr/>
        </p:nvSpPr>
        <p:spPr bwMode="auto">
          <a:xfrm>
            <a:off x="431354" y="3028032"/>
            <a:ext cx="2654548" cy="43204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/>
            <a:r>
              <a:rPr lang="en-US" sz="2400" dirty="0">
                <a:solidFill>
                  <a:srgbClr val="D90B00"/>
                </a:solidFill>
                <a:latin typeface="+mn-lt"/>
                <a:cs typeface="Arial" pitchFamily="34" charset="0"/>
              </a:rPr>
              <a:t>catch or finally</a:t>
            </a:r>
          </a:p>
        </p:txBody>
      </p:sp>
      <p:sp useBgFill="1">
        <p:nvSpPr>
          <p:cNvPr id="11" name="Rectangle 13"/>
          <p:cNvSpPr>
            <a:spLocks/>
          </p:cNvSpPr>
          <p:nvPr/>
        </p:nvSpPr>
        <p:spPr bwMode="auto">
          <a:xfrm>
            <a:off x="4860032" y="3793604"/>
            <a:ext cx="1008112" cy="43204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/>
            <a:r>
              <a:rPr lang="en-US" sz="2400" dirty="0">
                <a:solidFill>
                  <a:srgbClr val="D90B00"/>
                </a:solidFill>
                <a:latin typeface="+mn-lt"/>
                <a:cs typeface="Arial" pitchFamily="34" charset="0"/>
              </a:rPr>
              <a:t>catch</a:t>
            </a:r>
          </a:p>
        </p:txBody>
      </p:sp>
      <p:sp useBgFill="1">
        <p:nvSpPr>
          <p:cNvPr id="12" name="Rectangle 14"/>
          <p:cNvSpPr>
            <a:spLocks/>
          </p:cNvSpPr>
          <p:nvPr/>
        </p:nvSpPr>
        <p:spPr bwMode="auto">
          <a:xfrm>
            <a:off x="1403648" y="4513684"/>
            <a:ext cx="936103" cy="43188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/>
            <a:r>
              <a:rPr lang="en-US" sz="2400" dirty="0">
                <a:solidFill>
                  <a:srgbClr val="D90B00"/>
                </a:solidFill>
                <a:latin typeface="+mn-lt"/>
                <a:cs typeface="Arial" pitchFamily="34" charset="0"/>
              </a:rPr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598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Quizz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Pouvez-vous remplacer le nom de la classe ici ?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Les blocs try/catch/finally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530600" y="2890912"/>
            <a:ext cx="2422525" cy="1588"/>
          </a:xfrm>
          <a:prstGeom prst="line">
            <a:avLst/>
          </a:prstGeom>
          <a:noFill/>
          <a:ln w="25400">
            <a:solidFill>
              <a:srgbClr val="A5C3DB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latin typeface="+mn-lt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902200" y="2509912"/>
            <a:ext cx="1588" cy="381000"/>
          </a:xfrm>
          <a:prstGeom prst="line">
            <a:avLst/>
          </a:prstGeom>
          <a:noFill/>
          <a:ln w="25400">
            <a:solidFill>
              <a:srgbClr val="A5C3DB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latin typeface="+mn-lt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3530600" y="2890912"/>
            <a:ext cx="1588" cy="304800"/>
          </a:xfrm>
          <a:prstGeom prst="line">
            <a:avLst/>
          </a:prstGeom>
          <a:noFill/>
          <a:ln w="25400">
            <a:solidFill>
              <a:srgbClr val="A5C3DB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latin typeface="+mn-lt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5953125" y="2890912"/>
            <a:ext cx="1588" cy="304800"/>
          </a:xfrm>
          <a:prstGeom prst="line">
            <a:avLst/>
          </a:prstGeom>
          <a:noFill/>
          <a:ln w="25400">
            <a:solidFill>
              <a:srgbClr val="A5C3DB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latin typeface="+mn-lt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2411760" y="3195712"/>
            <a:ext cx="2279997" cy="4538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lt"/>
                <a:cs typeface="Arial" charset="0"/>
              </a:rPr>
              <a:t>Exception class</a:t>
            </a:r>
          </a:p>
        </p:txBody>
      </p:sp>
      <p:sp>
        <p:nvSpPr>
          <p:cNvPr id="19" name="Rectangle 15"/>
          <p:cNvSpPr>
            <a:spLocks/>
          </p:cNvSpPr>
          <p:nvPr/>
        </p:nvSpPr>
        <p:spPr bwMode="auto">
          <a:xfrm>
            <a:off x="5294313" y="3188345"/>
            <a:ext cx="13081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2400" dirty="0">
                <a:latin typeface="+mn-lt"/>
                <a:cs typeface="Arial" charset="0"/>
              </a:rPr>
              <a:t>Error class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816225" y="3900562"/>
            <a:ext cx="1447800" cy="1588"/>
          </a:xfrm>
          <a:prstGeom prst="line">
            <a:avLst/>
          </a:prstGeom>
          <a:noFill/>
          <a:ln w="25400">
            <a:solidFill>
              <a:srgbClr val="A5C3DB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latin typeface="+mn-lt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578225" y="3519562"/>
            <a:ext cx="1588" cy="381000"/>
          </a:xfrm>
          <a:prstGeom prst="line">
            <a:avLst/>
          </a:prstGeom>
          <a:noFill/>
          <a:ln w="25400">
            <a:solidFill>
              <a:srgbClr val="A5C3DB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latin typeface="+mn-lt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2816225" y="3900562"/>
            <a:ext cx="1588" cy="304800"/>
          </a:xfrm>
          <a:prstGeom prst="line">
            <a:avLst/>
          </a:prstGeom>
          <a:noFill/>
          <a:ln w="25400">
            <a:solidFill>
              <a:srgbClr val="A5C3DB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latin typeface="+mn-lt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4264025" y="3900562"/>
            <a:ext cx="1588" cy="304800"/>
          </a:xfrm>
          <a:prstGeom prst="line">
            <a:avLst/>
          </a:prstGeom>
          <a:noFill/>
          <a:ln w="25400">
            <a:solidFill>
              <a:srgbClr val="A5C3DB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latin typeface="+mn-lt"/>
            </a:endParaRPr>
          </a:p>
        </p:txBody>
      </p:sp>
      <p:sp>
        <p:nvSpPr>
          <p:cNvPr id="25" name="Rectangle 21"/>
          <p:cNvSpPr>
            <a:spLocks/>
          </p:cNvSpPr>
          <p:nvPr/>
        </p:nvSpPr>
        <p:spPr bwMode="auto">
          <a:xfrm>
            <a:off x="3656013" y="4205362"/>
            <a:ext cx="13081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lt"/>
                <a:cs typeface="Arial" charset="0"/>
              </a:rPr>
              <a:t>Exception subclass</a:t>
            </a:r>
          </a:p>
        </p:txBody>
      </p:sp>
      <p:sp>
        <p:nvSpPr>
          <p:cNvPr id="26" name="Rectangle 9"/>
          <p:cNvSpPr>
            <a:spLocks/>
          </p:cNvSpPr>
          <p:nvPr/>
        </p:nvSpPr>
        <p:spPr bwMode="auto">
          <a:xfrm>
            <a:off x="4105275" y="2119399"/>
            <a:ext cx="16002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lt"/>
                <a:cs typeface="Arial" charset="0"/>
              </a:rPr>
              <a:t>?</a:t>
            </a:r>
          </a:p>
        </p:txBody>
      </p:sp>
      <p:sp>
        <p:nvSpPr>
          <p:cNvPr id="27" name="Rectangle 20"/>
          <p:cNvSpPr>
            <a:spLocks/>
          </p:cNvSpPr>
          <p:nvPr/>
        </p:nvSpPr>
        <p:spPr bwMode="auto">
          <a:xfrm>
            <a:off x="2019300" y="4205362"/>
            <a:ext cx="16002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lt"/>
                <a:cs typeface="Arial" charset="0"/>
              </a:rPr>
              <a:t>?</a:t>
            </a:r>
          </a:p>
        </p:txBody>
      </p:sp>
      <p:sp useBgFill="1">
        <p:nvSpPr>
          <p:cNvPr id="13" name="Rectangle 9"/>
          <p:cNvSpPr>
            <a:spLocks/>
          </p:cNvSpPr>
          <p:nvPr/>
        </p:nvSpPr>
        <p:spPr bwMode="auto">
          <a:xfrm>
            <a:off x="4105275" y="2065412"/>
            <a:ext cx="1600200" cy="36004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2400" dirty="0" err="1">
                <a:solidFill>
                  <a:srgbClr val="D90B00"/>
                </a:solidFill>
                <a:latin typeface="+mn-lt"/>
                <a:cs typeface="Arial" charset="0"/>
              </a:rPr>
              <a:t>Throwable</a:t>
            </a:r>
            <a:endParaRPr lang="en-US" sz="2400" dirty="0">
              <a:solidFill>
                <a:srgbClr val="D90B00"/>
              </a:solidFill>
              <a:latin typeface="+mn-lt"/>
              <a:cs typeface="Arial" charset="0"/>
            </a:endParaRPr>
          </a:p>
        </p:txBody>
      </p:sp>
      <p:sp useBgFill="1">
        <p:nvSpPr>
          <p:cNvPr id="24" name="Rectangle 20"/>
          <p:cNvSpPr>
            <a:spLocks/>
          </p:cNvSpPr>
          <p:nvPr/>
        </p:nvSpPr>
        <p:spPr bwMode="auto">
          <a:xfrm>
            <a:off x="2019300" y="4153644"/>
            <a:ext cx="1600200" cy="57150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2400" dirty="0" err="1">
                <a:solidFill>
                  <a:srgbClr val="D90B00"/>
                </a:solidFill>
                <a:latin typeface="+mn-lt"/>
                <a:cs typeface="Arial" charset="0"/>
              </a:rPr>
              <a:t>RuntimeEx-ception</a:t>
            </a:r>
            <a:endParaRPr lang="en-US" sz="2400" dirty="0">
              <a:solidFill>
                <a:srgbClr val="D90B00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mots-clés </a:t>
            </a:r>
            <a:r>
              <a:rPr lang="fr-FR" dirty="0" err="1"/>
              <a:t>throw</a:t>
            </a:r>
            <a:r>
              <a:rPr lang="fr-FR" dirty="0"/>
              <a:t>/</a:t>
            </a:r>
            <a:r>
              <a:rPr lang="fr-FR" dirty="0" err="1"/>
              <a:t>throwS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Exceptions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7674" y="4513684"/>
            <a:ext cx="586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latin typeface="+mn-lt"/>
              </a:rPr>
              <a:t>Centraliser la gestion et lever une exception</a:t>
            </a:r>
            <a:endParaRPr lang="en-US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779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mot-clé </a:t>
            </a:r>
            <a:r>
              <a:rPr lang="fr-FR" dirty="0" err="1">
                <a:ea typeface="ＭＳ Ｐゴシック" pitchFamily="34" charset="-128"/>
              </a:rPr>
              <a:t>throw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mot-clé </a:t>
            </a:r>
            <a:r>
              <a:rPr lang="fr-FR" b="1" dirty="0" err="1"/>
              <a:t>throw</a:t>
            </a:r>
            <a:r>
              <a:rPr lang="fr-FR" dirty="0"/>
              <a:t> est utilisé pour… lever une exception quand vous le souhaitez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Les blocs try/catch/finally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/>
          <p:cNvSpPr>
            <a:spLocks/>
          </p:cNvSpPr>
          <p:nvPr/>
        </p:nvSpPr>
        <p:spPr bwMode="auto">
          <a:xfrm>
            <a:off x="251520" y="2497460"/>
            <a:ext cx="3528392" cy="1980952"/>
          </a:xfrm>
          <a:prstGeom prst="roundRect">
            <a:avLst>
              <a:gd name="adj" fmla="val 8769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public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 </a:t>
            </a:r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void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 </a:t>
            </a:r>
            <a:r>
              <a:rPr lang="en-US" sz="1400" b="1" dirty="0" err="1">
                <a:latin typeface="Courier New"/>
                <a:cs typeface="Courier New"/>
                <a:sym typeface="Georgia" charset="0"/>
              </a:rPr>
              <a:t>isPositive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(</a:t>
            </a:r>
            <a:r>
              <a:rPr lang="en-US" sz="1400" b="1" dirty="0" err="1">
                <a:latin typeface="Courier New"/>
                <a:cs typeface="Courier New"/>
                <a:sym typeface="Georgia" charset="0"/>
              </a:rPr>
              <a:t>int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 v) {</a:t>
            </a:r>
            <a:endParaRPr lang="en-US" sz="1400" b="1" dirty="0">
              <a:solidFill>
                <a:srgbClr val="4D0069"/>
              </a:solidFill>
              <a:latin typeface="Courier New"/>
              <a:cs typeface="Courier New"/>
              <a:sym typeface="Georgia" charset="0"/>
            </a:endParaRPr>
          </a:p>
          <a:p>
            <a:pPr marL="39688"/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  try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 {</a:t>
            </a: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charset="0"/>
              </a:rPr>
              <a:t>    </a:t>
            </a:r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if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 (v &lt; 0)</a:t>
            </a: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  <a:sym typeface="Georgia" charset="0"/>
              </a:rPr>
              <a:t>// Add something here</a:t>
            </a: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charset="0"/>
              </a:rPr>
              <a:t>  } </a:t>
            </a:r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catch 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(Exception e) {</a:t>
            </a: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charset="0"/>
              </a:rPr>
              <a:t>    </a:t>
            </a:r>
            <a:r>
              <a:rPr lang="en-US" sz="1400" b="1" dirty="0" err="1">
                <a:latin typeface="Courier New"/>
                <a:cs typeface="Courier New"/>
                <a:sym typeface="Georgia" charset="0"/>
              </a:rPr>
              <a:t>doHandleException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();</a:t>
            </a: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charset="0"/>
              </a:rPr>
              <a:t>  } </a:t>
            </a: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charset="0"/>
              </a:rPr>
              <a:t>}</a:t>
            </a:r>
          </a:p>
        </p:txBody>
      </p:sp>
      <p:pic>
        <p:nvPicPr>
          <p:cNvPr id="8" name="Picture 1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512" y="2562572"/>
            <a:ext cx="27432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" name="AutoShape 12"/>
          <p:cNvSpPr>
            <a:spLocks/>
          </p:cNvSpPr>
          <p:nvPr/>
        </p:nvSpPr>
        <p:spPr bwMode="auto">
          <a:xfrm>
            <a:off x="3923928" y="2209428"/>
            <a:ext cx="5040560" cy="2952328"/>
          </a:xfrm>
          <a:prstGeom prst="roundRect">
            <a:avLst>
              <a:gd name="adj" fmla="val 6273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public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</a:t>
            </a:r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</a:t>
            </a:r>
            <a:r>
              <a:rPr lang="en-US" b="1" dirty="0" err="1">
                <a:latin typeface="Courier New"/>
                <a:cs typeface="Courier New"/>
                <a:sym typeface="Georgia" charset="0"/>
              </a:rPr>
              <a:t>is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Positive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v) {</a:t>
            </a:r>
            <a:endParaRPr lang="en-US" b="1" dirty="0">
              <a:solidFill>
                <a:srgbClr val="4D0069"/>
              </a:solidFill>
              <a:latin typeface="Courier New"/>
              <a:cs typeface="Courier New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  try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 </a:t>
            </a:r>
            <a:r>
              <a:rPr lang="en-US" b="1" dirty="0">
                <a:latin typeface="Courier New"/>
                <a:cs typeface="Courier New"/>
                <a:sym typeface="Georgia" charset="0"/>
              </a:rPr>
              <a:t>  </a:t>
            </a:r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(v &lt; 0)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 </a:t>
            </a:r>
          </a:p>
          <a:p>
            <a:pPr marL="39688"/>
            <a:endParaRPr lang="en-US" b="1" dirty="0">
              <a:latin typeface="Courier New"/>
              <a:cs typeface="Courier New"/>
              <a:sym typeface="Georgia" charset="0"/>
            </a:endParaRP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 } </a:t>
            </a:r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catch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(Exception e) 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 </a:t>
            </a:r>
            <a:r>
              <a:rPr lang="en-US" b="1" dirty="0">
                <a:latin typeface="Courier New"/>
                <a:cs typeface="Courier New"/>
                <a:sym typeface="Georgia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doHandleException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();</a:t>
            </a:r>
          </a:p>
          <a:p>
            <a:pPr marL="39688"/>
            <a:r>
              <a:rPr lang="en-US" b="1" dirty="0">
                <a:latin typeface="Courier New"/>
                <a:cs typeface="Courier New"/>
                <a:sym typeface="Georgia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} 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}</a:t>
            </a:r>
          </a:p>
        </p:txBody>
      </p:sp>
      <p:sp>
        <p:nvSpPr>
          <p:cNvPr id="10" name="Rectangle 13"/>
          <p:cNvSpPr>
            <a:spLocks/>
          </p:cNvSpPr>
          <p:nvPr/>
        </p:nvSpPr>
        <p:spPr bwMode="auto">
          <a:xfrm>
            <a:off x="4739736" y="3228573"/>
            <a:ext cx="4196696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</a:rPr>
              <a:t>throw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 Exception(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"negative value"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</p:txBody>
      </p:sp>
      <p:grpSp>
        <p:nvGrpSpPr>
          <p:cNvPr id="11" name="Group 14"/>
          <p:cNvGrpSpPr>
            <a:grpSpLocks/>
          </p:cNvGrpSpPr>
          <p:nvPr/>
        </p:nvGrpSpPr>
        <p:grpSpPr bwMode="auto">
          <a:xfrm rot="13740000" flipH="1">
            <a:off x="2709481" y="3596318"/>
            <a:ext cx="1143000" cy="1282700"/>
            <a:chOff x="0" y="0"/>
            <a:chExt cx="720" cy="808"/>
          </a:xfrm>
        </p:grpSpPr>
        <p:sp>
          <p:nvSpPr>
            <p:cNvPr id="12" name="AutoShape 15"/>
            <p:cNvSpPr>
              <a:spLocks/>
            </p:cNvSpPr>
            <p:nvPr/>
          </p:nvSpPr>
          <p:spPr bwMode="auto">
            <a:xfrm>
              <a:off x="0" y="0"/>
              <a:ext cx="720" cy="80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76200">
              <a:solidFill>
                <a:srgbClr val="777777"/>
              </a:solidFill>
              <a:miter lim="800000"/>
              <a:headEnd/>
              <a:tailEnd type="arrow" w="lg" len="lg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7447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0355992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9" grpId="0" animBg="1" autoUpdateAnimBg="0"/>
      <p:bldP spid="1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mot-clé</a:t>
            </a:r>
            <a:r>
              <a:rPr lang="fr-FR" dirty="0">
                <a:ea typeface="ＭＳ Ｐゴシック" pitchFamily="34" charset="-128"/>
              </a:rPr>
              <a:t> </a:t>
            </a:r>
            <a:r>
              <a:rPr lang="fr-FR" dirty="0" err="1">
                <a:ea typeface="ＭＳ Ｐゴシック" pitchFamily="34" charset="-128"/>
              </a:rPr>
              <a:t>throws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mot clé </a:t>
            </a:r>
            <a:r>
              <a:rPr lang="fr-FR" b="1" dirty="0" err="1"/>
              <a:t>throws</a:t>
            </a:r>
            <a:r>
              <a:rPr lang="fr-FR" dirty="0"/>
              <a:t> est utilisé pour indiquer que la méthode ne gère pas l'exception localement </a:t>
            </a:r>
          </a:p>
          <a:p>
            <a:endParaRPr lang="fr-FR" dirty="0"/>
          </a:p>
          <a:p>
            <a:r>
              <a:rPr lang="fr-FR" dirty="0"/>
              <a:t>Utile pour créer un système global de gestion des erreurs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Les blocs try/catch/finally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680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mot-clé</a:t>
            </a:r>
            <a:r>
              <a:rPr lang="fr-FR" dirty="0">
                <a:ea typeface="ＭＳ Ｐゴシック" pitchFamily="34" charset="-128"/>
              </a:rPr>
              <a:t> </a:t>
            </a:r>
            <a:r>
              <a:rPr lang="fr-FR" dirty="0" err="1">
                <a:ea typeface="ＭＳ Ｐゴシック" pitchFamily="34" charset="-128"/>
              </a:rPr>
              <a:t>throws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Les blocs try/catch/finally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/>
          <p:cNvSpPr>
            <a:spLocks/>
          </p:cNvSpPr>
          <p:nvPr/>
        </p:nvSpPr>
        <p:spPr bwMode="auto">
          <a:xfrm>
            <a:off x="1446238" y="1129308"/>
            <a:ext cx="6261100" cy="4104456"/>
          </a:xfrm>
          <a:prstGeom prst="roundRect">
            <a:avLst>
              <a:gd name="adj" fmla="val 4306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public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void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methode1() {</a:t>
            </a:r>
            <a:endParaRPr lang="en-US" b="1">
              <a:solidFill>
                <a:srgbClr val="660066"/>
              </a:solidFill>
              <a:latin typeface="Georgia" charset="0"/>
              <a:sym typeface="Georgia" charset="0"/>
            </a:endParaRPr>
          </a:p>
          <a:p>
            <a:pPr marL="39688"/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      try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{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            methode2();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     }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catch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(IOException ioe) {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           System.err.println(ioe.getMessage());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     }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}</a:t>
            </a:r>
          </a:p>
          <a:p>
            <a:pPr marL="39688"/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public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void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methode2()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throws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IOException {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     methode3();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}</a:t>
            </a:r>
          </a:p>
          <a:p>
            <a:pPr marL="39688"/>
            <a:endParaRPr lang="en-US">
              <a:solidFill>
                <a:srgbClr val="000000"/>
              </a:solidFill>
              <a:latin typeface="Georgia" charset="0"/>
              <a:sym typeface="Georgia" charset="0"/>
            </a:endParaRPr>
          </a:p>
          <a:p>
            <a:pPr marL="39688"/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public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void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methode3()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throws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IOException {</a:t>
            </a:r>
          </a:p>
          <a:p>
            <a:pPr marL="39688"/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    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throw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IOException(</a:t>
            </a:r>
            <a:r>
              <a:rPr lang="en-US" sz="2000">
                <a:solidFill>
                  <a:srgbClr val="000000"/>
                </a:solidFill>
                <a:latin typeface="Georgia" charset="0"/>
                <a:sym typeface="Georgia" charset="0"/>
              </a:rPr>
              <a:t>"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File missing");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}</a:t>
            </a: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 rot="5400000">
            <a:off x="6389713" y="2401789"/>
            <a:ext cx="1612900" cy="762000"/>
            <a:chOff x="0" y="0"/>
            <a:chExt cx="1016" cy="480"/>
          </a:xfrm>
        </p:grpSpPr>
        <p:sp>
          <p:nvSpPr>
            <p:cNvPr id="8" name="AutoShape 26"/>
            <p:cNvSpPr>
              <a:spLocks/>
            </p:cNvSpPr>
            <p:nvPr/>
          </p:nvSpPr>
          <p:spPr bwMode="auto">
            <a:xfrm>
              <a:off x="0" y="0"/>
              <a:ext cx="1016" cy="48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3851" y="0"/>
                    <a:pt x="8602" y="0"/>
                  </a:cubicBezTo>
                  <a:lnTo>
                    <a:pt x="11410" y="0"/>
                  </a:lnTo>
                  <a:cubicBezTo>
                    <a:pt x="14908" y="0"/>
                    <a:pt x="18057" y="5317"/>
                    <a:pt x="19377" y="13450"/>
                  </a:cubicBezTo>
                  <a:lnTo>
                    <a:pt x="21600" y="13450"/>
                  </a:lnTo>
                  <a:lnTo>
                    <a:pt x="18608" y="21600"/>
                  </a:lnTo>
                  <a:lnTo>
                    <a:pt x="14344" y="13450"/>
                  </a:lnTo>
                  <a:lnTo>
                    <a:pt x="16568" y="13450"/>
                  </a:lnTo>
                  <a:cubicBezTo>
                    <a:pt x="15440" y="6498"/>
                    <a:pt x="12956" y="1515"/>
                    <a:pt x="10006" y="290"/>
                  </a:cubicBezTo>
                  <a:cubicBezTo>
                    <a:pt x="5854" y="2015"/>
                    <a:pt x="2808" y="11031"/>
                    <a:pt x="2808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AutoShape 27"/>
            <p:cNvSpPr>
              <a:spLocks/>
            </p:cNvSpPr>
            <p:nvPr/>
          </p:nvSpPr>
          <p:spPr bwMode="auto">
            <a:xfrm>
              <a:off x="0" y="0"/>
              <a:ext cx="470" cy="48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8314" y="0"/>
                    <a:pt x="18569" y="0"/>
                  </a:cubicBezTo>
                  <a:cubicBezTo>
                    <a:pt x="19584" y="0"/>
                    <a:pt x="20598" y="97"/>
                    <a:pt x="21600" y="290"/>
                  </a:cubicBezTo>
                  <a:cubicBezTo>
                    <a:pt x="12636" y="2015"/>
                    <a:pt x="6062" y="11031"/>
                    <a:pt x="6062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404" y="0"/>
              <a:ext cx="6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1" name="Group 29"/>
          <p:cNvGrpSpPr>
            <a:grpSpLocks/>
          </p:cNvGrpSpPr>
          <p:nvPr/>
        </p:nvGrpSpPr>
        <p:grpSpPr bwMode="auto">
          <a:xfrm rot="5400000">
            <a:off x="6497663" y="3906739"/>
            <a:ext cx="1079500" cy="444500"/>
            <a:chOff x="0" y="0"/>
            <a:chExt cx="680" cy="280"/>
          </a:xfrm>
        </p:grpSpPr>
        <p:sp>
          <p:nvSpPr>
            <p:cNvPr id="12" name="AutoShape 30"/>
            <p:cNvSpPr>
              <a:spLocks/>
            </p:cNvSpPr>
            <p:nvPr/>
          </p:nvSpPr>
          <p:spPr bwMode="auto">
            <a:xfrm>
              <a:off x="0" y="0"/>
              <a:ext cx="680" cy="28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3851" y="0"/>
                    <a:pt x="8602" y="0"/>
                  </a:cubicBezTo>
                  <a:lnTo>
                    <a:pt x="11410" y="0"/>
                  </a:lnTo>
                  <a:cubicBezTo>
                    <a:pt x="14908" y="0"/>
                    <a:pt x="18057" y="5317"/>
                    <a:pt x="19377" y="13450"/>
                  </a:cubicBezTo>
                  <a:lnTo>
                    <a:pt x="21600" y="13450"/>
                  </a:lnTo>
                  <a:lnTo>
                    <a:pt x="18608" y="21600"/>
                  </a:lnTo>
                  <a:lnTo>
                    <a:pt x="14344" y="13450"/>
                  </a:lnTo>
                  <a:lnTo>
                    <a:pt x="16568" y="13450"/>
                  </a:lnTo>
                  <a:cubicBezTo>
                    <a:pt x="15440" y="6498"/>
                    <a:pt x="12956" y="1515"/>
                    <a:pt x="10006" y="290"/>
                  </a:cubicBezTo>
                  <a:cubicBezTo>
                    <a:pt x="5854" y="2015"/>
                    <a:pt x="2808" y="11031"/>
                    <a:pt x="2808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AutoShape 31"/>
            <p:cNvSpPr>
              <a:spLocks/>
            </p:cNvSpPr>
            <p:nvPr/>
          </p:nvSpPr>
          <p:spPr bwMode="auto">
            <a:xfrm>
              <a:off x="0" y="0"/>
              <a:ext cx="315" cy="28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8314" y="0"/>
                    <a:pt x="18569" y="0"/>
                  </a:cubicBezTo>
                  <a:cubicBezTo>
                    <a:pt x="19584" y="0"/>
                    <a:pt x="20598" y="97"/>
                    <a:pt x="21600" y="290"/>
                  </a:cubicBezTo>
                  <a:cubicBezTo>
                    <a:pt x="12636" y="2015"/>
                    <a:pt x="6062" y="11031"/>
                    <a:pt x="6062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270" y="0"/>
              <a:ext cx="4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5" name="Group 33"/>
          <p:cNvGrpSpPr>
            <a:grpSpLocks/>
          </p:cNvGrpSpPr>
          <p:nvPr/>
        </p:nvGrpSpPr>
        <p:grpSpPr bwMode="auto">
          <a:xfrm rot="5400000" flipH="1">
            <a:off x="7280301" y="3565426"/>
            <a:ext cx="1409700" cy="889000"/>
            <a:chOff x="0" y="0"/>
            <a:chExt cx="888" cy="560"/>
          </a:xfrm>
        </p:grpSpPr>
        <p:sp>
          <p:nvSpPr>
            <p:cNvPr id="16" name="AutoShape 34"/>
            <p:cNvSpPr>
              <a:spLocks/>
            </p:cNvSpPr>
            <p:nvPr/>
          </p:nvSpPr>
          <p:spPr bwMode="auto">
            <a:xfrm>
              <a:off x="0" y="0"/>
              <a:ext cx="888" cy="5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3851" y="0"/>
                    <a:pt x="8602" y="0"/>
                  </a:cubicBezTo>
                  <a:lnTo>
                    <a:pt x="11410" y="0"/>
                  </a:lnTo>
                  <a:cubicBezTo>
                    <a:pt x="14908" y="0"/>
                    <a:pt x="18057" y="5317"/>
                    <a:pt x="19377" y="13450"/>
                  </a:cubicBezTo>
                  <a:lnTo>
                    <a:pt x="21600" y="13450"/>
                  </a:lnTo>
                  <a:lnTo>
                    <a:pt x="18608" y="21600"/>
                  </a:lnTo>
                  <a:lnTo>
                    <a:pt x="14344" y="13450"/>
                  </a:lnTo>
                  <a:lnTo>
                    <a:pt x="16568" y="13450"/>
                  </a:lnTo>
                  <a:cubicBezTo>
                    <a:pt x="15440" y="6498"/>
                    <a:pt x="12956" y="1515"/>
                    <a:pt x="10006" y="290"/>
                  </a:cubicBezTo>
                  <a:cubicBezTo>
                    <a:pt x="5854" y="2015"/>
                    <a:pt x="2808" y="11031"/>
                    <a:pt x="2808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AutoShape 35"/>
            <p:cNvSpPr>
              <a:spLocks/>
            </p:cNvSpPr>
            <p:nvPr/>
          </p:nvSpPr>
          <p:spPr bwMode="auto">
            <a:xfrm>
              <a:off x="0" y="0"/>
              <a:ext cx="411" cy="5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8314" y="0"/>
                    <a:pt x="18569" y="0"/>
                  </a:cubicBezTo>
                  <a:cubicBezTo>
                    <a:pt x="19584" y="0"/>
                    <a:pt x="20598" y="97"/>
                    <a:pt x="21600" y="290"/>
                  </a:cubicBezTo>
                  <a:cubicBezTo>
                    <a:pt x="12636" y="2015"/>
                    <a:pt x="6062" y="11031"/>
                    <a:pt x="6062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353" y="0"/>
              <a:ext cx="5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9" name="Group 40"/>
          <p:cNvGrpSpPr>
            <a:grpSpLocks/>
          </p:cNvGrpSpPr>
          <p:nvPr/>
        </p:nvGrpSpPr>
        <p:grpSpPr bwMode="auto">
          <a:xfrm rot="5400000" flipH="1">
            <a:off x="7299351" y="2187476"/>
            <a:ext cx="1371600" cy="889000"/>
            <a:chOff x="0" y="0"/>
            <a:chExt cx="864" cy="560"/>
          </a:xfrm>
        </p:grpSpPr>
        <p:sp>
          <p:nvSpPr>
            <p:cNvPr id="20" name="AutoShape 41"/>
            <p:cNvSpPr>
              <a:spLocks/>
            </p:cNvSpPr>
            <p:nvPr/>
          </p:nvSpPr>
          <p:spPr bwMode="auto">
            <a:xfrm>
              <a:off x="0" y="0"/>
              <a:ext cx="864" cy="5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3851" y="0"/>
                    <a:pt x="8602" y="0"/>
                  </a:cubicBezTo>
                  <a:lnTo>
                    <a:pt x="11410" y="0"/>
                  </a:lnTo>
                  <a:cubicBezTo>
                    <a:pt x="14908" y="0"/>
                    <a:pt x="18057" y="5317"/>
                    <a:pt x="19377" y="13450"/>
                  </a:cubicBezTo>
                  <a:lnTo>
                    <a:pt x="21600" y="13450"/>
                  </a:lnTo>
                  <a:lnTo>
                    <a:pt x="18608" y="21600"/>
                  </a:lnTo>
                  <a:lnTo>
                    <a:pt x="14344" y="13450"/>
                  </a:lnTo>
                  <a:lnTo>
                    <a:pt x="16568" y="13450"/>
                  </a:lnTo>
                  <a:cubicBezTo>
                    <a:pt x="15440" y="6498"/>
                    <a:pt x="12956" y="1515"/>
                    <a:pt x="10006" y="290"/>
                  </a:cubicBezTo>
                  <a:cubicBezTo>
                    <a:pt x="5854" y="2015"/>
                    <a:pt x="2808" y="11031"/>
                    <a:pt x="2808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AutoShape 42"/>
            <p:cNvSpPr>
              <a:spLocks/>
            </p:cNvSpPr>
            <p:nvPr/>
          </p:nvSpPr>
          <p:spPr bwMode="auto">
            <a:xfrm>
              <a:off x="0" y="0"/>
              <a:ext cx="400" cy="5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8314" y="0"/>
                    <a:pt x="18569" y="0"/>
                  </a:cubicBezTo>
                  <a:cubicBezTo>
                    <a:pt x="19584" y="0"/>
                    <a:pt x="20598" y="97"/>
                    <a:pt x="21600" y="290"/>
                  </a:cubicBezTo>
                  <a:cubicBezTo>
                    <a:pt x="12636" y="2015"/>
                    <a:pt x="6062" y="11031"/>
                    <a:pt x="6062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>
              <a:off x="344" y="0"/>
              <a:ext cx="5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23" name="Picture 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26" y="4252814"/>
            <a:ext cx="6604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12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679E-6 -2.17753E-6 C 0.05541 -0.03384 0.11099 -0.06713 0.11186 -0.0993 C 0.11273 -0.1312 0.00469 -0.15145 0.00486 -0.19251 C 0.00504 -0.23356 0.11134 -0.30374 0.11308 -0.3448 C 0.11482 -0.38613 0.03179 -0.42385 0.01546 -0.43994 " pathEditMode="relative" rAng="0" ptsTypes="aaaaA">
                                      <p:cBhvr>
                                        <p:cTn id="33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2" y="-219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throw</a:t>
            </a:r>
            <a:r>
              <a:rPr lang="fr-FR" dirty="0">
                <a:ea typeface="ＭＳ Ｐゴシック" pitchFamily="34" charset="-128"/>
              </a:rPr>
              <a:t>/</a:t>
            </a:r>
            <a:r>
              <a:rPr lang="fr-FR" dirty="0" err="1">
                <a:ea typeface="ＭＳ Ｐゴシック" pitchFamily="34" charset="-128"/>
              </a:rPr>
              <a:t>throws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mot clé </a:t>
            </a:r>
            <a:r>
              <a:rPr lang="fr-FR" b="1" dirty="0" err="1"/>
              <a:t>throw</a:t>
            </a:r>
            <a:r>
              <a:rPr lang="fr-FR" dirty="0"/>
              <a:t> est toujours placé à l'intérieur d'une méthode</a:t>
            </a:r>
          </a:p>
          <a:p>
            <a:r>
              <a:rPr lang="fr-FR" dirty="0"/>
              <a:t>Le mot clé </a:t>
            </a:r>
            <a:r>
              <a:rPr lang="fr-FR" b="1" dirty="0" err="1"/>
              <a:t>throws</a:t>
            </a:r>
            <a:r>
              <a:rPr lang="fr-FR" dirty="0"/>
              <a:t> est toujours placé sur la déclaration de la méthode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Les blocs try/catch/finally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9"/>
          <p:cNvSpPr>
            <a:spLocks/>
          </p:cNvSpPr>
          <p:nvPr/>
        </p:nvSpPr>
        <p:spPr bwMode="auto">
          <a:xfrm>
            <a:off x="827584" y="3145532"/>
            <a:ext cx="5727700" cy="1295400"/>
          </a:xfrm>
          <a:prstGeom prst="roundRect">
            <a:avLst>
              <a:gd name="adj" fmla="val 14699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public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void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methode3()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throws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IOException {</a:t>
            </a:r>
          </a:p>
          <a:p>
            <a:pPr marL="39688"/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    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throw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IOException(</a:t>
            </a:r>
            <a:r>
              <a:rPr lang="en-US" sz="2000">
                <a:solidFill>
                  <a:srgbClr val="000000"/>
                </a:solidFill>
                <a:latin typeface="Georgia" charset="0"/>
                <a:sym typeface="Georgia" charset="0"/>
              </a:rPr>
              <a:t>"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File missing");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4558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3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Plan de cours</a:t>
            </a:r>
          </a:p>
        </p:txBody>
      </p:sp>
      <p:sp>
        <p:nvSpPr>
          <p:cNvPr id="35842" name="Espace réservé du contenu 2"/>
          <p:cNvSpPr>
            <a:spLocks noGrp="1"/>
          </p:cNvSpPr>
          <p:nvPr>
            <p:ph idx="1"/>
          </p:nvPr>
        </p:nvSpPr>
        <p:spPr>
          <a:xfrm>
            <a:off x="2699792" y="1128713"/>
            <a:ext cx="6193383" cy="4230687"/>
          </a:xfrm>
        </p:spPr>
        <p:txBody>
          <a:bodyPr/>
          <a:lstStyle/>
          <a:p>
            <a:pPr lvl="1">
              <a:spcAft>
                <a:spcPts val="600"/>
              </a:spcAft>
            </a:pPr>
            <a:r>
              <a:rPr lang="fr-FR" b="1" dirty="0"/>
              <a:t>Introduction. </a:t>
            </a:r>
            <a:r>
              <a:rPr lang="fr-FR" dirty="0"/>
              <a:t>Que sont les exceptions ?</a:t>
            </a:r>
          </a:p>
          <a:p>
            <a:pPr lvl="1">
              <a:spcAft>
                <a:spcPts val="600"/>
              </a:spcAft>
            </a:pPr>
            <a:r>
              <a:rPr lang="fr-FR" b="1" dirty="0"/>
              <a:t>Les blocs </a:t>
            </a:r>
            <a:r>
              <a:rPr lang="fr-FR" b="1" dirty="0" err="1"/>
              <a:t>try</a:t>
            </a:r>
            <a:r>
              <a:rPr lang="fr-FR" b="1" dirty="0"/>
              <a:t>/catch/</a:t>
            </a:r>
            <a:r>
              <a:rPr lang="fr-FR" b="1" dirty="0" err="1"/>
              <a:t>finally</a:t>
            </a:r>
            <a:r>
              <a:rPr lang="fr-FR" b="1" dirty="0"/>
              <a:t>. </a:t>
            </a:r>
            <a:r>
              <a:rPr lang="fr-FR" dirty="0"/>
              <a:t>Plusieurs façons de les manipuler.</a:t>
            </a:r>
          </a:p>
          <a:p>
            <a:pPr lvl="1">
              <a:spcAft>
                <a:spcPts val="600"/>
              </a:spcAft>
            </a:pPr>
            <a:r>
              <a:rPr lang="fr-FR" b="1" dirty="0"/>
              <a:t>Les mots-clés </a:t>
            </a:r>
            <a:r>
              <a:rPr lang="fr-FR" b="1" dirty="0" err="1"/>
              <a:t>throw</a:t>
            </a:r>
            <a:r>
              <a:rPr lang="fr-FR" b="1" dirty="0"/>
              <a:t>/</a:t>
            </a:r>
            <a:r>
              <a:rPr lang="fr-FR" b="1" dirty="0" err="1"/>
              <a:t>throws</a:t>
            </a:r>
            <a:r>
              <a:rPr lang="fr-FR" b="1" dirty="0"/>
              <a:t>. </a:t>
            </a:r>
            <a:r>
              <a:rPr lang="fr-FR" dirty="0"/>
              <a:t>Centraliser la gestion et lever les exceptions.</a:t>
            </a:r>
          </a:p>
          <a:p>
            <a:pPr lvl="1">
              <a:spcAft>
                <a:spcPts val="600"/>
              </a:spcAft>
            </a:pPr>
            <a:r>
              <a:rPr lang="fr-FR" b="1" dirty="0"/>
              <a:t>Créer vos propres exceptions. </a:t>
            </a:r>
            <a:r>
              <a:rPr lang="fr-FR" dirty="0"/>
              <a:t>Que faire pour redéfinir le processus ?</a:t>
            </a:r>
          </a:p>
          <a:p>
            <a:pPr lvl="1">
              <a:spcAft>
                <a:spcPts val="600"/>
              </a:spcAft>
            </a:pPr>
            <a:r>
              <a:rPr lang="fr-FR" b="1" dirty="0"/>
              <a:t>Lire une trace de pile. </a:t>
            </a:r>
            <a:r>
              <a:rPr lang="fr-FR" dirty="0"/>
              <a:t>Comment comprendre un Stack Trace.</a:t>
            </a:r>
            <a:endParaRPr lang="en-US" dirty="0"/>
          </a:p>
        </p:txBody>
      </p:sp>
      <p:sp>
        <p:nvSpPr>
          <p:cNvPr id="35843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Exceptions</a:t>
            </a:r>
          </a:p>
        </p:txBody>
      </p:sp>
      <p:pic>
        <p:nvPicPr>
          <p:cNvPr id="7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Users\Renaud\Desktop\StageFinEtudesSupinfo\Icons-New\v3\Min\Pl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Mettez à jour votre méthode main : </a:t>
            </a:r>
          </a:p>
          <a:p>
            <a:pPr lvl="1"/>
            <a:r>
              <a:rPr lang="fr-FR" dirty="0"/>
              <a:t>Au début de l'exécution, le programme doit demander à l'utilisateur d'entrer le nombre de colonnes et de lignes qu'il souhaite pour son monde</a:t>
            </a:r>
          </a:p>
          <a:p>
            <a:pPr lvl="1"/>
            <a:r>
              <a:rPr lang="fr-FR" dirty="0"/>
              <a:t>Utilisez la classe Scanner pour récupérer l'entrée utilisateur  (consultez la </a:t>
            </a:r>
            <a:r>
              <a:rPr lang="fr-FR" dirty="0" err="1"/>
              <a:t>Javadoc</a:t>
            </a:r>
            <a:r>
              <a:rPr lang="fr-FR" dirty="0"/>
              <a:t> pour plus d'informations)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Les blocs try/catch/finally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creen shot 2011-05-01 at 6.5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90" y="3937620"/>
            <a:ext cx="6224420" cy="1080120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2373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Exécutez votre programme et entrez une mauvaise valeur lorsqu'il vous demande d'entrer un numéro de colonne ou de ligne. </a:t>
            </a:r>
          </a:p>
          <a:p>
            <a:r>
              <a:rPr lang="fr-FR" dirty="0"/>
              <a:t>Vous devez voir une jolie exception… </a:t>
            </a:r>
          </a:p>
          <a:p>
            <a:r>
              <a:rPr lang="fr-FR" dirty="0"/>
              <a:t>Utilisez le bloc </a:t>
            </a:r>
            <a:r>
              <a:rPr lang="fr-FR" b="1" dirty="0" err="1"/>
              <a:t>try</a:t>
            </a:r>
            <a:r>
              <a:rPr lang="fr-FR" b="1" dirty="0"/>
              <a:t> / catch </a:t>
            </a:r>
            <a:r>
              <a:rPr lang="fr-FR" dirty="0"/>
              <a:t>pour gérer les mauvaises entrées d'utilisateurs sans arrêter votre programme !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Les blocs try/catch/finally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4081636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92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Lorsque de mauvaises valeurs sont passées aux constructeurs World, l'exception qui est levée n'est pas très explicite… </a:t>
            </a:r>
            <a:br>
              <a:rPr lang="fr-FR" sz="2400" dirty="0"/>
            </a:br>
            <a:r>
              <a:rPr lang="fr-FR" sz="2400" dirty="0"/>
              <a:t>Pourquoi </a:t>
            </a:r>
            <a:r>
              <a:rPr lang="fr-FR" sz="2400" dirty="0" err="1"/>
              <a:t>NegativeArraySizeException</a:t>
            </a:r>
            <a:r>
              <a:rPr lang="fr-FR" sz="2400" dirty="0"/>
              <a:t> ?</a:t>
            </a:r>
          </a:p>
          <a:p>
            <a:pPr lvl="1"/>
            <a:r>
              <a:rPr lang="fr-FR" sz="2000" dirty="0"/>
              <a:t>L’utilisateur de la classe doit regarder à l’intérieur de la classe World pour bien comprendre où se situe le problème…</a:t>
            </a:r>
          </a:p>
          <a:p>
            <a:r>
              <a:rPr lang="fr-FR" sz="2400" dirty="0"/>
              <a:t>Améliorer la clarté des exceptions :</a:t>
            </a:r>
          </a:p>
          <a:p>
            <a:pPr lvl="1"/>
            <a:r>
              <a:rPr lang="fr-FR" sz="2000" dirty="0"/>
              <a:t>Mettre à jour les constructeurs de classe World :</a:t>
            </a:r>
          </a:p>
          <a:p>
            <a:pPr lvl="2"/>
            <a:r>
              <a:rPr lang="fr-FR" sz="1800" dirty="0"/>
              <a:t>Vérifier que les valeurs reçues en paramètres sont valides.</a:t>
            </a:r>
          </a:p>
          <a:p>
            <a:pPr lvl="2"/>
            <a:r>
              <a:rPr lang="fr-FR" sz="1600" dirty="0"/>
              <a:t>Si ce n'est pas le cas, lancez une </a:t>
            </a:r>
            <a:r>
              <a:rPr lang="fr-FR" sz="1600" dirty="0" err="1"/>
              <a:t>InvalidArgumentException</a:t>
            </a:r>
            <a:r>
              <a:rPr lang="fr-FR" sz="1600" dirty="0"/>
              <a:t> avec un message explicatif.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Les blocs try/catch/finally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29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Créez vos propres exceptions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438357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Créer une exception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hériter de : </a:t>
            </a:r>
          </a:p>
          <a:p>
            <a:pPr lvl="1"/>
            <a:r>
              <a:rPr lang="fr-FR" b="1" dirty="0"/>
              <a:t>Exception</a:t>
            </a:r>
            <a:r>
              <a:rPr lang="fr-FR" dirty="0"/>
              <a:t> si vous souhaitez créer une exception vérificatrice </a:t>
            </a:r>
          </a:p>
          <a:p>
            <a:pPr lvl="1"/>
            <a:r>
              <a:rPr lang="fr-FR" b="1" dirty="0" err="1"/>
              <a:t>RuntimeException</a:t>
            </a:r>
            <a:r>
              <a:rPr lang="fr-FR" dirty="0"/>
              <a:t> sinon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Créez vos propres exceptions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à coins arrondis 4"/>
          <p:cNvSpPr/>
          <p:nvPr/>
        </p:nvSpPr>
        <p:spPr>
          <a:xfrm>
            <a:off x="179512" y="2641476"/>
            <a:ext cx="8785225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public class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MyException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Exception {</a:t>
            </a:r>
            <a:endParaRPr lang="en-US" b="1" dirty="0">
              <a:solidFill>
                <a:srgbClr val="558E28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558E28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  // This is valid exception !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5683"/>
          <a:stretch/>
        </p:blipFill>
        <p:spPr>
          <a:xfrm>
            <a:off x="5508104" y="3073524"/>
            <a:ext cx="3456384" cy="2182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2430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Créer une exception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Définissez votre propre logique dans le constructeur </a:t>
            </a:r>
          </a:p>
          <a:p>
            <a:pPr lvl="1"/>
            <a:r>
              <a:rPr lang="fr-FR" dirty="0"/>
              <a:t>Évidemment, vous pouvez également étendre une exception existante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Créez vos propres exceptions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à coins arrondis 4"/>
          <p:cNvSpPr/>
          <p:nvPr/>
        </p:nvSpPr>
        <p:spPr>
          <a:xfrm>
            <a:off x="179512" y="2497460"/>
            <a:ext cx="8785225" cy="27363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public class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NegativeNumberException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NumberException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{</a:t>
            </a:r>
            <a:endPara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endPara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  public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NegativeNumberException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) {</a:t>
            </a:r>
            <a:endPara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        super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</a:t>
            </a:r>
            <a:r>
              <a:rPr lang="en-US" b="1" dirty="0">
                <a:solidFill>
                  <a:srgbClr val="003DCC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"The number 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+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+</a:t>
            </a:r>
            <a:r>
              <a:rPr lang="en-US" b="1" dirty="0">
                <a:solidFill>
                  <a:srgbClr val="003DCC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" is negative"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);</a:t>
            </a:r>
          </a:p>
          <a:p>
            <a:pPr marL="39688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  }</a:t>
            </a:r>
            <a:endParaRPr lang="en-US" b="1" dirty="0">
              <a:solidFill>
                <a:srgbClr val="558E28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endParaRPr lang="en-US" b="1" dirty="0">
              <a:solidFill>
                <a:srgbClr val="558E28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558E28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  // This is valid exception too !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4920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L’Utiliser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 toutes les autres exceptions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Créez vos propres exceptions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à coins arrondis 4"/>
          <p:cNvSpPr/>
          <p:nvPr/>
        </p:nvSpPr>
        <p:spPr>
          <a:xfrm>
            <a:off x="179512" y="1705372"/>
            <a:ext cx="8785225" cy="3312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public void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throw1()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throws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MyException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{</a:t>
            </a:r>
            <a:endPara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  throw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MyException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();</a:t>
            </a:r>
          </a:p>
          <a:p>
            <a:pPr marL="39688"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</a:t>
            </a:r>
            <a:endPara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public void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throw2() {</a:t>
            </a:r>
            <a:endPara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try</a:t>
            </a:r>
            <a:r>
              <a:rPr lang="en-US" b="1" dirty="0">
                <a:solidFill>
                  <a:srgbClr val="558E28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{</a:t>
            </a:r>
            <a:endParaRPr lang="en-US" b="1" dirty="0">
              <a:solidFill>
                <a:srgbClr val="558E28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558E28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// Do some stuff</a:t>
            </a:r>
            <a:endPara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if</a:t>
            </a:r>
            <a:r>
              <a:rPr lang="en-US" b="1" dirty="0">
                <a:solidFill>
                  <a:srgbClr val="558E28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(a == -2)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NegativeNumberException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(a);</a:t>
            </a:r>
          </a:p>
          <a:p>
            <a:pPr marL="39688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}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catch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(Exception e) {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e.printStackTrace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();</a:t>
            </a:r>
          </a:p>
          <a:p>
            <a:pPr marL="39688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}</a:t>
            </a:r>
          </a:p>
          <a:p>
            <a:pPr marL="39688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5663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5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Lire une </a:t>
            </a:r>
            <a:r>
              <a:rPr lang="fr-FR" dirty="0" err="1"/>
              <a:t>stacktrace</a:t>
            </a:r>
            <a:r>
              <a:rPr lang="fr-FR" dirty="0"/>
              <a:t> d'exception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7674" y="4513684"/>
            <a:ext cx="586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latin typeface="+mn-lt"/>
              </a:rPr>
              <a:t>Bien comprendre la cause d'une exception.</a:t>
            </a:r>
            <a:endParaRPr lang="en-US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6645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trace de pile est un vidage de la pile d'exécution actuelle</a:t>
            </a:r>
          </a:p>
          <a:p>
            <a:pPr lvl="1"/>
            <a:r>
              <a:rPr lang="fr-FR" dirty="0"/>
              <a:t>Affiche les appels de méthode exécutés sur ce thread de bas en haut</a:t>
            </a:r>
          </a:p>
          <a:p>
            <a:pPr lvl="1"/>
            <a:r>
              <a:rPr lang="fr-FR" dirty="0"/>
              <a:t>Les exceptions gardent une Stack Trace du moment où elles sont levées</a:t>
            </a:r>
          </a:p>
          <a:p>
            <a:r>
              <a:rPr lang="fr-FR" dirty="0"/>
              <a:t>Vous pouvez l'afficher dans le flux d'erreur standard grâce à la méthode d'instance Exception :</a:t>
            </a:r>
          </a:p>
          <a:p>
            <a:pPr marL="457200" lvl="1" indent="0" algn="ctr">
              <a:buNone/>
            </a:pPr>
            <a:r>
              <a:rPr lang="fr-FR" b="1" dirty="0" err="1"/>
              <a:t>void</a:t>
            </a:r>
            <a:r>
              <a:rPr lang="fr-FR" b="1" dirty="0"/>
              <a:t> </a:t>
            </a:r>
            <a:r>
              <a:rPr lang="fr-FR" b="1" dirty="0" err="1"/>
              <a:t>printStackTrace</a:t>
            </a:r>
            <a:r>
              <a:rPr lang="fr-FR" b="1" dirty="0"/>
              <a:t>()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Lire une </a:t>
            </a:r>
            <a:r>
              <a:rPr lang="fr-FR" dirty="0" err="1">
                <a:ea typeface="ＭＳ Ｐゴシック" pitchFamily="34" charset="-128"/>
              </a:rPr>
              <a:t>stacktrace</a:t>
            </a:r>
            <a:r>
              <a:rPr lang="fr-FR" dirty="0">
                <a:ea typeface="ＭＳ Ｐゴシック" pitchFamily="34" charset="-128"/>
              </a:rPr>
              <a:t> d'exception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76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Exceptions</a:t>
            </a:r>
          </a:p>
        </p:txBody>
      </p:sp>
      <p:pic>
        <p:nvPicPr>
          <p:cNvPr id="5" name="Picture 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993404"/>
            <a:ext cx="2339975" cy="23399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03648" y="4513684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latin typeface="+mn-lt"/>
              </a:rPr>
              <a:t>Comment gérer les situations anormales en Java ?</a:t>
            </a:r>
            <a:endParaRPr lang="en-US" sz="2400" i="1" dirty="0"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Exception exemple:</a:t>
            </a:r>
          </a:p>
          <a:p>
            <a:pPr lvl="1"/>
            <a:r>
              <a:rPr lang="fr-FR" dirty="0"/>
              <a:t>Ici, l'exception a été levée dans la fonction </a:t>
            </a:r>
            <a:r>
              <a:rPr lang="fr-FR" b="1" dirty="0" err="1"/>
              <a:t>mash</a:t>
            </a:r>
            <a:r>
              <a:rPr lang="fr-FR" b="1" dirty="0"/>
              <a:t>() </a:t>
            </a:r>
            <a:r>
              <a:rPr lang="fr-FR" dirty="0"/>
              <a:t>de la classe </a:t>
            </a:r>
            <a:r>
              <a:rPr lang="fr-FR" b="1" dirty="0" err="1"/>
              <a:t>MyClass</a:t>
            </a:r>
            <a:r>
              <a:rPr lang="fr-FR" dirty="0"/>
              <a:t>, à la ligne 9</a:t>
            </a:r>
          </a:p>
          <a:p>
            <a:pPr lvl="1"/>
            <a:r>
              <a:rPr lang="fr-FR" dirty="0"/>
              <a:t>Cette fonction </a:t>
            </a:r>
            <a:r>
              <a:rPr lang="fr-FR" b="1" dirty="0" err="1"/>
              <a:t>mash</a:t>
            </a:r>
            <a:r>
              <a:rPr lang="fr-FR" b="1" dirty="0"/>
              <a:t>() </a:t>
            </a:r>
            <a:r>
              <a:rPr lang="fr-FR" dirty="0"/>
              <a:t>a été appelée par la fonction </a:t>
            </a:r>
            <a:r>
              <a:rPr lang="fr-FR" b="1" dirty="0" err="1"/>
              <a:t>crunch</a:t>
            </a:r>
            <a:r>
              <a:rPr lang="fr-FR" b="1" dirty="0"/>
              <a:t>()</a:t>
            </a:r>
          </a:p>
          <a:p>
            <a:pPr lvl="1"/>
            <a:r>
              <a:rPr lang="fr-FR" dirty="0"/>
              <a:t>Et la fonction </a:t>
            </a:r>
            <a:r>
              <a:rPr lang="fr-FR" b="1" dirty="0" err="1"/>
              <a:t>crunch</a:t>
            </a:r>
            <a:r>
              <a:rPr lang="fr-FR" b="1" dirty="0"/>
              <a:t>() </a:t>
            </a:r>
            <a:r>
              <a:rPr lang="fr-FR" dirty="0"/>
              <a:t>a été appelée dans le main()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Lire une </a:t>
            </a:r>
            <a:r>
              <a:rPr lang="fr-FR" dirty="0" err="1">
                <a:ea typeface="ＭＳ Ｐゴシック" pitchFamily="34" charset="-128"/>
              </a:rPr>
              <a:t>stacktrace</a:t>
            </a:r>
            <a:r>
              <a:rPr lang="fr-FR" dirty="0">
                <a:ea typeface="ＭＳ Ｐゴシック" pitchFamily="34" charset="-128"/>
              </a:rPr>
              <a:t> d'exception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4"/>
          <p:cNvSpPr/>
          <p:nvPr/>
        </p:nvSpPr>
        <p:spPr>
          <a:xfrm>
            <a:off x="179512" y="3649588"/>
            <a:ext cx="8785225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9688"/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java.lang.NullPointerException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</a:p>
          <a:p>
            <a:pPr marL="39688"/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    at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MyClass.mash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(MyClass.java:9) </a:t>
            </a:r>
          </a:p>
          <a:p>
            <a:pPr marL="39688"/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    at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MyClass.crunch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(MyClass.java:6) </a:t>
            </a:r>
          </a:p>
          <a:p>
            <a:pPr marL="39688"/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    at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MyClass.main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(MyClass.java:3)</a:t>
            </a:r>
            <a:endParaRPr lang="en-US" dirty="0">
              <a:latin typeface="Courier New" pitchFamily="49" charset="0"/>
              <a:cs typeface="Courier New" pitchFamily="49" charset="0"/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35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Cause d’Exception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Lorsqu'une Exception est levée, cela peut être dû à une autre Exception</a:t>
            </a:r>
          </a:p>
          <a:p>
            <a:pPr lvl="1"/>
            <a:r>
              <a:rPr lang="fr-FR" dirty="0"/>
              <a:t>Cette autre Exception est appelée </a:t>
            </a:r>
            <a:r>
              <a:rPr lang="fr-FR" b="1" dirty="0"/>
              <a:t>cause</a:t>
            </a:r>
          </a:p>
          <a:p>
            <a:endParaRPr lang="fr-FR" dirty="0"/>
          </a:p>
          <a:p>
            <a:r>
              <a:rPr lang="fr-FR" dirty="0"/>
              <a:t>La classe Exception fournit deux constructeurs prenant une instance </a:t>
            </a:r>
            <a:r>
              <a:rPr lang="fr-FR" dirty="0" err="1"/>
              <a:t>Throwable</a:t>
            </a:r>
            <a:r>
              <a:rPr lang="fr-FR" dirty="0"/>
              <a:t> comme cause</a:t>
            </a:r>
            <a:endParaRPr lang="fr-FR" i="1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Lire une </a:t>
            </a:r>
            <a:r>
              <a:rPr lang="fr-FR" dirty="0" err="1">
                <a:ea typeface="ＭＳ Ｐゴシック" pitchFamily="34" charset="-128"/>
              </a:rPr>
              <a:t>stacktrace</a:t>
            </a:r>
            <a:r>
              <a:rPr lang="fr-FR" dirty="0">
                <a:ea typeface="ＭＳ Ｐゴシック" pitchFamily="34" charset="-128"/>
              </a:rPr>
              <a:t> d'exception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27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Cause d’Exception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Stack Trace d'une exception avec une cause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Lire une </a:t>
            </a:r>
            <a:r>
              <a:rPr lang="fr-FR" dirty="0" err="1">
                <a:ea typeface="ＭＳ Ｐゴシック" pitchFamily="34" charset="-128"/>
              </a:rPr>
              <a:t>stacktrace</a:t>
            </a:r>
            <a:r>
              <a:rPr lang="fr-FR" dirty="0">
                <a:ea typeface="ＭＳ Ｐゴシック" pitchFamily="34" charset="-128"/>
              </a:rPr>
              <a:t> d'exception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4"/>
          <p:cNvSpPr/>
          <p:nvPr/>
        </p:nvSpPr>
        <p:spPr>
          <a:xfrm>
            <a:off x="179512" y="1705372"/>
            <a:ext cx="8785225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9688"/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HighLevelException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: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MidLevelException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: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LowLevelException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</a:p>
          <a:p>
            <a:pPr marL="39688"/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    at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Junk.a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(Junk.java:13) </a:t>
            </a:r>
          </a:p>
          <a:p>
            <a:pPr marL="39688"/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    at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Junk.main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(Junk.java:4) </a:t>
            </a:r>
          </a:p>
          <a:p>
            <a:pPr marL="39688"/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Caused by: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MidLevelException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: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LowLevelException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</a:p>
          <a:p>
            <a:pPr marL="39688"/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    at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Junk.c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(Junk.java:23) </a:t>
            </a:r>
          </a:p>
          <a:p>
            <a:pPr marL="39688"/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    at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Junk.b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(Junk.java:17) </a:t>
            </a:r>
          </a:p>
          <a:p>
            <a:pPr marL="39688"/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    at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Junk.a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(Junk.java:11) </a:t>
            </a:r>
          </a:p>
          <a:p>
            <a:pPr marL="39688"/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    ... 1 more </a:t>
            </a:r>
          </a:p>
          <a:p>
            <a:pPr marL="39688"/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Caused by: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LowLevelException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</a:p>
          <a:p>
            <a:pPr marL="39688"/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    at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Junk.e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(Junk.java:30) </a:t>
            </a:r>
          </a:p>
          <a:p>
            <a:pPr marL="39688"/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    at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Junk.d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(Junk.java:27) </a:t>
            </a:r>
          </a:p>
          <a:p>
            <a:pPr marL="39688"/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     at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Georgia" charset="0"/>
              </a:rPr>
              <a:t>Junk.c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Georgia" charset="0"/>
              </a:rPr>
              <a:t>(Junk.java:21) ... 3 more</a:t>
            </a:r>
            <a:endParaRPr lang="en-US" dirty="0">
              <a:latin typeface="Courier New" pitchFamily="49" charset="0"/>
              <a:cs typeface="Courier New" pitchFamily="49" charset="0"/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55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ComplexStack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public void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saveUser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(String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firstName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, String</a:t>
            </a:r>
          </a:p>
          <a:p>
            <a:pPr lvl="3"/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lastName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, String email)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throws</a:t>
            </a:r>
          </a:p>
          <a:p>
            <a:pPr lvl="3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UserPersistException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{</a:t>
            </a:r>
          </a:p>
          <a:p>
            <a:pPr marL="1411288" lvl="3"/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try 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{</a:t>
            </a:r>
          </a:p>
          <a:p>
            <a:pPr marL="1868488" lvl="4"/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addUserInDB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firstName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,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lastName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, email);</a:t>
            </a:r>
          </a:p>
          <a:p>
            <a:pPr marL="1411288" lvl="3"/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}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catch 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DBConnexionException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e) {</a:t>
            </a:r>
          </a:p>
          <a:p>
            <a:pPr marL="1868488" lvl="4"/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throw new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UserPersistException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"Error</a:t>
            </a:r>
          </a:p>
          <a:p>
            <a:pPr marL="2782888" lvl="6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persisting user."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, e);</a:t>
            </a:r>
          </a:p>
          <a:p>
            <a:pPr marL="1411288" lvl="3"/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}</a:t>
            </a:r>
          </a:p>
          <a:p>
            <a:pPr marL="954088" lvl="2"/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}</a:t>
            </a:r>
          </a:p>
          <a:p>
            <a:pPr marL="954088" lvl="2"/>
            <a:endParaRPr lang="en-US" b="1" dirty="0">
              <a:solidFill>
                <a:srgbClr val="4D4D4D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954088" lvl="2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private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Connection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connectToDB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()</a:t>
            </a:r>
          </a:p>
          <a:p>
            <a:pPr marL="1868488" lvl="4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throws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SQLException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{</a:t>
            </a:r>
          </a:p>
          <a:p>
            <a:pPr marL="1411288" lvl="3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return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DriverManager.getConnection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URL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,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USER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,</a:t>
            </a:r>
          </a:p>
          <a:p>
            <a:pPr marL="1868488" lvl="4"/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PASSWORD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);</a:t>
            </a:r>
          </a:p>
          <a:p>
            <a:pPr marL="954088" lvl="2"/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2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...</a:t>
            </a:r>
            <a:endParaRPr lang="fr-FR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41064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alibri (Heading)"/>
                <a:cs typeface="Calibri (Heading)"/>
              </a:rPr>
              <a:t>Quizz 1/3</a:t>
            </a:r>
          </a:p>
        </p:txBody>
      </p:sp>
    </p:spTree>
    <p:extLst>
      <p:ext uri="{BB962C8B-B14F-4D97-AF65-F5344CB8AC3E}">
        <p14:creationId xmlns:p14="http://schemas.microsoft.com/office/powerpoint/2010/main" val="2978292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1411288" lvl="3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private void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addUserInDB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(String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firstName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,</a:t>
            </a:r>
          </a:p>
          <a:p>
            <a:pPr marL="2325688" lvl="5"/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String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lastName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, String mail)</a:t>
            </a:r>
            <a:b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</a:b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throws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DBConnexionException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{</a:t>
            </a:r>
          </a:p>
          <a:p>
            <a:pPr marL="1868488" lvl="4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try 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{</a:t>
            </a:r>
          </a:p>
          <a:p>
            <a:pPr marL="1411288" lvl="3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   Connection connection =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connectToDB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();</a:t>
            </a:r>
          </a:p>
          <a:p>
            <a:pPr marL="1868488" lvl="4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catch 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SQLException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e) {</a:t>
            </a:r>
          </a:p>
          <a:p>
            <a:pPr marL="2325688" lvl="5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throw new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DBConnexionException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"Can’t</a:t>
            </a:r>
          </a:p>
          <a:p>
            <a:pPr marL="2782888" lvl="6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connect to the DB."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, e);</a:t>
            </a:r>
          </a:p>
          <a:p>
            <a:pPr marL="1868488" lvl="4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 </a:t>
            </a:r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//...</a:t>
            </a:r>
          </a:p>
          <a:p>
            <a:pPr marL="1411288" lvl="3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</a:t>
            </a:r>
          </a:p>
          <a:p>
            <a:pPr marL="1411288" lvl="3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public static void 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main(String[]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args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) {</a:t>
            </a:r>
          </a:p>
          <a:p>
            <a:pPr marL="1868488" lvl="4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ComplexStack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cs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=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new 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ComplexStack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();</a:t>
            </a:r>
          </a:p>
          <a:p>
            <a:pPr marL="1868488" lvl="4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try 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{</a:t>
            </a:r>
          </a:p>
          <a:p>
            <a:pPr marL="2325688" lvl="5"/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cs.saveUser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"John"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"Doe”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john@doe.fr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"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);</a:t>
            </a:r>
          </a:p>
          <a:p>
            <a:pPr marL="1868488" lvl="4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catch 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</a:t>
            </a:r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UserPersistException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e) {</a:t>
            </a:r>
          </a:p>
          <a:p>
            <a:pPr marL="2325688" lvl="5"/>
            <a:r>
              <a:rPr lang="en-US" b="1" dirty="0" err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e.printStackTrace</a:t>
            </a: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();</a:t>
            </a:r>
          </a:p>
          <a:p>
            <a:pPr marL="1868488" lvl="4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</a:t>
            </a:r>
          </a:p>
          <a:p>
            <a:pPr marL="1411288" lvl="3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</a:t>
            </a:r>
          </a:p>
          <a:p>
            <a:pPr marL="954088" lvl="2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41064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alibri (Heading)"/>
                <a:cs typeface="Calibri (Heading)"/>
              </a:rPr>
              <a:t>Quizz 2/3</a:t>
            </a:r>
          </a:p>
        </p:txBody>
      </p:sp>
    </p:spTree>
    <p:extLst>
      <p:ext uri="{BB962C8B-B14F-4D97-AF65-F5344CB8AC3E}">
        <p14:creationId xmlns:p14="http://schemas.microsoft.com/office/powerpoint/2010/main" val="746918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Quizz (3/3)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r-FR" dirty="0"/>
              <a:t>Trouvez la raison de l'exception en lisant ce Stack Trace 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Lire une </a:t>
            </a:r>
            <a:r>
              <a:rPr lang="fr-FR" dirty="0" err="1">
                <a:ea typeface="ＭＳ Ｐゴシック" pitchFamily="34" charset="-128"/>
              </a:rPr>
              <a:t>stacktrace</a:t>
            </a:r>
            <a:r>
              <a:rPr lang="fr-FR" dirty="0">
                <a:ea typeface="ＭＳ Ｐゴシック" pitchFamily="34" charset="-128"/>
              </a:rPr>
              <a:t> d'exception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4"/>
          <p:cNvSpPr/>
          <p:nvPr/>
        </p:nvSpPr>
        <p:spPr>
          <a:xfrm>
            <a:off x="179512" y="1705372"/>
            <a:ext cx="8785225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dirty="0" err="1"/>
              <a:t>com.cci.trace.UserPersistException</a:t>
            </a:r>
            <a:r>
              <a:rPr lang="en-US" sz="1600" dirty="0"/>
              <a:t>: Error persisting user.</a:t>
            </a:r>
          </a:p>
          <a:p>
            <a:r>
              <a:rPr lang="en-US" sz="1600" dirty="0"/>
              <a:t>        at </a:t>
            </a:r>
            <a:r>
              <a:rPr lang="en-US" sz="1600" dirty="0" err="1"/>
              <a:t>com.cci.trace.ComplexStacktrace.saveUser</a:t>
            </a:r>
            <a:r>
              <a:rPr lang="en-US" sz="1600" dirty="0"/>
              <a:t>(ComplexStacktrace.java:14)</a:t>
            </a:r>
          </a:p>
          <a:p>
            <a:r>
              <a:rPr lang="en-US" sz="1600" dirty="0"/>
              <a:t>        at </a:t>
            </a:r>
            <a:r>
              <a:rPr lang="en-US" sz="1600" dirty="0" err="1"/>
              <a:t>com.cci.trace.ComplexStacktrace.main</a:t>
            </a:r>
            <a:r>
              <a:rPr lang="en-US" sz="1600" dirty="0"/>
              <a:t>(ComplexStacktrace.java:34)</a:t>
            </a:r>
          </a:p>
          <a:p>
            <a:r>
              <a:rPr lang="en-US" sz="1600" dirty="0"/>
              <a:t>Caused by: </a:t>
            </a:r>
            <a:r>
              <a:rPr lang="en-US" sz="1600" dirty="0" err="1"/>
              <a:t>com.cci.trace.DBConnectionException</a:t>
            </a:r>
            <a:r>
              <a:rPr lang="en-US" sz="1600" dirty="0"/>
              <a:t>: Can’t connect to the DB.</a:t>
            </a:r>
          </a:p>
          <a:p>
            <a:r>
              <a:rPr lang="en-US" sz="1600" dirty="0"/>
              <a:t>        at </a:t>
            </a:r>
            <a:r>
              <a:rPr lang="en-US" sz="1600" dirty="0" err="1"/>
              <a:t>com.cci.trace.ComplexStacktrace.persistInDB</a:t>
            </a:r>
            <a:r>
              <a:rPr lang="en-US" sz="1600" dirty="0"/>
              <a:t>(ComplexStacktrace.java:23)</a:t>
            </a:r>
          </a:p>
          <a:p>
            <a:r>
              <a:rPr lang="en-US" sz="1600" dirty="0"/>
              <a:t>        at </a:t>
            </a:r>
            <a:r>
              <a:rPr lang="en-US" sz="1600" dirty="0" err="1"/>
              <a:t>com.cci.trace.ComplexStacktrace.saveUser</a:t>
            </a:r>
            <a:r>
              <a:rPr lang="en-US" sz="1600" dirty="0"/>
              <a:t>(ComplexStacktrace.java:12)</a:t>
            </a:r>
          </a:p>
          <a:p>
            <a:r>
              <a:rPr lang="en-US" sz="1600" dirty="0"/>
              <a:t>        ... 1 more</a:t>
            </a:r>
          </a:p>
          <a:p>
            <a:r>
              <a:rPr lang="en-US" sz="1600" dirty="0"/>
              <a:t>Caused by: </a:t>
            </a:r>
            <a:r>
              <a:rPr lang="en-US" sz="1600" dirty="0" err="1"/>
              <a:t>java.sql.SQLException</a:t>
            </a:r>
            <a:r>
              <a:rPr lang="en-US" sz="1600" dirty="0"/>
              <a:t>: No suitable driver found for …</a:t>
            </a:r>
          </a:p>
          <a:p>
            <a:r>
              <a:rPr lang="en-US" sz="1600" dirty="0"/>
              <a:t>        at </a:t>
            </a:r>
            <a:r>
              <a:rPr lang="en-US" sz="1600" dirty="0" err="1"/>
              <a:t>java.sql.DriverManager.getConnection</a:t>
            </a:r>
            <a:r>
              <a:rPr lang="en-US" sz="1600" dirty="0"/>
              <a:t>(DriverManager.java:602)</a:t>
            </a:r>
          </a:p>
          <a:p>
            <a:r>
              <a:rPr lang="en-US" sz="1600" dirty="0"/>
              <a:t>        at </a:t>
            </a:r>
            <a:r>
              <a:rPr lang="en-US" sz="1600" dirty="0" err="1"/>
              <a:t>java.sql.DriverManager.getConnection</a:t>
            </a:r>
            <a:r>
              <a:rPr lang="en-US" sz="1600" dirty="0"/>
              <a:t>(DriverManager.java:185)</a:t>
            </a:r>
          </a:p>
          <a:p>
            <a:r>
              <a:rPr lang="en-US" sz="1600" dirty="0"/>
              <a:t>        at </a:t>
            </a:r>
            <a:r>
              <a:rPr lang="en-US" sz="1600" dirty="0" err="1"/>
              <a:t>com.cci.trace.ComplexStacktrace.openConnectionToDatabase</a:t>
            </a:r>
            <a:r>
              <a:rPr lang="en-US" sz="1600" dirty="0"/>
              <a:t>(ComplexStacktrace.java:28)</a:t>
            </a:r>
          </a:p>
          <a:p>
            <a:r>
              <a:rPr lang="en-US" sz="1600" dirty="0"/>
              <a:t>        at </a:t>
            </a:r>
            <a:r>
              <a:rPr lang="en-US" sz="1600" dirty="0" err="1"/>
              <a:t>com.cci.trace.ComplexStacktrace.persistInDB</a:t>
            </a:r>
            <a:r>
              <a:rPr lang="en-US" sz="1600" dirty="0"/>
              <a:t>(ComplexStacktrace.java:21)</a:t>
            </a:r>
          </a:p>
          <a:p>
            <a:r>
              <a:rPr lang="en-US" sz="1600" dirty="0"/>
              <a:t>        ... 2 more</a:t>
            </a:r>
          </a:p>
        </p:txBody>
      </p:sp>
    </p:spTree>
    <p:extLst>
      <p:ext uri="{BB962C8B-B14F-4D97-AF65-F5344CB8AC3E}">
        <p14:creationId xmlns:p14="http://schemas.microsoft.com/office/powerpoint/2010/main" val="3693393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37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8713"/>
            <a:ext cx="8569647" cy="4230687"/>
          </a:xfrm>
        </p:spPr>
        <p:txBody>
          <a:bodyPr/>
          <a:lstStyle/>
          <a:p>
            <a:pPr marL="0" indent="0" algn="ctr">
              <a:buNone/>
            </a:pPr>
            <a:endParaRPr lang="fr-FR" sz="4000" i="1" dirty="0"/>
          </a:p>
          <a:p>
            <a:pPr marL="0" indent="0" algn="ctr">
              <a:buNone/>
            </a:pPr>
            <a:endParaRPr lang="fr-FR" sz="4000" i="1" dirty="0"/>
          </a:p>
          <a:p>
            <a:pPr marL="0" indent="0" algn="ctr">
              <a:buNone/>
            </a:pPr>
            <a:endParaRPr lang="fr-FR" sz="4000" i="1" dirty="0"/>
          </a:p>
          <a:p>
            <a:pPr marL="0" indent="0" algn="ctr">
              <a:buNone/>
            </a:pPr>
            <a:endParaRPr lang="fr-FR" sz="4000" i="1" dirty="0"/>
          </a:p>
          <a:p>
            <a:pPr marL="0" indent="0" algn="ctr">
              <a:buNone/>
            </a:pPr>
            <a:r>
              <a:rPr lang="fr-FR" sz="4800" i="1" dirty="0"/>
              <a:t>Merci de votre attention</a:t>
            </a:r>
            <a:endParaRPr lang="fr-FR" sz="11500" i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Exceptions</a:t>
            </a:r>
          </a:p>
        </p:txBody>
      </p:sp>
      <p:pic>
        <p:nvPicPr>
          <p:cNvPr id="16386" name="Picture 2" descr="D:\Users\Renaud\Desktop\StageFinEtudesSupinfo\Icons-New\v3\Min\Conclu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3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01119"/>
            <a:ext cx="8435975" cy="1512763"/>
          </a:xfrm>
        </p:spPr>
        <p:txBody>
          <a:bodyPr/>
          <a:lstStyle/>
          <a:p>
            <a:pPr marL="0" indent="0" algn="r">
              <a:buNone/>
            </a:pPr>
            <a:r>
              <a:rPr lang="fr-FR" b="1" dirty="0"/>
              <a:t>"Une exception est un événement qui se produit pendant l'exécution d'un programme et qui perturbe le flux normal des instructions du programme."</a:t>
            </a:r>
          </a:p>
          <a:p>
            <a:pPr marL="0" indent="0" algn="r">
              <a:buNone/>
            </a:pPr>
            <a:r>
              <a:rPr lang="fr-FR" b="1" dirty="0"/>
              <a:t>– Sun Microsystèmes</a:t>
            </a:r>
            <a:endParaRPr lang="en-US" b="1" i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Exceptions</a:t>
            </a:r>
          </a:p>
        </p:txBody>
      </p:sp>
      <p:pic>
        <p:nvPicPr>
          <p:cNvPr id="2050" name="Picture 2" descr="D:\Users\Renaud\Desktop\StageFinEtudesSupinfo\Icons-New\v3\PPT\Quotation_ForM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00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Qu'est-ce qu'une exception ?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"/>
          <p:cNvSpPr>
            <a:spLocks/>
          </p:cNvSpPr>
          <p:nvPr/>
        </p:nvSpPr>
        <p:spPr bwMode="auto">
          <a:xfrm>
            <a:off x="990228" y="2320652"/>
            <a:ext cx="2933700" cy="1905000"/>
          </a:xfrm>
          <a:prstGeom prst="roundRect">
            <a:avLst>
              <a:gd name="adj" fmla="val 9995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...</a:t>
            </a:r>
          </a:p>
          <a:p>
            <a:pPr marL="39688"/>
            <a:r>
              <a:rPr lang="en-US" sz="1400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public</a:t>
            </a:r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</a:t>
            </a:r>
            <a:r>
              <a:rPr lang="en-US" sz="1400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void</a:t>
            </a:r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doSomething</a:t>
            </a:r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 {</a:t>
            </a:r>
          </a:p>
          <a:p>
            <a:pPr marL="39688"/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doSomeStuff</a:t>
            </a:r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9688"/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doSomeOtherStuff</a:t>
            </a:r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9688"/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doItAgain</a:t>
            </a:r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9688"/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</a:t>
            </a:r>
          </a:p>
          <a:p>
            <a:pPr marL="39688"/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...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6012160" y="1044352"/>
            <a:ext cx="264294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Exception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fr-FR" sz="2000" dirty="0"/>
              <a:t>Ceci est une exception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Rectangle 15"/>
          <p:cNvSpPr>
            <a:spLocks/>
          </p:cNvSpPr>
          <p:nvPr/>
        </p:nvSpPr>
        <p:spPr bwMode="auto">
          <a:xfrm>
            <a:off x="6324376" y="2065411"/>
            <a:ext cx="2642940" cy="12463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Une </a:t>
            </a:r>
            <a:r>
              <a:rPr lang="en-US" sz="2000" b="1" dirty="0" err="1">
                <a:solidFill>
                  <a:srgbClr val="777777"/>
                </a:solidFill>
                <a:cs typeface="Arial" pitchFamily="34" charset="0"/>
              </a:rPr>
              <a:t>erreur</a:t>
            </a:r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 ?</a:t>
            </a:r>
          </a:p>
          <a:p>
            <a:pPr algn="r"/>
            <a:r>
              <a:rPr lang="fr-FR" sz="2000" dirty="0">
                <a:cs typeface="Arial" pitchFamily="34" charset="0"/>
              </a:rPr>
              <a:t>Non, ce n'est </a:t>
            </a:r>
            <a:r>
              <a:rPr lang="fr-FR" sz="2000" b="1" dirty="0">
                <a:cs typeface="Arial" pitchFamily="34" charset="0"/>
              </a:rPr>
              <a:t>PAS</a:t>
            </a:r>
            <a:r>
              <a:rPr lang="fr-FR" sz="2000" dirty="0">
                <a:cs typeface="Arial" pitchFamily="34" charset="0"/>
              </a:rPr>
              <a:t> nécessairement une erreur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ectangle 16"/>
          <p:cNvSpPr>
            <a:spLocks/>
          </p:cNvSpPr>
          <p:nvPr/>
        </p:nvSpPr>
        <p:spPr bwMode="auto">
          <a:xfrm>
            <a:off x="6479480" y="3937619"/>
            <a:ext cx="2413000" cy="12623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2000" b="1" dirty="0" err="1">
                <a:solidFill>
                  <a:srgbClr val="777777"/>
                </a:solidFill>
                <a:cs typeface="Arial" pitchFamily="34" charset="0"/>
              </a:rPr>
              <a:t>Sortes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fr-FR" sz="2000" dirty="0"/>
              <a:t>Il existe deux sortes d'exceptions (on verra plus tard)</a:t>
            </a:r>
            <a:endParaRPr lang="en-US" sz="2000" i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Rectangle 24"/>
          <p:cNvSpPr>
            <a:spLocks/>
          </p:cNvSpPr>
          <p:nvPr/>
        </p:nvSpPr>
        <p:spPr bwMode="auto">
          <a:xfrm>
            <a:off x="1052762" y="4551766"/>
            <a:ext cx="2876500" cy="535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fr-FR" sz="2000" dirty="0"/>
              <a:t>Le programme s'exécute bien mais...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9" name="Group 37"/>
          <p:cNvGrpSpPr>
            <a:grpSpLocks/>
          </p:cNvGrpSpPr>
          <p:nvPr/>
        </p:nvGrpSpPr>
        <p:grpSpPr bwMode="auto">
          <a:xfrm rot="19006096">
            <a:off x="2147450" y="3818335"/>
            <a:ext cx="619257" cy="656479"/>
            <a:chOff x="3588" y="1548"/>
            <a:chExt cx="1056" cy="1008"/>
          </a:xfrm>
        </p:grpSpPr>
        <p:sp>
          <p:nvSpPr>
            <p:cNvPr id="20" name="Line 38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22" name="Group 40"/>
          <p:cNvGrpSpPr>
            <a:grpSpLocks/>
          </p:cNvGrpSpPr>
          <p:nvPr/>
        </p:nvGrpSpPr>
        <p:grpSpPr bwMode="auto">
          <a:xfrm>
            <a:off x="6327825" y="1738090"/>
            <a:ext cx="792163" cy="865187"/>
            <a:chOff x="3588" y="1548"/>
            <a:chExt cx="1056" cy="1008"/>
          </a:xfrm>
        </p:grpSpPr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25" name="Group 43"/>
          <p:cNvGrpSpPr>
            <a:grpSpLocks/>
          </p:cNvGrpSpPr>
          <p:nvPr/>
        </p:nvGrpSpPr>
        <p:grpSpPr bwMode="auto">
          <a:xfrm>
            <a:off x="6688188" y="3073524"/>
            <a:ext cx="476100" cy="464791"/>
            <a:chOff x="3588" y="1548"/>
            <a:chExt cx="1056" cy="1008"/>
          </a:xfrm>
        </p:grpSpPr>
        <p:sp>
          <p:nvSpPr>
            <p:cNvPr id="26" name="Line 44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7" name="Line 45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9552" y="1073296"/>
            <a:ext cx="2862221" cy="1063628"/>
            <a:chOff x="539552" y="1073296"/>
            <a:chExt cx="2862221" cy="1063628"/>
          </a:xfrm>
        </p:grpSpPr>
        <p:sp>
          <p:nvSpPr>
            <p:cNvPr id="18" name="Rectangle 25"/>
            <p:cNvSpPr>
              <a:spLocks/>
            </p:cNvSpPr>
            <p:nvPr/>
          </p:nvSpPr>
          <p:spPr bwMode="auto">
            <a:xfrm>
              <a:off x="539552" y="1273324"/>
              <a:ext cx="1866900" cy="863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2000" b="1" dirty="0">
                  <a:solidFill>
                    <a:srgbClr val="777777"/>
                  </a:solidFill>
                  <a:cs typeface="Arial" pitchFamily="34" charset="0"/>
                </a:rPr>
                <a:t>ARGHH !</a:t>
              </a:r>
              <a:br>
                <a:rPr lang="en-US" sz="2000" b="1" dirty="0">
                  <a:solidFill>
                    <a:srgbClr val="777777"/>
                  </a:solidFill>
                  <a:cs typeface="Arial" pitchFamily="34" charset="0"/>
                </a:rPr>
              </a:br>
              <a:r>
                <a:rPr lang="fr-FR" sz="2000" dirty="0"/>
                <a:t>Une exception est levée !</a:t>
              </a:r>
              <a:endParaRPr 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grpSp>
          <p:nvGrpSpPr>
            <p:cNvPr id="28" name="Group 49"/>
            <p:cNvGrpSpPr>
              <a:grpSpLocks/>
            </p:cNvGrpSpPr>
            <p:nvPr/>
          </p:nvGrpSpPr>
          <p:grpSpPr bwMode="auto">
            <a:xfrm rot="19054202" flipV="1">
              <a:off x="2677873" y="1073296"/>
              <a:ext cx="723900" cy="642937"/>
              <a:chOff x="3588" y="1548"/>
              <a:chExt cx="1056" cy="1008"/>
            </a:xfrm>
          </p:grpSpPr>
          <p:sp>
            <p:nvSpPr>
              <p:cNvPr id="29" name="Line 50"/>
              <p:cNvSpPr>
                <a:spLocks noChangeShapeType="1"/>
              </p:cNvSpPr>
              <p:nvPr/>
            </p:nvSpPr>
            <p:spPr bwMode="auto">
              <a:xfrm flipV="1">
                <a:off x="3588" y="1548"/>
                <a:ext cx="1056" cy="100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30" name="Line 51"/>
              <p:cNvSpPr>
                <a:spLocks noChangeShapeType="1"/>
              </p:cNvSpPr>
              <p:nvPr/>
            </p:nvSpPr>
            <p:spPr bwMode="auto">
              <a:xfrm flipV="1">
                <a:off x="3588" y="1548"/>
                <a:ext cx="1056" cy="1008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 type="oval" w="med" len="med"/>
                <a:tailEnd type="oval" w="med" len="med"/>
              </a:ln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31" name="Group 52"/>
          <p:cNvGrpSpPr>
            <a:grpSpLocks/>
          </p:cNvGrpSpPr>
          <p:nvPr/>
        </p:nvGrpSpPr>
        <p:grpSpPr bwMode="auto">
          <a:xfrm rot="19773578" flipV="1">
            <a:off x="6790937" y="3622695"/>
            <a:ext cx="1092990" cy="867624"/>
            <a:chOff x="3588" y="1548"/>
            <a:chExt cx="1056" cy="1008"/>
          </a:xfrm>
        </p:grpSpPr>
        <p:sp>
          <p:nvSpPr>
            <p:cNvPr id="32" name="Line 53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33" name="Line 54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75856" y="1057300"/>
            <a:ext cx="3603228" cy="3672408"/>
            <a:chOff x="3275856" y="1057300"/>
            <a:chExt cx="3603228" cy="3672408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27984" y="2278608"/>
              <a:ext cx="2451100" cy="2451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" name="Curved Down Arrow 1"/>
            <p:cNvSpPr/>
            <p:nvPr/>
          </p:nvSpPr>
          <p:spPr>
            <a:xfrm>
              <a:off x="3275856" y="1057300"/>
              <a:ext cx="2664296" cy="1224136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Qu'est-ce qu'une exception ?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exceptions sont des objets Java comme les autres</a:t>
            </a:r>
          </a:p>
          <a:p>
            <a:r>
              <a:rPr lang="fr-FR" dirty="0"/>
              <a:t>Ce sont toutes des sous-classes de </a:t>
            </a:r>
            <a:r>
              <a:rPr lang="fr-FR" b="1" dirty="0" err="1"/>
              <a:t>Throwable</a:t>
            </a:r>
            <a:endParaRPr lang="fr-FR" b="1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3550" y="2065412"/>
            <a:ext cx="3136900" cy="313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52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792163"/>
          </a:xfrm>
        </p:spPr>
        <p:txBody>
          <a:bodyPr/>
          <a:lstStyle/>
          <a:p>
            <a:r>
              <a:rPr lang="fr-FR" dirty="0"/>
              <a:t>Pourquoi utiliser la gestion des exceptions ?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Seriez-vous content si votre programme s'arrête à la première exception ?</a:t>
            </a:r>
          </a:p>
          <a:p>
            <a:pPr lvl="1"/>
            <a:r>
              <a:rPr lang="fr-FR" dirty="0"/>
              <a:t>Une calculatrice plante lorsque vous divisez par 0 ?</a:t>
            </a:r>
          </a:p>
          <a:p>
            <a:pPr lvl="1"/>
            <a:r>
              <a:rPr lang="fr-FR" dirty="0"/>
              <a:t>Votre téléphone explose lorsque vous entrez un mauvais numéro ?</a:t>
            </a:r>
          </a:p>
          <a:p>
            <a:pPr lvl="1"/>
            <a:r>
              <a:rPr lang="fr-FR" dirty="0"/>
              <a:t>Les ordinateurs affichent toujours un écran bleu ? (certains oui mais on ne peut rien faire pour eux…)</a:t>
            </a:r>
          </a:p>
          <a:p>
            <a:r>
              <a:rPr lang="fr-FR" dirty="0"/>
              <a:t>La gestion des exceptions sépare le code de l'application de sa gestion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97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63808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e" id="{FE83BFE6-D9F0-4F7D-8D18-AF1DB177C76D}" vid="{2ECD46C6-F2BF-43A4-B3AB-A66EB5F9310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3e7e946-44f4-49f5-9dad-e407c2fd17d7">
      <Terms xmlns="http://schemas.microsoft.com/office/infopath/2007/PartnerControls"/>
    </lcf76f155ced4ddcb4097134ff3c332f>
    <TaxCatchAll xmlns="4fb49bd0-a5f8-443a-b531-ddcc3759386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AEDB8405E0742A9ADFB6D4084D515" ma:contentTypeVersion="13" ma:contentTypeDescription="Crée un document." ma:contentTypeScope="" ma:versionID="2446e5e8a9a03e34da3052bfc6e4df2f">
  <xsd:schema xmlns:xsd="http://www.w3.org/2001/XMLSchema" xmlns:xs="http://www.w3.org/2001/XMLSchema" xmlns:p="http://schemas.microsoft.com/office/2006/metadata/properties" xmlns:ns2="53e7e946-44f4-49f5-9dad-e407c2fd17d7" xmlns:ns3="4fb49bd0-a5f8-443a-b531-ddcc37593867" targetNamespace="http://schemas.microsoft.com/office/2006/metadata/properties" ma:root="true" ma:fieldsID="f656c2ccda77a3ead4f88d405b3ead74" ns2:_="" ns3:_="">
    <xsd:import namespace="53e7e946-44f4-49f5-9dad-e407c2fd17d7"/>
    <xsd:import namespace="4fb49bd0-a5f8-443a-b531-ddcc37593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7e946-44f4-49f5-9dad-e407c2fd17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49bd0-a5f8-443a-b531-ddcc375938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f110dc3-fd3f-460c-9116-c306b057b6ec}" ma:internalName="TaxCatchAll" ma:showField="CatchAllData" ma:web="4fb49bd0-a5f8-443a-b531-ddcc37593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43727-5892-4E91-99F4-7119B3E98439}">
  <ds:schemaRefs>
    <ds:schemaRef ds:uri="http://purl.org/dc/terms/"/>
    <ds:schemaRef ds:uri="http://www.w3.org/XML/1998/namespace"/>
    <ds:schemaRef ds:uri="http://purl.org/dc/elements/1.1/"/>
    <ds:schemaRef ds:uri="df6a2481-f83a-46a3-8f40-5d7d98220897"/>
    <ds:schemaRef ds:uri="http://purl.org/dc/dcmitype/"/>
    <ds:schemaRef ds:uri="cac1e2cd-caea-4862-842c-e8cbcf680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3859B6F-717A-4C54-B4E0-F03B7FAD25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AA02E3-0C91-4365-9D48-C757C01C0A37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0</TotalTime>
  <Words>3013</Words>
  <Application>Microsoft Office PowerPoint</Application>
  <PresentationFormat>Affichage à l'écran (16:10)</PresentationFormat>
  <Paragraphs>542</Paragraphs>
  <Slides>47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7" baseType="lpstr">
      <vt:lpstr>ＭＳ Ｐゴシック</vt:lpstr>
      <vt:lpstr>Arial</vt:lpstr>
      <vt:lpstr>Calibri</vt:lpstr>
      <vt:lpstr>Calibri (Heading)</vt:lpstr>
      <vt:lpstr>Courier New</vt:lpstr>
      <vt:lpstr>Georgia</vt:lpstr>
      <vt:lpstr>Myriad Pro</vt:lpstr>
      <vt:lpstr>Verdana</vt:lpstr>
      <vt:lpstr>Wingdings</vt:lpstr>
      <vt:lpstr>MyTheme</vt:lpstr>
      <vt:lpstr>Présentation PowerPoint</vt:lpstr>
      <vt:lpstr>Objectifs du cours</vt:lpstr>
      <vt:lpstr>Plan de cours</vt:lpstr>
      <vt:lpstr>Introduction</vt:lpstr>
      <vt:lpstr>Définition</vt:lpstr>
      <vt:lpstr>Qu'est-ce qu'une exception ?</vt:lpstr>
      <vt:lpstr>Qu'est-ce qu'une exception ?</vt:lpstr>
      <vt:lpstr>Pourquoi utiliser la gestion des exceptions ?</vt:lpstr>
      <vt:lpstr>Questions ?</vt:lpstr>
      <vt:lpstr>Exercises</vt:lpstr>
      <vt:lpstr>Les blocs try/catch/finally</vt:lpstr>
      <vt:lpstr>Le bloc try</vt:lpstr>
      <vt:lpstr>Le bloc catch</vt:lpstr>
      <vt:lpstr>Le bloc catch</vt:lpstr>
      <vt:lpstr>Le bloc finally</vt:lpstr>
      <vt:lpstr>Manipulation simple</vt:lpstr>
      <vt:lpstr>Manipulation complexe (avant Java 7)</vt:lpstr>
      <vt:lpstr>Manipulation complexe (depuis Java 7)</vt:lpstr>
      <vt:lpstr>Deux types d'exceptions</vt:lpstr>
      <vt:lpstr>Deux types d'exceptions</vt:lpstr>
      <vt:lpstr>Quizz</vt:lpstr>
      <vt:lpstr>Quizz</vt:lpstr>
      <vt:lpstr>Questions ?</vt:lpstr>
      <vt:lpstr>Les mots-clés throw/throwS</vt:lpstr>
      <vt:lpstr>Le mot-clé throw</vt:lpstr>
      <vt:lpstr>Le mot-clé throws</vt:lpstr>
      <vt:lpstr>Le mot-clé throws</vt:lpstr>
      <vt:lpstr>throw/throws</vt:lpstr>
      <vt:lpstr>Questions ?</vt:lpstr>
      <vt:lpstr>Exercises (1/3)</vt:lpstr>
      <vt:lpstr>Exercises (2/3)</vt:lpstr>
      <vt:lpstr>Exercises (3/3)</vt:lpstr>
      <vt:lpstr>Créez vos propres exceptions</vt:lpstr>
      <vt:lpstr>Créer une exception</vt:lpstr>
      <vt:lpstr>Créer une exception</vt:lpstr>
      <vt:lpstr>L’Utiliser</vt:lpstr>
      <vt:lpstr>Questions ?</vt:lpstr>
      <vt:lpstr>Lire une stacktrace d'exception</vt:lpstr>
      <vt:lpstr>Présentation</vt:lpstr>
      <vt:lpstr>Présentation</vt:lpstr>
      <vt:lpstr>Cause d’Exception</vt:lpstr>
      <vt:lpstr>Cause d’Exception</vt:lpstr>
      <vt:lpstr>Présentation PowerPoint</vt:lpstr>
      <vt:lpstr>Présentation PowerPoint</vt:lpstr>
      <vt:lpstr>Quizz (3/3)</vt:lpstr>
      <vt:lpstr>Questions ?</vt:lpstr>
      <vt:lpstr>Fin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/>
  <cp:revision>276</cp:revision>
  <dcterms:created xsi:type="dcterms:W3CDTF">2010-02-28T17:00:24Z</dcterms:created>
  <dcterms:modified xsi:type="dcterms:W3CDTF">2024-03-11T17:28:51Z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0x0101002C8AEDB8405E0742A9ADFB6D4084D515</vt:lpwstr>
  </property>
</Properties>
</file>