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95" r:id="rId4"/>
  </p:sldMasterIdLst>
  <p:notesMasterIdLst>
    <p:notesMasterId r:id="rId59"/>
  </p:notesMasterIdLst>
  <p:handoutMasterIdLst>
    <p:handoutMasterId r:id="rId60"/>
  </p:handoutMasterIdLst>
  <p:sldIdLst>
    <p:sldId id="444" r:id="rId5"/>
    <p:sldId id="456" r:id="rId6"/>
    <p:sldId id="457" r:id="rId7"/>
    <p:sldId id="453" r:id="rId8"/>
    <p:sldId id="451" r:id="rId9"/>
    <p:sldId id="530" r:id="rId10"/>
    <p:sldId id="531" r:id="rId11"/>
    <p:sldId id="532" r:id="rId12"/>
    <p:sldId id="533" r:id="rId13"/>
    <p:sldId id="534" r:id="rId14"/>
    <p:sldId id="578" r:id="rId15"/>
    <p:sldId id="535" r:id="rId16"/>
    <p:sldId id="536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22" r:id="rId5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392" autoAdjust="0"/>
  </p:normalViewPr>
  <p:slideViewPr>
    <p:cSldViewPr>
      <p:cViewPr varScale="1">
        <p:scale>
          <a:sx n="102" d="100"/>
          <a:sy n="102" d="100"/>
        </p:scale>
        <p:origin x="898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declare</a:t>
            </a:r>
            <a:r>
              <a:rPr lang="fr-FR" dirty="0"/>
              <a:t> </a:t>
            </a:r>
            <a:r>
              <a:rPr lang="fr-FR" dirty="0" err="1"/>
              <a:t>arrays</a:t>
            </a:r>
            <a:r>
              <a:rPr lang="fr-FR" dirty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[] </a:t>
            </a:r>
            <a:r>
              <a:rPr lang="fr-FR" dirty="0" err="1"/>
              <a:t>myTab</a:t>
            </a:r>
            <a:r>
              <a:rPr lang="fr-FR" dirty="0"/>
              <a:t>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 </a:t>
            </a:r>
            <a:r>
              <a:rPr lang="fr-FR" dirty="0" err="1"/>
              <a:t>myTab</a:t>
            </a:r>
            <a:r>
              <a:rPr lang="fr-FR" dirty="0"/>
              <a:t>[]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[10];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/>
              <a:t>Multi-</a:t>
            </a:r>
            <a:r>
              <a:rPr lang="fr-FR" dirty="0" err="1"/>
              <a:t>dimensional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 </a:t>
            </a:r>
            <a:r>
              <a:rPr lang="fr-FR" dirty="0" err="1"/>
              <a:t>myTab</a:t>
            </a:r>
            <a:r>
              <a:rPr lang="fr-FR" dirty="0"/>
              <a:t>[][]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[10][5];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 err="1"/>
              <a:t>Array</a:t>
            </a:r>
            <a:r>
              <a:rPr lang="fr-FR" baseline="0" dirty="0"/>
              <a:t> of </a:t>
            </a:r>
            <a:r>
              <a:rPr lang="fr-FR" baseline="0" dirty="0" err="1"/>
              <a:t>objects</a:t>
            </a:r>
            <a:r>
              <a:rPr lang="fr-FR" baseline="0" dirty="0"/>
              <a:t>:</a:t>
            </a:r>
            <a:endParaRPr lang="fr-FR" dirty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/>
              <a:t>MyObject</a:t>
            </a:r>
            <a:r>
              <a:rPr lang="fr-FR" dirty="0"/>
              <a:t>[] m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/>
              <a:t>MyObject</a:t>
            </a:r>
            <a:r>
              <a:rPr lang="fr-FR" dirty="0"/>
              <a:t>[10];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declare</a:t>
            </a:r>
            <a:r>
              <a:rPr lang="fr-FR" dirty="0"/>
              <a:t> </a:t>
            </a:r>
            <a:r>
              <a:rPr lang="fr-FR" dirty="0" err="1"/>
              <a:t>arrays</a:t>
            </a:r>
            <a:r>
              <a:rPr lang="fr-FR" dirty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[] </a:t>
            </a:r>
            <a:r>
              <a:rPr lang="fr-FR" dirty="0" err="1"/>
              <a:t>myTab</a:t>
            </a:r>
            <a:r>
              <a:rPr lang="fr-FR" dirty="0"/>
              <a:t>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 </a:t>
            </a:r>
            <a:r>
              <a:rPr lang="fr-FR" dirty="0" err="1"/>
              <a:t>myTab</a:t>
            </a:r>
            <a:r>
              <a:rPr lang="fr-FR" dirty="0"/>
              <a:t>[]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[10];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/>
              <a:t>Multi-</a:t>
            </a:r>
            <a:r>
              <a:rPr lang="fr-FR" dirty="0" err="1"/>
              <a:t>dimensional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 </a:t>
            </a:r>
            <a:r>
              <a:rPr lang="fr-FR" dirty="0" err="1"/>
              <a:t>myTab</a:t>
            </a:r>
            <a:r>
              <a:rPr lang="fr-FR" dirty="0"/>
              <a:t>[][]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99"/>
                </a:solidFill>
              </a:rPr>
              <a:t>int</a:t>
            </a:r>
            <a:r>
              <a:rPr lang="fr-FR" dirty="0"/>
              <a:t>[10][5];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 err="1"/>
              <a:t>Array</a:t>
            </a:r>
            <a:r>
              <a:rPr lang="fr-FR" baseline="0" dirty="0"/>
              <a:t> of </a:t>
            </a:r>
            <a:r>
              <a:rPr lang="fr-FR" baseline="0" dirty="0" err="1"/>
              <a:t>objects</a:t>
            </a:r>
            <a:r>
              <a:rPr lang="fr-FR" baseline="0" dirty="0"/>
              <a:t>:</a:t>
            </a:r>
            <a:endParaRPr lang="fr-FR" dirty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/>
              <a:t>MyObject</a:t>
            </a:r>
            <a:r>
              <a:rPr lang="fr-FR" dirty="0"/>
              <a:t>[] m = </a:t>
            </a:r>
            <a:r>
              <a:rPr lang="fr-FR" b="1" dirty="0">
                <a:solidFill>
                  <a:srgbClr val="990099"/>
                </a:solidFill>
              </a:rPr>
              <a:t>new</a:t>
            </a:r>
            <a:r>
              <a:rPr lang="fr-FR" dirty="0"/>
              <a:t> </a:t>
            </a:r>
            <a:r>
              <a:rPr lang="fr-FR" b="1" dirty="0" err="1"/>
              <a:t>MyObject</a:t>
            </a:r>
            <a:r>
              <a:rPr lang="fr-FR" dirty="0"/>
              <a:t>[10];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7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2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9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7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6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9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4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2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87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A663B-6EA3-29EF-54A7-07A8CEF933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485" r:id="rId12"/>
    <p:sldLayoutId id="2147484487" r:id="rId13"/>
    <p:sldLayoutId id="2147484488" r:id="rId14"/>
    <p:sldLayoutId id="2147484489" r:id="rId1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>
                <a:latin typeface="Myriad Pro"/>
                <a:ea typeface="MS PGothic" charset="0"/>
                <a:cs typeface="Myriad Pro"/>
              </a:rPr>
              <a:t>Collections</a:t>
            </a: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363316"/>
            <a:ext cx="2057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Generics</a:t>
            </a:r>
            <a:r>
              <a:rPr lang="fr-FR" dirty="0"/>
              <a:t> et comparaison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201316"/>
            <a:ext cx="8785225" cy="3672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3" eaLnBrk="1" hangingPunct="1"/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BEFORE 5</a:t>
            </a:r>
          </a:p>
          <a:p>
            <a:pPr lvl="3" eaLnBrk="1" hangingPunct="1"/>
            <a:endParaRPr lang="fr-FR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myCats</a:t>
            </a:r>
            <a:r>
              <a:rPr lang="fr-FR" b="1" dirty="0">
                <a:latin typeface="Courier New"/>
                <a:cs typeface="Courier New"/>
              </a:rPr>
              <a:t> = </a:t>
            </a:r>
          </a:p>
          <a:p>
            <a:pPr eaLnBrk="1" hangingPunct="1">
              <a:spcAft>
                <a:spcPts val="1200"/>
              </a:spcAft>
            </a:pP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		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myCats.add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Cat());</a:t>
            </a:r>
          </a:p>
          <a:p>
            <a:pPr eaLnBrk="1" hangingPunct="1">
              <a:spcAft>
                <a:spcPts val="1200"/>
              </a:spcAft>
            </a:pPr>
            <a:r>
              <a:rPr lang="fr-FR" b="1" dirty="0" err="1">
                <a:latin typeface="Courier New"/>
                <a:cs typeface="Courier New"/>
              </a:rPr>
              <a:t>myCats.add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Dog());</a:t>
            </a:r>
          </a:p>
          <a:p>
            <a:pPr eaLnBrk="1" hangingPunct="1"/>
            <a:r>
              <a:rPr lang="fr-FR" b="1" dirty="0">
                <a:latin typeface="Courier New"/>
                <a:cs typeface="Courier New"/>
              </a:rPr>
              <a:t>Cat c = (Cat) </a:t>
            </a:r>
            <a:r>
              <a:rPr lang="fr-FR" b="1" dirty="0" err="1">
                <a:latin typeface="Courier New"/>
                <a:cs typeface="Courier New"/>
              </a:rPr>
              <a:t>myCats.get</a:t>
            </a:r>
            <a:r>
              <a:rPr lang="fr-FR" b="1" dirty="0">
                <a:latin typeface="Courier New"/>
                <a:cs typeface="Courier New"/>
              </a:rPr>
              <a:t>(0);</a:t>
            </a:r>
          </a:p>
          <a:p>
            <a:pPr eaLnBrk="1" hangingPunct="1"/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And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getting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others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</a:p>
          <a:p>
            <a:pPr eaLnBrk="1" hangingPunct="1"/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   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element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?</a:t>
            </a:r>
          </a:p>
          <a:p>
            <a:pPr eaLnBrk="1" hangingPunct="1"/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How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am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I sure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it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a cat?</a:t>
            </a:r>
          </a:p>
          <a:p>
            <a:pPr eaLnBrk="1" hangingPunct="1"/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You're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never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sure...</a:t>
            </a:r>
          </a:p>
        </p:txBody>
      </p:sp>
      <p:cxnSp>
        <p:nvCxnSpPr>
          <p:cNvPr id="4" name="Straight Connector 3"/>
          <p:cNvCxnSpPr>
            <a:stCxn id="8" idx="0"/>
            <a:endCxn id="8" idx="2"/>
          </p:cNvCxnSpPr>
          <p:nvPr/>
        </p:nvCxnSpPr>
        <p:spPr>
          <a:xfrm>
            <a:off x="4572125" y="1201316"/>
            <a:ext cx="0" cy="3672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16016" y="1273324"/>
            <a:ext cx="4248472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SINCE 5</a:t>
            </a:r>
          </a:p>
          <a:p>
            <a:pPr algn="ctr" eaLnBrk="1" hangingPunct="1"/>
            <a:endParaRPr lang="fr-FR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&lt;Cat&gt; </a:t>
            </a:r>
            <a:r>
              <a:rPr lang="fr-FR" b="1" dirty="0" err="1">
                <a:latin typeface="Courier New"/>
                <a:cs typeface="Courier New"/>
              </a:rPr>
              <a:t>myCats</a:t>
            </a:r>
            <a:r>
              <a:rPr lang="fr-FR" b="1" dirty="0">
                <a:latin typeface="Courier New"/>
                <a:cs typeface="Courier New"/>
              </a:rPr>
              <a:t> = </a:t>
            </a:r>
          </a:p>
          <a:p>
            <a:pPr eaLnBrk="1" hangingPunct="1">
              <a:spcAft>
                <a:spcPts val="1200"/>
              </a:spcAft>
            </a:pP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	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&lt;Cat&gt;();</a:t>
            </a: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myCats.add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Cat());</a:t>
            </a:r>
          </a:p>
          <a:p>
            <a:pPr eaLnBrk="1" hangingPunct="1">
              <a:spcAft>
                <a:spcPts val="1200"/>
              </a:spcAft>
            </a:pPr>
            <a:r>
              <a:rPr lang="fr-FR" b="1" dirty="0" err="1">
                <a:latin typeface="Courier New"/>
                <a:cs typeface="Courier New"/>
              </a:rPr>
              <a:t>myCats.add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Dog()); 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at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 compilation...</a:t>
            </a:r>
          </a:p>
          <a:p>
            <a:pPr eaLnBrk="1" hangingPunct="1"/>
            <a:r>
              <a:rPr lang="fr-FR" b="1" dirty="0">
                <a:latin typeface="Courier New"/>
                <a:cs typeface="Courier New"/>
              </a:rPr>
              <a:t>Cat c = </a:t>
            </a:r>
            <a:r>
              <a:rPr lang="fr-FR" b="1" dirty="0" err="1">
                <a:latin typeface="Courier New"/>
                <a:cs typeface="Courier New"/>
              </a:rPr>
              <a:t>myCats.get</a:t>
            </a:r>
            <a:r>
              <a:rPr lang="fr-FR" b="1" dirty="0">
                <a:latin typeface="Courier New"/>
                <a:cs typeface="Courier New"/>
              </a:rPr>
              <a:t>(0);</a:t>
            </a:r>
          </a:p>
          <a:p>
            <a:pPr eaLnBrk="1" hangingPunct="1"/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Here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you're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always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sure !! </a:t>
            </a:r>
            <a:b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</a:b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Thanks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to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generics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  <a:sym typeface="Wingdings" pitchFamily="2" charset="2"/>
              </a:rPr>
              <a:t></a:t>
            </a:r>
          </a:p>
          <a:p>
            <a:pPr eaLnBrk="1" hangingPunct="1"/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Or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almost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...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174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Diamond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err="1">
                <a:ea typeface="ＭＳ Ｐゴシック" pitchFamily="34" charset="-128"/>
              </a:rPr>
              <a:t>operator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sz="2400" dirty="0"/>
              <a:t>Java 7 introduit l'opérateur </a:t>
            </a:r>
            <a:r>
              <a:rPr lang="fr-FR" sz="2400" b="1" dirty="0" err="1">
                <a:ea typeface="ＭＳ Ｐゴシック" pitchFamily="34" charset="-128"/>
              </a:rPr>
              <a:t>diamond</a:t>
            </a:r>
            <a:r>
              <a:rPr lang="fr-FR" sz="2400" dirty="0"/>
              <a:t> pour </a:t>
            </a:r>
            <a:r>
              <a:rPr lang="fr-FR" sz="2400"/>
              <a:t>les génériques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à coins arrondis 4"/>
          <p:cNvSpPr/>
          <p:nvPr/>
        </p:nvSpPr>
        <p:spPr>
          <a:xfrm>
            <a:off x="179512" y="1705372"/>
            <a:ext cx="8785225" cy="3528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fr-FR" b="1" dirty="0">
                <a:latin typeface="Courier New"/>
                <a:cs typeface="Courier New"/>
              </a:rPr>
              <a:t>List&lt;Mark&gt; marks = 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&lt;Mark&gt;();</a:t>
            </a:r>
          </a:p>
          <a:p>
            <a:pPr eaLnBrk="1" hangingPunct="1">
              <a:spcAft>
                <a:spcPts val="1200"/>
              </a:spcAft>
            </a:pPr>
            <a:endParaRPr lang="fr-FR" b="1" dirty="0">
              <a:latin typeface="Courier New"/>
              <a:cs typeface="Courier New"/>
            </a:endParaRPr>
          </a:p>
          <a:p>
            <a:pPr eaLnBrk="1" hangingPunct="1">
              <a:spcAft>
                <a:spcPts val="1200"/>
              </a:spcAft>
            </a:pPr>
            <a:r>
              <a:rPr lang="fr-FR" b="1" dirty="0" err="1">
                <a:latin typeface="Courier New"/>
                <a:cs typeface="Courier New"/>
              </a:rPr>
              <a:t>Map</a:t>
            </a:r>
            <a:r>
              <a:rPr lang="fr-FR" b="1" dirty="0">
                <a:latin typeface="Courier New"/>
                <a:cs typeface="Courier New"/>
              </a:rPr>
              <a:t>&lt;</a:t>
            </a:r>
            <a:r>
              <a:rPr lang="fr-FR" b="1" dirty="0" err="1">
                <a:latin typeface="Courier New"/>
                <a:cs typeface="Courier New"/>
              </a:rPr>
              <a:t>Student</a:t>
            </a:r>
            <a:r>
              <a:rPr lang="fr-FR" b="1" dirty="0">
                <a:latin typeface="Courier New"/>
                <a:cs typeface="Courier New"/>
              </a:rPr>
              <a:t>, List&lt;Mark&gt;&gt; </a:t>
            </a:r>
            <a:r>
              <a:rPr lang="fr-FR" b="1" dirty="0" err="1">
                <a:latin typeface="Courier New"/>
                <a:cs typeface="Courier New"/>
              </a:rPr>
              <a:t>students</a:t>
            </a:r>
            <a:r>
              <a:rPr lang="fr-FR" b="1" dirty="0">
                <a:latin typeface="Courier New"/>
                <a:cs typeface="Courier New"/>
              </a:rPr>
              <a:t> = </a:t>
            </a:r>
          </a:p>
          <a:p>
            <a:pPr eaLnBrk="1" hangingPunct="1">
              <a:spcAft>
                <a:spcPts val="1200"/>
              </a:spcAft>
            </a:pPr>
            <a:r>
              <a:rPr lang="fr-FR" b="1" dirty="0">
                <a:latin typeface="Courier New"/>
                <a:cs typeface="Courier New"/>
              </a:rPr>
              <a:t>			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HashMap</a:t>
            </a:r>
            <a:r>
              <a:rPr lang="fr-FR" b="1" dirty="0">
                <a:latin typeface="Courier New"/>
                <a:cs typeface="Courier New"/>
              </a:rPr>
              <a:t>&lt;</a:t>
            </a:r>
            <a:r>
              <a:rPr lang="fr-FR" b="1" dirty="0" err="1">
                <a:latin typeface="Courier New"/>
                <a:cs typeface="Courier New"/>
              </a:rPr>
              <a:t>Student</a:t>
            </a:r>
            <a:r>
              <a:rPr lang="fr-FR" b="1" dirty="0">
                <a:latin typeface="Courier New"/>
                <a:cs typeface="Courier New"/>
              </a:rPr>
              <a:t>, List&lt;Mark&gt;&gt;();</a:t>
            </a:r>
          </a:p>
          <a:p>
            <a:pPr eaLnBrk="1" hangingPunct="1">
              <a:spcAft>
                <a:spcPts val="1200"/>
              </a:spcAft>
            </a:pPr>
            <a:endParaRPr lang="fr-FR" b="1" dirty="0">
              <a:latin typeface="Courier New"/>
              <a:cs typeface="Courier New"/>
            </a:endParaRPr>
          </a:p>
          <a:p>
            <a:pPr eaLnBrk="1" hangingPunct="1"/>
            <a:r>
              <a:rPr lang="fr-FR" b="1" dirty="0">
                <a:latin typeface="Courier New"/>
                <a:cs typeface="Courier New"/>
              </a:rPr>
              <a:t>List&lt;Mark&gt; marks = 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&lt;&gt;();</a:t>
            </a:r>
          </a:p>
          <a:p>
            <a:pPr eaLnBrk="1" hangingPunct="1">
              <a:spcAft>
                <a:spcPts val="1200"/>
              </a:spcAft>
            </a:pPr>
            <a:endParaRPr lang="fr-FR" b="1" dirty="0">
              <a:latin typeface="Courier New"/>
              <a:cs typeface="Courier New"/>
            </a:endParaRPr>
          </a:p>
          <a:p>
            <a:pPr eaLnBrk="1" hangingPunct="1">
              <a:spcAft>
                <a:spcPts val="1200"/>
              </a:spcAft>
            </a:pPr>
            <a:r>
              <a:rPr lang="fr-FR" b="1" dirty="0" err="1">
                <a:latin typeface="Courier New"/>
                <a:cs typeface="Courier New"/>
              </a:rPr>
              <a:t>Map</a:t>
            </a:r>
            <a:r>
              <a:rPr lang="fr-FR" b="1" dirty="0">
                <a:latin typeface="Courier New"/>
                <a:cs typeface="Courier New"/>
              </a:rPr>
              <a:t>&lt;</a:t>
            </a:r>
            <a:r>
              <a:rPr lang="fr-FR" b="1" dirty="0" err="1">
                <a:latin typeface="Courier New"/>
                <a:cs typeface="Courier New"/>
              </a:rPr>
              <a:t>Student</a:t>
            </a:r>
            <a:r>
              <a:rPr lang="fr-FR" b="1" dirty="0">
                <a:latin typeface="Courier New"/>
                <a:cs typeface="Courier New"/>
              </a:rPr>
              <a:t>, List&lt;Mark&gt;&gt; </a:t>
            </a:r>
            <a:r>
              <a:rPr lang="fr-FR" b="1" dirty="0" err="1">
                <a:latin typeface="Courier New"/>
                <a:cs typeface="Courier New"/>
              </a:rPr>
              <a:t>students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HashMap</a:t>
            </a:r>
            <a:r>
              <a:rPr lang="fr-FR" b="1" dirty="0">
                <a:latin typeface="Courier New"/>
                <a:cs typeface="Courier New"/>
              </a:rPr>
              <a:t>&lt;&gt;();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79512" y="3721596"/>
            <a:ext cx="8785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0232" y="1993404"/>
            <a:ext cx="197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BEFORE JAVA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3937620"/>
            <a:ext cx="171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SINCE JAVA 7</a:t>
            </a:r>
          </a:p>
        </p:txBody>
      </p:sp>
    </p:spTree>
    <p:extLst>
      <p:ext uri="{BB962C8B-B14F-4D97-AF65-F5344CB8AC3E}">
        <p14:creationId xmlns:p14="http://schemas.microsoft.com/office/powerpoint/2010/main" val="150558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Interfaces &amp; implémentations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Plusieurs types pour tous les besoins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002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L'arbre des connaissances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8705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de </a:t>
            </a:r>
            <a:br>
              <a:rPr lang="fr-FR" dirty="0">
                <a:ea typeface="ＭＳ Ｐゴシック" pitchFamily="34" charset="-128"/>
              </a:rPr>
            </a:br>
            <a:r>
              <a:rPr lang="fr-FR" dirty="0">
                <a:ea typeface="ＭＳ Ｐゴシック" pitchFamily="34" charset="-128"/>
              </a:rPr>
              <a:t>collection :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Deux arbres distincts sur cette hiérarchie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Toutes les interfaces utilisent des génériques</a:t>
            </a:r>
          </a:p>
          <a:p>
            <a:r>
              <a:rPr lang="fr-FR" dirty="0">
                <a:ea typeface="ＭＳ Ｐゴシック" pitchFamily="34" charset="-128"/>
              </a:rPr>
              <a:t>Chaque interface a ses avantages et ses inconvénients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Ex : une file d'attente peut agir comme une pile (LIFO)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Vous devez choisir la meilleure stratégie en fonction de vos besoins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9737" y="841276"/>
            <a:ext cx="5442743" cy="143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547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List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sz="2400" dirty="0">
                <a:ea typeface="ＭＳ Ｐゴシック" pitchFamily="34" charset="-128"/>
              </a:rPr>
              <a:t>Une collection ordonnée</a:t>
            </a:r>
          </a:p>
          <a:p>
            <a:r>
              <a:rPr lang="fr-FR" sz="2400" dirty="0">
                <a:ea typeface="ＭＳ Ｐゴシック" pitchFamily="34" charset="-128"/>
              </a:rPr>
              <a:t>Tous les éléments à l'intérieur sont accessibles par un index entier</a:t>
            </a:r>
          </a:p>
          <a:p>
            <a:pPr lvl="1"/>
            <a:r>
              <a:rPr lang="fr-FR" sz="2000" dirty="0">
                <a:ea typeface="ＭＳ Ｐゴシック" pitchFamily="34" charset="-128"/>
              </a:rPr>
              <a:t>La position dans la liste !</a:t>
            </a:r>
          </a:p>
          <a:p>
            <a:r>
              <a:rPr lang="fr-FR" sz="2400" dirty="0">
                <a:ea typeface="ＭＳ Ｐゴシック" pitchFamily="34" charset="-128"/>
              </a:rPr>
              <a:t>Peut contenir plusieurs fois le même élément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7"/>
          <p:cNvSpPr txBox="1"/>
          <p:nvPr/>
        </p:nvSpPr>
        <p:spPr>
          <a:xfrm>
            <a:off x="3500430" y="3217540"/>
            <a:ext cx="1714512" cy="70788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List&lt;E&gt;</a:t>
            </a:r>
          </a:p>
        </p:txBody>
      </p:sp>
      <p:sp>
        <p:nvSpPr>
          <p:cNvPr id="17" name="ZoneTexte 9"/>
          <p:cNvSpPr txBox="1"/>
          <p:nvPr/>
        </p:nvSpPr>
        <p:spPr>
          <a:xfrm>
            <a:off x="1107257" y="4427353"/>
            <a:ext cx="1643074" cy="615553"/>
          </a:xfrm>
          <a:prstGeom prst="rect">
            <a:avLst/>
          </a:prstGeom>
          <a:solidFill>
            <a:srgbClr val="A5C3DB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Vector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&lt;E&gt;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3393273" y="4427353"/>
            <a:ext cx="1928826" cy="615553"/>
          </a:xfrm>
          <a:prstGeom prst="rect">
            <a:avLst/>
          </a:prstGeom>
          <a:solidFill>
            <a:srgbClr val="A5C3DB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ArrayList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&lt;E&gt;</a:t>
            </a:r>
          </a:p>
        </p:txBody>
      </p:sp>
      <p:sp>
        <p:nvSpPr>
          <p:cNvPr id="19" name="ZoneTexte 11"/>
          <p:cNvSpPr txBox="1"/>
          <p:nvPr/>
        </p:nvSpPr>
        <p:spPr>
          <a:xfrm>
            <a:off x="5965041" y="4427353"/>
            <a:ext cx="2071702" cy="615553"/>
          </a:xfrm>
          <a:prstGeom prst="rect">
            <a:avLst/>
          </a:prstGeom>
          <a:solidFill>
            <a:srgbClr val="A5C3DB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LinkedList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&lt;E&gt;</a:t>
            </a:r>
          </a:p>
        </p:txBody>
      </p:sp>
      <p:cxnSp>
        <p:nvCxnSpPr>
          <p:cNvPr id="20" name="Connecteur droit avec flèche 13"/>
          <p:cNvCxnSpPr>
            <a:stCxn id="17" idx="0"/>
            <a:endCxn id="16" idx="1"/>
          </p:cNvCxnSpPr>
          <p:nvPr/>
        </p:nvCxnSpPr>
        <p:spPr bwMode="auto">
          <a:xfrm flipV="1">
            <a:off x="1928794" y="3571483"/>
            <a:ext cx="1571636" cy="855870"/>
          </a:xfrm>
          <a:prstGeom prst="straightConnector1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onnecteur droit avec flèche 16"/>
          <p:cNvCxnSpPr>
            <a:stCxn id="18" idx="0"/>
            <a:endCxn id="16" idx="2"/>
          </p:cNvCxnSpPr>
          <p:nvPr/>
        </p:nvCxnSpPr>
        <p:spPr bwMode="auto">
          <a:xfrm flipV="1">
            <a:off x="4357686" y="3925426"/>
            <a:ext cx="0" cy="501927"/>
          </a:xfrm>
          <a:prstGeom prst="straightConnector1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eur droit avec flèche 19"/>
          <p:cNvCxnSpPr>
            <a:stCxn id="19" idx="0"/>
            <a:endCxn id="16" idx="3"/>
          </p:cNvCxnSpPr>
          <p:nvPr/>
        </p:nvCxnSpPr>
        <p:spPr bwMode="auto">
          <a:xfrm flipH="1" flipV="1">
            <a:off x="5214942" y="3571483"/>
            <a:ext cx="1785950" cy="855870"/>
          </a:xfrm>
          <a:prstGeom prst="straightConnector1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005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implémentations List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ArrayList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Bonne performance pour </a:t>
            </a:r>
            <a:r>
              <a:rPr lang="fr-FR" dirty="0" err="1">
                <a:ea typeface="ＭＳ Ｐゴシック" pitchFamily="34" charset="-128"/>
              </a:rPr>
              <a:t>get</a:t>
            </a:r>
            <a:r>
              <a:rPr lang="fr-FR" dirty="0">
                <a:ea typeface="ＭＳ Ｐゴシック" pitchFamily="34" charset="-128"/>
              </a:rPr>
              <a:t> et set</a:t>
            </a:r>
          </a:p>
          <a:p>
            <a:r>
              <a:rPr lang="fr-FR" dirty="0" err="1">
                <a:ea typeface="ＭＳ Ｐゴシック" pitchFamily="34" charset="-128"/>
              </a:rPr>
              <a:t>LinkedList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Meilleures performances pour ajouter/supprimer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De moins bonnes performances pour obtenir et définir la valeur</a:t>
            </a:r>
          </a:p>
          <a:p>
            <a:r>
              <a:rPr lang="fr-FR" dirty="0" err="1">
                <a:ea typeface="ＭＳ Ｐゴシック" pitchFamily="34" charset="-128"/>
              </a:rPr>
              <a:t>Vector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Thread </a:t>
            </a:r>
            <a:r>
              <a:rPr lang="fr-FR" dirty="0" err="1">
                <a:ea typeface="ＭＳ Ｐゴシック" pitchFamily="34" charset="-128"/>
              </a:rPr>
              <a:t>safe</a:t>
            </a:r>
            <a:r>
              <a:rPr lang="fr-FR" dirty="0">
                <a:ea typeface="ＭＳ Ｐゴシック" pitchFamily="34" charset="-128"/>
              </a:rPr>
              <a:t> (toutes les méthodes sont synchronisées)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Mauvaise performance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1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courantes de List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add(&lt;E&gt; element) :</a:t>
            </a:r>
          </a:p>
          <a:p>
            <a:pPr lvl="1"/>
            <a:r>
              <a:rPr lang="fr-FR" dirty="0"/>
              <a:t>Ajouter un élément en fin de liste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&lt;T&gt; get(int index) :</a:t>
            </a:r>
          </a:p>
          <a:p>
            <a:pPr lvl="1"/>
            <a:r>
              <a:rPr lang="fr-FR" dirty="0"/>
              <a:t>Renvoie l'élément à la position spécifiée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&lt;T&gt; remove(int index)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Supprime l'élément à la position spécifiée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Renvoie l'élément supprimé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7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courantes de List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int</a:t>
            </a:r>
            <a:r>
              <a:rPr lang="en-US" dirty="0">
                <a:ea typeface="ＭＳ Ｐゴシック" pitchFamily="34" charset="-128"/>
              </a:rPr>
              <a:t> size() :</a:t>
            </a:r>
          </a:p>
          <a:p>
            <a:pPr lvl="1"/>
            <a:r>
              <a:rPr lang="fr-FR" dirty="0"/>
              <a:t>Renvoie la taille de la liste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Pour en savoir plus, consultez la </a:t>
            </a:r>
            <a:r>
              <a:rPr lang="fr-FR" dirty="0" err="1"/>
              <a:t>Javadoc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2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Interfaces and </a:t>
            </a:r>
            <a:r>
              <a:rPr lang="fr-FR" dirty="0" err="1"/>
              <a:t>implementations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985292"/>
            <a:ext cx="8785225" cy="4176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List&lt;String&gt;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55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ArrayList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&lt;String&gt;();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"Monday"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"Tuesday"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"Wednesday"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"Thursday"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"Friday"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"Saturday"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"Sunday"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endParaRPr lang="en-US" b="1" dirty="0">
              <a:solidFill>
                <a:srgbClr val="0A3C66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String day =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myList.get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(3);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"The fourth day is 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+ day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String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removeDay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myList.remove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(6);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"I removed " 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+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removeDay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);</a:t>
            </a: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ea typeface="ＭＳ Ｐゴシック" pitchFamily="34" charset="-128"/>
              </a:rPr>
              <a:t>En complétant ce cours, vous serez en mesure de :</a:t>
            </a:r>
          </a:p>
          <a:p>
            <a:pPr lvl="1" eaLnBrk="1" hangingPunct="1"/>
            <a:endParaRPr lang="en-US" sz="2400" dirty="0"/>
          </a:p>
          <a:p>
            <a:pPr lvl="1"/>
            <a:r>
              <a:rPr lang="fr-FR" b="1" dirty="0"/>
              <a:t>Expliquer </a:t>
            </a:r>
            <a:r>
              <a:rPr lang="fr-FR" dirty="0"/>
              <a:t>ce que sont les collections</a:t>
            </a:r>
            <a:endParaRPr lang="fr-FR" b="1" dirty="0"/>
          </a:p>
          <a:p>
            <a:pPr lvl="1"/>
            <a:endParaRPr lang="fr-FR" b="1" dirty="0"/>
          </a:p>
          <a:p>
            <a:pPr lvl="1"/>
            <a:r>
              <a:rPr lang="fr-FR" b="1" dirty="0"/>
              <a:t>Les utiliser et choisir </a:t>
            </a:r>
            <a:r>
              <a:rPr lang="fr-FR" dirty="0"/>
              <a:t>la meilleure solution</a:t>
            </a:r>
            <a:endParaRPr lang="fr-FR" b="1" dirty="0"/>
          </a:p>
          <a:p>
            <a:pPr lvl="1"/>
            <a:endParaRPr lang="fr-FR" b="1" dirty="0"/>
          </a:p>
          <a:p>
            <a:pPr lvl="1"/>
            <a:r>
              <a:rPr lang="fr-FR" b="1" dirty="0"/>
              <a:t>Énumérer </a:t>
            </a:r>
            <a:r>
              <a:rPr lang="fr-FR" dirty="0"/>
              <a:t>les collections les plus courantes</a:t>
            </a:r>
            <a:endParaRPr lang="en-US" b="1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Collections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</a:t>
            </a:r>
            <a:r>
              <a:rPr lang="fr-FR" dirty="0" err="1">
                <a:ea typeface="ＭＳ Ｐゴシック" pitchFamily="34" charset="-128"/>
              </a:rPr>
              <a:t>Map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Un ensemble clé/valeur</a:t>
            </a:r>
          </a:p>
          <a:p>
            <a:r>
              <a:rPr lang="fr-FR" dirty="0">
                <a:ea typeface="ＭＳ Ｐゴシック" pitchFamily="34" charset="-128"/>
              </a:rPr>
              <a:t>Chaque clé est unique</a:t>
            </a:r>
          </a:p>
          <a:p>
            <a:r>
              <a:rPr lang="fr-FR" dirty="0">
                <a:ea typeface="ＭＳ Ｐゴシック" pitchFamily="34" charset="-128"/>
              </a:rPr>
              <a:t>Une valeur peut avoir plusieurs clés</a:t>
            </a:r>
          </a:p>
          <a:p>
            <a:r>
              <a:rPr lang="fr-FR" dirty="0">
                <a:ea typeface="ＭＳ Ｐゴシック" pitchFamily="34" charset="-128"/>
              </a:rPr>
              <a:t>Les clés et les valeurs sont des objets</a:t>
            </a:r>
          </a:p>
          <a:p>
            <a:r>
              <a:rPr lang="fr-FR" dirty="0">
                <a:ea typeface="ＭＳ Ｐゴシック" pitchFamily="34" charset="-128"/>
              </a:rPr>
              <a:t>Similaire à un tableau associatif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</a:t>
            </a:r>
            <a:r>
              <a:rPr lang="fr-FR" dirty="0" err="1">
                <a:ea typeface="ＭＳ Ｐゴシック" pitchFamily="34" charset="-128"/>
              </a:rPr>
              <a:t>Map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71488" y="1201316"/>
            <a:ext cx="8001024" cy="3823416"/>
            <a:chOff x="1071538" y="1201316"/>
            <a:chExt cx="8001024" cy="3823416"/>
          </a:xfrm>
        </p:grpSpPr>
        <p:sp>
          <p:nvSpPr>
            <p:cNvPr id="19" name="ZoneTexte 7"/>
            <p:cNvSpPr txBox="1"/>
            <p:nvPr/>
          </p:nvSpPr>
          <p:spPr>
            <a:xfrm>
              <a:off x="1071538" y="2592449"/>
              <a:ext cx="2286016" cy="7078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Map</a:t>
              </a: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</a:p>
          </p:txBody>
        </p:sp>
        <p:sp>
          <p:nvSpPr>
            <p:cNvPr id="20" name="ZoneTexte 9"/>
            <p:cNvSpPr txBox="1"/>
            <p:nvPr/>
          </p:nvSpPr>
          <p:spPr>
            <a:xfrm>
              <a:off x="6929454" y="1201338"/>
              <a:ext cx="2143108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TreeMap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</a:p>
          </p:txBody>
        </p:sp>
        <p:sp>
          <p:nvSpPr>
            <p:cNvPr id="21" name="ZoneTexte 10"/>
            <p:cNvSpPr txBox="1"/>
            <p:nvPr/>
          </p:nvSpPr>
          <p:spPr>
            <a:xfrm>
              <a:off x="4071934" y="2270604"/>
              <a:ext cx="2071702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HashMap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</a:p>
          </p:txBody>
        </p:sp>
        <p:sp>
          <p:nvSpPr>
            <p:cNvPr id="22" name="ZoneTexte 11"/>
            <p:cNvSpPr txBox="1"/>
            <p:nvPr/>
          </p:nvSpPr>
          <p:spPr>
            <a:xfrm>
              <a:off x="4071934" y="3339892"/>
              <a:ext cx="2714644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WeakHashMap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</a:p>
          </p:txBody>
        </p:sp>
        <p:cxnSp>
          <p:nvCxnSpPr>
            <p:cNvPr id="23" name="Connecteur droit avec flèche 13"/>
            <p:cNvCxnSpPr>
              <a:stCxn id="20" idx="1"/>
              <a:endCxn id="26" idx="3"/>
            </p:cNvCxnSpPr>
            <p:nvPr/>
          </p:nvCxnSpPr>
          <p:spPr bwMode="auto">
            <a:xfrm flipH="1" flipV="1">
              <a:off x="6357950" y="1509093"/>
              <a:ext cx="571504" cy="22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Connecteur droit avec flèche 16"/>
            <p:cNvCxnSpPr>
              <a:stCxn id="21" idx="1"/>
              <a:endCxn id="19" idx="3"/>
            </p:cNvCxnSpPr>
            <p:nvPr/>
          </p:nvCxnSpPr>
          <p:spPr bwMode="auto">
            <a:xfrm flipH="1">
              <a:off x="3357554" y="2578381"/>
              <a:ext cx="714380" cy="368011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Connecteur droit avec flèche 19"/>
            <p:cNvCxnSpPr>
              <a:stCxn id="22" idx="1"/>
              <a:endCxn id="19" idx="3"/>
            </p:cNvCxnSpPr>
            <p:nvPr/>
          </p:nvCxnSpPr>
          <p:spPr bwMode="auto">
            <a:xfrm flipH="1" flipV="1">
              <a:off x="3357554" y="2946392"/>
              <a:ext cx="714380" cy="701277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ZoneTexte 12"/>
            <p:cNvSpPr txBox="1"/>
            <p:nvPr/>
          </p:nvSpPr>
          <p:spPr>
            <a:xfrm>
              <a:off x="4071934" y="1201316"/>
              <a:ext cx="2286016" cy="61555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SortedMap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</a:p>
          </p:txBody>
        </p:sp>
        <p:sp>
          <p:nvSpPr>
            <p:cNvPr id="27" name="ZoneTexte 22"/>
            <p:cNvSpPr txBox="1"/>
            <p:nvPr/>
          </p:nvSpPr>
          <p:spPr>
            <a:xfrm>
              <a:off x="4071934" y="4409179"/>
              <a:ext cx="3000396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IdentityHashMap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</a:p>
          </p:txBody>
        </p:sp>
        <p:cxnSp>
          <p:nvCxnSpPr>
            <p:cNvPr id="28" name="Connecteur droit avec flèche 29"/>
            <p:cNvCxnSpPr>
              <a:stCxn id="27" idx="1"/>
              <a:endCxn id="19" idx="3"/>
            </p:cNvCxnSpPr>
            <p:nvPr/>
          </p:nvCxnSpPr>
          <p:spPr bwMode="auto">
            <a:xfrm flipH="1" flipV="1">
              <a:off x="3357554" y="2946392"/>
              <a:ext cx="714380" cy="1770564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necteur droit avec flèche 32"/>
            <p:cNvCxnSpPr>
              <a:stCxn id="26" idx="1"/>
              <a:endCxn id="19" idx="3"/>
            </p:cNvCxnSpPr>
            <p:nvPr/>
          </p:nvCxnSpPr>
          <p:spPr bwMode="auto">
            <a:xfrm flipH="1">
              <a:off x="3357554" y="1509093"/>
              <a:ext cx="714380" cy="1437299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254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Implémentations </a:t>
            </a:r>
            <a:r>
              <a:rPr lang="fr-FR" dirty="0" err="1">
                <a:ea typeface="ＭＳ Ｐゴシック" pitchFamily="34" charset="-128"/>
              </a:rPr>
              <a:t>Map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HashMap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Manipule la valeur de hachage de la clé pour être efficace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Peut avoir une clé nulle et plusieurs valeurs nulles</a:t>
            </a:r>
          </a:p>
          <a:p>
            <a:r>
              <a:rPr lang="fr-FR" dirty="0" err="1">
                <a:ea typeface="ＭＳ Ｐゴシック" pitchFamily="34" charset="-128"/>
              </a:rPr>
              <a:t>IdentityHashMap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Comme </a:t>
            </a:r>
            <a:r>
              <a:rPr lang="fr-FR" dirty="0" err="1">
                <a:ea typeface="ＭＳ Ｐゴシック" pitchFamily="34" charset="-128"/>
              </a:rPr>
              <a:t>HashMap</a:t>
            </a:r>
            <a:endParaRPr lang="fr-FR" dirty="0">
              <a:ea typeface="ＭＳ Ｐゴシック" pitchFamily="34" charset="-128"/>
            </a:endParaRPr>
          </a:p>
          <a:p>
            <a:pPr lvl="1"/>
            <a:r>
              <a:rPr lang="fr-FR" dirty="0">
                <a:ea typeface="ＭＳ Ｐゴシック" pitchFamily="34" charset="-128"/>
              </a:rPr>
              <a:t>Utilise l'opérateur == pour vérifier si deux clés sont égales</a:t>
            </a:r>
          </a:p>
          <a:p>
            <a:r>
              <a:rPr lang="fr-FR" dirty="0" err="1">
                <a:ea typeface="ＭＳ Ｐゴシック" pitchFamily="34" charset="-128"/>
              </a:rPr>
              <a:t>TreeMap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Trie des tuples par clé, dans l'ordre croissant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2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courantes </a:t>
            </a:r>
            <a:r>
              <a:rPr lang="fr-FR" dirty="0" err="1"/>
              <a:t>Map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put(&lt;any&gt; key, &lt;any&gt; value) :</a:t>
            </a:r>
          </a:p>
          <a:p>
            <a:pPr lvl="1"/>
            <a:r>
              <a:rPr lang="fr-FR" dirty="0"/>
              <a:t>Ajouter une paire clé/valeur dans la </a:t>
            </a:r>
            <a:r>
              <a:rPr lang="en-US" dirty="0">
                <a:ea typeface="ＭＳ Ｐゴシック" pitchFamily="34" charset="-128"/>
              </a:rPr>
              <a:t>Map</a:t>
            </a:r>
          </a:p>
          <a:p>
            <a:r>
              <a:rPr lang="en-US" dirty="0">
                <a:ea typeface="ＭＳ Ｐゴシック" pitchFamily="34" charset="-128"/>
              </a:rPr>
              <a:t>&lt;any&gt; get(&lt;any&gt; key) :</a:t>
            </a:r>
          </a:p>
          <a:p>
            <a:pPr lvl="1"/>
            <a:r>
              <a:rPr lang="fr-FR" dirty="0"/>
              <a:t>Renvoie la valeur liée à la clé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&lt;any&gt; remove(</a:t>
            </a:r>
            <a:r>
              <a:rPr lang="en-US" dirty="0" err="1">
                <a:ea typeface="ＭＳ Ｐゴシック" pitchFamily="34" charset="-128"/>
              </a:rPr>
              <a:t>int</a:t>
            </a:r>
            <a:r>
              <a:rPr lang="en-US" dirty="0">
                <a:ea typeface="ＭＳ Ｐゴシック" pitchFamily="34" charset="-128"/>
              </a:rPr>
              <a:t> index)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Supprime l'élément à la position spécifiée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Renvoie l'élément supprimé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7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courantes </a:t>
            </a:r>
            <a:r>
              <a:rPr lang="fr-FR" dirty="0" err="1"/>
              <a:t>Map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boolean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containsKey</a:t>
            </a:r>
            <a:r>
              <a:rPr lang="en-US" dirty="0">
                <a:ea typeface="ＭＳ Ｐゴシック" pitchFamily="34" charset="-128"/>
              </a:rPr>
              <a:t>(&lt;any&gt; key) :</a:t>
            </a:r>
          </a:p>
          <a:p>
            <a:pPr lvl="1"/>
            <a:r>
              <a:rPr lang="fr-FR" dirty="0"/>
              <a:t>Vérifie si la clé existe dans la </a:t>
            </a:r>
            <a:r>
              <a:rPr lang="en-US" dirty="0">
                <a:ea typeface="ＭＳ Ｐゴシック" pitchFamily="34" charset="-128"/>
              </a:rPr>
              <a:t>Map</a:t>
            </a:r>
          </a:p>
          <a:p>
            <a:r>
              <a:rPr lang="en-US" dirty="0" err="1">
                <a:ea typeface="ＭＳ Ｐゴシック" pitchFamily="34" charset="-128"/>
              </a:rPr>
              <a:t>boolean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containsValue</a:t>
            </a:r>
            <a:r>
              <a:rPr lang="en-US" dirty="0">
                <a:ea typeface="ＭＳ Ｐゴシック" pitchFamily="34" charset="-128"/>
              </a:rPr>
              <a:t>(&lt;any&gt; value) :</a:t>
            </a:r>
          </a:p>
          <a:p>
            <a:pPr lvl="1"/>
            <a:r>
              <a:rPr lang="fr-FR" dirty="0"/>
              <a:t>Vérifie si la valeur existe dans la </a:t>
            </a:r>
            <a:r>
              <a:rPr lang="en-US" dirty="0">
                <a:ea typeface="ＭＳ Ｐゴシック" pitchFamily="34" charset="-128"/>
              </a:rPr>
              <a:t>Map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Pour en savoir plus, consultez la </a:t>
            </a:r>
            <a:r>
              <a:rPr lang="fr-FR" dirty="0" err="1"/>
              <a:t>Javadoc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3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Interfaces and </a:t>
            </a:r>
            <a:r>
              <a:rPr lang="fr-FR" dirty="0" err="1"/>
              <a:t>implementations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1705373"/>
            <a:ext cx="8785225" cy="2664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latin typeface="Courier New"/>
                <a:cs typeface="Courier New"/>
              </a:rPr>
              <a:t>Map&lt;String, </a:t>
            </a:r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[]&gt; </a:t>
            </a:r>
            <a:r>
              <a:rPr lang="en-US" b="1" dirty="0" err="1">
                <a:latin typeface="Courier New"/>
                <a:cs typeface="Courier New"/>
              </a:rPr>
              <a:t>myMap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HashMap</a:t>
            </a:r>
            <a:r>
              <a:rPr lang="en-US" b="1" dirty="0">
                <a:latin typeface="Courier New"/>
                <a:cs typeface="Courier New"/>
              </a:rPr>
              <a:t>&lt;String, </a:t>
            </a:r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[]&gt;();</a:t>
            </a:r>
          </a:p>
          <a:p>
            <a:r>
              <a:rPr lang="en-US" b="1" dirty="0">
                <a:latin typeface="Courier New"/>
                <a:cs typeface="Courier New"/>
              </a:rPr>
              <a:t>String student = </a:t>
            </a:r>
            <a:r>
              <a:rPr lang="en-US" b="1" dirty="0">
                <a:solidFill>
                  <a:srgbClr val="3333CC"/>
                </a:solidFill>
                <a:latin typeface="Courier New"/>
                <a:cs typeface="Courier New"/>
              </a:rPr>
              <a:t>"Bob"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marks = {12,14,10,7};</a:t>
            </a:r>
          </a:p>
          <a:p>
            <a:r>
              <a:rPr lang="en-US" b="1" dirty="0">
                <a:latin typeface="Courier New"/>
                <a:cs typeface="Courier New"/>
              </a:rPr>
              <a:t>	            </a:t>
            </a:r>
          </a:p>
          <a:p>
            <a:r>
              <a:rPr lang="en-US" b="1" dirty="0" err="1">
                <a:latin typeface="Courier New"/>
                <a:cs typeface="Courier New"/>
              </a:rPr>
              <a:t>myMap.put</a:t>
            </a:r>
            <a:r>
              <a:rPr lang="en-US" b="1" dirty="0">
                <a:latin typeface="Courier New"/>
                <a:cs typeface="Courier New"/>
              </a:rPr>
              <a:t>(student , marks);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result =  </a:t>
            </a:r>
            <a:r>
              <a:rPr lang="en-US" b="1" dirty="0" err="1">
                <a:latin typeface="Courier New"/>
                <a:cs typeface="Courier New"/>
              </a:rPr>
              <a:t>myMap.get</a:t>
            </a:r>
            <a:r>
              <a:rPr lang="en-US" b="1" dirty="0">
                <a:latin typeface="Courier New"/>
                <a:cs typeface="Courier New"/>
              </a:rPr>
              <a:t>(student);          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(student+ " </a:t>
            </a:r>
            <a:r>
              <a:rPr lang="en-US" b="1" dirty="0">
                <a:solidFill>
                  <a:srgbClr val="3333CC"/>
                </a:solidFill>
                <a:latin typeface="Courier New"/>
                <a:cs typeface="Courier New"/>
              </a:rPr>
              <a:t>has got</a:t>
            </a:r>
            <a:r>
              <a:rPr lang="en-US" b="1" dirty="0">
                <a:latin typeface="Courier New"/>
                <a:cs typeface="Courier New"/>
              </a:rPr>
              <a:t> " + result[1]);</a:t>
            </a: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96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Set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Ensemble d'éléments uniques: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14348" y="1986434"/>
            <a:ext cx="7715304" cy="2815282"/>
            <a:chOff x="1071538" y="2313955"/>
            <a:chExt cx="7715304" cy="2815282"/>
          </a:xfrm>
        </p:grpSpPr>
        <p:sp>
          <p:nvSpPr>
            <p:cNvPr id="39" name="ZoneTexte 6"/>
            <p:cNvSpPr txBox="1"/>
            <p:nvPr/>
          </p:nvSpPr>
          <p:spPr>
            <a:xfrm>
              <a:off x="1071538" y="3357562"/>
              <a:ext cx="2286016" cy="7078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Set&lt;E&gt;</a:t>
              </a:r>
            </a:p>
          </p:txBody>
        </p:sp>
        <p:sp>
          <p:nvSpPr>
            <p:cNvPr id="40" name="ZoneTexte 7"/>
            <p:cNvSpPr txBox="1"/>
            <p:nvPr/>
          </p:nvSpPr>
          <p:spPr>
            <a:xfrm>
              <a:off x="7000892" y="2313955"/>
              <a:ext cx="1785950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TreeSet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</a:p>
          </p:txBody>
        </p:sp>
        <p:sp>
          <p:nvSpPr>
            <p:cNvPr id="41" name="ZoneTexte 9"/>
            <p:cNvSpPr txBox="1"/>
            <p:nvPr/>
          </p:nvSpPr>
          <p:spPr>
            <a:xfrm>
              <a:off x="4071934" y="3429000"/>
              <a:ext cx="2714644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HashSet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</a:p>
          </p:txBody>
        </p:sp>
        <p:cxnSp>
          <p:nvCxnSpPr>
            <p:cNvPr id="42" name="Connecteur droit avec flèche 10"/>
            <p:cNvCxnSpPr>
              <a:stCxn id="40" idx="1"/>
              <a:endCxn id="44" idx="3"/>
            </p:cNvCxnSpPr>
            <p:nvPr/>
          </p:nvCxnSpPr>
          <p:spPr bwMode="auto">
            <a:xfrm flipH="1">
              <a:off x="6357950" y="2621732"/>
              <a:ext cx="642942" cy="0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Connecteur droit avec flèche 12"/>
            <p:cNvCxnSpPr>
              <a:stCxn id="41" idx="1"/>
              <a:endCxn id="39" idx="3"/>
            </p:cNvCxnSpPr>
            <p:nvPr/>
          </p:nvCxnSpPr>
          <p:spPr bwMode="auto">
            <a:xfrm flipH="1" flipV="1">
              <a:off x="3357554" y="3711505"/>
              <a:ext cx="714380" cy="25272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ZoneTexte 13"/>
            <p:cNvSpPr txBox="1"/>
            <p:nvPr/>
          </p:nvSpPr>
          <p:spPr>
            <a:xfrm>
              <a:off x="4071934" y="2313955"/>
              <a:ext cx="2286016" cy="61555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SortedSet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</a:p>
          </p:txBody>
        </p:sp>
        <p:sp>
          <p:nvSpPr>
            <p:cNvPr id="45" name="ZoneTexte 14"/>
            <p:cNvSpPr txBox="1"/>
            <p:nvPr/>
          </p:nvSpPr>
          <p:spPr>
            <a:xfrm>
              <a:off x="4071934" y="4513684"/>
              <a:ext cx="3000396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LinkedHashSet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</a:p>
          </p:txBody>
        </p:sp>
        <p:cxnSp>
          <p:nvCxnSpPr>
            <p:cNvPr id="46" name="Connecteur droit avec flèche 15"/>
            <p:cNvCxnSpPr>
              <a:stCxn id="45" idx="1"/>
              <a:endCxn id="39" idx="3"/>
            </p:cNvCxnSpPr>
            <p:nvPr/>
          </p:nvCxnSpPr>
          <p:spPr bwMode="auto">
            <a:xfrm flipH="1" flipV="1">
              <a:off x="3357554" y="3711505"/>
              <a:ext cx="714380" cy="1109956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Connecteur droit avec flèche 16"/>
            <p:cNvCxnSpPr>
              <a:stCxn id="44" idx="1"/>
              <a:endCxn id="39" idx="3"/>
            </p:cNvCxnSpPr>
            <p:nvPr/>
          </p:nvCxnSpPr>
          <p:spPr bwMode="auto">
            <a:xfrm flipH="1">
              <a:off x="3357554" y="2621732"/>
              <a:ext cx="714380" cy="1089773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8197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Implementations</a:t>
            </a:r>
            <a:r>
              <a:rPr lang="fr-FR" dirty="0">
                <a:ea typeface="ＭＳ Ｐゴシック" pitchFamily="34" charset="-128"/>
              </a:rPr>
              <a:t> Set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HashSet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Manipule la valeur de hachage de l'élément pour être efficace</a:t>
            </a:r>
          </a:p>
          <a:p>
            <a:pPr lvl="1"/>
            <a:r>
              <a:rPr lang="fr-FR" dirty="0"/>
              <a:t>Un seul élément nul</a:t>
            </a:r>
          </a:p>
          <a:p>
            <a:r>
              <a:rPr lang="fr-FR" dirty="0" err="1"/>
              <a:t>LinkedHashSet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Comme </a:t>
            </a:r>
            <a:r>
              <a:rPr lang="fr-FR" dirty="0" err="1"/>
              <a:t>HashSet</a:t>
            </a:r>
            <a:endParaRPr lang="fr-FR" dirty="0"/>
          </a:p>
          <a:p>
            <a:pPr lvl="1"/>
            <a:r>
              <a:rPr lang="fr-FR" dirty="0"/>
              <a:t>Conserve l'ordre dans lequel les éléments ont été insérés </a:t>
            </a:r>
          </a:p>
          <a:p>
            <a:r>
              <a:rPr lang="fr-FR" dirty="0" err="1"/>
              <a:t>TreeSet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Trie l'élément par ordre croissant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Interfaces &amp; </a:t>
            </a:r>
            <a:r>
              <a:rPr lang="fr-FR" dirty="0" err="1">
                <a:ea typeface="ＭＳ Ｐゴシック" pitchFamily="34" charset="-128"/>
              </a:rPr>
              <a:t>implementations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9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Iterators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5437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Plan de cours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2699792" y="1128713"/>
            <a:ext cx="6193383" cy="4230687"/>
          </a:xfrm>
        </p:spPr>
        <p:txBody>
          <a:bodyPr/>
          <a:lstStyle/>
          <a:p>
            <a:pPr lvl="1"/>
            <a:r>
              <a:rPr lang="fr-FR" b="1" dirty="0"/>
              <a:t>Présentation</a:t>
            </a:r>
            <a:r>
              <a:rPr lang="fr-FR" dirty="0"/>
              <a:t>. Qu'est-ce qu'une collection ? A quoi cela sert? Pourquoi les utiliser ?</a:t>
            </a:r>
          </a:p>
          <a:p>
            <a:pPr lvl="1"/>
            <a:r>
              <a:rPr lang="fr-FR" b="1" dirty="0"/>
              <a:t>Interfaces et implémentations</a:t>
            </a:r>
            <a:r>
              <a:rPr lang="fr-FR" dirty="0"/>
              <a:t>. Plusieurs types pour tous les besoins</a:t>
            </a:r>
          </a:p>
          <a:p>
            <a:pPr lvl="1"/>
            <a:r>
              <a:rPr lang="fr-FR" b="1" dirty="0"/>
              <a:t>Itérateurs</a:t>
            </a:r>
            <a:r>
              <a:rPr lang="fr-FR" dirty="0"/>
              <a:t>. Comment itérer sur une collection.</a:t>
            </a:r>
          </a:p>
          <a:p>
            <a:pPr lvl="1"/>
            <a:r>
              <a:rPr lang="fr-FR" b="1" dirty="0" err="1"/>
              <a:t>Comparator</a:t>
            </a:r>
            <a:r>
              <a:rPr lang="fr-FR" b="1" dirty="0"/>
              <a:t> &amp; Comparable</a:t>
            </a:r>
            <a:r>
              <a:rPr lang="fr-FR" dirty="0"/>
              <a:t>. Comment trier les éléments d'une collection.</a:t>
            </a:r>
          </a:p>
          <a:p>
            <a:pPr lvl="1"/>
            <a:r>
              <a:rPr lang="fr-FR" b="1" dirty="0" err="1"/>
              <a:t>Arrays</a:t>
            </a:r>
            <a:r>
              <a:rPr lang="fr-FR" b="1" dirty="0"/>
              <a:t> &amp; Collections</a:t>
            </a:r>
            <a:r>
              <a:rPr lang="fr-FR" dirty="0"/>
              <a:t>. Deux classes utilitaires pour vos tableaux et collections.</a:t>
            </a:r>
            <a:endParaRPr lang="en-US" dirty="0"/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Collections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Présentations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Iterators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Est un objet générique</a:t>
            </a:r>
          </a:p>
          <a:p>
            <a:pPr lvl="1"/>
            <a:r>
              <a:rPr lang="fr-FR" dirty="0"/>
              <a:t>Permet d'itérer sur une Collection de manière linéaire</a:t>
            </a:r>
          </a:p>
          <a:p>
            <a:pPr lvl="1"/>
            <a:r>
              <a:rPr lang="fr-FR" dirty="0"/>
              <a:t>Lit uniquement dans l'ordre croissant</a:t>
            </a:r>
          </a:p>
          <a:p>
            <a:pPr lvl="1"/>
            <a:r>
              <a:rPr lang="fr-FR" dirty="0"/>
              <a:t>Peut supprimer un élément de la Collection grâce à la méthode </a:t>
            </a:r>
            <a:r>
              <a:rPr lang="fr-FR" dirty="0" err="1"/>
              <a:t>remove</a:t>
            </a:r>
            <a:r>
              <a:rPr lang="fr-FR" dirty="0"/>
              <a:t>()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Iterators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22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Iterators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méthodes : 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Iterators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993404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boolean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//Check if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there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a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E </a:t>
            </a:r>
            <a:r>
              <a:rPr lang="fr-FR" b="1" dirty="0" err="1">
                <a:latin typeface="Courier New"/>
                <a:cs typeface="Courier New"/>
              </a:rPr>
              <a:t>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Get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b="1" dirty="0">
              <a:solidFill>
                <a:srgbClr val="990099"/>
              </a:solidFill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void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remove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current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8524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Collection&lt;String&gt; </a:t>
            </a:r>
            <a:r>
              <a:rPr lang="fr-FR" b="1" dirty="0" err="1">
                <a:latin typeface="Courier New"/>
                <a:cs typeface="Courier New"/>
              </a:rPr>
              <a:t>myCollection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endParaRPr lang="fr-FR" b="1" dirty="0">
              <a:latin typeface="Courier New"/>
              <a:cs typeface="Courier New"/>
            </a:endParaRPr>
          </a:p>
          <a:p>
            <a:pPr lvl="4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&lt;String&gt;();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Add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elements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to the collection.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myCollection.add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rgbClr val="0133BF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 me"</a:t>
            </a:r>
            <a:r>
              <a:rPr lang="fr-FR" b="1" dirty="0">
                <a:latin typeface="Courier New"/>
                <a:cs typeface="Courier New"/>
              </a:rPr>
              <a:t>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myCollection.add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rgbClr val="0133BF"/>
                </a:solidFill>
                <a:latin typeface="Courier New"/>
                <a:cs typeface="Courier New"/>
              </a:rPr>
              <a:t>Keep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 me"</a:t>
            </a:r>
            <a:r>
              <a:rPr lang="fr-FR" b="1" dirty="0">
                <a:latin typeface="Courier New"/>
                <a:cs typeface="Courier New"/>
              </a:rPr>
              <a:t>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Iterator</a:t>
            </a:r>
            <a:r>
              <a:rPr lang="fr-FR" b="1" dirty="0">
                <a:latin typeface="Courier New"/>
                <a:cs typeface="Courier New"/>
              </a:rPr>
              <a:t>&lt;String&gt; </a:t>
            </a:r>
            <a:r>
              <a:rPr lang="fr-FR" b="1" dirty="0" err="1">
                <a:latin typeface="Courier New"/>
                <a:cs typeface="Courier New"/>
              </a:rPr>
              <a:t>it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myCollection.iterator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7F0055"/>
                </a:solidFill>
                <a:latin typeface="Courier New"/>
                <a:cs typeface="Courier New"/>
              </a:rPr>
              <a:t>while</a:t>
            </a:r>
            <a:r>
              <a:rPr lang="fr-FR" b="1" dirty="0">
                <a:latin typeface="Courier New"/>
                <a:cs typeface="Courier New"/>
              </a:rPr>
              <a:t> (</a:t>
            </a:r>
            <a:r>
              <a:rPr lang="fr-FR" b="1" dirty="0" err="1">
                <a:latin typeface="Courier New"/>
                <a:cs typeface="Courier New"/>
              </a:rPr>
              <a:t>it.hasNext</a:t>
            </a:r>
            <a:r>
              <a:rPr lang="fr-FR" b="1" dirty="0">
                <a:latin typeface="Courier New"/>
                <a:cs typeface="Courier New"/>
              </a:rPr>
              <a:t>()) {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String </a:t>
            </a:r>
            <a:r>
              <a:rPr lang="fr-FR" b="1" dirty="0" err="1">
                <a:latin typeface="Courier New"/>
                <a:cs typeface="Courier New"/>
              </a:rPr>
              <a:t>myElement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it.next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if</a:t>
            </a:r>
            <a:r>
              <a:rPr lang="fr-FR" b="1" dirty="0">
                <a:latin typeface="Courier New"/>
                <a:cs typeface="Courier New"/>
              </a:rPr>
              <a:t> (</a:t>
            </a:r>
            <a:r>
              <a:rPr lang="fr-FR" b="1" dirty="0" err="1">
                <a:latin typeface="Courier New"/>
                <a:cs typeface="Courier New"/>
              </a:rPr>
              <a:t>myElement.equals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rgbClr val="0133BF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 me"</a:t>
            </a:r>
            <a:r>
              <a:rPr lang="fr-FR" b="1" dirty="0">
                <a:latin typeface="Courier New"/>
                <a:cs typeface="Courier New"/>
              </a:rPr>
              <a:t>)) {</a:t>
            </a:r>
          </a:p>
          <a:p>
            <a:pPr lvl="4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it.remove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} </a:t>
            </a:r>
            <a:r>
              <a:rPr lang="fr-FR" b="1" dirty="0" err="1">
                <a:solidFill>
                  <a:srgbClr val="7F0055"/>
                </a:solidFill>
                <a:latin typeface="Courier New"/>
                <a:cs typeface="Courier New"/>
              </a:rPr>
              <a:t>else</a:t>
            </a:r>
            <a:r>
              <a:rPr lang="fr-FR" b="1" dirty="0">
                <a:latin typeface="Courier New"/>
                <a:cs typeface="Courier New"/>
              </a:rPr>
              <a:t> {</a:t>
            </a:r>
          </a:p>
          <a:p>
            <a:pPr lvl="4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System.out.println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 err="1">
                <a:latin typeface="Courier New"/>
                <a:cs typeface="Courier New"/>
              </a:rPr>
              <a:t>myElement</a:t>
            </a:r>
            <a:r>
              <a:rPr lang="fr-FR" b="1" dirty="0">
                <a:latin typeface="Courier New"/>
                <a:cs typeface="Courier New"/>
              </a:rPr>
              <a:t>);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}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latin typeface="Calibri (Heading)"/>
                <a:cs typeface="Calibri (Heading)"/>
              </a:rPr>
              <a:t>Iterator</a:t>
            </a:r>
            <a:r>
              <a:rPr lang="fr-FR" sz="2400" b="1" dirty="0">
                <a:latin typeface="Calibri (Heading)"/>
                <a:cs typeface="Calibri (Heading)"/>
              </a:rPr>
              <a:t> Exemple</a:t>
            </a:r>
          </a:p>
        </p:txBody>
      </p:sp>
    </p:spTree>
    <p:extLst>
      <p:ext uri="{BB962C8B-B14F-4D97-AF65-F5344CB8AC3E}">
        <p14:creationId xmlns:p14="http://schemas.microsoft.com/office/powerpoint/2010/main" val="4142866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</a:t>
            </a:r>
            <a:r>
              <a:rPr lang="fr-FR" dirty="0" err="1">
                <a:ea typeface="ＭＳ Ｐゴシック" pitchFamily="34" charset="-128"/>
              </a:rPr>
              <a:t>ListIterator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lire une Liste dans les deux sens :</a:t>
            </a:r>
          </a:p>
          <a:p>
            <a:pPr lvl="1"/>
            <a:r>
              <a:rPr lang="fr-FR" dirty="0"/>
              <a:t>Uniquement disponible pour les implémentations de liste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r>
              <a:rPr lang="fr-FR" dirty="0"/>
              <a:t>Méthodes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Iterators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81436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ListIterator</a:t>
            </a:r>
            <a:r>
              <a:rPr lang="fr-FR" b="1" dirty="0">
                <a:latin typeface="Courier New"/>
                <a:cs typeface="Courier New"/>
              </a:rPr>
              <a:t>&lt;String&gt; </a:t>
            </a:r>
            <a:r>
              <a:rPr lang="fr-FR" b="1" dirty="0" err="1">
                <a:latin typeface="Courier New"/>
                <a:cs typeface="Courier New"/>
              </a:rPr>
              <a:t>listIt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myList.listIterator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505572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boolean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//Check if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there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a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009900"/>
              </a:solidFill>
              <a:latin typeface="Courier New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boolean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hasPrevious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//Check if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there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a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previous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E </a:t>
            </a:r>
            <a:r>
              <a:rPr lang="fr-FR" b="1" dirty="0" err="1">
                <a:latin typeface="Courier New"/>
                <a:cs typeface="Courier New"/>
              </a:rPr>
              <a:t>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Get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009900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E </a:t>
            </a:r>
            <a:r>
              <a:rPr lang="fr-FR" b="1" dirty="0" err="1">
                <a:latin typeface="Courier New"/>
                <a:cs typeface="Courier New"/>
              </a:rPr>
              <a:t>previous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Get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previous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void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remove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actual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7044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Foreach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Disponible depuis Java 5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fr-FR" dirty="0"/>
              <a:t>		Avant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Iterators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569468"/>
            <a:ext cx="8785225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String [] tab = {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"one"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, </a:t>
            </a:r>
          </a:p>
          <a:p>
            <a:pPr lvl="1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two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, 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three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, 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"four"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 };</a:t>
            </a:r>
          </a:p>
          <a:p>
            <a:pPr lvl="2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endParaRPr lang="en-US" b="1" dirty="0">
              <a:solidFill>
                <a:srgbClr val="7F0055"/>
              </a:solidFill>
              <a:latin typeface="Courier New"/>
              <a:ea typeface="Times New Roman" pitchFamily="18" charset="0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en-US" b="1" dirty="0">
                <a:solidFill>
                  <a:srgbClr val="7F0055"/>
                </a:solidFill>
                <a:latin typeface="Courier New"/>
                <a:ea typeface="Times New Roman" pitchFamily="18" charset="0"/>
                <a:cs typeface="Courier New"/>
              </a:rPr>
              <a:t>for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i = 0; i &lt; 4; i++) {</a:t>
            </a:r>
          </a:p>
          <a:p>
            <a:pPr lvl="1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ea typeface="Times New Roman" pitchFamily="18" charset="0"/>
                <a:cs typeface="Courier New"/>
              </a:rPr>
              <a:t>System.out.println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(tab[i]); </a:t>
            </a:r>
          </a:p>
          <a:p>
            <a:pPr lvl="0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1769249"/>
            <a:ext cx="3456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spcBef>
                <a:spcPct val="20000"/>
              </a:spcBef>
            </a:pPr>
            <a:r>
              <a:rPr lang="fr-FR" sz="2800" dirty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rPr>
              <a:t>Maintenant :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716016" y="2569468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0032" y="2713484"/>
            <a:ext cx="4392488" cy="2529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String [] tab = {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"one"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, </a:t>
            </a:r>
          </a:p>
          <a:p>
            <a:pPr lvl="1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two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, 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three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, </a:t>
            </a:r>
            <a:r>
              <a:rPr lang="fr-FR" b="1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"four"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 };</a:t>
            </a:r>
          </a:p>
          <a:p>
            <a:pPr lvl="2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endParaRPr lang="en-US" b="1" dirty="0">
              <a:solidFill>
                <a:srgbClr val="7F0055"/>
              </a:solidFill>
              <a:latin typeface="Courier New"/>
              <a:ea typeface="Times New Roman" pitchFamily="18" charset="0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en-US" b="1" dirty="0">
                <a:solidFill>
                  <a:srgbClr val="7F0055"/>
                </a:solidFill>
                <a:latin typeface="Courier New"/>
                <a:ea typeface="Times New Roman" pitchFamily="18" charset="0"/>
                <a:cs typeface="Courier New"/>
              </a:rPr>
              <a:t>for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(String s : tab) {</a:t>
            </a:r>
          </a:p>
          <a:p>
            <a:pPr lvl="1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ea typeface="Times New Roman" pitchFamily="18" charset="0"/>
                <a:cs typeface="Courier New"/>
              </a:rPr>
              <a:t>System.out.println</a:t>
            </a: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(s); </a:t>
            </a:r>
          </a:p>
          <a:p>
            <a:pPr lvl="0" eaLnBrk="1" hangingPunct="1">
              <a:spcBef>
                <a:spcPts val="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ea typeface="Times New Roman" pitchFamily="18" charset="0"/>
                <a:cs typeface="Courier New"/>
              </a:rPr>
              <a:t>}</a:t>
            </a:r>
            <a:endParaRPr lang="fr-FR" b="1" dirty="0">
              <a:solidFill>
                <a:srgbClr val="990099"/>
              </a:solidFill>
              <a:latin typeface="Courier New"/>
              <a:ea typeface="Times New Roman" pitchFamily="18" charset="0"/>
              <a:cs typeface="Courier New"/>
            </a:endParaRPr>
          </a:p>
          <a:p>
            <a:pPr>
              <a:spcBef>
                <a:spcPts val="0"/>
              </a:spcBef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5871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Foreach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N'oubliez pas que : "Pour chaque type d'élément que j'appelle xxx dans ma collection/tableau, je fais ça…"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Iterators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11560" y="2311685"/>
            <a:ext cx="8344239" cy="2824726"/>
            <a:chOff x="1588571" y="2311685"/>
            <a:chExt cx="8344239" cy="2824726"/>
          </a:xfrm>
        </p:grpSpPr>
        <p:sp>
          <p:nvSpPr>
            <p:cNvPr id="30" name="ZoneTexte 12"/>
            <p:cNvSpPr txBox="1"/>
            <p:nvPr/>
          </p:nvSpPr>
          <p:spPr>
            <a:xfrm>
              <a:off x="3752401" y="3260103"/>
              <a:ext cx="782587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7F0055"/>
                  </a:solidFill>
                  <a:effectLst/>
                  <a:uLnTx/>
                  <a:uFillTx/>
                </a:rPr>
                <a:t>for</a:t>
              </a: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(</a:t>
              </a:r>
            </a:p>
          </p:txBody>
        </p:sp>
        <p:sp>
          <p:nvSpPr>
            <p:cNvPr id="31" name="ZoneTexte 13"/>
            <p:cNvSpPr txBox="1"/>
            <p:nvPr/>
          </p:nvSpPr>
          <p:spPr>
            <a:xfrm>
              <a:off x="4752533" y="3260103"/>
              <a:ext cx="989373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String</a:t>
              </a:r>
            </a:p>
          </p:txBody>
        </p:sp>
        <p:sp>
          <p:nvSpPr>
            <p:cNvPr id="32" name="ZoneTexte 15"/>
            <p:cNvSpPr txBox="1"/>
            <p:nvPr/>
          </p:nvSpPr>
          <p:spPr>
            <a:xfrm>
              <a:off x="5966979" y="3260103"/>
              <a:ext cx="338554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33" name="ZoneTexte 16"/>
            <p:cNvSpPr txBox="1"/>
            <p:nvPr/>
          </p:nvSpPr>
          <p:spPr>
            <a:xfrm>
              <a:off x="6538483" y="3260103"/>
              <a:ext cx="26962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</a:p>
          </p:txBody>
        </p:sp>
        <p:sp>
          <p:nvSpPr>
            <p:cNvPr id="34" name="ZoneTexte 17"/>
            <p:cNvSpPr txBox="1"/>
            <p:nvPr/>
          </p:nvSpPr>
          <p:spPr>
            <a:xfrm>
              <a:off x="7038549" y="3260103"/>
              <a:ext cx="800219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tab )</a:t>
              </a:r>
            </a:p>
          </p:txBody>
        </p:sp>
        <p:sp>
          <p:nvSpPr>
            <p:cNvPr id="35" name="ZoneTexte 18"/>
            <p:cNvSpPr txBox="1"/>
            <p:nvPr/>
          </p:nvSpPr>
          <p:spPr>
            <a:xfrm>
              <a:off x="3766802" y="3936082"/>
              <a:ext cx="1415772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	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</a:p>
          </p:txBody>
        </p:sp>
        <p:sp>
          <p:nvSpPr>
            <p:cNvPr id="36" name="ZoneTexte 19"/>
            <p:cNvSpPr txBox="1"/>
            <p:nvPr/>
          </p:nvSpPr>
          <p:spPr>
            <a:xfrm>
              <a:off x="1588571" y="2323827"/>
              <a:ext cx="1399241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For </a:t>
              </a:r>
              <a:r>
                <a:rPr kumimoji="0" lang="fr-FR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each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ZoneTexte 20"/>
            <p:cNvSpPr txBox="1"/>
            <p:nvPr/>
          </p:nvSpPr>
          <p:spPr>
            <a:xfrm>
              <a:off x="3479473" y="2323827"/>
              <a:ext cx="988672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String</a:t>
              </a:r>
            </a:p>
          </p:txBody>
        </p:sp>
        <p:sp>
          <p:nvSpPr>
            <p:cNvPr id="38" name="ZoneTexte 21"/>
            <p:cNvSpPr txBox="1"/>
            <p:nvPr/>
          </p:nvSpPr>
          <p:spPr>
            <a:xfrm>
              <a:off x="4895338" y="2323827"/>
              <a:ext cx="1795684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Appellées</a:t>
              </a:r>
              <a:r>
                <a:rPr lang="fr-FR" sz="2400" kern="0" dirty="0">
                  <a:solidFill>
                    <a:srgbClr val="4D4D4D"/>
                  </a:solidFill>
                  <a:latin typeface="Arial"/>
                  <a:ea typeface="+mn-ea"/>
                </a:rPr>
                <a:t> </a:t>
              </a: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9" name="ZoneTexte 22"/>
            <p:cNvSpPr txBox="1"/>
            <p:nvPr/>
          </p:nvSpPr>
          <p:spPr>
            <a:xfrm>
              <a:off x="6852988" y="2311685"/>
              <a:ext cx="853119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dans</a:t>
              </a:r>
            </a:p>
          </p:txBody>
        </p:sp>
        <p:sp>
          <p:nvSpPr>
            <p:cNvPr id="40" name="ZoneTexte 23"/>
            <p:cNvSpPr txBox="1"/>
            <p:nvPr/>
          </p:nvSpPr>
          <p:spPr>
            <a:xfrm>
              <a:off x="7781259" y="2311685"/>
              <a:ext cx="2151551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400" kern="0" dirty="0">
                  <a:solidFill>
                    <a:srgbClr val="4D4D4D"/>
                  </a:solidFill>
                  <a:latin typeface="Arial"/>
                  <a:ea typeface="+mn-ea"/>
                </a:rPr>
                <a:t>mon</a:t>
              </a: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lang="fr-FR" sz="2400" kern="0" dirty="0">
                  <a:solidFill>
                    <a:srgbClr val="4D4D4D"/>
                  </a:solidFill>
                  <a:latin typeface="Arial"/>
                  <a:ea typeface="+mn-ea"/>
                </a:rPr>
                <a:t>A</a:t>
              </a:r>
              <a:r>
                <a:rPr kumimoji="0" lang="fr-FR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rray</a:t>
              </a: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tab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1" name="Connecteur droit avec flèche 25"/>
            <p:cNvCxnSpPr>
              <a:stCxn id="36" idx="2"/>
              <a:endCxn id="30" idx="0"/>
            </p:cNvCxnSpPr>
            <p:nvPr/>
          </p:nvCxnSpPr>
          <p:spPr bwMode="auto">
            <a:xfrm>
              <a:off x="2288192" y="2785492"/>
              <a:ext cx="1855503" cy="474611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necteur droit avec flèche 27"/>
            <p:cNvCxnSpPr>
              <a:stCxn id="37" idx="2"/>
              <a:endCxn id="31" idx="0"/>
            </p:cNvCxnSpPr>
            <p:nvPr/>
          </p:nvCxnSpPr>
          <p:spPr bwMode="auto">
            <a:xfrm>
              <a:off x="3973809" y="2785492"/>
              <a:ext cx="1273411" cy="474611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Connecteur droit avec flèche 29"/>
            <p:cNvCxnSpPr>
              <a:stCxn id="38" idx="2"/>
              <a:endCxn id="32" idx="0"/>
            </p:cNvCxnSpPr>
            <p:nvPr/>
          </p:nvCxnSpPr>
          <p:spPr bwMode="auto">
            <a:xfrm>
              <a:off x="5793180" y="2785492"/>
              <a:ext cx="343076" cy="474611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Connecteur droit avec flèche 31"/>
            <p:cNvCxnSpPr>
              <a:stCxn id="39" idx="2"/>
              <a:endCxn id="33" idx="0"/>
            </p:cNvCxnSpPr>
            <p:nvPr/>
          </p:nvCxnSpPr>
          <p:spPr bwMode="auto">
            <a:xfrm flipH="1">
              <a:off x="6673296" y="2773350"/>
              <a:ext cx="606252" cy="486753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necteur droit avec flèche 33"/>
            <p:cNvCxnSpPr>
              <a:stCxn id="40" idx="2"/>
              <a:endCxn id="34" idx="0"/>
            </p:cNvCxnSpPr>
            <p:nvPr/>
          </p:nvCxnSpPr>
          <p:spPr bwMode="auto">
            <a:xfrm flipH="1">
              <a:off x="7438659" y="2773350"/>
              <a:ext cx="1418376" cy="486753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ZoneTexte 38"/>
            <p:cNvSpPr txBox="1"/>
            <p:nvPr/>
          </p:nvSpPr>
          <p:spPr>
            <a:xfrm>
              <a:off x="6695760" y="4436148"/>
              <a:ext cx="1244251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 </a:t>
              </a:r>
              <a:r>
                <a:rPr lang="fr-FR" sz="2400" kern="0" dirty="0">
                  <a:solidFill>
                    <a:srgbClr val="4D4D4D"/>
                  </a:solidFill>
                  <a:latin typeface="Arial"/>
                  <a:ea typeface="+mn-ea"/>
                </a:rPr>
                <a:t>fais ça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7" name="Connecteur droit avec flèche 40"/>
            <p:cNvCxnSpPr>
              <a:stCxn id="46" idx="1"/>
              <a:endCxn id="35" idx="3"/>
            </p:cNvCxnSpPr>
            <p:nvPr/>
          </p:nvCxnSpPr>
          <p:spPr bwMode="auto">
            <a:xfrm flipH="1" flipV="1">
              <a:off x="5182574" y="4536247"/>
              <a:ext cx="1513186" cy="130734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1905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4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Trier une collection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103803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Comparator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Utilisé pour trier les collections</a:t>
            </a:r>
          </a:p>
          <a:p>
            <a:r>
              <a:rPr lang="fr-FR" dirty="0"/>
              <a:t>Classe implémentant l'interface </a:t>
            </a:r>
            <a:r>
              <a:rPr lang="fr-FR" dirty="0" err="1"/>
              <a:t>Comparator</a:t>
            </a:r>
            <a:r>
              <a:rPr lang="fr-FR" dirty="0"/>
              <a:t>&lt;E&gt;</a:t>
            </a:r>
          </a:p>
          <a:p>
            <a:pPr lvl="1"/>
            <a:r>
              <a:rPr lang="fr-FR" dirty="0"/>
              <a:t>Méthode à définir :</a:t>
            </a:r>
          </a:p>
          <a:p>
            <a:endParaRPr lang="fr-FR" dirty="0"/>
          </a:p>
          <a:p>
            <a:r>
              <a:rPr lang="fr-FR" dirty="0"/>
              <a:t>La valeur de retour est un entier :</a:t>
            </a:r>
          </a:p>
          <a:p>
            <a:pPr lvl="1"/>
            <a:r>
              <a:rPr lang="fr-FR" dirty="0"/>
              <a:t>Négatif si le premier élément est inférieur au second</a:t>
            </a:r>
          </a:p>
          <a:p>
            <a:pPr lvl="1"/>
            <a:r>
              <a:rPr lang="fr-FR" dirty="0"/>
              <a:t>0 si égal</a:t>
            </a:r>
          </a:p>
          <a:p>
            <a:pPr lvl="1"/>
            <a:r>
              <a:rPr lang="fr-FR" dirty="0"/>
              <a:t>Positif si le premier élément est supérieur au second</a:t>
            </a:r>
          </a:p>
          <a:p>
            <a:pPr>
              <a:spcBef>
                <a:spcPts val="2424"/>
              </a:spcBef>
            </a:pPr>
            <a:endParaRPr lang="fr-FR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256946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990099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latin typeface="Courier New"/>
                <a:cs typeface="Courier New"/>
              </a:rPr>
              <a:t>compare(E e1, E e2);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971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Comparator</a:t>
            </a:r>
            <a:r>
              <a:rPr lang="fr-FR" dirty="0">
                <a:ea typeface="ＭＳ Ｐゴシック" pitchFamily="34" charset="-128"/>
              </a:rPr>
              <a:t> – Exemple 1/3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une implémentation :</a:t>
            </a:r>
          </a:p>
          <a:p>
            <a:pPr lvl="1"/>
            <a:r>
              <a:rPr lang="fr-FR" dirty="0"/>
              <a:t>Ici on trie de la plus petite longueur à la plus grande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2425452"/>
            <a:ext cx="8785225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class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MyComparator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implements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Comparator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&lt;String&gt; {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compare(String s1, String s2){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if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(s1.length() == s2.length()) 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return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0;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else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 if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(s1.length() &gt; s2.length()) 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return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1;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else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 return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-1;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8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Présentation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Collections</a:t>
            </a:r>
          </a:p>
        </p:txBody>
      </p:sp>
      <p:pic>
        <p:nvPicPr>
          <p:cNvPr id="5" name="Picture 54" descr="2419-437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57907"/>
            <a:ext cx="2627784" cy="262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 sont les collections ?</a:t>
            </a:r>
            <a:endParaRPr lang="en-US" sz="2400" i="1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Comparator</a:t>
            </a:r>
            <a:r>
              <a:rPr lang="fr-FR" dirty="0">
                <a:ea typeface="ＭＳ Ｐゴシック" pitchFamily="34" charset="-128"/>
              </a:rPr>
              <a:t> – Exemple 2/3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Trier les éléments à l'intérieur d'un </a:t>
            </a:r>
            <a:r>
              <a:rPr lang="fr-FR" dirty="0" err="1"/>
              <a:t>TreeSet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L'itération affichera le nom de la plus petite longueur à la plus grande : John, Maria, Michael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849388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TreeSet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&lt;String&gt; </a:t>
            </a: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mySet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TreeSet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&lt;String&gt;(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MyComparator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());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00CC"/>
                </a:solidFill>
                <a:latin typeface="Courier New"/>
                <a:cs typeface="Courier New"/>
              </a:rPr>
              <a:t>"John"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00CC"/>
                </a:solidFill>
                <a:latin typeface="Courier New"/>
                <a:cs typeface="Courier New"/>
              </a:rPr>
              <a:t>"Michael"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00CC"/>
                </a:solidFill>
                <a:latin typeface="Courier New"/>
                <a:cs typeface="Courier New"/>
              </a:rPr>
              <a:t>"Maria"</a:t>
            </a:r>
            <a:r>
              <a:rPr lang="en-US" sz="1600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0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Comparator</a:t>
            </a:r>
            <a:r>
              <a:rPr lang="fr-FR" dirty="0">
                <a:ea typeface="ＭＳ Ｐゴシック" pitchFamily="34" charset="-128"/>
              </a:rPr>
              <a:t> – Exemple 3/3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Trier un élément dans une liste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L'itération affichera le nom de la plus petite longueur à la plus grande : John, Maria, Michael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77380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ArrayList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&lt;String&gt;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ArrayList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&lt;&gt;();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"John"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"Michael"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"Maria"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Collections.sort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MyComparator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6360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Comparable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façon de trier les collections</a:t>
            </a:r>
          </a:p>
          <a:p>
            <a:r>
              <a:rPr lang="fr-FR" dirty="0"/>
              <a:t>Classe implémentant l'interface Comparable&lt;E&gt; pour les classes que nous voulons trier</a:t>
            </a:r>
          </a:p>
          <a:p>
            <a:pPr lvl="1"/>
            <a:r>
              <a:rPr lang="fr-FR" dirty="0"/>
              <a:t>Méthode à définir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321754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990099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compareTo</a:t>
            </a:r>
            <a:r>
              <a:rPr lang="fr-FR" b="1" dirty="0">
                <a:latin typeface="Courier New"/>
                <a:cs typeface="Courier New"/>
              </a:rPr>
              <a:t>(E e2);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534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Comparable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La valeur de retour est un entier :</a:t>
            </a:r>
          </a:p>
          <a:p>
            <a:pPr lvl="1"/>
            <a:r>
              <a:rPr lang="fr-FR" dirty="0"/>
              <a:t>Négatif si l'instance courante est inférieure au paramètre</a:t>
            </a:r>
          </a:p>
          <a:p>
            <a:pPr lvl="1"/>
            <a:r>
              <a:rPr lang="fr-FR" dirty="0"/>
              <a:t>0 si égal</a:t>
            </a:r>
          </a:p>
          <a:p>
            <a:pPr lvl="1"/>
            <a:r>
              <a:rPr lang="fr-FR" dirty="0"/>
              <a:t>Positif si l'instance courante est supérieure au paramètre</a:t>
            </a:r>
          </a:p>
          <a:p>
            <a:r>
              <a:rPr lang="fr-FR" dirty="0"/>
              <a:t>Les </a:t>
            </a:r>
            <a:r>
              <a:rPr lang="fr-FR" dirty="0" err="1"/>
              <a:t>wrappers</a:t>
            </a:r>
            <a:r>
              <a:rPr lang="fr-FR" dirty="0"/>
              <a:t> et String implémentent déjà Comparable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34533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990099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compareTo</a:t>
            </a:r>
            <a:r>
              <a:rPr lang="fr-FR" b="1" dirty="0">
                <a:latin typeface="Courier New"/>
                <a:cs typeface="Courier New"/>
              </a:rPr>
              <a:t>(E e2);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9602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Comparable – Exemple (1/2)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une implémentation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849388"/>
            <a:ext cx="8785225" cy="32403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class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User 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implements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Comparable&lt;User&gt; {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String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name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spcBef>
                <a:spcPts val="0"/>
              </a:spcBef>
            </a:pPr>
            <a:endParaRPr lang="fr-FR" b="1" dirty="0">
              <a:solidFill>
                <a:srgbClr val="0A3C66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User(String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name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this.name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name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}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compareTo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(User u2){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//Reverse sort by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name</a:t>
            </a:r>
            <a:endParaRPr lang="fr-FR" b="1" dirty="0">
              <a:solidFill>
                <a:srgbClr val="339933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return -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name.compareTo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(u2.name);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}</a:t>
            </a:r>
          </a:p>
          <a:p>
            <a:pPr eaLnBrk="1" hangingPunct="1">
              <a:spcBef>
                <a:spcPts val="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8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Comparable – Exemple (2/2)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Trier une collection de Comparable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L'itération affichera : Michael, Maria, John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Trier une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849388"/>
            <a:ext cx="8785225" cy="2160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...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TreeSet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&lt;User&gt;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TreeSet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&lt;User&gt;();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User(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"John"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User(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"Michael"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User(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"Maria"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3880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5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Arrays</a:t>
            </a:r>
            <a:r>
              <a:rPr lang="fr-FR" dirty="0"/>
              <a:t> et Collections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57308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JDK propose deux classes utilitaires pour manipuler les </a:t>
            </a:r>
            <a:r>
              <a:rPr lang="fr-FR" dirty="0" err="1"/>
              <a:t>Arrays</a:t>
            </a:r>
            <a:r>
              <a:rPr lang="fr-FR" dirty="0"/>
              <a:t> et Collections (et avec des noms très simples):</a:t>
            </a:r>
          </a:p>
          <a:p>
            <a:pPr lvl="1"/>
            <a:r>
              <a:rPr lang="fr-FR" b="1" dirty="0" err="1"/>
              <a:t>Arrays</a:t>
            </a:r>
            <a:endParaRPr lang="fr-FR" b="1" dirty="0"/>
          </a:p>
          <a:p>
            <a:pPr lvl="1"/>
            <a:r>
              <a:rPr lang="fr-FR" b="1" dirty="0"/>
              <a:t>Collections</a:t>
            </a:r>
          </a:p>
          <a:p>
            <a:pPr lvl="2"/>
            <a:endParaRPr lang="fr-FR" dirty="0"/>
          </a:p>
          <a:p>
            <a:r>
              <a:rPr lang="fr-FR" dirty="0"/>
              <a:t>Ces classes sont exclusivement composées de méthodes statiques</a:t>
            </a:r>
          </a:p>
          <a:p>
            <a:pPr lvl="1"/>
            <a:r>
              <a:rPr lang="fr-FR" dirty="0"/>
              <a:t>Vous ne pouvez pas créer d'instances avec eux ! (Singleton)</a:t>
            </a:r>
          </a:p>
          <a:p>
            <a:r>
              <a:rPr lang="fr-FR" dirty="0"/>
              <a:t>Classes utilitaires aux manipulations courantes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r>
              <a:rPr lang="fr-FR" dirty="0">
                <a:ea typeface="ＭＳ Ｐゴシック" pitchFamily="34" charset="-128"/>
              </a:rPr>
              <a:t> et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13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communes </a:t>
            </a:r>
            <a:r>
              <a:rPr lang="fr-FR" dirty="0">
                <a:ea typeface="ＭＳ Ｐゴシック" pitchFamily="34" charset="-128"/>
              </a:rPr>
              <a:t>Collections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binarySearch</a:t>
            </a:r>
            <a:r>
              <a:rPr lang="fr-FR" dirty="0"/>
              <a:t>(List&lt;</a:t>
            </a:r>
            <a:r>
              <a:rPr lang="fr-FR" dirty="0" err="1"/>
              <a:t>T</a:t>
            </a:r>
            <a:r>
              <a:rPr lang="fr-FR" dirty="0"/>
              <a:t>&gt;, </a:t>
            </a:r>
            <a:r>
              <a:rPr lang="fr-FR" dirty="0" err="1"/>
              <a:t>T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Recherche dans une liste "triée" une valeur donnée, retourne un index (même si l’élément n’est pas dans la List)</a:t>
            </a:r>
          </a:p>
          <a:p>
            <a:pPr lvl="1"/>
            <a:r>
              <a:rPr lang="fr-FR" dirty="0"/>
              <a:t>Il retourne l’index supposé 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reverse(List&lt;T&gt;) :</a:t>
            </a:r>
          </a:p>
          <a:p>
            <a:pPr lvl="1"/>
            <a:r>
              <a:rPr lang="fr-FR" dirty="0"/>
              <a:t>Inverse l'ordre des éléments dans une liste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Comparator</a:t>
            </a:r>
            <a:r>
              <a:rPr lang="fr-FR" dirty="0"/>
              <a:t> </a:t>
            </a:r>
            <a:r>
              <a:rPr lang="fr-FR" dirty="0" err="1"/>
              <a:t>reverseOrder</a:t>
            </a:r>
            <a:r>
              <a:rPr lang="fr-FR" dirty="0"/>
              <a:t>(</a:t>
            </a:r>
            <a:r>
              <a:rPr lang="fr-FR" dirty="0" err="1"/>
              <a:t>Comparator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Renvoie un </a:t>
            </a:r>
            <a:r>
              <a:rPr lang="fr-FR" dirty="0" err="1"/>
              <a:t>Comparator</a:t>
            </a:r>
            <a:r>
              <a:rPr lang="fr-FR" dirty="0"/>
              <a:t> qui trie l'inverse de celui passé en paramètre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r>
              <a:rPr lang="fr-FR" dirty="0">
                <a:ea typeface="ＭＳ Ｐゴシック" pitchFamily="34" charset="-128"/>
              </a:rPr>
              <a:t> et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4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Pourquoi les collections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En programmation nous avons besoin de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Stocker des éléments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Listes de cartes, propriétés, …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Manipuler un ensemble d’éléments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Récupérer tous les étudiants du campus CCI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Relier certains éléments à d'autres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Une propriété a une valeur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Une gestion adaptée, simple et puissante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Lire rapidement toutes les données stockées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Insérer rapidement des données…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communes </a:t>
            </a:r>
            <a:r>
              <a:rPr lang="fr-FR" dirty="0">
                <a:ea typeface="ＭＳ Ｐゴシック" pitchFamily="34" charset="-128"/>
              </a:rPr>
              <a:t>Collections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sort(List&lt;</a:t>
            </a:r>
            <a:r>
              <a:rPr lang="fr-FR" dirty="0" err="1"/>
              <a:t>T</a:t>
            </a:r>
            <a:r>
              <a:rPr lang="fr-FR" dirty="0"/>
              <a:t>&gt;, </a:t>
            </a:r>
            <a:r>
              <a:rPr lang="fr-FR" dirty="0" err="1"/>
              <a:t>Comparator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Trie une liste par un comparateur</a:t>
            </a:r>
          </a:p>
          <a:p>
            <a:pPr lvl="1"/>
            <a:endParaRPr lang="fr-FR" dirty="0"/>
          </a:p>
          <a:p>
            <a:r>
              <a:rPr lang="fr-FR" dirty="0"/>
              <a:t>Pour en savoir plus, consultez la </a:t>
            </a:r>
            <a:r>
              <a:rPr lang="fr-FR" dirty="0" err="1"/>
              <a:t>Javadoc</a:t>
            </a:r>
            <a:endParaRPr lang="fr-FR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r>
              <a:rPr lang="fr-FR" dirty="0">
                <a:ea typeface="ＭＳ Ｐゴシック" pitchFamily="34" charset="-128"/>
              </a:rPr>
              <a:t> et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76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courantes </a:t>
            </a:r>
            <a:r>
              <a:rPr lang="fr-FR" dirty="0" err="1">
                <a:ea typeface="ＭＳ Ｐゴシック" pitchFamily="34" charset="-128"/>
              </a:rPr>
              <a:t>Arrays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List </a:t>
            </a:r>
            <a:r>
              <a:rPr lang="fr-FR" dirty="0" err="1"/>
              <a:t>asList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[]) :</a:t>
            </a:r>
          </a:p>
          <a:p>
            <a:pPr lvl="1"/>
            <a:r>
              <a:rPr lang="fr-FR" dirty="0"/>
              <a:t>Convertit un tableau en List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binarySearch</a:t>
            </a:r>
            <a:r>
              <a:rPr lang="fr-FR" dirty="0"/>
              <a:t>(Object[], Object) :</a:t>
            </a:r>
          </a:p>
          <a:p>
            <a:pPr lvl="1"/>
            <a:r>
              <a:rPr lang="fr-FR" dirty="0"/>
              <a:t>Recherche dans un tableau trié une valeur donnée, renvoie un index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sort(Object[], </a:t>
            </a:r>
            <a:r>
              <a:rPr lang="fr-FR" dirty="0" err="1"/>
              <a:t>Comparator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Trie un tableau par un comparateur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r>
              <a:rPr lang="fr-FR" dirty="0">
                <a:ea typeface="ＭＳ Ｐゴシック" pitchFamily="34" charset="-128"/>
              </a:rPr>
              <a:t> et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47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courantes </a:t>
            </a:r>
            <a:r>
              <a:rPr lang="fr-FR" dirty="0" err="1">
                <a:ea typeface="ＭＳ Ｐゴシック" pitchFamily="34" charset="-128"/>
              </a:rPr>
              <a:t>Arrays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String </a:t>
            </a:r>
            <a:r>
              <a:rPr lang="fr-FR" dirty="0" err="1"/>
              <a:t>toString</a:t>
            </a:r>
            <a:r>
              <a:rPr lang="fr-FR" dirty="0"/>
              <a:t>() :</a:t>
            </a:r>
          </a:p>
          <a:p>
            <a:pPr lvl="1"/>
            <a:r>
              <a:rPr lang="fr-FR" dirty="0"/>
              <a:t>Créer une String contenant le contenu d'un tableau</a:t>
            </a:r>
          </a:p>
          <a:p>
            <a:pPr lvl="1"/>
            <a:endParaRPr lang="fr-FR" dirty="0"/>
          </a:p>
          <a:p>
            <a:r>
              <a:rPr lang="fr-FR" dirty="0"/>
              <a:t>Pour en savoir plus, consultez la </a:t>
            </a:r>
            <a:r>
              <a:rPr lang="fr-FR" dirty="0" err="1"/>
              <a:t>Javadoc</a:t>
            </a:r>
            <a:endParaRPr lang="fr-FR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r>
              <a:rPr lang="fr-FR" dirty="0">
                <a:ea typeface="ＭＳ Ｐゴシック" pitchFamily="34" charset="-128"/>
              </a:rPr>
              <a:t> et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84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38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8713"/>
            <a:ext cx="8569647" cy="4230687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6000" i="1" dirty="0"/>
          </a:p>
          <a:p>
            <a:pPr marL="0" indent="0" algn="ctr">
              <a:buNone/>
            </a:pPr>
            <a:r>
              <a:rPr lang="fr-FR" sz="6000" i="1" dirty="0"/>
              <a:t>Merci de votre attention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</p:txBody>
      </p:sp>
      <p:pic>
        <p:nvPicPr>
          <p:cNvPr id="16386" name="Picture 2" descr="D:\Users\Renaud\Desktop\StageFinEtudesSupinfo\Icons-New\v3\Min\Conc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Aperçu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Les collections sont des classes qui stockent des objets</a:t>
            </a:r>
          </a:p>
          <a:p>
            <a:r>
              <a:rPr lang="fr-FR" dirty="0">
                <a:ea typeface="ＭＳ Ｐゴシック" pitchFamily="34" charset="-128"/>
              </a:rPr>
              <a:t>Gestion automatique et dynamique</a:t>
            </a:r>
          </a:p>
          <a:p>
            <a:r>
              <a:rPr lang="fr-FR" dirty="0">
                <a:ea typeface="ＭＳ Ｐゴシック" pitchFamily="34" charset="-128"/>
              </a:rPr>
              <a:t>Permet de trier facilement les éléments</a:t>
            </a:r>
          </a:p>
          <a:p>
            <a:r>
              <a:rPr lang="fr-FR" dirty="0">
                <a:ea typeface="ＭＳ Ｐゴシック" pitchFamily="34" charset="-128"/>
              </a:rPr>
              <a:t>Plusieurs types de collections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Adapté à vos besoins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Meilleures performances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Avec les tableaux, vous pouvez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Rassemblez des objets comme le font les Collections…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… mais la taille des tableaux n'est pas dynamique</a:t>
            </a:r>
          </a:p>
          <a:p>
            <a:r>
              <a:rPr lang="fr-FR" dirty="0">
                <a:ea typeface="ＭＳ Ｐゴシック" pitchFamily="34" charset="-128"/>
              </a:rPr>
              <a:t>Rappel…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Déclaration (trois façons mais une seule montrée ici)* :</a:t>
            </a:r>
          </a:p>
          <a:p>
            <a:endParaRPr lang="fr-FR" dirty="0">
              <a:ea typeface="ＭＳ Ｐゴシック" pitchFamily="34" charset="-128"/>
            </a:endParaRPr>
          </a:p>
          <a:p>
            <a:pPr lvl="1"/>
            <a:r>
              <a:rPr lang="fr-FR" dirty="0">
                <a:ea typeface="ＭＳ Ｐゴシック" pitchFamily="34" charset="-128"/>
              </a:rPr>
              <a:t>Accéder 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PPT\Remind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343356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myTab</a:t>
            </a:r>
            <a:r>
              <a:rPr lang="fr-FR" b="1" dirty="0">
                <a:latin typeface="Courier New"/>
                <a:cs typeface="Courier New"/>
              </a:rPr>
              <a:t>[] = {1,2,3,4};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441676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firstElement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myTab</a:t>
            </a:r>
            <a:r>
              <a:rPr lang="fr-FR" b="1" dirty="0">
                <a:latin typeface="Courier New"/>
                <a:cs typeface="Courier New"/>
              </a:rPr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395075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des collections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Avec les </a:t>
            </a:r>
            <a:r>
              <a:rPr lang="fr-FR" dirty="0"/>
              <a:t>collections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La taille est dynamique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Les méthodes fournissent des opérations courantes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Ajouter, supprimer, obtenir, … des éléments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145532"/>
            <a:ext cx="8785225" cy="2016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&lt;String&gt; </a:t>
            </a:r>
            <a:r>
              <a:rPr lang="fr-FR" b="1" dirty="0" err="1">
                <a:latin typeface="Courier New"/>
                <a:cs typeface="Courier New"/>
              </a:rPr>
              <a:t>myString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&lt;String&gt;();</a:t>
            </a:r>
          </a:p>
          <a:p>
            <a:pPr eaLnBrk="1" hangingPunct="1"/>
            <a:endParaRPr lang="fr-FR" b="1" dirty="0"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myString.add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" Hello "</a:t>
            </a:r>
            <a:r>
              <a:rPr lang="fr-FR" b="1" dirty="0">
                <a:latin typeface="Courier New"/>
                <a:cs typeface="Courier New"/>
              </a:rPr>
              <a:t>); </a:t>
            </a: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myString.add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" </a:t>
            </a:r>
            <a:r>
              <a:rPr lang="fr-FR" b="1" dirty="0" err="1">
                <a:solidFill>
                  <a:srgbClr val="3333CC"/>
                </a:solidFill>
                <a:latin typeface="Courier New"/>
                <a:cs typeface="Courier New"/>
              </a:rPr>
              <a:t>you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 "</a:t>
            </a:r>
            <a:r>
              <a:rPr lang="fr-FR" b="1" dirty="0">
                <a:latin typeface="Courier New"/>
                <a:cs typeface="Courier New"/>
              </a:rPr>
              <a:t>)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/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//a collection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never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too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small</a:t>
            </a:r>
            <a:endParaRPr lang="fr-FR" b="1" dirty="0">
              <a:solidFill>
                <a:srgbClr val="009900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myString.add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"and </a:t>
            </a:r>
            <a:r>
              <a:rPr lang="fr-FR" b="1" dirty="0" err="1">
                <a:solidFill>
                  <a:srgbClr val="3333CC"/>
                </a:solidFill>
                <a:latin typeface="Courier New"/>
                <a:cs typeface="Courier New"/>
              </a:rPr>
              <a:t>you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 "</a:t>
            </a:r>
            <a:r>
              <a:rPr lang="fr-FR" b="1" dirty="0">
                <a:latin typeface="Courier New"/>
                <a:cs typeface="Courier New"/>
              </a:rPr>
              <a:t>); </a:t>
            </a:r>
          </a:p>
        </p:txBody>
      </p:sp>
      <p:pic>
        <p:nvPicPr>
          <p:cNvPr id="10" name="Picture 2" descr="D:\Users\Renaud\Desktop\StageFinEtudesSupinfo\Icons-New\v3\PPT\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0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Type </a:t>
            </a:r>
            <a:r>
              <a:rPr lang="fr-FR" dirty="0" err="1">
                <a:ea typeface="ＭＳ Ｐゴシック" pitchFamily="34" charset="-128"/>
              </a:rPr>
              <a:t>Generics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Il spécifie le type de données stockées dans les collections</a:t>
            </a:r>
          </a:p>
          <a:p>
            <a:r>
              <a:rPr lang="fr-FR" dirty="0">
                <a:ea typeface="ＭＳ Ｐゴシック" pitchFamily="34" charset="-128"/>
              </a:rPr>
              <a:t>Nouvelle fonctionnalité depuis Java 5</a:t>
            </a:r>
          </a:p>
          <a:p>
            <a:r>
              <a:rPr lang="fr-FR" dirty="0">
                <a:ea typeface="ＭＳ Ｐゴシック" pitchFamily="34" charset="-128"/>
              </a:rPr>
              <a:t>Éviter les différents types d'objets stockés dans les collections</a:t>
            </a:r>
          </a:p>
          <a:p>
            <a:r>
              <a:rPr lang="fr-FR" dirty="0">
                <a:ea typeface="ＭＳ Ｐゴシック" pitchFamily="34" charset="-128"/>
              </a:rPr>
              <a:t>Le casting est maintenant inutile</a:t>
            </a:r>
          </a:p>
          <a:p>
            <a:r>
              <a:rPr lang="fr-FR" dirty="0">
                <a:ea typeface="ＭＳ Ｐゴシック" pitchFamily="34" charset="-128"/>
              </a:rPr>
              <a:t>Les données stockées sont vérifiées au moment de la compilation plutôt qu'au moment de l'exécution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7404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e" id="{FE83BFE6-D9F0-4F7D-8D18-AF1DB177C76D}" vid="{2ECD46C6-F2BF-43A4-B3AB-A66EB5F93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ée un document." ma:contentTypeScope="" ma:versionID="2446e5e8a9a03e34da3052bfc6e4df2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f656c2ccda77a3ead4f88d405b3ead74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1B1CF-47C1-4E51-9A8D-735687A8FA3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cac1e2cd-caea-4862-842c-e8cbcf68099c"/>
    <ds:schemaRef ds:uri="http://schemas.microsoft.com/office/infopath/2007/PartnerControls"/>
    <ds:schemaRef ds:uri="df6a2481-f83a-46a3-8f40-5d7d98220897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3411C9-213A-4E8E-902B-EC57083C3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16A6DF-979F-4B00-ACB8-6EFB596F2A8A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0</TotalTime>
  <Words>3155</Words>
  <Application>Microsoft Office PowerPoint</Application>
  <PresentationFormat>Affichage à l'écran (16:10)</PresentationFormat>
  <Paragraphs>646</Paragraphs>
  <Slides>54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2" baseType="lpstr">
      <vt:lpstr>ＭＳ Ｐゴシック</vt:lpstr>
      <vt:lpstr>Arial</vt:lpstr>
      <vt:lpstr>Calibri</vt:lpstr>
      <vt:lpstr>Calibri (Heading)</vt:lpstr>
      <vt:lpstr>Courier New</vt:lpstr>
      <vt:lpstr>Myriad Pro</vt:lpstr>
      <vt:lpstr>Verdana</vt:lpstr>
      <vt:lpstr>MyTheme</vt:lpstr>
      <vt:lpstr>Présentation PowerPoint</vt:lpstr>
      <vt:lpstr>Objectifs du cours</vt:lpstr>
      <vt:lpstr>Plan de cours</vt:lpstr>
      <vt:lpstr>Présentation</vt:lpstr>
      <vt:lpstr>Pourquoi les collections</vt:lpstr>
      <vt:lpstr>Aperçu</vt:lpstr>
      <vt:lpstr>Arrays</vt:lpstr>
      <vt:lpstr>Avantages des collections</vt:lpstr>
      <vt:lpstr>Type Generics</vt:lpstr>
      <vt:lpstr>Exemple de Generics et comparaison</vt:lpstr>
      <vt:lpstr>Diamond operator</vt:lpstr>
      <vt:lpstr>Questions ?</vt:lpstr>
      <vt:lpstr>Interfaces &amp; implémentations</vt:lpstr>
      <vt:lpstr>L'arbre des connaissances</vt:lpstr>
      <vt:lpstr>Interface List</vt:lpstr>
      <vt:lpstr>implémentations List</vt:lpstr>
      <vt:lpstr>les méthodes courantes de List</vt:lpstr>
      <vt:lpstr>les méthodes courantes de List</vt:lpstr>
      <vt:lpstr>Exemple</vt:lpstr>
      <vt:lpstr>Interface Map</vt:lpstr>
      <vt:lpstr>Interface Map</vt:lpstr>
      <vt:lpstr>Implémentations Map</vt:lpstr>
      <vt:lpstr>Les méthodes courantes Map</vt:lpstr>
      <vt:lpstr>Les méthodes courantes Map</vt:lpstr>
      <vt:lpstr>Exemple</vt:lpstr>
      <vt:lpstr>Interface Set</vt:lpstr>
      <vt:lpstr>Implementations Set</vt:lpstr>
      <vt:lpstr>Questions ?</vt:lpstr>
      <vt:lpstr>Iterators</vt:lpstr>
      <vt:lpstr>Présentations</vt:lpstr>
      <vt:lpstr>Exemple Iterators</vt:lpstr>
      <vt:lpstr>Présentation PowerPoint</vt:lpstr>
      <vt:lpstr>Interface ListIterator</vt:lpstr>
      <vt:lpstr>Foreach</vt:lpstr>
      <vt:lpstr>Foreach</vt:lpstr>
      <vt:lpstr>Questions ?</vt:lpstr>
      <vt:lpstr>Trier une collection</vt:lpstr>
      <vt:lpstr>Comparator</vt:lpstr>
      <vt:lpstr>Comparator – Exemple 1/3</vt:lpstr>
      <vt:lpstr>Comparator – Exemple 2/3</vt:lpstr>
      <vt:lpstr>Comparator – Exemple 3/3</vt:lpstr>
      <vt:lpstr>Comparable</vt:lpstr>
      <vt:lpstr>Comparable</vt:lpstr>
      <vt:lpstr>Comparable – Exemple (1/2)</vt:lpstr>
      <vt:lpstr>Comparable – Exemple (2/2)</vt:lpstr>
      <vt:lpstr>Questions ?</vt:lpstr>
      <vt:lpstr>Arrays et Collections</vt:lpstr>
      <vt:lpstr>Présentation</vt:lpstr>
      <vt:lpstr>Méthodes communes Collections</vt:lpstr>
      <vt:lpstr>Méthodes communes Collections</vt:lpstr>
      <vt:lpstr>Méthodes courantes Arrays</vt:lpstr>
      <vt:lpstr>Méthodes courantes Arrays</vt:lpstr>
      <vt:lpstr>Questions ?</vt:lpstr>
      <vt:lpstr>Fin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276</cp:revision>
  <dcterms:created xsi:type="dcterms:W3CDTF">2010-02-28T17:00:24Z</dcterms:created>
  <dcterms:modified xsi:type="dcterms:W3CDTF">2024-03-11T17:29:14Z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