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95" r:id="rId4"/>
  </p:sldMasterIdLst>
  <p:notesMasterIdLst>
    <p:notesMasterId r:id="rId98"/>
  </p:notesMasterIdLst>
  <p:handoutMasterIdLst>
    <p:handoutMasterId r:id="rId99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50" r:id="rId28"/>
    <p:sldId id="551" r:id="rId29"/>
    <p:sldId id="549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606" r:id="rId58"/>
    <p:sldId id="607" r:id="rId59"/>
    <p:sldId id="608" r:id="rId60"/>
    <p:sldId id="610" r:id="rId61"/>
    <p:sldId id="611" r:id="rId62"/>
    <p:sldId id="612" r:id="rId63"/>
    <p:sldId id="579" r:id="rId64"/>
    <p:sldId id="580" r:id="rId65"/>
    <p:sldId id="581" r:id="rId66"/>
    <p:sldId id="582" r:id="rId67"/>
    <p:sldId id="583" r:id="rId68"/>
    <p:sldId id="585" r:id="rId69"/>
    <p:sldId id="584" r:id="rId70"/>
    <p:sldId id="586" r:id="rId71"/>
    <p:sldId id="587" r:id="rId72"/>
    <p:sldId id="588" r:id="rId73"/>
    <p:sldId id="589" r:id="rId74"/>
    <p:sldId id="590" r:id="rId75"/>
    <p:sldId id="591" r:id="rId76"/>
    <p:sldId id="592" r:id="rId77"/>
    <p:sldId id="593" r:id="rId78"/>
    <p:sldId id="594" r:id="rId79"/>
    <p:sldId id="595" r:id="rId80"/>
    <p:sldId id="596" r:id="rId81"/>
    <p:sldId id="597" r:id="rId82"/>
    <p:sldId id="598" r:id="rId83"/>
    <p:sldId id="599" r:id="rId84"/>
    <p:sldId id="609" r:id="rId85"/>
    <p:sldId id="613" r:id="rId86"/>
    <p:sldId id="614" r:id="rId87"/>
    <p:sldId id="615" r:id="rId88"/>
    <p:sldId id="616" r:id="rId89"/>
    <p:sldId id="617" r:id="rId90"/>
    <p:sldId id="600" r:id="rId91"/>
    <p:sldId id="601" r:id="rId92"/>
    <p:sldId id="602" r:id="rId93"/>
    <p:sldId id="603" r:id="rId94"/>
    <p:sldId id="604" r:id="rId95"/>
    <p:sldId id="605" r:id="rId96"/>
    <p:sldId id="522" r:id="rId97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0055"/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AA8D3-1597-4B4D-B00E-86AA7EFD51CA}" v="96" dt="2024-03-12T09:12:03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8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5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commentAuthors" Target="commentAuthors.xml"/><Relationship Id="rId105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1-09T00:16:40.009" idx="1">
    <p:pos x="10" y="10"/>
    <p:text>TODO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4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55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5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2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1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</a:t>
            </a:r>
            <a:r>
              <a:rPr lang="en-US" dirty="0" err="1"/>
              <a:t>Exemple</a:t>
            </a:r>
            <a:r>
              <a:rPr lang="en-US" dirty="0"/>
              <a:t>, the number of parameters is different</a:t>
            </a:r>
          </a:p>
          <a:p>
            <a:r>
              <a:rPr lang="en-US" dirty="0"/>
              <a:t>In the</a:t>
            </a:r>
            <a:r>
              <a:rPr lang="en-US" baseline="0" dirty="0"/>
              <a:t> second </a:t>
            </a:r>
            <a:r>
              <a:rPr lang="en-US" baseline="0" dirty="0" err="1"/>
              <a:t>Exemple</a:t>
            </a:r>
            <a:r>
              <a:rPr lang="en-US" baseline="0" dirty="0"/>
              <a:t>, the number and the type of parameters are different</a:t>
            </a:r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</a:t>
            </a:r>
            <a:r>
              <a:rPr lang="en-US" baseline="0" dirty="0"/>
              <a:t> first </a:t>
            </a:r>
            <a:r>
              <a:rPr lang="en-US" baseline="0" dirty="0" err="1"/>
              <a:t>Exemple</a:t>
            </a:r>
            <a:r>
              <a:rPr lang="en-US" baseline="0" dirty="0"/>
              <a:t>, the type of parameters are the same</a:t>
            </a:r>
          </a:p>
          <a:p>
            <a:r>
              <a:rPr lang="en-US" baseline="0" dirty="0"/>
              <a:t>In the second </a:t>
            </a:r>
            <a:r>
              <a:rPr lang="en-US" baseline="0" dirty="0" err="1"/>
              <a:t>Exemple</a:t>
            </a:r>
            <a:r>
              <a:rPr lang="en-US" baseline="0" dirty="0"/>
              <a:t>, the return type is different but not the parameters type</a:t>
            </a:r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91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30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5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71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980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87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7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12/03/2024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3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 smtClean="0"/>
              <a:pPr/>
              <a:t>12/03/2024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AC773-B2EF-40DE-D54F-E2FBD92658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endParaRPr lang="fr-FR" sz="900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485" r:id="rId12"/>
    <p:sldLayoutId id="2147484487" r:id="rId13"/>
    <p:sldLayoutId id="2147484488" r:id="rId14"/>
    <p:sldLayoutId id="2147484489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lgoRythmics#p/u/3/lyZQPjUT5B4" TargetMode="External"/><Relationship Id="rId2" Type="http://schemas.openxmlformats.org/officeDocument/2006/relationships/hyperlink" Target="http://en.wikipedia.org/wiki/Sorting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/>
              <a:t>Bases du langage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348880"/>
            <a:ext cx="1584176" cy="28515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Variables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  <p:extLst>
      <p:ext uri="{BB962C8B-B14F-4D97-AF65-F5344CB8AC3E}">
        <p14:creationId xmlns:p14="http://schemas.microsoft.com/office/powerpoint/2010/main" val="64834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Syntaxe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Déclarations de variables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fr-FR" dirty="0"/>
              <a:t>Initialisation lors de la déclaration 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849388"/>
            <a:ext cx="8785225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toto;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t1, t2;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à coins arrondis 4"/>
          <p:cNvSpPr/>
          <p:nvPr/>
        </p:nvSpPr>
        <p:spPr>
          <a:xfrm>
            <a:off x="179263" y="3937620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toto = 10;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t1 = 1.25, t2 = 1.26;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243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Nombres Littéraux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 type de données par défaut d'un littéral non flottant est un </a:t>
            </a:r>
            <a:r>
              <a:rPr lang="fr-FR" b="1" dirty="0"/>
              <a:t>entier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Cependant, vous pouvez ajouter le suffixe L (ou l) pour désigner le type de données comme Long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x = 5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y = 5L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31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E623FE-57B8-94C2-EEE0-EA44D720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Nombres Littéraux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 type de données par défaut des littéraux à virgule flottante est </a:t>
            </a:r>
            <a:r>
              <a:rPr lang="fr-FR" b="1" dirty="0"/>
              <a:t>double</a:t>
            </a:r>
          </a:p>
          <a:p>
            <a:pPr lvl="1"/>
            <a:r>
              <a:rPr lang="fr-FR" dirty="0"/>
              <a:t>Cependant, vous pouvez ajouter le suffixe F (ou f) pour désigner le type de données comme flottant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x = 5.23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y = 5.125F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920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040CC50-0320-06C1-86E2-7D0E204D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Nombres Littéraux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valeur de type </a:t>
            </a:r>
            <a:r>
              <a:rPr lang="fr-FR" b="1" dirty="0"/>
              <a:t>char</a:t>
            </a:r>
            <a:endParaRPr lang="en-US" b="1" dirty="0">
              <a:ea typeface="ＭＳ Ｐゴシック" pitchFamily="34" charset="-128"/>
            </a:endParaRPr>
          </a:p>
          <a:p>
            <a:pPr lvl="1"/>
            <a:r>
              <a:rPr lang="en-US" dirty="0" err="1">
                <a:ea typeface="ＭＳ Ｐゴシック" pitchFamily="34" charset="-128"/>
              </a:rPr>
              <a:t>Délimité</a:t>
            </a:r>
            <a:r>
              <a:rPr lang="en-US" dirty="0">
                <a:ea typeface="ＭＳ Ｐゴシック" pitchFamily="34" charset="-128"/>
              </a:rPr>
              <a:t> par : '</a:t>
            </a:r>
          </a:p>
          <a:p>
            <a:pPr lvl="1"/>
            <a:r>
              <a:rPr lang="fr-FR" dirty="0"/>
              <a:t>Caractère d'échappement </a:t>
            </a:r>
            <a:r>
              <a:rPr lang="en-US" dirty="0">
                <a:ea typeface="ＭＳ Ｐゴシック" pitchFamily="34" charset="-128"/>
              </a:rPr>
              <a:t>: \</a:t>
            </a:r>
          </a:p>
          <a:p>
            <a:pPr lvl="1"/>
            <a:r>
              <a:rPr lang="fr-FR" dirty="0"/>
              <a:t>Séquence Unicode </a:t>
            </a:r>
            <a:r>
              <a:rPr lang="en-US" dirty="0">
                <a:ea typeface="ＭＳ Ｐゴシック" pitchFamily="34" charset="-128"/>
              </a:rPr>
              <a:t>: \u00e9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x = '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é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x = '\u00e9';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9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4"/>
          <p:cNvSpPr/>
          <p:nvPr/>
        </p:nvSpPr>
        <p:spPr>
          <a:xfrm>
            <a:off x="215391" y="2930103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1;</a:t>
            </a:r>
          </a:p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s;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Cast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opération pour mettre une valeur numérique dans un type inférieur ou supérieur, connue sous le nom de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typecasting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fr-FR" dirty="0"/>
              <a:t>transtypage en français)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Cast Implicit 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Cast explicit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387" y="4369668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1;</a:t>
            </a:r>
          </a:p>
          <a:p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(short)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7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Prédisez le résultat – Qu'est-ce qui sera affiché ?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77380"/>
            <a:ext cx="8785225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public static void </a:t>
            </a:r>
            <a:r>
              <a:rPr lang="en-US" b="1" dirty="0">
                <a:latin typeface="Courier New"/>
                <a:cs typeface="Courier New"/>
              </a:rPr>
              <a:t>main(String[] </a:t>
            </a:r>
            <a:r>
              <a:rPr lang="en-US" b="1" dirty="0" err="1">
                <a:latin typeface="Courier New"/>
                <a:cs typeface="Courier New"/>
              </a:rPr>
              <a:t>args</a:t>
            </a:r>
            <a:r>
              <a:rPr lang="en-US" b="1" dirty="0">
                <a:latin typeface="Courier New"/>
                <a:cs typeface="Courier New"/>
              </a:rPr>
              <a:t>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long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aLong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aLong</a:t>
            </a:r>
            <a:r>
              <a:rPr lang="en-US" b="1" i="1" dirty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aLong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aLong</a:t>
            </a:r>
            <a:r>
              <a:rPr lang="en-US" b="1" i="1" dirty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boolean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aBoolean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aBoolean</a:t>
            </a:r>
            <a:r>
              <a:rPr lang="en-US" b="1" i="1" dirty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double </a:t>
            </a:r>
            <a:r>
              <a:rPr lang="en-US" b="1" dirty="0" err="1">
                <a:latin typeface="Courier New"/>
                <a:cs typeface="Courier New"/>
              </a:rPr>
              <a:t>aDouble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u="sng" dirty="0" err="1">
                <a:latin typeface="Courier New"/>
                <a:cs typeface="Courier New"/>
              </a:rPr>
              <a:t>aDouble</a:t>
            </a:r>
            <a:r>
              <a:rPr lang="en-US" b="1" i="1" u="sng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  <a:endParaRPr lang="fr-FR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671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4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Les opérateurs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  <p:extLst>
      <p:ext uri="{BB962C8B-B14F-4D97-AF65-F5344CB8AC3E}">
        <p14:creationId xmlns:p14="http://schemas.microsoft.com/office/powerpoint/2010/main" val="342816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d'affectation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49724"/>
              </p:ext>
            </p:extLst>
          </p:nvPr>
        </p:nvGraphicFramePr>
        <p:xfrm>
          <a:off x="869140" y="1626136"/>
          <a:ext cx="7405720" cy="281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Pareil que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Priorité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int</a:t>
                      </a:r>
                      <a:r>
                        <a:rPr lang="fr-FR" dirty="0"/>
                        <a:t> x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x </a:t>
                      </a:r>
                      <a:r>
                        <a:rPr lang="fr-FR" dirty="0"/>
                        <a:t>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x </a:t>
                      </a:r>
                      <a:r>
                        <a:rPr lang="fr-FR" dirty="0"/>
                        <a:t>= x + 10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 -=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x </a:t>
                      </a:r>
                      <a:r>
                        <a:rPr lang="fr-FR" dirty="0"/>
                        <a:t>= x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x </a:t>
                      </a:r>
                      <a:r>
                        <a:rPr lang="fr-FR" dirty="0"/>
                        <a:t>= x *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 /=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 = x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6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 complétant ce cours, vous serez en mesure de </a:t>
            </a:r>
            <a:r>
              <a:rPr lang="fr-FR" dirty="0">
                <a:ea typeface="ＭＳ Ｐゴシック" pitchFamily="34" charset="-128"/>
              </a:rPr>
              <a:t>: 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fr-FR" dirty="0"/>
              <a:t>Manipuler des variables en Java </a:t>
            </a:r>
          </a:p>
          <a:p>
            <a:pPr marL="457200" lvl="1" indent="0" eaLnBrk="1" hangingPunct="1">
              <a:buNone/>
            </a:pPr>
            <a:endParaRPr lang="fr-FR" dirty="0"/>
          </a:p>
          <a:p>
            <a:pPr lvl="1" eaLnBrk="1" hangingPunct="1"/>
            <a:r>
              <a:rPr lang="fr-FR" dirty="0"/>
              <a:t>Expliquer la différence entre une primitive et un objet</a:t>
            </a:r>
          </a:p>
          <a:p>
            <a:pPr marL="457200" lvl="1" indent="0" eaLnBrk="1" hangingPunct="1">
              <a:buNone/>
            </a:pPr>
            <a:endParaRPr lang="fr-FR" dirty="0"/>
          </a:p>
          <a:p>
            <a:pPr lvl="1" eaLnBrk="1" hangingPunct="1"/>
            <a:r>
              <a:rPr lang="fr-FR" dirty="0"/>
              <a:t>Développer quelques instructions de base en Java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Bases du langage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conditionnels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39224"/>
              </p:ext>
            </p:extLst>
          </p:nvPr>
        </p:nvGraphicFramePr>
        <p:xfrm>
          <a:off x="1083455" y="1633364"/>
          <a:ext cx="6977091" cy="206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Priorité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Conditionnel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Conditionnel</a:t>
                      </a:r>
                      <a:r>
                        <a:rPr lang="fr-FR" baseline="0" dirty="0"/>
                        <a:t> 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C7E6CBCB-6DF2-FE64-9E30-C8DFBA56843E}"/>
              </a:ext>
            </a:extLst>
          </p:cNvPr>
          <p:cNvSpPr txBox="1">
            <a:spLocks/>
          </p:cNvSpPr>
          <p:nvPr/>
        </p:nvSpPr>
        <p:spPr bwMode="auto">
          <a:xfrm>
            <a:off x="1116013" y="0"/>
            <a:ext cx="777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au niveau du bit (</a:t>
            </a:r>
            <a:r>
              <a:rPr lang="fr-FR" dirty="0" err="1"/>
              <a:t>bitwise</a:t>
            </a:r>
            <a:r>
              <a:rPr lang="fr-FR" dirty="0"/>
              <a:t>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99664"/>
              </p:ext>
            </p:extLst>
          </p:nvPr>
        </p:nvGraphicFramePr>
        <p:xfrm>
          <a:off x="287522" y="1633364"/>
          <a:ext cx="8568956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Complément bit à bit unaire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&lt;&lt;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Décalage à gauche signé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AND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Décalage à droite signé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XOR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&gt;&gt;&gt;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Décalage à droite non signé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Binaire OR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de comparaison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62783"/>
              </p:ext>
            </p:extLst>
          </p:nvPr>
        </p:nvGraphicFramePr>
        <p:xfrm>
          <a:off x="1083455" y="1268760"/>
          <a:ext cx="6977091" cy="331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Priorité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Inférieur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Inférieur ou égal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Supérieur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Supérieur ou égal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Égal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Diffèrent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70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mathématiques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0362"/>
              </p:ext>
            </p:extLst>
          </p:nvPr>
        </p:nvGraphicFramePr>
        <p:xfrm>
          <a:off x="1083455" y="1202080"/>
          <a:ext cx="6977091" cy="358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Priorité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++</a:t>
                      </a:r>
                      <a:r>
                        <a:rPr lang="fr-FR" baseline="0" dirty="0"/>
                        <a:t> / --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Incrémenter / Décrémenter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  <a:r>
                        <a:rPr lang="fr-FR" baseline="0" dirty="0"/>
                        <a:t> / 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Unaire plus ou moins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Modulus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  <a:r>
                        <a:rPr lang="fr-FR" baseline="0" dirty="0"/>
                        <a:t> / 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Addition</a:t>
                      </a:r>
                      <a:r>
                        <a:rPr lang="fr-FR" baseline="0" dirty="0"/>
                        <a:t> / </a:t>
                      </a:r>
                      <a:r>
                        <a:rPr lang="fr-FR" dirty="0"/>
                        <a:t>Soustraction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4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Pre</a:t>
            </a:r>
            <a:r>
              <a:rPr lang="fr-FR" dirty="0">
                <a:ea typeface="ＭＳ Ｐゴシック" pitchFamily="34" charset="-128"/>
              </a:rPr>
              <a:t>/Post </a:t>
            </a:r>
            <a:r>
              <a:rPr lang="fr-FR" dirty="0" err="1">
                <a:ea typeface="ＭＳ Ｐゴシック" pitchFamily="34" charset="-128"/>
              </a:rPr>
              <a:t>incrementation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++ et -- peuvent être utilisés comme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  <a:spcAft>
                <a:spcPts val="0"/>
              </a:spcAft>
            </a:pPr>
            <a:r>
              <a:rPr lang="fr-FR" dirty="0"/>
              <a:t>Lorsque l'opérateur ++ ou -- est avant l'opérande, l'incrément/décrément est calculé en premier, et inversement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77380"/>
            <a:ext cx="8785225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5 ;  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5 is assigned to x.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 = x++ ;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5 is assigned to y, and then x is</a:t>
            </a:r>
          </a:p>
          <a:p>
            <a:pPr lvl="4"/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// incremented.</a:t>
            </a:r>
          </a:p>
          <a:p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z = ++x ;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x is incremented, and then the x value is </a:t>
            </a:r>
          </a:p>
          <a:p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             // assigned to z.</a:t>
            </a:r>
          </a:p>
        </p:txBody>
      </p:sp>
    </p:spTree>
    <p:extLst>
      <p:ext uri="{BB962C8B-B14F-4D97-AF65-F5344CB8AC3E}">
        <p14:creationId xmlns:p14="http://schemas.microsoft.com/office/powerpoint/2010/main" val="169491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Comparaison avec C/C++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Des points communs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Java a presque tous les opérateurs C/C++ </a:t>
            </a:r>
          </a:p>
          <a:p>
            <a:pPr lvl="1"/>
            <a:r>
              <a:rPr lang="fr-FR" dirty="0"/>
              <a:t>La priorité des opérateurs est la même</a:t>
            </a: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Différences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La concaténation se fait avec l'opérateur + en Java </a:t>
            </a:r>
          </a:p>
          <a:p>
            <a:pPr lvl="1"/>
            <a:r>
              <a:rPr lang="fr-FR" b="1" dirty="0" err="1"/>
              <a:t>sizeof</a:t>
            </a:r>
            <a:r>
              <a:rPr lang="fr-FR" dirty="0"/>
              <a:t> n'existe pas en Java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fr-FR" dirty="0"/>
              <a:t>Certains opérateurs n'ont pas la même fonction en Java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* </a:t>
            </a:r>
            <a:r>
              <a:rPr lang="fr-FR" dirty="0"/>
              <a:t>pour le pointeur en </a:t>
            </a:r>
            <a:r>
              <a:rPr lang="en-US" dirty="0">
                <a:ea typeface="ＭＳ Ｐゴシック" pitchFamily="34" charset="-128"/>
              </a:rPr>
              <a:t>C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&amp; </a:t>
            </a:r>
            <a:r>
              <a:rPr lang="fr-FR" dirty="0"/>
              <a:t>pour la référence en </a:t>
            </a:r>
            <a:r>
              <a:rPr lang="en-US" dirty="0">
                <a:ea typeface="ＭＳ Ｐゴシック" pitchFamily="34" charset="-128"/>
              </a:rPr>
              <a:t>C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4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Prédisez le résultat de ce code. Quelle sera la valeur des variables 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56946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nl-NL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r>
              <a:rPr lang="nl-NL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nl-NL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b = a &lt; 10;</a:t>
            </a:r>
          </a:p>
          <a:p>
            <a:endParaRPr lang="nl-NL" b="1" dirty="0">
              <a:latin typeface="Courier New" pitchFamily="49" charset="0"/>
              <a:cs typeface="Courier New" pitchFamily="49" charset="0"/>
            </a:endParaRP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i = 4;</a:t>
            </a: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j = 5 + 9 * i; </a:t>
            </a: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k = 124 % 10;</a:t>
            </a:r>
            <a:endParaRPr lang="en-US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9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Prédisez le résultat du code suivant. Ce qui sera affiché 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497460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v++;</a:t>
            </a:r>
          </a:p>
          <a:p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amount = v++;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(++v +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amount);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(v);</a:t>
            </a:r>
          </a:p>
        </p:txBody>
      </p:sp>
    </p:spTree>
    <p:extLst>
      <p:ext uri="{BB962C8B-B14F-4D97-AF65-F5344CB8AC3E}">
        <p14:creationId xmlns:p14="http://schemas.microsoft.com/office/powerpoint/2010/main" val="329821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Prédisez le résultat du code suivant. Ce qui sera imprimé </a:t>
            </a:r>
            <a:r>
              <a:rPr lang="en-US" dirty="0">
                <a:ea typeface="ＭＳ Ｐゴシック" pitchFamily="34" charset="-128"/>
              </a:rPr>
              <a:t>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Les opérateurs</a:t>
            </a:r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353444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boolean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long </a:t>
            </a:r>
            <a:r>
              <a:rPr lang="en-US" b="1" dirty="0" err="1">
                <a:latin typeface="Courier New"/>
                <a:cs typeface="Courier New"/>
              </a:rPr>
              <a:t>myBalance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+=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8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&gt; </a:t>
            </a:r>
            <a:r>
              <a:rPr lang="en-US" b="1" dirty="0" err="1">
                <a:latin typeface="Courier New"/>
                <a:cs typeface="Courier New"/>
              </a:rPr>
              <a:t>myBalance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				&amp;&amp; (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&gt;=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908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du cours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1128713"/>
            <a:ext cx="5257279" cy="4230687"/>
          </a:xfrm>
        </p:spPr>
        <p:txBody>
          <a:bodyPr/>
          <a:lstStyle/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Primitive / </a:t>
            </a:r>
            <a:r>
              <a:rPr lang="fr-FR" dirty="0"/>
              <a:t>Type de référence</a:t>
            </a:r>
          </a:p>
          <a:p>
            <a:pPr lvl="1" eaLnBrk="1" hangingPunct="1"/>
            <a:r>
              <a:rPr lang="en-US" dirty="0"/>
              <a:t>Variables</a:t>
            </a:r>
          </a:p>
          <a:p>
            <a:pPr lvl="1" eaLnBrk="1" hangingPunct="1"/>
            <a:r>
              <a:rPr lang="en-US" dirty="0"/>
              <a:t>Operators</a:t>
            </a:r>
          </a:p>
          <a:p>
            <a:pPr lvl="1" eaLnBrk="1" hangingPunct="1"/>
            <a:r>
              <a:rPr lang="fr-FR" dirty="0"/>
              <a:t>Types d'objets courants</a:t>
            </a:r>
          </a:p>
          <a:p>
            <a:pPr lvl="1" eaLnBrk="1" hangingPunct="1"/>
            <a:r>
              <a:rPr lang="en-US" dirty="0"/>
              <a:t>Plus de </a:t>
            </a:r>
            <a:r>
              <a:rPr lang="fr-FR" dirty="0"/>
              <a:t>syntaxe</a:t>
            </a:r>
            <a:endParaRPr lang="en-US" dirty="0"/>
          </a:p>
          <a:p>
            <a:pPr lvl="1" eaLnBrk="1" hangingPunct="1"/>
            <a:r>
              <a:rPr lang="fr-FR" dirty="0"/>
              <a:t>Flux de contrôle</a:t>
            </a:r>
          </a:p>
          <a:p>
            <a:pPr lvl="1" eaLnBrk="1" hangingPunct="1"/>
            <a:r>
              <a:rPr lang="en-US" dirty="0" err="1"/>
              <a:t>Méthodes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F3FDA-E7B4-CA53-56F1-97A6E2A8B1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Bases du langage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Types d'objets courants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  <p:extLst>
      <p:ext uri="{BB962C8B-B14F-4D97-AF65-F5344CB8AC3E}">
        <p14:creationId xmlns:p14="http://schemas.microsoft.com/office/powerpoint/2010/main" val="262361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03077"/>
            <a:ext cx="8280920" cy="4230687"/>
          </a:xfrm>
        </p:spPr>
        <p:txBody>
          <a:bodyPr/>
          <a:lstStyle/>
          <a:p>
            <a:r>
              <a:rPr lang="fr-FR" dirty="0"/>
              <a:t>Il existe des types de données complexes, appelés objets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Array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String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List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…</a:t>
            </a:r>
          </a:p>
          <a:p>
            <a:r>
              <a:rPr lang="fr-FR" dirty="0"/>
              <a:t>Les objets sont de type référencé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L'identifiant contient l'adresse mémoire de l'objet (~ pointeur)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 dirty="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27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Objets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 objet peut être composé de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Attributs (également appelés variables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/>
            <a:r>
              <a:rPr lang="fr-FR" dirty="0"/>
              <a:t>Constructeurs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fr-FR" dirty="0"/>
              <a:t>Méthodes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64958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String s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Hello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988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Wrappers</a:t>
            </a:r>
            <a:r>
              <a:rPr lang="fr-FR" dirty="0">
                <a:ea typeface="ＭＳ Ｐゴシック" pitchFamily="34" charset="-128"/>
              </a:rPr>
              <a:t> (</a:t>
            </a:r>
            <a:r>
              <a:rPr lang="fr-FR" dirty="0"/>
              <a:t>Emballages)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b="1" dirty="0" err="1"/>
              <a:t>Wrappers</a:t>
            </a:r>
            <a:r>
              <a:rPr lang="fr-FR" dirty="0"/>
              <a:t> gèrent les valeurs primitive</a:t>
            </a:r>
            <a:r>
              <a:rPr lang="en-US" dirty="0">
                <a:ea typeface="ＭＳ Ｐゴシック" pitchFamily="34" charset="-128"/>
              </a:rPr>
              <a:t>s</a:t>
            </a:r>
          </a:p>
          <a:p>
            <a:pPr lvl="1"/>
            <a:r>
              <a:rPr lang="fr-FR" dirty="0"/>
              <a:t>Autorise la manipulation de valeurs numériques en tant qu'objets au lieu de primitives</a:t>
            </a: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Les </a:t>
            </a:r>
            <a:r>
              <a:rPr lang="fr-FR" b="1" dirty="0" err="1"/>
              <a:t>Wrappers</a:t>
            </a:r>
            <a:r>
              <a:rPr lang="fr-FR" dirty="0"/>
              <a:t> numériques permettent de convertir un String en nombre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Grace à la méthode </a:t>
            </a:r>
            <a:r>
              <a:rPr lang="en-US" dirty="0" err="1">
                <a:ea typeface="ＭＳ Ｐゴシック" pitchFamily="34" charset="-128"/>
              </a:rPr>
              <a:t>parseXXX</a:t>
            </a:r>
            <a:r>
              <a:rPr lang="en-US" dirty="0">
                <a:ea typeface="ＭＳ Ｐゴシック" pitchFamily="34" charset="-128"/>
              </a:rPr>
              <a:t>(String s)</a:t>
            </a:r>
          </a:p>
          <a:p>
            <a:pPr lvl="1"/>
            <a:r>
              <a:rPr lang="fr-FR" dirty="0"/>
              <a:t>Convertir la valeur de chaîne "10" en valeur entière </a:t>
            </a:r>
            <a:r>
              <a:rPr lang="en-US" dirty="0">
                <a:ea typeface="ＭＳ Ｐゴシック" pitchFamily="34" charset="-128"/>
              </a:rPr>
              <a:t>10</a:t>
            </a:r>
          </a:p>
          <a:p>
            <a:r>
              <a:rPr lang="fr-FR" dirty="0"/>
              <a:t>Le </a:t>
            </a:r>
            <a:r>
              <a:rPr lang="fr-FR" b="1" dirty="0" err="1"/>
              <a:t>Wrapper</a:t>
            </a:r>
            <a:r>
              <a:rPr lang="fr-FR" dirty="0"/>
              <a:t> de caractères permet de tester si un caractère est une lettre, un chiffre, </a:t>
            </a:r>
            <a:r>
              <a:rPr lang="en-US" dirty="0">
                <a:ea typeface="ＭＳ Ｐゴシック" pitchFamily="34" charset="-128"/>
              </a:rPr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8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Wrappers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Liste</a:t>
            </a:r>
            <a:r>
              <a:rPr lang="en-US" dirty="0">
                <a:ea typeface="ＭＳ Ｐゴシック" pitchFamily="34" charset="-128"/>
              </a:rPr>
              <a:t> des wrappers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31754"/>
              </p:ext>
            </p:extLst>
          </p:nvPr>
        </p:nvGraphicFramePr>
        <p:xfrm>
          <a:off x="251520" y="2143116"/>
          <a:ext cx="8712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primitif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 primitif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Character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Byte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Integer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boolean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Boolean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76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Wrappers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921396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3;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in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j 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"10"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 = 'a';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226091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Énumérations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Quelque chose entre le type primitif et le type de référence</a:t>
            </a:r>
          </a:p>
          <a:p>
            <a:r>
              <a:rPr lang="fr-FR" dirty="0"/>
              <a:t>Permettre de définir une valeur prédéfinie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Les promotion </a:t>
            </a:r>
            <a:r>
              <a:rPr lang="en-US" dirty="0" err="1">
                <a:ea typeface="ＭＳ Ｐゴシック" pitchFamily="34" charset="-128"/>
              </a:rPr>
              <a:t>d’une</a:t>
            </a:r>
            <a:r>
              <a:rPr lang="en-US" dirty="0">
                <a:ea typeface="ＭＳ Ｐゴシック" pitchFamily="34" charset="-128"/>
              </a:rPr>
              <a:t> école : B1, B2, B3, M1, M2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Color: RED, BLUE, YELLOW, …</a:t>
            </a:r>
          </a:p>
          <a:p>
            <a:pPr>
              <a:spcBef>
                <a:spcPts val="2424"/>
              </a:spcBef>
            </a:pPr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4153644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Promotion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B1, B2, B3, M1, M2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62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 tableau est aussi un objet </a:t>
            </a:r>
            <a:r>
              <a:rPr lang="en-US" dirty="0">
                <a:ea typeface="ＭＳ Ｐゴシック" pitchFamily="34" charset="-128"/>
              </a:rPr>
              <a:t>!</a:t>
            </a:r>
          </a:p>
          <a:p>
            <a:r>
              <a:rPr lang="fr-FR" dirty="0"/>
              <a:t>Il peut contenir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Types primitifs</a:t>
            </a:r>
          </a:p>
          <a:p>
            <a:pPr lvl="1"/>
            <a:r>
              <a:rPr lang="fr-FR" dirty="0"/>
              <a:t>Types de référence</a:t>
            </a:r>
          </a:p>
          <a:p>
            <a:pPr lvl="1"/>
            <a:r>
              <a:rPr lang="fr-FR" dirty="0"/>
              <a:t>Énumérations</a:t>
            </a: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Sa taille est fixe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Elle ne peut pas être modifiée après l'initialisation </a:t>
            </a:r>
            <a:r>
              <a:rPr lang="en-US" dirty="0">
                <a:ea typeface="ＭＳ Ｐゴシック" pitchFamily="34" charset="-128"/>
              </a:rPr>
              <a:t>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05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>
                <a:ea typeface="ＭＳ Ｐゴシック" pitchFamily="34" charset="-128"/>
              </a:rPr>
              <a:t>Array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Deux façons de déclarer un tableau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fr-FR" dirty="0"/>
              <a:t>Trois façons d'initialiser un tableau 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itemsType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itemsType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505572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array1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array2 = {3, 4, 3, 4};</a:t>
            </a:r>
          </a:p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array3 =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[]{3,4,3,4};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75223" y="4791868"/>
            <a:ext cx="3593554" cy="369888"/>
            <a:chOff x="3066678" y="4791868"/>
            <a:chExt cx="3593554" cy="369888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46302" y="4791869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3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374357" y="4791869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4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3066678" y="4792424"/>
              <a:ext cx="1152128" cy="369332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array3</a:t>
              </a:r>
            </a:p>
          </p:txBody>
        </p:sp>
        <p:cxnSp>
          <p:nvCxnSpPr>
            <p:cNvPr id="24" name="Straight Arrow Connector 23"/>
            <p:cNvCxnSpPr>
              <a:stCxn id="23" idx="3"/>
              <a:endCxn id="21" idx="1"/>
            </p:cNvCxnSpPr>
            <p:nvPr/>
          </p:nvCxnSpPr>
          <p:spPr bwMode="auto">
            <a:xfrm flipV="1">
              <a:off x="4218806" y="4976813"/>
              <a:ext cx="727496" cy="277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802982" y="4791868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3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231607" y="4791868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885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>
                <a:ea typeface="ＭＳ Ｐゴシック" pitchFamily="34" charset="-128"/>
              </a:rPr>
              <a:t>Array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 nouvel opérateur instancie le tableau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1"/>
            <a:r>
              <a:rPr lang="fr-FR" dirty="0"/>
              <a:t>Avec l'instanciation suivante, chaque élément aura la valeur par défaut 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3145532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arrayOfInteger[] =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A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of 10 items of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32471" y="4513684"/>
            <a:ext cx="6679059" cy="369888"/>
            <a:chOff x="1619672" y="4513684"/>
            <a:chExt cx="6679059" cy="369888"/>
          </a:xfrm>
        </p:grpSpPr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010198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438253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619672" y="4514240"/>
              <a:ext cx="1663030" cy="369332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arrayOfInteger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>
              <a:stCxn id="47" idx="3"/>
              <a:endCxn id="45" idx="1"/>
            </p:cNvCxnSpPr>
            <p:nvPr/>
          </p:nvCxnSpPr>
          <p:spPr bwMode="auto">
            <a:xfrm flipV="1">
              <a:off x="3282702" y="4698629"/>
              <a:ext cx="727496" cy="277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4866878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5295503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5724128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156176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6584231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7012856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7441481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7870106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37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Primitive / Type de référence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Array</a:t>
            </a:r>
            <a:r>
              <a:rPr lang="fr-FR" dirty="0">
                <a:ea typeface="ＭＳ Ｐゴシック" pitchFamily="34" charset="-128"/>
              </a:rPr>
              <a:t> Size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L'attribut </a:t>
            </a:r>
            <a:r>
              <a:rPr lang="fr-FR" dirty="0" err="1"/>
              <a:t>length</a:t>
            </a:r>
            <a:r>
              <a:rPr lang="fr-FR" dirty="0"/>
              <a:t> retourne la taille du tableau 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 tab = {1, 10, 12, 9};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"Size: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tab.length);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68" y="3217540"/>
            <a:ext cx="1921396" cy="19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1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Manipuler le contenu du tableau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 premier élément est à l'index </a:t>
            </a:r>
            <a:r>
              <a:rPr lang="en-US" dirty="0">
                <a:ea typeface="ＭＳ Ｐゴシック" pitchFamily="34" charset="-128"/>
              </a:rPr>
              <a:t>0.</a:t>
            </a:r>
          </a:p>
          <a:p>
            <a:r>
              <a:rPr lang="fr-FR" dirty="0"/>
              <a:t>Le dernier élément est à l'index</a:t>
            </a:r>
            <a:r>
              <a:rPr lang="en-US" dirty="0">
                <a:ea typeface="ＭＳ Ｐゴシック" pitchFamily="34" charset="-128"/>
              </a:rPr>
              <a:t> length – 1.</a:t>
            </a:r>
          </a:p>
          <a:p>
            <a:r>
              <a:rPr lang="fr-FR" dirty="0"/>
              <a:t>Accéder à l’item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Pour Définir la valeur du </a:t>
            </a:r>
            <a:r>
              <a:rPr lang="fr-FR" dirty="0" err="1"/>
              <a:t>deuxieme</a:t>
            </a:r>
            <a:r>
              <a:rPr lang="fr-FR" dirty="0"/>
              <a:t> </a:t>
            </a:r>
            <a:r>
              <a:rPr lang="en-US" dirty="0">
                <a:ea typeface="ＭＳ Ｐゴシック" pitchFamily="34" charset="-128"/>
              </a:rPr>
              <a:t>item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 tab = {1, 10, 12, 9};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Fourth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tab[3]);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297660"/>
            <a:ext cx="8785225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tab[1] = 25;</a:t>
            </a:r>
          </a:p>
        </p:txBody>
      </p:sp>
    </p:spTree>
    <p:extLst>
      <p:ext uri="{BB962C8B-B14F-4D97-AF65-F5344CB8AC3E}">
        <p14:creationId xmlns:p14="http://schemas.microsoft.com/office/powerpoint/2010/main" val="3506912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multidimensionnel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r>
              <a:rPr lang="fr-FR" dirty="0"/>
              <a:t>Le nombre de paires d'accolades indique le nombre de dimension du tableau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 : </a:t>
            </a:r>
            <a:r>
              <a:rPr lang="fr-FR" dirty="0"/>
              <a:t>Un tableau à deux dimensions (un tableau de tableaux)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Types d'objets courants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[][] dimension =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float [10][10];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× </a:t>
            </a:r>
            <a:r>
              <a:rPr lang="en-US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bidimensional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items</a:t>
            </a:r>
            <a:endParaRPr lang="fr-FR" b="1" noProof="1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grids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{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{1,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3},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{7,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5}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};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035230" y="4297104"/>
            <a:ext cx="428625" cy="369888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463855" y="4297104"/>
            <a:ext cx="428625" cy="369888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3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8035800" y="4801161"/>
            <a:ext cx="428625" cy="369887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7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8463855" y="4801161"/>
            <a:ext cx="428625" cy="369887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5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803677" y="4360152"/>
            <a:ext cx="504555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6804248" y="4739000"/>
            <a:ext cx="504056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</a:t>
            </a:r>
          </a:p>
        </p:txBody>
      </p:sp>
      <p:cxnSp>
        <p:nvCxnSpPr>
          <p:cNvPr id="57" name="Elbow Connector 56"/>
          <p:cNvCxnSpPr>
            <a:stCxn id="60" idx="3"/>
            <a:endCxn id="55" idx="0"/>
          </p:cNvCxnSpPr>
          <p:nvPr/>
        </p:nvCxnSpPr>
        <p:spPr bwMode="auto">
          <a:xfrm>
            <a:off x="5940152" y="4185002"/>
            <a:ext cx="1115803" cy="175150"/>
          </a:xfrm>
          <a:prstGeom prst="bentConnector2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3"/>
            <a:endCxn id="51" idx="1"/>
          </p:cNvCxnSpPr>
          <p:nvPr/>
        </p:nvCxnSpPr>
        <p:spPr bwMode="auto">
          <a:xfrm flipV="1">
            <a:off x="7308232" y="4482048"/>
            <a:ext cx="726998" cy="62770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6" idx="3"/>
            <a:endCxn id="53" idx="1"/>
          </p:cNvCxnSpPr>
          <p:nvPr/>
        </p:nvCxnSpPr>
        <p:spPr bwMode="auto">
          <a:xfrm>
            <a:off x="7308304" y="4923666"/>
            <a:ext cx="727496" cy="62439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4932040" y="4000336"/>
            <a:ext cx="1008112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8808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2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Plus de syntaxe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105372"/>
            <a:ext cx="254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et blocs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instructions sont toujours terminées par un point-virgule</a:t>
            </a: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Les blocs sont des groupes d'instructions délimités par des accolades </a:t>
            </a:r>
            <a:r>
              <a:rPr lang="en-US" dirty="0">
                <a:ea typeface="ＭＳ Ｐゴシック" pitchFamily="34" charset="-128"/>
                <a:sym typeface="Wingdings"/>
              </a:rPr>
              <a:t> </a:t>
            </a:r>
            <a:r>
              <a:rPr lang="en-US" dirty="0">
                <a:ea typeface="ＭＳ Ｐゴシック" pitchFamily="34" charset="-128"/>
              </a:rPr>
              <a:t>{ }</a:t>
            </a:r>
          </a:p>
          <a:p>
            <a:pPr lvl="1"/>
            <a:r>
              <a:rPr lang="fr-FR" dirty="0"/>
              <a:t>Souvent utilisé avec des tests et des boucles (chapitre suivant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Plus de syntaxe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865612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10;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John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call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804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locales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variable déclarée à l'intérieur d'un bloc, ne peut être utilisée que dans le bloc lui-même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fr-FR" sz="2400" dirty="0"/>
              <a:t>Java intègre la même notion de pile pour les variables locales que la plupart des langages de programmation</a:t>
            </a:r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dirty="0"/>
              <a:t>A la fin du bloc, toutes les variables déclarées à l'intérieur sont détruites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Plus de syntaxe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3;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(i &gt; 0)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block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begins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j = 25;</a:t>
            </a:r>
          </a:p>
          <a:p>
            <a:pPr lvl="1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j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not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outside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the block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anymore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886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commentaires sur une ligne commencent par une double barre oblique et se terminent à la fin de la ligne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Les commentaires sur plusieurs lignes commencent par une barre oblique et se terminent par une barre oblique 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Plus de syntaxe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497460"/>
            <a:ext cx="8785225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A single line comment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369668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/* A multiple line </a:t>
            </a:r>
          </a:p>
          <a:p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		comment */</a:t>
            </a:r>
          </a:p>
        </p:txBody>
      </p:sp>
    </p:spTree>
    <p:extLst>
      <p:ext uri="{BB962C8B-B14F-4D97-AF65-F5344CB8AC3E}">
        <p14:creationId xmlns:p14="http://schemas.microsoft.com/office/powerpoint/2010/main" val="1479146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Flux de contrôle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  <p:extLst>
      <p:ext uri="{BB962C8B-B14F-4D97-AF65-F5344CB8AC3E}">
        <p14:creationId xmlns:p14="http://schemas.microsoft.com/office/powerpoint/2010/main" val="20603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primitifs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seuls éléments Java non objet </a:t>
            </a:r>
          </a:p>
          <a:p>
            <a:r>
              <a:rPr lang="fr-FR" dirty="0"/>
              <a:t>Valeur simple </a:t>
            </a:r>
          </a:p>
          <a:p>
            <a:r>
              <a:rPr lang="fr-FR" dirty="0"/>
              <a:t>La zone mémoire allouée à un type primitif contient la valeur associée à l'identifiant </a:t>
            </a:r>
          </a:p>
          <a:p>
            <a:r>
              <a:rPr lang="fr-FR" dirty="0"/>
              <a:t>Vivent sur la pile (Stack)</a:t>
            </a: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Primitive / </a:t>
            </a:r>
            <a:r>
              <a:rPr lang="fr-FR" dirty="0"/>
              <a:t>Type de référence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03993"/>
              </p:ext>
            </p:extLst>
          </p:nvPr>
        </p:nvGraphicFramePr>
        <p:xfrm>
          <a:off x="6677332" y="3145532"/>
          <a:ext cx="2143140" cy="1483360"/>
        </p:xfrm>
        <a:graphic>
          <a:graphicData uri="http://schemas.openxmlformats.org/drawingml/2006/table">
            <a:tbl>
              <a:tblPr bandRow="1"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variable_4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45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variable_3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variable_2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/>
                        <a:t>c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/>
                        <a:t>variable_1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56.8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03680" y="4663970"/>
            <a:ext cx="13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Stack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if/</a:t>
            </a:r>
            <a:r>
              <a:rPr lang="fr-FR" dirty="0" err="1">
                <a:ea typeface="ＭＳ Ｐゴシック" pitchFamily="34" charset="-128"/>
              </a:rPr>
              <a:t>else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03077"/>
            <a:ext cx="8280920" cy="4230687"/>
          </a:xfrm>
        </p:spPr>
        <p:txBody>
          <a:bodyPr/>
          <a:lstStyle/>
          <a:p>
            <a:r>
              <a:rPr lang="fr-FR" dirty="0"/>
              <a:t>La condition doit renvoyer un type booléen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true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ou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false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fr-FR" dirty="0"/>
              <a:t>L'instruction </a:t>
            </a:r>
            <a:r>
              <a:rPr lang="fr-FR" b="1" dirty="0" err="1"/>
              <a:t>else</a:t>
            </a:r>
            <a:r>
              <a:rPr lang="fr-FR" dirty="0"/>
              <a:t> n'est pas obligatoire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fr-FR" dirty="0"/>
              <a:t>Attention : Vous ne pouvez pas utiliser un nombre comme condition</a:t>
            </a:r>
            <a:r>
              <a:rPr lang="en-US" dirty="0">
                <a:ea typeface="ＭＳ Ｐゴシック" pitchFamily="34" charset="-128"/>
              </a:rPr>
              <a:t>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803872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instruction1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instruction2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9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if/</a:t>
            </a:r>
            <a:r>
              <a:rPr lang="fr-FR" dirty="0" err="1">
                <a:ea typeface="ＭＳ Ｐゴシック" pitchFamily="34" charset="-128"/>
              </a:rPr>
              <a:t>else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849388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a = 5;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&lt; 5)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lower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than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5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&lt; 10)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between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5 and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== 10)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equal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greater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than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865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sz="2400" dirty="0"/>
              <a:t>La valeur est comparée à l'étiquette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fr-FR" sz="2400" dirty="0"/>
              <a:t>Avant Java 7, la valeur ne pouvait être qu'un type primitif ou une valeur d'énumération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fr-FR" sz="2400" dirty="0"/>
              <a:t>Maintenant, la valeur peut être une</a:t>
            </a:r>
            <a:r>
              <a:rPr lang="en-US" sz="2400" dirty="0">
                <a:ea typeface="ＭＳ Ｐゴシック" pitchFamily="34" charset="-128"/>
              </a:rPr>
              <a:t> String, </a:t>
            </a:r>
            <a:r>
              <a:rPr lang="en-US" sz="2400" dirty="0" err="1">
                <a:ea typeface="ＭＳ Ｐゴシック" pitchFamily="34" charset="-128"/>
              </a:rPr>
              <a:t>une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énumeration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mais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égallement</a:t>
            </a:r>
            <a:r>
              <a:rPr lang="en-US" sz="2400" dirty="0">
                <a:ea typeface="ＭＳ Ｐゴシック" pitchFamily="34" charset="-128"/>
              </a:rPr>
              <a:t> un </a:t>
            </a:r>
            <a:r>
              <a:rPr lang="en-US" sz="2400" dirty="0" err="1">
                <a:ea typeface="ＭＳ Ｐゴシック" pitchFamily="34" charset="-128"/>
              </a:rPr>
              <a:t>objet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où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l’on</a:t>
            </a:r>
            <a:r>
              <a:rPr lang="en-US" sz="2400" dirty="0">
                <a:ea typeface="ＭＳ Ｐゴシック" pitchFamily="34" charset="-128"/>
              </a:rPr>
              <a:t> test son type.</a:t>
            </a:r>
            <a:br>
              <a:rPr lang="en-US" sz="2400" dirty="0">
                <a:ea typeface="ＭＳ Ｐゴシック" pitchFamily="34" charset="-128"/>
              </a:rPr>
            </a:br>
            <a:endParaRPr lang="en-US" sz="2400" dirty="0">
              <a:ea typeface="ＭＳ Ｐゴシック" pitchFamily="34" charset="-128"/>
            </a:endParaRPr>
          </a:p>
          <a:p>
            <a:r>
              <a:rPr lang="fr-FR" sz="2400" dirty="0"/>
              <a:t>L'instruction de commutation est composée de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cas</a:t>
            </a:r>
            <a:r>
              <a:rPr lang="en-US" sz="2400" dirty="0">
                <a:ea typeface="ＭＳ Ｐゴシック" pitchFamily="34" charset="-128"/>
              </a:rPr>
              <a:t> (</a:t>
            </a:r>
            <a:r>
              <a:rPr lang="en-US" sz="2400" b="1" dirty="0">
                <a:ea typeface="ＭＳ Ｐゴシック" pitchFamily="34" charset="-128"/>
              </a:rPr>
              <a:t>case</a:t>
            </a:r>
            <a:r>
              <a:rPr lang="en-US" sz="24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fr-FR" sz="2000" dirty="0"/>
              <a:t>Le mot-clé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b="1" dirty="0">
                <a:ea typeface="ＭＳ Ｐゴシック" pitchFamily="34" charset="-128"/>
              </a:rPr>
              <a:t>break </a:t>
            </a:r>
            <a:r>
              <a:rPr lang="fr-FR" sz="2000" dirty="0"/>
              <a:t>met fin à un cas</a:t>
            </a:r>
            <a:endParaRPr lang="en-US" sz="2000" b="1" dirty="0">
              <a:ea typeface="ＭＳ Ｐゴシック" pitchFamily="34" charset="-128"/>
            </a:endParaRPr>
          </a:p>
          <a:p>
            <a:pPr lvl="1"/>
            <a:r>
              <a:rPr lang="fr-FR" sz="2000" dirty="0"/>
              <a:t>Le cas par défaut est choisie si aucun cas ne correspond à la valeur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7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command;</a:t>
            </a:r>
            <a:b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(button){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command =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"on"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command =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"off"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break;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command =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"ring"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break;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("Wrong Button Code"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Switch Exemple</a:t>
            </a:r>
          </a:p>
        </p:txBody>
      </p:sp>
    </p:spTree>
    <p:extLst>
      <p:ext uri="{BB962C8B-B14F-4D97-AF65-F5344CB8AC3E}">
        <p14:creationId xmlns:p14="http://schemas.microsoft.com/office/powerpoint/2010/main" val="1936132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dirty="0"/>
              <a:t>Depuis Java 13 il est possible de retourner une valeur avec </a:t>
            </a:r>
            <a:r>
              <a:rPr lang="fr-FR" b="1" dirty="0" err="1"/>
              <a:t>yield</a:t>
            </a:r>
            <a:r>
              <a:rPr lang="fr-FR" dirty="0"/>
              <a:t> ! 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1705372"/>
            <a:ext cx="8713787" cy="3672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 =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switch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(button){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yield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"on"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no break should be used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yield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"off"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case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"ring"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("Wrong Button Code"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 flipH="1">
            <a:off x="1114673" y="1705372"/>
            <a:ext cx="1340" cy="3672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766848" y="3330581"/>
            <a:ext cx="284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3851462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dirty="0"/>
              <a:t>Avec Java 18 dans la nouvelle instruction switch plus besoin d’écrire break !</a:t>
            </a:r>
          </a:p>
          <a:p>
            <a:pPr lvl="1"/>
            <a:r>
              <a:rPr lang="fr-FR" dirty="0"/>
              <a:t>Pour ce faire, il faut utiliser la flèche ‘</a:t>
            </a:r>
            <a:r>
              <a:rPr lang="fr-FR" b="1" dirty="0"/>
              <a:t>-&gt;</a:t>
            </a:r>
            <a:r>
              <a:rPr lang="fr-FR" dirty="0"/>
              <a:t>’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2209428"/>
            <a:ext cx="8785225" cy="27363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(button) {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1 -&gt; command = 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2 -&gt; {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do something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	command = 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off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3,4 -&gt; command = 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Wrong 				Button 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 flipH="1">
            <a:off x="1115118" y="2209428"/>
            <a:ext cx="895" cy="273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403869" y="3286993"/>
            <a:ext cx="21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3464328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dirty="0"/>
              <a:t>Retour de valeur avec ‘</a:t>
            </a:r>
            <a:r>
              <a:rPr lang="fr-FR" b="1" dirty="0"/>
              <a:t>-&gt;</a:t>
            </a:r>
            <a:r>
              <a:rPr lang="fr-FR" dirty="0"/>
              <a:t>’ plus besoin de </a:t>
            </a:r>
            <a:r>
              <a:rPr lang="fr-FR" b="1" dirty="0" err="1"/>
              <a:t>yield</a:t>
            </a:r>
            <a:r>
              <a:rPr lang="fr-FR" b="1" dirty="0"/>
              <a:t> </a:t>
            </a:r>
            <a:r>
              <a:rPr lang="fr-FR" dirty="0"/>
              <a:t>sauf si on utilise un bloc d’instruction</a:t>
            </a:r>
            <a:r>
              <a:rPr lang="fr-FR" b="1" dirty="0"/>
              <a:t> </a:t>
            </a:r>
            <a:r>
              <a:rPr lang="fr-FR" dirty="0"/>
              <a:t> </a:t>
            </a:r>
            <a:endParaRPr lang="en-US" b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1849388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 =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(button) {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1 -&gt;	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2 -&gt; {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 some other code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   yield 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off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3"/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3,4 -&gt; 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Wrong 				Button 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>
            <a:off x="1115007" y="1849388"/>
            <a:ext cx="111" cy="3096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543474" y="3147384"/>
            <a:ext cx="240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2678198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b="1" dirty="0"/>
              <a:t>Pattern Matching</a:t>
            </a:r>
          </a:p>
          <a:p>
            <a:pPr lvl="1"/>
            <a:r>
              <a:rPr lang="fr-FR" dirty="0"/>
              <a:t>Vous pouvez passer des objets en condition du switch</a:t>
            </a:r>
          </a:p>
          <a:p>
            <a:pPr lvl="1"/>
            <a:r>
              <a:rPr lang="fr-FR" dirty="0"/>
              <a:t>L’objet peut alors être vérifié sur son type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2137420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whatTypeObject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(obj) {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an integer"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 string"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 Employee"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none of the known data types"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>
            <a:off x="1115007" y="2137420"/>
            <a:ext cx="111" cy="3096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543474" y="3435416"/>
            <a:ext cx="240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382559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b="1" dirty="0" err="1"/>
              <a:t>Gaurded</a:t>
            </a:r>
            <a:r>
              <a:rPr lang="fr-FR" b="1" dirty="0"/>
              <a:t> Patterns</a:t>
            </a:r>
          </a:p>
          <a:p>
            <a:pPr lvl="1"/>
            <a:r>
              <a:rPr lang="fr-FR" dirty="0"/>
              <a:t>Pour ajouter plus de contrôle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1921396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whatTypeObject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(obj) {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an integer"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 string"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emp.getDept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().equals(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an IT Employee"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none of the known data types"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>
            <a:off x="1115007" y="1921396"/>
            <a:ext cx="111" cy="3096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543474" y="3219392"/>
            <a:ext cx="240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16071291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switch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r>
              <a:rPr lang="fr-FR" b="1" dirty="0"/>
              <a:t>Cas </a:t>
            </a:r>
            <a:r>
              <a:rPr lang="fr-FR" b="1" dirty="0" err="1"/>
              <a:t>Null</a:t>
            </a:r>
            <a:endParaRPr lang="fr-FR" b="1" dirty="0"/>
          </a:p>
          <a:p>
            <a:pPr lvl="1"/>
            <a:r>
              <a:rPr lang="fr-FR" dirty="0"/>
              <a:t>Vous ne pouvez jamais transmettre une valeur nulle aux instructions switch antérieures à Java 17 sans qu'une exception de pointeur </a:t>
            </a:r>
            <a:r>
              <a:rPr lang="fr-FR" dirty="0" err="1"/>
              <a:t>Null</a:t>
            </a:r>
            <a:r>
              <a:rPr lang="fr-FR" dirty="0"/>
              <a:t> ne soit levée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702F9B68-798D-00CC-CD46-6D914C34A0C0}"/>
              </a:ext>
            </a:extLst>
          </p:cNvPr>
          <p:cNvSpPr/>
          <p:nvPr/>
        </p:nvSpPr>
        <p:spPr>
          <a:xfrm>
            <a:off x="179388" y="2713484"/>
            <a:ext cx="8785225" cy="2304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whatTypeObject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(obj) { 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an integer"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	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 string"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emp.getDept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().equals(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  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an IT Employee"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 Null 	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a </a:t>
            </a:r>
            <a:r>
              <a:rPr lang="en-US" b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null object"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"It is none of the known data types"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D19DD18-BE94-7F9A-2215-01F72DA66E1E}"/>
              </a:ext>
            </a:extLst>
          </p:cNvPr>
          <p:cNvCxnSpPr>
            <a:cxnSpLocks/>
          </p:cNvCxnSpPr>
          <p:nvPr/>
        </p:nvCxnSpPr>
        <p:spPr>
          <a:xfrm flipH="1">
            <a:off x="1115118" y="2713484"/>
            <a:ext cx="57" cy="2304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00EB697-5670-E8BB-3B64-EC66D112C4A0}"/>
              </a:ext>
            </a:extLst>
          </p:cNvPr>
          <p:cNvSpPr txBox="1"/>
          <p:nvPr/>
        </p:nvSpPr>
        <p:spPr>
          <a:xfrm rot="16200000">
            <a:off x="-236336" y="3526529"/>
            <a:ext cx="1786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alibri (Heading)"/>
                <a:cs typeface="Calibri (Heading)"/>
              </a:rPr>
              <a:t>New Switch Exemple</a:t>
            </a:r>
          </a:p>
        </p:txBody>
      </p:sp>
    </p:spTree>
    <p:extLst>
      <p:ext uri="{BB962C8B-B14F-4D97-AF65-F5344CB8AC3E}">
        <p14:creationId xmlns:p14="http://schemas.microsoft.com/office/powerpoint/2010/main" val="33178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86889"/>
              </p:ext>
            </p:extLst>
          </p:nvPr>
        </p:nvGraphicFramePr>
        <p:xfrm>
          <a:off x="251520" y="1428736"/>
          <a:ext cx="8784975" cy="257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6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Min.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initiale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/>
                        <a:t>boolean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7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/>
                        <a:t>char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16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'\u0000'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/>
                        <a:t>short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15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DEB03588-C1D5-7997-C369-3BDB91FB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primitifs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4EDE1115-FB9B-588B-3999-F69028F91A84}"/>
              </a:ext>
            </a:extLst>
          </p:cNvPr>
          <p:cNvSpPr txBox="1">
            <a:spLocks/>
          </p:cNvSpPr>
          <p:nvPr/>
        </p:nvSpPr>
        <p:spPr bwMode="auto">
          <a:xfrm>
            <a:off x="1116013" y="0"/>
            <a:ext cx="777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ＭＳ Ｐゴシック" pitchFamily="34" charset="-128"/>
              </a:rPr>
              <a:t>Primitive / </a:t>
            </a:r>
            <a:r>
              <a:rPr lang="fr-FR"/>
              <a:t>Type de référence</a:t>
            </a:r>
            <a:endParaRPr 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1985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ternaire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Comme un </a:t>
            </a:r>
            <a:r>
              <a:rPr lang="en-US" b="1" dirty="0">
                <a:ea typeface="ＭＳ Ｐゴシック" pitchFamily="34" charset="-128"/>
              </a:rPr>
              <a:t>if/else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err="1">
                <a:ea typeface="ＭＳ Ｐゴシック" pitchFamily="34" charset="-128"/>
              </a:rPr>
              <a:t>Exemple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condition ? condition_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 : condition_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505572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(i &gt; 2 </a:t>
            </a:r>
            <a:r>
              <a:rPr lang="fr-FR" b="1" noProof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: 0);</a:t>
            </a: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//j=i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greater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than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2,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j=0</a:t>
            </a:r>
          </a:p>
        </p:txBody>
      </p:sp>
    </p:spTree>
    <p:extLst>
      <p:ext uri="{BB962C8B-B14F-4D97-AF65-F5344CB8AC3E}">
        <p14:creationId xmlns:p14="http://schemas.microsoft.com/office/powerpoint/2010/main" val="2425337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while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Boucle tant que la condition est vraie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3624"/>
              </a:spcBef>
            </a:pPr>
            <a:r>
              <a:rPr lang="en-US" dirty="0" err="1">
                <a:ea typeface="ＭＳ Ｐゴシック" pitchFamily="34" charset="-128"/>
              </a:rPr>
              <a:t>Exemple</a:t>
            </a:r>
            <a:r>
              <a:rPr lang="en-US" dirty="0">
                <a:ea typeface="ＭＳ Ｐゴシック" pitchFamily="34" charset="-128"/>
              </a:rPr>
              <a:t>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 {instruction}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145532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i = 10,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(j &lt;= i)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sum + j;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j + 1;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 +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1164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do/</a:t>
            </a:r>
            <a:r>
              <a:rPr lang="fr-FR" dirty="0" err="1">
                <a:ea typeface="ＭＳ Ｐゴシック" pitchFamily="34" charset="-128"/>
              </a:rPr>
              <a:t>while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Exécute le bloc d'instructions et va boucler tant que la condition est vraie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 err="1">
                <a:ea typeface="ＭＳ Ｐゴシック" pitchFamily="34" charset="-128"/>
              </a:rPr>
              <a:t>Exemple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{instruction}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(condition);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b="1" noProof="1">
              <a:solidFill>
                <a:srgbClr val="0A3C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= 10,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0,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sum + j;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j = j + 1;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(j &lt;= i);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 ;</a:t>
            </a:r>
          </a:p>
        </p:txBody>
      </p:sp>
    </p:spTree>
    <p:extLst>
      <p:ext uri="{BB962C8B-B14F-4D97-AF65-F5344CB8AC3E}">
        <p14:creationId xmlns:p14="http://schemas.microsoft.com/office/powerpoint/2010/main" val="2565383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for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Comme une boucle </a:t>
            </a:r>
            <a:r>
              <a:rPr lang="fr-FR" b="1" dirty="0" err="1"/>
              <a:t>While</a:t>
            </a:r>
            <a:endParaRPr lang="en-US" b="1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 err="1">
                <a:ea typeface="ＭＳ Ｐゴシック" pitchFamily="34" charset="-128"/>
              </a:rPr>
              <a:t>Exemple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Flux de contrôle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0537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]; [condition]; [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]){}</a:t>
            </a:r>
          </a:p>
        </p:txBody>
      </p:sp>
      <p:sp>
        <p:nvSpPr>
          <p:cNvPr id="10" name="Rectangle à coins arrondis 4"/>
          <p:cNvSpPr/>
          <p:nvPr/>
        </p:nvSpPr>
        <p:spPr>
          <a:xfrm>
            <a:off x="179512" y="3577580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=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;  i &lt; 10; i = i + 1) {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(i);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System.out.println(i) 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89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4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FizzBuzz</a:t>
            </a:r>
            <a:r>
              <a:rPr lang="fr-FR" dirty="0"/>
              <a:t> Challenge :</a:t>
            </a:r>
          </a:p>
          <a:p>
            <a:pPr lvl="1"/>
            <a:r>
              <a:rPr lang="fr-FR" dirty="0"/>
              <a:t>Afficher les nombres de 1 à 100 en remplaçant par :</a:t>
            </a:r>
          </a:p>
          <a:p>
            <a:pPr lvl="2"/>
            <a:r>
              <a:rPr lang="fr-FR" dirty="0"/>
              <a:t>Le mot '</a:t>
            </a:r>
            <a:r>
              <a:rPr lang="fr-FR" dirty="0" err="1"/>
              <a:t>fizz</a:t>
            </a:r>
            <a:r>
              <a:rPr lang="fr-FR" dirty="0"/>
              <a:t>' pour les multiples de 3.</a:t>
            </a:r>
          </a:p>
          <a:p>
            <a:pPr lvl="2"/>
            <a:r>
              <a:rPr lang="fr-FR" dirty="0"/>
              <a:t>Le mot 'buzz' pour des multiples de 5.</a:t>
            </a:r>
          </a:p>
          <a:p>
            <a:pPr lvl="2"/>
            <a:r>
              <a:rPr lang="fr-FR" dirty="0"/>
              <a:t>Le mot "</a:t>
            </a:r>
            <a:r>
              <a:rPr lang="fr-FR" dirty="0" err="1"/>
              <a:t>fizzbuzz</a:t>
            </a:r>
            <a:r>
              <a:rPr lang="fr-FR" dirty="0"/>
              <a:t>" pour les multiples de 3 et 5.</a:t>
            </a:r>
          </a:p>
          <a:p>
            <a:pPr lvl="1"/>
            <a:r>
              <a:rPr lang="fr-FR" dirty="0"/>
              <a:t>Insérer un saut de ligne après 9, 19, 29, …</a:t>
            </a:r>
          </a:p>
          <a:p>
            <a:pPr lvl="1"/>
            <a:r>
              <a:rPr lang="fr-FR" dirty="0"/>
              <a:t>Résultat 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Flux de contrôle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153644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t-IT" b="1" dirty="0">
                <a:latin typeface="Courier New"/>
                <a:cs typeface="Courier New"/>
              </a:rPr>
              <a:t>1 2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4 </a:t>
            </a:r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7 8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</a:t>
            </a:r>
          </a:p>
          <a:p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11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13 14 </a:t>
            </a:r>
            <a:r>
              <a:rPr lang="it-IT" b="1" dirty="0" err="1">
                <a:latin typeface="Courier New"/>
                <a:cs typeface="Courier New"/>
              </a:rPr>
              <a:t>fizzbuzz</a:t>
            </a:r>
            <a:r>
              <a:rPr lang="it-IT" b="1" dirty="0">
                <a:latin typeface="Courier New"/>
                <a:cs typeface="Courier New"/>
              </a:rPr>
              <a:t> 16 17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19 </a:t>
            </a:r>
          </a:p>
          <a:p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22 23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26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28 29 ...</a:t>
            </a:r>
          </a:p>
        </p:txBody>
      </p:sp>
    </p:spTree>
    <p:extLst>
      <p:ext uri="{BB962C8B-B14F-4D97-AF65-F5344CB8AC3E}">
        <p14:creationId xmlns:p14="http://schemas.microsoft.com/office/powerpoint/2010/main" val="271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Méthodes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/>
              <a:t>Bases du langage</a:t>
            </a:r>
          </a:p>
        </p:txBody>
      </p:sp>
    </p:spTree>
    <p:extLst>
      <p:ext uri="{BB962C8B-B14F-4D97-AF65-F5344CB8AC3E}">
        <p14:creationId xmlns:p14="http://schemas.microsoft.com/office/powerpoint/2010/main" val="1520032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Définition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</a:t>
            </a:r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1"/>
            <a:r>
              <a:rPr lang="fr-FR" dirty="0"/>
              <a:t>A une fonction (rôle)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2"/>
            <a:r>
              <a:rPr lang="fr-FR" dirty="0"/>
              <a:t>Récupérer la liste des produits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fr-FR" dirty="0"/>
              <a:t>Ouvrir une connexion à la base de données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1"/>
            <a:r>
              <a:rPr lang="fr-FR" dirty="0"/>
              <a:t>Peut être appelé plusieurs fois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2"/>
            <a:r>
              <a:rPr lang="fr-FR" dirty="0"/>
              <a:t>Éviter la duplication de code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fr-FR" dirty="0"/>
              <a:t>Peut avoir des paramètres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fr-FR" dirty="0"/>
              <a:t>Peut retourner une valeur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69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Ecrire une méthode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peut nécessiter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Une valeur de retour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fr-FR" dirty="0"/>
              <a:t>Des paramètres</a:t>
            </a:r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Le code d'une méthode est dans un bloc délimité par des accolades </a:t>
            </a:r>
            <a:r>
              <a:rPr lang="en-US" dirty="0">
                <a:ea typeface="ＭＳ Ｐゴシック" pitchFamily="34" charset="-128"/>
                <a:sym typeface="Wingdings"/>
              </a:rPr>
              <a:t> </a:t>
            </a:r>
            <a:r>
              <a:rPr lang="en-US" dirty="0">
                <a:ea typeface="ＭＳ Ｐゴシック" pitchFamily="34" charset="-128"/>
              </a:rPr>
              <a:t>{ }</a:t>
            </a:r>
          </a:p>
          <a:p>
            <a:r>
              <a:rPr lang="fr-FR" dirty="0"/>
              <a:t>L'accessibilité du code est limitée au bloc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153644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&lt;return-type&gt; &lt;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method-name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&gt;(&lt;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&gt;...)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&lt;instructions&gt;...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12892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renvoyée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peut retourner n'importe quel type de valeur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Doit déclarer le type de valeur retournée</a:t>
            </a:r>
          </a:p>
          <a:p>
            <a:pPr lvl="1"/>
            <a:r>
              <a:rPr lang="fr-FR" dirty="0"/>
              <a:t>La dernière instruction de la méthode doit être l'instruction </a:t>
            </a:r>
            <a:r>
              <a:rPr lang="fr-FR" b="1" dirty="0"/>
              <a:t>return</a:t>
            </a:r>
            <a:endParaRPr lang="en-US" b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36155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10;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8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52748"/>
              </p:ext>
            </p:extLst>
          </p:nvPr>
        </p:nvGraphicFramePr>
        <p:xfrm>
          <a:off x="251520" y="1428736"/>
          <a:ext cx="8712968" cy="257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6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Min.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initiale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31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31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63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  <a:r>
                        <a:rPr lang="fr-FR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63</a:t>
                      </a:r>
                      <a:r>
                        <a:rPr lang="fr-FR" baseline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BB391D79-A768-D122-0432-0FF5C23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primitifs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8974F748-6017-179C-8D26-55C5CC4599DB}"/>
              </a:ext>
            </a:extLst>
          </p:cNvPr>
          <p:cNvSpPr txBox="1">
            <a:spLocks/>
          </p:cNvSpPr>
          <p:nvPr/>
        </p:nvSpPr>
        <p:spPr bwMode="auto">
          <a:xfrm>
            <a:off x="1116013" y="0"/>
            <a:ext cx="777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ＭＳ Ｐゴシック" pitchFamily="34" charset="-128"/>
              </a:rPr>
              <a:t>Primitive / </a:t>
            </a:r>
            <a:r>
              <a:rPr lang="fr-FR"/>
              <a:t>Type de référence</a:t>
            </a:r>
            <a:endParaRPr 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666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renvoyée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ne peut retourner aucune valeur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Le type de retour doit être </a:t>
            </a:r>
            <a:r>
              <a:rPr lang="en-US" b="1" dirty="0">
                <a:ea typeface="ＭＳ Ｐゴシック" pitchFamily="34" charset="-128"/>
              </a:rPr>
              <a:t>void</a:t>
            </a:r>
          </a:p>
          <a:p>
            <a:pPr lvl="1"/>
            <a:r>
              <a:rPr lang="fr-FR" dirty="0"/>
              <a:t>Pas de déclaration de retour </a:t>
            </a:r>
            <a:r>
              <a:rPr lang="en-US" dirty="0">
                <a:ea typeface="ＭＳ Ｐゴシック" pitchFamily="34" charset="-128"/>
              </a:rPr>
              <a:t>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36155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26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peut avoir zéro paramètre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fr-FR" dirty="0"/>
              <a:t>Une méthode peut avoir plusieurs paramètres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lvl="1"/>
            <a:r>
              <a:rPr lang="fr-FR" dirty="0"/>
              <a:t>Pas obligatoirement du même type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05372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009628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myParam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myOtherParam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7851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Une méthode peut avoir un nombre inconnu de paramètres (</a:t>
            </a:r>
            <a:r>
              <a:rPr lang="fr-FR" b="1" dirty="0" err="1"/>
              <a:t>varargs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fr-FR" dirty="0"/>
              <a:t>Les paramètres </a:t>
            </a:r>
            <a:r>
              <a:rPr lang="fr-FR" b="1" dirty="0" err="1"/>
              <a:t>Varargs</a:t>
            </a:r>
            <a:r>
              <a:rPr lang="fr-FR" dirty="0"/>
              <a:t> sont traités comme un tableau</a:t>
            </a:r>
            <a:endParaRPr lang="en-US" dirty="0"/>
          </a:p>
          <a:p>
            <a:pPr lvl="1"/>
            <a:r>
              <a:rPr lang="fr-FR" dirty="0"/>
              <a:t>Accéder au premier utilisateur </a:t>
            </a:r>
            <a:r>
              <a:rPr lang="en-US" dirty="0"/>
              <a:t>: users[0]</a:t>
            </a:r>
          </a:p>
          <a:p>
            <a:pPr lvl="1"/>
            <a:r>
              <a:rPr lang="fr-FR" dirty="0"/>
              <a:t>Nombre de paramètres </a:t>
            </a:r>
            <a:r>
              <a:rPr lang="en-US" dirty="0"/>
              <a:t>: </a:t>
            </a:r>
            <a:r>
              <a:rPr lang="en-US" dirty="0" err="1"/>
              <a:t>users.length</a:t>
            </a:r>
            <a:endParaRPr lang="en-US" dirty="0"/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8143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(User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users){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4203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d'une méthode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Sans paramètres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 algn="r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24"/>
              </a:spcBef>
            </a:pPr>
            <a:r>
              <a:rPr lang="fr-FR" dirty="0"/>
              <a:t>Avec paramètres à valeurs "directes"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 algn="r">
              <a:buNone/>
            </a:pPr>
            <a:r>
              <a:rPr lang="en-US" sz="2400" dirty="0" err="1">
                <a:latin typeface="Courier New"/>
                <a:cs typeface="Courier New"/>
              </a:rPr>
              <a:t>myMethod</a:t>
            </a:r>
            <a:r>
              <a:rPr lang="en-US" sz="2400">
                <a:latin typeface="Courier New"/>
                <a:cs typeface="Courier New"/>
              </a:rPr>
              <a:t>(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"CCI"</a:t>
            </a:r>
            <a:r>
              <a:rPr lang="en-US" sz="2400">
                <a:latin typeface="Courier New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5000)</a:t>
            </a:r>
            <a:r>
              <a:rPr lang="fr-FR" sz="2400" dirty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ea typeface="ＭＳ Ｐゴシック" pitchFamily="34" charset="-128"/>
              <a:cs typeface="Courier New"/>
            </a:endParaRPr>
          </a:p>
          <a:p>
            <a:pPr>
              <a:spcBef>
                <a:spcPts val="1224"/>
              </a:spcBef>
            </a:pPr>
            <a:r>
              <a:rPr lang="fr-FR" dirty="0"/>
              <a:t>Avec paramètres comme variables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 algn="r">
              <a:buNone/>
            </a:pPr>
            <a:r>
              <a:rPr lang="en-US" sz="2400" dirty="0" err="1">
                <a:latin typeface="Courier New"/>
                <a:cs typeface="Courier New"/>
              </a:rPr>
              <a:t>myMethod</a:t>
            </a:r>
            <a:r>
              <a:rPr lang="en-US" sz="2400" dirty="0">
                <a:latin typeface="Courier New"/>
                <a:cs typeface="Courier New"/>
              </a:rPr>
              <a:t>(name, </a:t>
            </a:r>
            <a:r>
              <a:rPr lang="en-US" sz="2400" dirty="0" err="1">
                <a:latin typeface="Courier New"/>
                <a:cs typeface="Courier New"/>
              </a:rPr>
              <a:t>numberOfStudents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fr-FR" sz="2400" dirty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ea typeface="ＭＳ Ｐゴシック" pitchFamily="34" charset="-128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fr-FR" dirty="0"/>
              <a:t>Avec un nombre inconnu de paramètres 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0" indent="0" algn="r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(user1, user2, user3)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24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méthodes peuvent avoir le même nom mais </a:t>
            </a:r>
            <a:r>
              <a:rPr lang="en-US" dirty="0">
                <a:cs typeface="Courier New" pitchFamily="49" charset="0"/>
              </a:rPr>
              <a:t>:</a:t>
            </a:r>
          </a:p>
          <a:p>
            <a:pPr lvl="1"/>
            <a:r>
              <a:rPr lang="fr-FR" dirty="0"/>
              <a:t>Doivent être différent par leurs paramètres</a:t>
            </a:r>
          </a:p>
          <a:p>
            <a:pPr lvl="2"/>
            <a:r>
              <a:rPr lang="fr-FR" dirty="0"/>
              <a:t>Nombre de paramètres</a:t>
            </a:r>
          </a:p>
          <a:p>
            <a:pPr lvl="2"/>
            <a:r>
              <a:rPr lang="fr-FR" dirty="0"/>
              <a:t>Type de paramètres</a:t>
            </a:r>
            <a:endParaRPr lang="en-US" dirty="0">
              <a:cs typeface="Courier New" pitchFamily="49" charset="0"/>
            </a:endParaRPr>
          </a:p>
          <a:p>
            <a:r>
              <a:rPr lang="fr-FR" dirty="0"/>
              <a:t>Les méthodes avec le même nom et pas le même type de retour ne sont possibles que lorsque les paramètres sont différents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fr-FR" dirty="0"/>
              <a:t>Le compilateur utilise uniquement le nom et les paramètres de l'appel de méthode pour résoudre la surcharge </a:t>
            </a:r>
            <a:r>
              <a:rPr lang="en-US" dirty="0">
                <a:cs typeface="Courier New" pitchFamily="49" charset="0"/>
              </a:rPr>
              <a:t>!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37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valides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12930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myMethod2(String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myMethod2(</a:t>
            </a:r>
            <a:r>
              <a:rPr lang="fr-FR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i, 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950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invalides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12930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myMethod3(String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myMethod3(String s2){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myMethod4(String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myMethod4(String s2){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768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constructeurs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Chaque objet Java a un ou plusieurs constructeurs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fr-FR" dirty="0"/>
              <a:t>Les constructeurs sont une méthode spéciale </a:t>
            </a:r>
            <a:r>
              <a:rPr lang="en-US" dirty="0">
                <a:cs typeface="Courier New" pitchFamily="49" charset="0"/>
              </a:rPr>
              <a:t>:</a:t>
            </a:r>
          </a:p>
          <a:p>
            <a:pPr lvl="1"/>
            <a:r>
              <a:rPr lang="fr-FR" dirty="0"/>
              <a:t>Ils créent des objets</a:t>
            </a:r>
          </a:p>
          <a:p>
            <a:pPr lvl="1"/>
            <a:r>
              <a:rPr lang="fr-FR" dirty="0"/>
              <a:t>Ne déclarer pas de type de retour </a:t>
            </a:r>
            <a:r>
              <a:rPr lang="en-US" dirty="0">
                <a:cs typeface="Courier New" pitchFamily="49" charset="0"/>
              </a:rPr>
              <a:t>…</a:t>
            </a:r>
          </a:p>
          <a:p>
            <a:pPr lvl="1"/>
            <a:r>
              <a:rPr lang="fr-FR" dirty="0"/>
              <a:t>Leur nom doit être le même que celui de la classe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47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constructeurs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Exemple de constructeurs Person </a:t>
            </a:r>
            <a:r>
              <a:rPr lang="en-US" dirty="0">
                <a:cs typeface="Courier New" pitchFamily="49" charset="0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09428"/>
            <a:ext cx="8785225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The "default"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Person()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Overloaded</a:t>
            </a:r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Person(String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428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Le « main »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 point d'entrée de chaque programme Java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fr-FR" dirty="0"/>
              <a:t>Doit être </a:t>
            </a:r>
            <a:r>
              <a:rPr lang="en-US" b="1" dirty="0">
                <a:cs typeface="Courier New" pitchFamily="49" charset="0"/>
              </a:rPr>
              <a:t>public</a:t>
            </a:r>
            <a:r>
              <a:rPr lang="en-US" dirty="0">
                <a:cs typeface="Courier New" pitchFamily="49" charset="0"/>
              </a:rPr>
              <a:t> et </a:t>
            </a:r>
            <a:r>
              <a:rPr lang="en-US" b="1" dirty="0">
                <a:cs typeface="Courier New" pitchFamily="49" charset="0"/>
              </a:rPr>
              <a:t>static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lvl="1"/>
            <a:r>
              <a:rPr lang="en-US" dirty="0">
                <a:cs typeface="Courier New" pitchFamily="49" charset="0"/>
              </a:rPr>
              <a:t>Can take arguments from the command line :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fr-FR" dirty="0"/>
              <a:t>Deux syntaxes possibles </a:t>
            </a:r>
            <a:r>
              <a:rPr lang="en-US" dirty="0">
                <a:cs typeface="Courier New" pitchFamily="49" charset="0"/>
              </a:rPr>
              <a:t>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0942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fr-FR" b="1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MyFirstJavaProgram I am 20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64958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main(String[] args) { ... }</a:t>
            </a:r>
          </a:p>
        </p:txBody>
      </p:sp>
      <p:sp>
        <p:nvSpPr>
          <p:cNvPr id="10" name="Rectangle à coins arrondis 4"/>
          <p:cNvSpPr/>
          <p:nvPr/>
        </p:nvSpPr>
        <p:spPr>
          <a:xfrm>
            <a:off x="179512" y="451368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main(String... args) { ... }</a:t>
            </a:r>
          </a:p>
        </p:txBody>
      </p:sp>
    </p:spTree>
    <p:extLst>
      <p:ext uri="{BB962C8B-B14F-4D97-AF65-F5344CB8AC3E}">
        <p14:creationId xmlns:p14="http://schemas.microsoft.com/office/powerpoint/2010/main" val="34186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référence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La zone mémoire allouée à un type référence contient l'adresse mémoire de l'objet </a:t>
            </a:r>
          </a:p>
          <a:p>
            <a:r>
              <a:rPr lang="fr-FR" dirty="0"/>
              <a:t>Vivent sur le tas (</a:t>
            </a:r>
            <a:r>
              <a:rPr lang="fr-FR" dirty="0" err="1"/>
              <a:t>Heap</a:t>
            </a:r>
            <a:r>
              <a:rPr lang="fr-FR" dirty="0"/>
              <a:t>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82090"/>
              </p:ext>
            </p:extLst>
          </p:nvPr>
        </p:nvGraphicFramePr>
        <p:xfrm>
          <a:off x="755576" y="3145532"/>
          <a:ext cx="2143140" cy="1112520"/>
        </p:xfrm>
        <a:graphic>
          <a:graphicData uri="http://schemas.openxmlformats.org/drawingml/2006/table">
            <a:tbl>
              <a:tblPr bandRow="1"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variable_3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0xE29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variable_2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0xF5A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variable_1</a:t>
                      </a:r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/>
                        <a:t>0xF5A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87624" y="4300510"/>
            <a:ext cx="13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Stack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2137420"/>
            <a:ext cx="3744416" cy="2952328"/>
            <a:chOff x="5076056" y="1993404"/>
            <a:chExt cx="3744416" cy="2952328"/>
          </a:xfrm>
        </p:grpSpPr>
        <p:sp>
          <p:nvSpPr>
            <p:cNvPr id="21" name="Cloud 20"/>
            <p:cNvSpPr/>
            <p:nvPr/>
          </p:nvSpPr>
          <p:spPr bwMode="auto">
            <a:xfrm>
              <a:off x="5076056" y="1993404"/>
              <a:ext cx="3744416" cy="2952328"/>
            </a:xfrm>
            <a:prstGeom prst="cloud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Rectangle à coins arrondis 7"/>
            <p:cNvSpPr/>
            <p:nvPr/>
          </p:nvSpPr>
          <p:spPr bwMode="auto">
            <a:xfrm>
              <a:off x="5625330" y="2497460"/>
              <a:ext cx="1140143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Object_2</a:t>
              </a:r>
            </a:p>
          </p:txBody>
        </p:sp>
        <p:sp>
          <p:nvSpPr>
            <p:cNvPr id="24" name="Rectangle à coins arrondis 8"/>
            <p:cNvSpPr/>
            <p:nvPr/>
          </p:nvSpPr>
          <p:spPr bwMode="auto">
            <a:xfrm>
              <a:off x="6300192" y="4009628"/>
              <a:ext cx="1140143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Object_1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2280" y="2497460"/>
              <a:ext cx="1311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 Heap</a:t>
              </a:r>
            </a:p>
          </p:txBody>
        </p:sp>
        <p:sp>
          <p:nvSpPr>
            <p:cNvPr id="30" name="Rectangle à coins arrondis 7"/>
            <p:cNvSpPr/>
            <p:nvPr/>
          </p:nvSpPr>
          <p:spPr bwMode="auto">
            <a:xfrm>
              <a:off x="6948264" y="3145532"/>
              <a:ext cx="1140722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Object_n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26" name="Connecteur droit avec flèche 12"/>
          <p:cNvCxnSpPr>
            <a:cxnSpLocks/>
            <a:stCxn id="22" idx="3"/>
            <a:endCxn id="30" idx="1"/>
          </p:cNvCxnSpPr>
          <p:nvPr/>
        </p:nvCxnSpPr>
        <p:spPr bwMode="auto">
          <a:xfrm flipV="1">
            <a:off x="2898716" y="3493860"/>
            <a:ext cx="3545492" cy="207932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15"/>
          <p:cNvCxnSpPr>
            <a:endCxn id="24" idx="1"/>
          </p:cNvCxnSpPr>
          <p:nvPr/>
        </p:nvCxnSpPr>
        <p:spPr bwMode="auto">
          <a:xfrm>
            <a:off x="2915816" y="4009628"/>
            <a:ext cx="2880320" cy="348328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6A49DA-0347-F168-6161-940F95A40823}"/>
              </a:ext>
            </a:extLst>
          </p:cNvPr>
          <p:cNvSpPr txBox="1">
            <a:spLocks/>
          </p:cNvSpPr>
          <p:nvPr/>
        </p:nvSpPr>
        <p:spPr bwMode="auto">
          <a:xfrm>
            <a:off x="1116013" y="0"/>
            <a:ext cx="777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ＭＳ Ｐゴシック" pitchFamily="34" charset="-128"/>
              </a:rPr>
              <a:t>Primitive / </a:t>
            </a:r>
            <a:r>
              <a:rPr lang="fr-FR"/>
              <a:t>Type de référence</a:t>
            </a:r>
            <a:endParaRPr lang="fr-FR" dirty="0">
              <a:ea typeface="ＭＳ Ｐゴシック" pitchFamily="34" charset="-128"/>
            </a:endParaRPr>
          </a:p>
        </p:txBody>
      </p:sp>
      <p:cxnSp>
        <p:nvCxnSpPr>
          <p:cNvPr id="25" name="Connecteur droit avec flèche 10"/>
          <p:cNvCxnSpPr>
            <a:endCxn id="23" idx="1"/>
          </p:cNvCxnSpPr>
          <p:nvPr/>
        </p:nvCxnSpPr>
        <p:spPr bwMode="auto">
          <a:xfrm flipV="1">
            <a:off x="2915816" y="2845788"/>
            <a:ext cx="2205458" cy="515768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427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Pour l'instant, nous n'avons pas vu la programmation orientée objet en Java (POO</a:t>
            </a:r>
            <a:r>
              <a:rPr lang="en-US" dirty="0">
                <a:cs typeface="Courier New" pitchFamily="49" charset="0"/>
              </a:rPr>
              <a:t>)…</a:t>
            </a:r>
          </a:p>
          <a:p>
            <a:endParaRPr lang="en-US" dirty="0">
              <a:cs typeface="Courier New" pitchFamily="49" charset="0"/>
            </a:endParaRPr>
          </a:p>
          <a:p>
            <a:pPr lvl="1"/>
            <a:r>
              <a:rPr lang="fr-FR" dirty="0"/>
              <a:t>Ainsi, vous ne pouvez utiliser que des Méthodes précédées du mot-clé : </a:t>
            </a:r>
            <a:r>
              <a:rPr lang="fr-FR" b="1" dirty="0"/>
              <a:t>s</a:t>
            </a:r>
            <a:r>
              <a:rPr lang="en-US" b="1" dirty="0" err="1">
                <a:cs typeface="Courier New" pitchFamily="49" charset="0"/>
              </a:rPr>
              <a:t>tatic</a:t>
            </a:r>
            <a:endParaRPr lang="en-US" b="1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lvl="1"/>
            <a:r>
              <a:rPr lang="fr-FR" dirty="0"/>
              <a:t>Nous verrons plus tard pourquoi notre méthode principale ne peut appeler que des méthodes statiques sans utiliser d'objets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225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Une expression lambda est un court bloc de code qui prend des paramètres et renvoie une valeur.</a:t>
            </a:r>
          </a:p>
          <a:p>
            <a:endParaRPr lang="fr-FR" dirty="0"/>
          </a:p>
          <a:p>
            <a:r>
              <a:rPr lang="fr-FR" dirty="0"/>
              <a:t>Elles sont similaires aux méthodes, mais elles n'ont pas besoin de nom et peuvent être implémentées directement dans le corps d'une méthode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446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L'expression lambda la plus simple contient un seul paramètre et une expression :</a:t>
            </a:r>
          </a:p>
          <a:p>
            <a:pPr lvl="1"/>
            <a:r>
              <a:rPr lang="fr-FR" i="1" dirty="0"/>
              <a:t>paramètre </a:t>
            </a:r>
            <a:r>
              <a:rPr lang="fr-FR" b="1" i="1" dirty="0"/>
              <a:t>-&gt;</a:t>
            </a:r>
            <a:r>
              <a:rPr lang="fr-FR" i="1" dirty="0"/>
              <a:t> expression</a:t>
            </a:r>
          </a:p>
          <a:p>
            <a:pPr marL="457200" lvl="1" indent="0">
              <a:buNone/>
            </a:pPr>
            <a:endParaRPr lang="fr-FR" i="1" dirty="0"/>
          </a:p>
          <a:p>
            <a:r>
              <a:rPr lang="fr-FR" dirty="0"/>
              <a:t>Pour utiliser plusieurs paramètres, placez-les entre parenthèses :</a:t>
            </a:r>
          </a:p>
          <a:p>
            <a:pPr lvl="1"/>
            <a:r>
              <a:rPr lang="en-US" i="1" dirty="0">
                <a:ea typeface="ＭＳ Ｐゴシック" pitchFamily="34" charset="-128"/>
              </a:rPr>
              <a:t>(</a:t>
            </a:r>
            <a:r>
              <a:rPr lang="fr-FR" i="1" dirty="0"/>
              <a:t>paramètre1</a:t>
            </a:r>
            <a:r>
              <a:rPr lang="en-US" i="1" dirty="0">
                <a:ea typeface="ＭＳ Ｐゴシック" pitchFamily="34" charset="-128"/>
              </a:rPr>
              <a:t>, </a:t>
            </a:r>
            <a:r>
              <a:rPr lang="fr-FR" i="1" dirty="0"/>
              <a:t>paramètre2</a:t>
            </a:r>
            <a:r>
              <a:rPr lang="en-US" i="1" dirty="0">
                <a:ea typeface="ＭＳ Ｐゴシック" pitchFamily="34" charset="-128"/>
              </a:rPr>
              <a:t>) </a:t>
            </a:r>
            <a:r>
              <a:rPr lang="en-US" b="1" i="1" dirty="0">
                <a:ea typeface="ＭＳ Ｐゴシック" pitchFamily="34" charset="-128"/>
              </a:rPr>
              <a:t>-&gt;</a:t>
            </a:r>
            <a:r>
              <a:rPr lang="en-US" i="1" dirty="0">
                <a:ea typeface="ＭＳ Ｐゴシック" pitchFamily="34" charset="-128"/>
              </a:rPr>
              <a:t> expression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fr-FR" dirty="0"/>
              <a:t>Les expressions sont limitées</a:t>
            </a:r>
          </a:p>
          <a:p>
            <a:r>
              <a:rPr lang="fr-FR" dirty="0"/>
              <a:t>Ils doivent renvoyer immédiatement une valeur et </a:t>
            </a:r>
            <a:r>
              <a:rPr lang="fr-FR" b="1" dirty="0"/>
              <a:t>ne peuvent pas</a:t>
            </a:r>
            <a:r>
              <a:rPr lang="fr-FR" dirty="0"/>
              <a:t> contenir de </a:t>
            </a:r>
            <a:r>
              <a:rPr lang="fr-FR" b="1" dirty="0"/>
              <a:t>variables</a:t>
            </a:r>
            <a:r>
              <a:rPr lang="fr-FR" dirty="0"/>
              <a:t>, </a:t>
            </a:r>
            <a:r>
              <a:rPr lang="fr-FR" b="1" dirty="0"/>
              <a:t>d'affectations</a:t>
            </a:r>
            <a:r>
              <a:rPr lang="fr-FR" dirty="0"/>
              <a:t> ou d'instructions telles que </a:t>
            </a:r>
            <a:r>
              <a:rPr lang="fr-FR" b="1" dirty="0"/>
              <a:t>if</a:t>
            </a:r>
            <a:r>
              <a:rPr lang="fr-FR" dirty="0"/>
              <a:t> ou </a:t>
            </a:r>
            <a:r>
              <a:rPr lang="fr-FR" b="1" dirty="0"/>
              <a:t>for</a:t>
            </a:r>
            <a:endParaRPr lang="fr-FR" dirty="0"/>
          </a:p>
          <a:p>
            <a:r>
              <a:rPr lang="fr-FR" dirty="0"/>
              <a:t>Afin d'effectuer des opérations plus complexes, un bloc de code peut être utilisé avec des accolades</a:t>
            </a:r>
          </a:p>
          <a:p>
            <a:r>
              <a:rPr lang="fr-FR" dirty="0"/>
              <a:t>Si l'expression lambda doit renvoyer une valeur, le bloc de code doit avoir une instruction de </a:t>
            </a:r>
            <a:r>
              <a:rPr lang="fr-FR" b="1" dirty="0"/>
              <a:t>retour</a:t>
            </a:r>
            <a:endParaRPr lang="en-US" i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96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>
                <a:ea typeface="ＭＳ Ｐゴシック" pitchFamily="34" charset="-128"/>
              </a:rPr>
              <a:t>Itération sur un tableau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Les </a:t>
            </a:r>
            <a:r>
              <a:rPr lang="fr-FR" dirty="0" err="1">
                <a:ea typeface="ＭＳ Ｐゴシック" pitchFamily="34" charset="-128"/>
              </a:rPr>
              <a:t>Array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i="1" dirty="0">
                <a:ea typeface="ＭＳ Ｐゴシック" pitchFamily="34" charset="-128"/>
              </a:rPr>
              <a:t>implémente</a:t>
            </a:r>
            <a:r>
              <a:rPr lang="fr-FR" dirty="0">
                <a:ea typeface="ＭＳ Ｐゴシック" pitchFamily="34" charset="-128"/>
              </a:rPr>
              <a:t> une </a:t>
            </a:r>
            <a:r>
              <a:rPr lang="fr-FR" i="1" dirty="0">
                <a:ea typeface="ＭＳ Ｐゴシック" pitchFamily="34" charset="-128"/>
              </a:rPr>
              <a:t>interface</a:t>
            </a:r>
            <a:r>
              <a:rPr lang="fr-FR" dirty="0">
                <a:ea typeface="ＭＳ Ｐゴシック" pitchFamily="34" charset="-128"/>
              </a:rPr>
              <a:t> avec une méthode nommée </a:t>
            </a:r>
            <a:r>
              <a:rPr lang="fr-FR" b="1" i="1" dirty="0" err="1">
                <a:ea typeface="ＭＳ Ｐゴシック" pitchFamily="34" charset="-128"/>
              </a:rPr>
              <a:t>forEach</a:t>
            </a:r>
            <a:r>
              <a:rPr lang="fr-FR" b="1" i="1" dirty="0">
                <a:ea typeface="ＭＳ Ｐゴシック" pitchFamily="34" charset="-128"/>
              </a:rPr>
              <a:t>()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dirty="0" err="1">
                <a:ea typeface="ＭＳ Ｐゴシック" pitchFamily="34" charset="-128"/>
              </a:rPr>
              <a:t>forEach</a:t>
            </a:r>
            <a:r>
              <a:rPr lang="fr-FR" dirty="0">
                <a:ea typeface="ＭＳ Ｐゴシック" pitchFamily="34" charset="-128"/>
              </a:rPr>
              <a:t>() effectue une action donnée pour chaque élément jusqu’à ce que tous les éléments aient été traités ou que l’action lève une exception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la méthode </a:t>
            </a:r>
            <a:r>
              <a:rPr lang="fr-FR" b="1" i="1" dirty="0" err="1">
                <a:ea typeface="ＭＳ Ｐゴシック" pitchFamily="34" charset="-128"/>
              </a:rPr>
              <a:t>forEach</a:t>
            </a:r>
            <a:r>
              <a:rPr lang="fr-FR" b="1" i="1" dirty="0">
                <a:ea typeface="ＭＳ Ｐゴシック" pitchFamily="34" charset="-128"/>
              </a:rPr>
              <a:t>()</a:t>
            </a:r>
            <a:r>
              <a:rPr lang="fr-FR" i="1" dirty="0">
                <a:ea typeface="ＭＳ Ｐゴシック" pitchFamily="34" charset="-128"/>
              </a:rPr>
              <a:t> </a:t>
            </a:r>
            <a:r>
              <a:rPr lang="fr-FR" dirty="0">
                <a:ea typeface="ＭＳ Ｐゴシック" pitchFamily="34" charset="-128"/>
              </a:rPr>
              <a:t>prend en argument un </a:t>
            </a:r>
            <a:r>
              <a:rPr lang="fr-FR" b="1" dirty="0">
                <a:ea typeface="ＭＳ Ｐゴシック" pitchFamily="34" charset="-128"/>
              </a:rPr>
              <a:t>Consumer</a:t>
            </a:r>
          </a:p>
          <a:p>
            <a:pPr lvl="2"/>
            <a:r>
              <a:rPr lang="fr-FR" i="1" dirty="0">
                <a:ea typeface="ＭＳ Ｐゴシック" pitchFamily="34" charset="-128"/>
              </a:rPr>
              <a:t>Un </a:t>
            </a:r>
            <a:r>
              <a:rPr lang="fr-FR" b="1" i="1" dirty="0">
                <a:ea typeface="ＭＳ Ｐゴシック" pitchFamily="34" charset="-128"/>
              </a:rPr>
              <a:t>Consumer</a:t>
            </a:r>
            <a:r>
              <a:rPr lang="fr-FR" i="1" dirty="0">
                <a:ea typeface="ＭＳ Ｐゴシック" pitchFamily="34" charset="-128"/>
              </a:rPr>
              <a:t> est une interface fonctionnelle</a:t>
            </a:r>
          </a:p>
          <a:p>
            <a:pPr lvl="3"/>
            <a:r>
              <a:rPr lang="fr-FR" i="1" dirty="0">
                <a:ea typeface="ＭＳ Ｐゴシック" pitchFamily="34" charset="-128"/>
              </a:rPr>
              <a:t>Une méthode abstraite et ne renvoie pas de résultat</a:t>
            </a:r>
          </a:p>
          <a:p>
            <a:pPr lvl="2"/>
            <a:r>
              <a:rPr lang="fr-FR" i="1" dirty="0">
                <a:ea typeface="ＭＳ Ｐゴシック" pitchFamily="34" charset="-128"/>
              </a:rPr>
              <a:t>Il faut donc « instancier » </a:t>
            </a:r>
            <a:r>
              <a:rPr lang="fr-FR" dirty="0">
                <a:ea typeface="ＭＳ Ｐゴシック" pitchFamily="34" charset="-128"/>
              </a:rPr>
              <a:t>l’interface</a:t>
            </a:r>
          </a:p>
          <a:p>
            <a:pPr lvl="1"/>
            <a:endParaRPr lang="en-US" b="1" i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9959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>
                <a:ea typeface="ＭＳ Ｐゴシック" pitchFamily="34" charset="-128"/>
              </a:rPr>
              <a:t>Sans expression lambda, il faut </a:t>
            </a:r>
            <a:r>
              <a:rPr lang="fr-FR" i="1" dirty="0">
                <a:ea typeface="ＭＳ Ｐゴシック" pitchFamily="34" charset="-128"/>
              </a:rPr>
              <a:t>instancier</a:t>
            </a:r>
            <a:r>
              <a:rPr lang="fr-FR" dirty="0">
                <a:ea typeface="ＭＳ Ｐゴシック" pitchFamily="34" charset="-128"/>
              </a:rPr>
              <a:t> un </a:t>
            </a:r>
            <a:r>
              <a:rPr lang="fr-FR" b="1" dirty="0">
                <a:ea typeface="ＭＳ Ｐゴシック" pitchFamily="34" charset="-128"/>
              </a:rPr>
              <a:t>Consumer</a:t>
            </a:r>
          </a:p>
          <a:p>
            <a:endParaRPr lang="fr-FR" b="1" dirty="0">
              <a:ea typeface="ＭＳ Ｐゴシック" pitchFamily="34" charset="-128"/>
            </a:endParaRPr>
          </a:p>
          <a:p>
            <a:endParaRPr lang="fr-FR" b="1" dirty="0">
              <a:ea typeface="ＭＳ Ｐゴシック" pitchFamily="34" charset="-128"/>
            </a:endParaRPr>
          </a:p>
          <a:p>
            <a:endParaRPr lang="fr-FR" b="1" dirty="0">
              <a:ea typeface="ＭＳ Ｐゴシック" pitchFamily="34" charset="-128"/>
            </a:endParaRPr>
          </a:p>
          <a:p>
            <a:r>
              <a:rPr lang="fr-FR" dirty="0">
                <a:ea typeface="ＭＳ Ｐゴシック" pitchFamily="34" charset="-128"/>
              </a:rPr>
              <a:t>Et enfin l’utiliser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23E568E0-8812-B489-82A0-4AD75CC80390}"/>
              </a:ext>
            </a:extLst>
          </p:cNvPr>
          <p:cNvSpPr/>
          <p:nvPr/>
        </p:nvSpPr>
        <p:spPr>
          <a:xfrm>
            <a:off x="179387" y="2569468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Consumer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afficherCouleur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Consumer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  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couleur)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(couleur);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};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};</a:t>
            </a:r>
          </a:p>
        </p:txBody>
      </p:sp>
      <p:sp>
        <p:nvSpPr>
          <p:cNvPr id="3" name="Rectangle à coins arrondis 4">
            <a:extLst>
              <a:ext uri="{FF2B5EF4-FFF2-40B4-BE49-F238E27FC236}">
                <a16:creationId xmlns:a16="http://schemas.microsoft.com/office/drawing/2014/main" id="{F5F84F11-8141-D034-AE7B-C637EE85A0A1}"/>
              </a:ext>
            </a:extLst>
          </p:cNvPr>
          <p:cNvSpPr/>
          <p:nvPr/>
        </p:nvSpPr>
        <p:spPr>
          <a:xfrm>
            <a:off x="215391" y="4657700"/>
            <a:ext cx="8785225" cy="584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Couleurs.forEach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afficherCouleur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60164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lambda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351619" y="848080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>
                <a:ea typeface="ＭＳ Ｐゴシック" pitchFamily="34" charset="-128"/>
              </a:rPr>
              <a:t>Mais avec une expression lambda</a:t>
            </a:r>
          </a:p>
          <a:p>
            <a:pPr lvl="1"/>
            <a:r>
              <a:rPr lang="fr-FR" dirty="0">
                <a:ea typeface="ＭＳ Ｐゴシック" pitchFamily="34" charset="-128"/>
              </a:rPr>
              <a:t>Plus besoin d’un </a:t>
            </a:r>
            <a:r>
              <a:rPr lang="fr-FR" b="1" dirty="0">
                <a:ea typeface="ＭＳ Ｐゴシック" pitchFamily="34" charset="-128"/>
              </a:rPr>
              <a:t>Consumer</a:t>
            </a:r>
            <a:r>
              <a:rPr lang="fr-FR" dirty="0">
                <a:ea typeface="ＭＳ Ｐゴシック" pitchFamily="34" charset="-128"/>
              </a:rPr>
              <a:t>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Méthodes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à coins arrondis 4">
            <a:extLst>
              <a:ext uri="{FF2B5EF4-FFF2-40B4-BE49-F238E27FC236}">
                <a16:creationId xmlns:a16="http://schemas.microsoft.com/office/drawing/2014/main" id="{23E568E0-8812-B489-82A0-4AD75CC80390}"/>
              </a:ext>
            </a:extLst>
          </p:cNvPr>
          <p:cNvSpPr/>
          <p:nvPr/>
        </p:nvSpPr>
        <p:spPr>
          <a:xfrm>
            <a:off x="179387" y="3256643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couleurs.forEach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(couleur -&gt;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(couleur));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F33080-B208-B05E-9E58-8454F482BFFA}"/>
              </a:ext>
            </a:extLst>
          </p:cNvPr>
          <p:cNvSpPr txBox="1"/>
          <p:nvPr/>
        </p:nvSpPr>
        <p:spPr>
          <a:xfrm>
            <a:off x="723865" y="2808098"/>
            <a:ext cx="639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Arial"/>
                <a:ea typeface="ＭＳ Ｐゴシック"/>
                <a:cs typeface="Arial"/>
              </a:rPr>
              <a:t>Ne marche plus avec Java version 21 (passer par une liste)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366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2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(1/5)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un nouveau projet Java dans Eclipse nommé "</a:t>
            </a:r>
            <a:r>
              <a:rPr lang="fr-FR" dirty="0" err="1"/>
              <a:t>Array</a:t>
            </a:r>
            <a:r>
              <a:rPr lang="fr-FR" dirty="0"/>
              <a:t> Sort "</a:t>
            </a:r>
          </a:p>
          <a:p>
            <a:r>
              <a:rPr lang="fr-FR" dirty="0"/>
              <a:t>Créez un package nommé “</a:t>
            </a:r>
            <a:r>
              <a:rPr lang="fr-FR" dirty="0" err="1"/>
              <a:t>com.cci.arraysort</a:t>
            </a:r>
            <a:r>
              <a:rPr lang="fr-FR" dirty="0"/>
              <a:t>”</a:t>
            </a:r>
          </a:p>
          <a:p>
            <a:endParaRPr lang="fr-FR" dirty="0"/>
          </a:p>
          <a:p>
            <a:r>
              <a:rPr lang="fr-FR" dirty="0"/>
              <a:t>Créez à l'intérieur une nouvelle classe nommée "</a:t>
            </a:r>
            <a:r>
              <a:rPr lang="fr-FR" dirty="0" err="1"/>
              <a:t>Sorter</a:t>
            </a:r>
            <a:r>
              <a:rPr lang="fr-FR" dirty="0"/>
              <a:t>" avec cinq Méthodes :</a:t>
            </a:r>
          </a:p>
          <a:p>
            <a:pPr lvl="1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bubbleSort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Cette méthode doit trier le tableau reçu en paramètre avec l'algorithme Bubble Sort et le retourner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291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(2/5)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à l'intérieur une nouvelle classe nommée "</a:t>
            </a:r>
            <a:r>
              <a:rPr lang="fr-FR" dirty="0" err="1"/>
              <a:t>Sorter</a:t>
            </a:r>
            <a:r>
              <a:rPr lang="fr-FR" dirty="0"/>
              <a:t>" avec cinq Méthodes :</a:t>
            </a:r>
          </a:p>
          <a:p>
            <a:pPr lvl="1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selectionSort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Cette méthode doit trier le tableau reçu en paramètre avec l'algorithme </a:t>
            </a:r>
            <a:r>
              <a:rPr lang="fr-FR" dirty="0" err="1"/>
              <a:t>Selection</a:t>
            </a:r>
            <a:r>
              <a:rPr lang="fr-FR" dirty="0"/>
              <a:t> Sort et le retourner</a:t>
            </a:r>
          </a:p>
          <a:p>
            <a:pPr lvl="2"/>
            <a:endParaRPr lang="fr-FR" dirty="0"/>
          </a:p>
          <a:p>
            <a:pPr lvl="1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insertionSort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Cette méthode doit trier le tableau reçu en paramètre avec l'algorithme Insertion Sort et retourner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46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(3/5)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à l'intérieur une nouvelle classe nommée "</a:t>
            </a:r>
            <a:r>
              <a:rPr lang="fr-FR" dirty="0" err="1"/>
              <a:t>Sorter</a:t>
            </a:r>
            <a:r>
              <a:rPr lang="fr-FR" dirty="0"/>
              <a:t>" avec cinq Méthodes :</a:t>
            </a:r>
          </a:p>
          <a:p>
            <a:pPr lvl="1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Cette méthode doit afficher chaque élément du tableau reçu en paramètre à l'intérieur de la console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659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(4/5)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à l'intérieur une nouvelle classe nommée "</a:t>
            </a:r>
            <a:r>
              <a:rPr lang="fr-FR" dirty="0" err="1"/>
              <a:t>Sorter</a:t>
            </a:r>
            <a:r>
              <a:rPr lang="fr-FR" dirty="0"/>
              <a:t>" avec cinq Méthodes :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Cette méthode doit : </a:t>
            </a:r>
          </a:p>
          <a:p>
            <a:pPr lvl="3"/>
            <a:r>
              <a:rPr lang="fr-FR" dirty="0"/>
              <a:t>Créer un tableau d'entiers de taille 10 </a:t>
            </a:r>
          </a:p>
          <a:p>
            <a:pPr lvl="3"/>
            <a:r>
              <a:rPr lang="fr-FR" dirty="0"/>
              <a:t>Initialiser avec des valeurs aléatoires entre 0 et 100 (voir la classe </a:t>
            </a:r>
            <a:r>
              <a:rPr lang="fr-FR" dirty="0" err="1"/>
              <a:t>Random</a:t>
            </a:r>
            <a:r>
              <a:rPr lang="fr-FR" dirty="0"/>
              <a:t> dans la </a:t>
            </a:r>
            <a:r>
              <a:rPr lang="fr-FR" dirty="0" err="1"/>
              <a:t>Javadoc</a:t>
            </a:r>
            <a:r>
              <a:rPr lang="fr-FR" dirty="0"/>
              <a:t>) </a:t>
            </a:r>
          </a:p>
          <a:p>
            <a:pPr lvl="3"/>
            <a:r>
              <a:rPr lang="fr-FR" dirty="0"/>
              <a:t>Appeler la méthode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[]) pour afficher le contenu initial</a:t>
            </a:r>
          </a:p>
          <a:p>
            <a:pPr lvl="3"/>
            <a:r>
              <a:rPr lang="fr-FR" dirty="0"/>
              <a:t>Passer le tableau à chaque méthodes de tri</a:t>
            </a:r>
          </a:p>
          <a:p>
            <a:pPr lvl="3"/>
            <a:r>
              <a:rPr lang="fr-FR" dirty="0"/>
              <a:t>Appeler la méthode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[]) pour afficher le résultat du tri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06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Exercises</a:t>
            </a:r>
            <a:r>
              <a:rPr lang="fr-FR" dirty="0"/>
              <a:t> (5/5)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plus d'informations sur les algorithmes de tri :</a:t>
            </a:r>
          </a:p>
          <a:p>
            <a:pPr lvl="1"/>
            <a:r>
              <a:rPr lang="fr-FR" dirty="0">
                <a:hlinkClick r:id="rId2"/>
              </a:rPr>
              <a:t>http://en.wikipedia.org/wiki/Sorting_algorithm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/user/</a:t>
            </a:r>
            <a:r>
              <a:rPr lang="fr-FR" dirty="0" err="1">
                <a:hlinkClick r:id="rId3"/>
              </a:rPr>
              <a:t>AlgoRythmics#p</a:t>
            </a:r>
            <a:r>
              <a:rPr lang="fr-FR" dirty="0">
                <a:hlinkClick r:id="rId3"/>
              </a:rPr>
              <a:t>/u/3/lyZQPjUT5B4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N'ayez pas peur d'utiliser le débogueur Eclipse si vous avez besoin 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00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endParaRPr lang="fr-FR" sz="6000" i="1" dirty="0"/>
          </a:p>
          <a:p>
            <a:pPr marL="0" indent="0" algn="ctr">
              <a:buNone/>
            </a:pPr>
            <a:r>
              <a:rPr lang="fr-FR" sz="5400" i="1" dirty="0"/>
              <a:t>Merci de votre attention</a:t>
            </a:r>
            <a:endParaRPr lang="fr-FR" sz="7200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Bases du langage</a:t>
            </a:r>
          </a:p>
        </p:txBody>
      </p:sp>
      <p:pic>
        <p:nvPicPr>
          <p:cNvPr id="16386" name="Picture 2" descr="D:\Users\Renaud\Desktop\StageFinEtudesSupinfo\Icons-New\v3\Min\Con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3800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e" id="{FE83BFE6-D9F0-4F7D-8D18-AF1DB177C76D}" vid="{2ECD46C6-F2BF-43A4-B3AB-A66EB5F93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ée un document." ma:contentTypeScope="" ma:versionID="2446e5e8a9a03e34da3052bfc6e4df2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f656c2ccda77a3ead4f88d405b3ead74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C471A3-F928-4DAA-9930-05C0CFCB42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1D080-C92B-452D-8E5C-7545CD11778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df6a2481-f83a-46a3-8f40-5d7d98220897"/>
    <ds:schemaRef ds:uri="cac1e2cd-caea-4862-842c-e8cbcf68099c"/>
    <ds:schemaRef ds:uri="53e7e946-44f4-49f5-9dad-e407c2fd17d7"/>
    <ds:schemaRef ds:uri="4fb49bd0-a5f8-443a-b531-ddcc37593867"/>
  </ds:schemaRefs>
</ds:datastoreItem>
</file>

<file path=customXml/itemProps3.xml><?xml version="1.0" encoding="utf-8"?>
<ds:datastoreItem xmlns:ds="http://schemas.openxmlformats.org/officeDocument/2006/customXml" ds:itemID="{8BAFE992-C021-4273-B39F-A128F4F57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7e946-44f4-49f5-9dad-e407c2fd17d7"/>
    <ds:schemaRef ds:uri="4fb49bd0-a5f8-443a-b531-ddcc37593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0</TotalTime>
  <Words>5596</Words>
  <Application>Microsoft Office PowerPoint</Application>
  <PresentationFormat>Affichage à l'écran (16:10)</PresentationFormat>
  <Paragraphs>1234</Paragraphs>
  <Slides>93</Slides>
  <Notes>69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94" baseType="lpstr">
      <vt:lpstr>MyTheme</vt:lpstr>
      <vt:lpstr>Présentation PowerPoint</vt:lpstr>
      <vt:lpstr>Objectifs</vt:lpstr>
      <vt:lpstr>Sujets du cours</vt:lpstr>
      <vt:lpstr>Primitive / Type de référence</vt:lpstr>
      <vt:lpstr>Types primitifs</vt:lpstr>
      <vt:lpstr>Types primitifs</vt:lpstr>
      <vt:lpstr>Types primitifs</vt:lpstr>
      <vt:lpstr>Types de référence</vt:lpstr>
      <vt:lpstr>Questions ?</vt:lpstr>
      <vt:lpstr>Variables</vt:lpstr>
      <vt:lpstr>Syntaxe</vt:lpstr>
      <vt:lpstr>Nombres Littéraux</vt:lpstr>
      <vt:lpstr>Nombres Littéraux</vt:lpstr>
      <vt:lpstr>Nombres Littéraux</vt:lpstr>
      <vt:lpstr>Cast</vt:lpstr>
      <vt:lpstr>Quizz</vt:lpstr>
      <vt:lpstr>Questions ?</vt:lpstr>
      <vt:lpstr>Les opérateurs</vt:lpstr>
      <vt:lpstr>Opérateurs d'affectation</vt:lpstr>
      <vt:lpstr>Opérateurs conditionnels</vt:lpstr>
      <vt:lpstr>Opérateurs au niveau du bit (bitwise)</vt:lpstr>
      <vt:lpstr>Opérateurs de comparaison</vt:lpstr>
      <vt:lpstr>Opérateurs mathématiques</vt:lpstr>
      <vt:lpstr>Pre/Post incrementation</vt:lpstr>
      <vt:lpstr>Comparaison avec C/C++</vt:lpstr>
      <vt:lpstr>Quizz</vt:lpstr>
      <vt:lpstr>Quizz</vt:lpstr>
      <vt:lpstr>Quizz</vt:lpstr>
      <vt:lpstr>Questions ?</vt:lpstr>
      <vt:lpstr>Types d'objets courants</vt:lpstr>
      <vt:lpstr>Introduction</vt:lpstr>
      <vt:lpstr>Objets</vt:lpstr>
      <vt:lpstr>Wrappers (Emballages)</vt:lpstr>
      <vt:lpstr>Wrappers</vt:lpstr>
      <vt:lpstr>Wrappers</vt:lpstr>
      <vt:lpstr>Énumérations</vt:lpstr>
      <vt:lpstr>Arrays</vt:lpstr>
      <vt:lpstr>Création d’un Array</vt:lpstr>
      <vt:lpstr>Création d’un Array</vt:lpstr>
      <vt:lpstr>Array Size</vt:lpstr>
      <vt:lpstr>Manipuler le contenu du tableau</vt:lpstr>
      <vt:lpstr>Tableau multidimensionnel</vt:lpstr>
      <vt:lpstr>Questions ?</vt:lpstr>
      <vt:lpstr>Plus de syntaxe</vt:lpstr>
      <vt:lpstr>Instructions et blocs</vt:lpstr>
      <vt:lpstr>Portée des variables locales</vt:lpstr>
      <vt:lpstr>commentaires</vt:lpstr>
      <vt:lpstr>Questions ?</vt:lpstr>
      <vt:lpstr>Flux de contrôle</vt:lpstr>
      <vt:lpstr>if/else</vt:lpstr>
      <vt:lpstr>if/else</vt:lpstr>
      <vt:lpstr>switch</vt:lpstr>
      <vt:lpstr>Présentation PowerPoint</vt:lpstr>
      <vt:lpstr>switch</vt:lpstr>
      <vt:lpstr>switch</vt:lpstr>
      <vt:lpstr>switch</vt:lpstr>
      <vt:lpstr>switch</vt:lpstr>
      <vt:lpstr>switch</vt:lpstr>
      <vt:lpstr>switch</vt:lpstr>
      <vt:lpstr>Opérateur ternaire</vt:lpstr>
      <vt:lpstr>while</vt:lpstr>
      <vt:lpstr>do/while</vt:lpstr>
      <vt:lpstr>for</vt:lpstr>
      <vt:lpstr>Questions ?</vt:lpstr>
      <vt:lpstr>Exercices</vt:lpstr>
      <vt:lpstr>Méthodes</vt:lpstr>
      <vt:lpstr>Définition</vt:lpstr>
      <vt:lpstr>Ecrire une méthode</vt:lpstr>
      <vt:lpstr>Valeur renvoyée</vt:lpstr>
      <vt:lpstr>Valeur renvoyée</vt:lpstr>
      <vt:lpstr>Les paramètres</vt:lpstr>
      <vt:lpstr>Les paramètres</vt:lpstr>
      <vt:lpstr>Appel d'une méthode</vt:lpstr>
      <vt:lpstr>Surcharge</vt:lpstr>
      <vt:lpstr>Exemples valides</vt:lpstr>
      <vt:lpstr>Exemples invalides</vt:lpstr>
      <vt:lpstr>Les constructeurs</vt:lpstr>
      <vt:lpstr>Les constructeurs</vt:lpstr>
      <vt:lpstr>Le « main »</vt:lpstr>
      <vt:lpstr>Méthodes statiques</vt:lpstr>
      <vt:lpstr>Expression lambda</vt:lpstr>
      <vt:lpstr>Expression lambda</vt:lpstr>
      <vt:lpstr>Expression lambda</vt:lpstr>
      <vt:lpstr>Expression lambda</vt:lpstr>
      <vt:lpstr>Expression lambda</vt:lpstr>
      <vt:lpstr>Expression lambda</vt:lpstr>
      <vt:lpstr>Questions ?</vt:lpstr>
      <vt:lpstr>Exercises (1/5) </vt:lpstr>
      <vt:lpstr>Exercises (2/5)</vt:lpstr>
      <vt:lpstr>Exercises (3/5)</vt:lpstr>
      <vt:lpstr>Exercises (4/5)</vt:lpstr>
      <vt:lpstr>Exercises (5/5)</vt:lpstr>
      <vt:lpstr>Fin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cp:lastModifiedBy/>
  <cp:revision>296</cp:revision>
  <dcterms:created xsi:type="dcterms:W3CDTF">2010-02-28T17:00:24Z</dcterms:created>
  <dcterms:modified xsi:type="dcterms:W3CDTF">2024-03-12T09:12:04Z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  <property fmtid="{D5CDD505-2E9C-101B-9397-08002B2CF9AE}" pid="3" name="MediaServiceImageTags">
    <vt:lpwstr/>
  </property>
</Properties>
</file>