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95" r:id="rId4"/>
  </p:sldMasterIdLst>
  <p:notesMasterIdLst>
    <p:notesMasterId r:id="rId128"/>
  </p:notesMasterIdLst>
  <p:handoutMasterIdLst>
    <p:handoutMasterId r:id="rId129"/>
  </p:handoutMasterIdLst>
  <p:sldIdLst>
    <p:sldId id="444" r:id="rId5"/>
    <p:sldId id="456" r:id="rId6"/>
    <p:sldId id="457" r:id="rId7"/>
    <p:sldId id="453" r:id="rId8"/>
    <p:sldId id="451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  <p:sldId id="579" r:id="rId59"/>
    <p:sldId id="580" r:id="rId60"/>
    <p:sldId id="581" r:id="rId61"/>
    <p:sldId id="582" r:id="rId62"/>
    <p:sldId id="636" r:id="rId63"/>
    <p:sldId id="638" r:id="rId64"/>
    <p:sldId id="583" r:id="rId65"/>
    <p:sldId id="584" r:id="rId66"/>
    <p:sldId id="585" r:id="rId67"/>
    <p:sldId id="586" r:id="rId68"/>
    <p:sldId id="587" r:id="rId69"/>
    <p:sldId id="588" r:id="rId70"/>
    <p:sldId id="589" r:id="rId71"/>
    <p:sldId id="590" r:id="rId72"/>
    <p:sldId id="591" r:id="rId73"/>
    <p:sldId id="592" r:id="rId74"/>
    <p:sldId id="593" r:id="rId75"/>
    <p:sldId id="594" r:id="rId76"/>
    <p:sldId id="595" r:id="rId77"/>
    <p:sldId id="596" r:id="rId78"/>
    <p:sldId id="597" r:id="rId79"/>
    <p:sldId id="598" r:id="rId80"/>
    <p:sldId id="599" r:id="rId81"/>
    <p:sldId id="600" r:id="rId82"/>
    <p:sldId id="602" r:id="rId83"/>
    <p:sldId id="603" r:id="rId84"/>
    <p:sldId id="604" r:id="rId85"/>
    <p:sldId id="605" r:id="rId86"/>
    <p:sldId id="606" r:id="rId87"/>
    <p:sldId id="607" r:id="rId88"/>
    <p:sldId id="608" r:id="rId89"/>
    <p:sldId id="609" r:id="rId90"/>
    <p:sldId id="610" r:id="rId91"/>
    <p:sldId id="611" r:id="rId92"/>
    <p:sldId id="639" r:id="rId93"/>
    <p:sldId id="640" r:id="rId94"/>
    <p:sldId id="641" r:id="rId95"/>
    <p:sldId id="642" r:id="rId96"/>
    <p:sldId id="643" r:id="rId97"/>
    <p:sldId id="644" r:id="rId98"/>
    <p:sldId id="645" r:id="rId99"/>
    <p:sldId id="646" r:id="rId100"/>
    <p:sldId id="601" r:id="rId101"/>
    <p:sldId id="612" r:id="rId102"/>
    <p:sldId id="613" r:id="rId103"/>
    <p:sldId id="614" r:id="rId104"/>
    <p:sldId id="615" r:id="rId105"/>
    <p:sldId id="616" r:id="rId106"/>
    <p:sldId id="617" r:id="rId107"/>
    <p:sldId id="618" r:id="rId108"/>
    <p:sldId id="619" r:id="rId109"/>
    <p:sldId id="620" r:id="rId110"/>
    <p:sldId id="621" r:id="rId111"/>
    <p:sldId id="622" r:id="rId112"/>
    <p:sldId id="623" r:id="rId113"/>
    <p:sldId id="624" r:id="rId114"/>
    <p:sldId id="625" r:id="rId115"/>
    <p:sldId id="626" r:id="rId116"/>
    <p:sldId id="627" r:id="rId117"/>
    <p:sldId id="628" r:id="rId118"/>
    <p:sldId id="629" r:id="rId119"/>
    <p:sldId id="630" r:id="rId120"/>
    <p:sldId id="637" r:id="rId121"/>
    <p:sldId id="631" r:id="rId122"/>
    <p:sldId id="632" r:id="rId123"/>
    <p:sldId id="633" r:id="rId124"/>
    <p:sldId id="634" r:id="rId125"/>
    <p:sldId id="635" r:id="rId126"/>
    <p:sldId id="522" r:id="rId127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77"/>
    <a:srgbClr val="FFFFFF"/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0" autoAdjust="0"/>
  </p:normalViewPr>
  <p:slideViewPr>
    <p:cSldViewPr>
      <p:cViewPr varScale="1">
        <p:scale>
          <a:sx n="91" d="100"/>
          <a:sy n="91" d="100"/>
        </p:scale>
        <p:origin x="1210" y="53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51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59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90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11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4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60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747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88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910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2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9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8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8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3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20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FCF5F-92A9-FE23-1AB3-CCF7C09E55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1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485" r:id="rId12"/>
    <p:sldLayoutId id="2147484487" r:id="rId13"/>
    <p:sldLayoutId id="2147484488" r:id="rId14"/>
    <p:sldLayoutId id="2147484489" r:id="rId1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en.wikipedia.org/wiki/Conway's_Game_of_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>
                <a:latin typeface="Myriad Pro"/>
                <a:ea typeface="MS PGothic" charset="0"/>
                <a:cs typeface="Myriad Pro"/>
              </a:rPr>
              <a:t>Programmation orientée objet</a:t>
            </a: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78" y="2497460"/>
            <a:ext cx="2307114" cy="2285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Comment créer des instances 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Utilisez le mot-clé </a:t>
            </a:r>
            <a:r>
              <a:rPr lang="fr-FR" b="1" dirty="0"/>
              <a:t>new</a:t>
            </a:r>
            <a:r>
              <a:rPr lang="fr-FR" dirty="0"/>
              <a:t> pour créer une instance </a:t>
            </a:r>
          </a:p>
          <a:p>
            <a:r>
              <a:rPr lang="fr-FR" dirty="0"/>
              <a:t>L'instanciation retourne un objet ayant : </a:t>
            </a:r>
          </a:p>
          <a:p>
            <a:pPr lvl="1"/>
            <a:r>
              <a:rPr lang="fr-FR" dirty="0"/>
              <a:t>Les mêmes attributs (mais avec des valeurs différentes) </a:t>
            </a:r>
          </a:p>
          <a:p>
            <a:pPr lvl="1"/>
            <a:r>
              <a:rPr lang="fr-FR" dirty="0"/>
              <a:t>Les mêmes méthodes (le même comportement)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myCar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Car();</a:t>
            </a:r>
            <a:endParaRPr lang="fr-FR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yourCar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"orange"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9850"/>
              </p:ext>
            </p:extLst>
          </p:nvPr>
        </p:nvGraphicFramePr>
        <p:xfrm>
          <a:off x="2932916" y="4081636"/>
          <a:ext cx="2143140" cy="741680"/>
        </p:xfrm>
        <a:graphic>
          <a:graphicData uri="http://schemas.openxmlformats.org/drawingml/2006/table">
            <a:tbl>
              <a:tblPr bandRow="1"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myCar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0xE29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yourCar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0xF5A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64964" y="4801716"/>
            <a:ext cx="13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6056" y="3361556"/>
            <a:ext cx="3693791" cy="1872208"/>
            <a:chOff x="5270697" y="3361556"/>
            <a:chExt cx="3693791" cy="1872208"/>
          </a:xfrm>
        </p:grpSpPr>
        <p:sp>
          <p:nvSpPr>
            <p:cNvPr id="16" name="Cloud 15"/>
            <p:cNvSpPr/>
            <p:nvPr/>
          </p:nvSpPr>
          <p:spPr bwMode="auto">
            <a:xfrm>
              <a:off x="6300192" y="3361556"/>
              <a:ext cx="2664296" cy="1872208"/>
            </a:xfrm>
            <a:prstGeom prst="cloud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Rectangle à coins arrondis 7"/>
            <p:cNvSpPr/>
            <p:nvPr/>
          </p:nvSpPr>
          <p:spPr bwMode="auto">
            <a:xfrm>
              <a:off x="7226309" y="4369668"/>
              <a:ext cx="1018099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Object2</a:t>
              </a:r>
            </a:p>
          </p:txBody>
        </p:sp>
        <p:sp>
          <p:nvSpPr>
            <p:cNvPr id="19" name="Rectangle à coins arrondis 8"/>
            <p:cNvSpPr/>
            <p:nvPr/>
          </p:nvSpPr>
          <p:spPr bwMode="auto">
            <a:xfrm>
              <a:off x="6650245" y="3817029"/>
              <a:ext cx="1018099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53462" y="3649588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 Heap</a:t>
              </a:r>
            </a:p>
          </p:txBody>
        </p:sp>
        <p:cxnSp>
          <p:nvCxnSpPr>
            <p:cNvPr id="22" name="Straight Arrow Connector 21"/>
            <p:cNvCxnSpPr>
              <a:endCxn id="19" idx="1"/>
            </p:cNvCxnSpPr>
            <p:nvPr/>
          </p:nvCxnSpPr>
          <p:spPr bwMode="auto">
            <a:xfrm flipV="1">
              <a:off x="5270697" y="4021341"/>
              <a:ext cx="1379548" cy="299744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endCxn id="18" idx="1"/>
            </p:cNvCxnSpPr>
            <p:nvPr/>
          </p:nvCxnSpPr>
          <p:spPr bwMode="auto">
            <a:xfrm flipV="1">
              <a:off x="5270697" y="4573980"/>
              <a:ext cx="1955612" cy="11712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75887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Déclaration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273324"/>
            <a:ext cx="8280920" cy="4230687"/>
          </a:xfrm>
        </p:spPr>
        <p:txBody>
          <a:bodyPr/>
          <a:lstStyle/>
          <a:p>
            <a:r>
              <a:rPr lang="fr-FR" b="1" dirty="0">
                <a:ea typeface="ＭＳ Ｐゴシック" pitchFamily="34" charset="-128"/>
              </a:rPr>
              <a:t>DOIT</a:t>
            </a:r>
            <a:r>
              <a:rPr lang="fr-FR" dirty="0">
                <a:ea typeface="ＭＳ Ｐゴシック" pitchFamily="34" charset="-128"/>
              </a:rPr>
              <a:t> être la première instruction de votre classe si elle se trouve dans un package</a:t>
            </a: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Convention de nommage :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sz="2000" dirty="0">
                <a:ea typeface="ＭＳ Ｐゴシック" pitchFamily="34" charset="-128"/>
              </a:rPr>
              <a:t>Nom de domaine inversé – par exemple : </a:t>
            </a:r>
            <a:r>
              <a:rPr lang="fr-FR" sz="2000" dirty="0" err="1">
                <a:ea typeface="ＭＳ Ｐゴシック" pitchFamily="34" charset="-128"/>
              </a:rPr>
              <a:t>com.cci.sun</a:t>
            </a:r>
            <a:endParaRPr lang="fr-FR" sz="2000" dirty="0">
              <a:ea typeface="ＭＳ Ｐゴシック" pitchFamily="34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fr-FR" sz="2000" dirty="0">
                <a:ea typeface="ＭＳ Ｐゴシック" pitchFamily="34" charset="-128"/>
              </a:rPr>
              <a:t>Le nom de votre programme ou module – par exemple : </a:t>
            </a:r>
            <a:r>
              <a:rPr lang="fr-FR" sz="2000" i="1" dirty="0" err="1">
                <a:ea typeface="ＭＳ Ｐゴシック" pitchFamily="34" charset="-128"/>
              </a:rPr>
              <a:t>myprogram</a:t>
            </a:r>
            <a:endParaRPr lang="fr-FR" sz="2000" i="1" dirty="0">
              <a:ea typeface="ＭＳ Ｐゴシック" pitchFamily="34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fr-FR" sz="2000" dirty="0">
                <a:ea typeface="ＭＳ Ｐゴシック" pitchFamily="34" charset="-128"/>
              </a:rPr>
              <a:t>Le nom de vos sous-modules – par exemple : </a:t>
            </a:r>
            <a:r>
              <a:rPr lang="fr-FR" sz="2000" dirty="0" err="1">
                <a:ea typeface="ＭＳ Ｐゴシック" pitchFamily="34" charset="-128"/>
              </a:rPr>
              <a:t>beans</a:t>
            </a:r>
            <a:r>
              <a:rPr lang="fr-FR" sz="2000" dirty="0">
                <a:ea typeface="ＭＳ Ｐゴシック" pitchFamily="34" charset="-128"/>
              </a:rPr>
              <a:t> , </a:t>
            </a:r>
            <a:r>
              <a:rPr lang="fr-FR" sz="2000" dirty="0" err="1">
                <a:ea typeface="ＭＳ Ｐゴシック" pitchFamily="34" charset="-128"/>
              </a:rPr>
              <a:t>ui</a:t>
            </a:r>
            <a:r>
              <a:rPr lang="fr-FR" sz="2000" dirty="0">
                <a:ea typeface="ＭＳ Ｐゴシック" pitchFamily="34" charset="-128"/>
              </a:rPr>
              <a:t> ou dao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Package design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81436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com.cci.sun.myprogram.beans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 {...}</a:t>
            </a:r>
          </a:p>
        </p:txBody>
      </p:sp>
    </p:spTree>
    <p:extLst>
      <p:ext uri="{BB962C8B-B14F-4D97-AF65-F5344CB8AC3E}">
        <p14:creationId xmlns:p14="http://schemas.microsoft.com/office/powerpoint/2010/main" val="20209295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Nous utilisons un point "." pour séparer</a:t>
            </a:r>
          </a:p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les éléments du nom du package</a:t>
            </a:r>
          </a:p>
          <a:p>
            <a:pPr marL="0" indent="0" algn="ctr">
              <a:buNone/>
            </a:pPr>
            <a:endParaRPr lang="fr-FR" sz="3600" dirty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Par convention, le nom complet du package doit être en minuscules et</a:t>
            </a:r>
          </a:p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ne contenir que des lettres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Package design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556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Import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sz="2400" dirty="0">
                <a:ea typeface="ＭＳ Ｐゴシック" pitchFamily="34" charset="-128"/>
              </a:rPr>
              <a:t>L'importation d'une classe nous permet de travailler avec elle :</a:t>
            </a:r>
          </a:p>
          <a:p>
            <a:pPr lvl="1"/>
            <a:r>
              <a:rPr lang="fr-FR" sz="2000" dirty="0">
                <a:ea typeface="ＭＳ Ｐゴシック" pitchFamily="34" charset="-128"/>
              </a:rPr>
              <a:t>Sinon, comment Java </a:t>
            </a:r>
            <a:r>
              <a:rPr lang="fr-FR" sz="2000" dirty="0" err="1">
                <a:ea typeface="ＭＳ Ｐゴシック" pitchFamily="34" charset="-128"/>
              </a:rPr>
              <a:t>sait-il</a:t>
            </a:r>
            <a:r>
              <a:rPr lang="fr-FR" sz="2000" dirty="0">
                <a:ea typeface="ＭＳ Ｐゴシック" pitchFamily="34" charset="-128"/>
              </a:rPr>
              <a:t> quelle définition de la class User vous utilisez ?</a:t>
            </a:r>
          </a:p>
          <a:p>
            <a:r>
              <a:rPr lang="fr-FR" sz="2400" dirty="0">
                <a:ea typeface="ＭＳ Ｐゴシック" pitchFamily="34" charset="-128"/>
              </a:rPr>
              <a:t>Fait avec le mot clé </a:t>
            </a:r>
            <a:r>
              <a:rPr lang="fr-FR" sz="2400" b="1" dirty="0">
                <a:ea typeface="ＭＳ Ｐゴシック" pitchFamily="34" charset="-128"/>
              </a:rPr>
              <a:t>import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Package design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215391" y="2641476"/>
            <a:ext cx="8785225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com.cci.sun.myprogram.vehicle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solidFill>
                <a:srgbClr val="8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com.cci.sun.myprogram.beans.User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Now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can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use the User class in the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current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// class</a:t>
            </a:r>
            <a:endParaRPr lang="fr-FR" b="1" dirty="0">
              <a:solidFill>
                <a:srgbClr val="400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currentSpeed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 user; 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Let’s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use the class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included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9302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9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Types immuables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Certains objets ne peuvent pas changer…</a:t>
            </a:r>
            <a:endParaRPr lang="en-US" sz="2400" i="1" dirty="0">
              <a:latin typeface="+mn-lt"/>
            </a:endParaRPr>
          </a:p>
        </p:txBody>
      </p:sp>
      <p:pic>
        <p:nvPicPr>
          <p:cNvPr id="11" name="Picture 12" descr="C:\Documents and Settings\matt\Desktop\1.png"/>
          <p:cNvPicPr>
            <a:picLocks noChangeAspect="1" noChangeArrowheads="1"/>
          </p:cNvPicPr>
          <p:nvPr/>
        </p:nvPicPr>
        <p:blipFill>
          <a:blip r:embed="rId2" cstate="print"/>
          <a:srcRect l="25313" t="23750" r="29688" b="20000"/>
          <a:stretch>
            <a:fillRect/>
          </a:stretch>
        </p:blipFill>
        <p:spPr bwMode="auto">
          <a:xfrm>
            <a:off x="6228184" y="2091084"/>
            <a:ext cx="2891358" cy="271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23156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classe String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sz="2400" dirty="0">
                <a:ea typeface="ＭＳ Ｐゴシック" pitchFamily="34" charset="-128"/>
              </a:rPr>
              <a:t>En langage Java, les String sont des objets enveloppant un tableau de caractères</a:t>
            </a:r>
          </a:p>
          <a:p>
            <a:pPr lvl="1"/>
            <a:r>
              <a:rPr lang="fr-FR" sz="2000" dirty="0">
                <a:ea typeface="ＭＳ Ｐゴシック" pitchFamily="34" charset="-128"/>
              </a:rPr>
              <a:t>Vous pouvez appeler des méthodes sur eux :</a:t>
            </a:r>
          </a:p>
          <a:p>
            <a:pPr lvl="1"/>
            <a:endParaRPr lang="fr-FR" sz="2000" dirty="0">
              <a:ea typeface="ＭＳ Ｐゴシック" pitchFamily="34" charset="-128"/>
            </a:endParaRPr>
          </a:p>
          <a:p>
            <a:endParaRPr lang="fr-FR" sz="2400" dirty="0">
              <a:ea typeface="ＭＳ Ｐゴシック" pitchFamily="34" charset="-128"/>
            </a:endParaRPr>
          </a:p>
          <a:p>
            <a:r>
              <a:rPr lang="fr-FR" sz="2400" dirty="0">
                <a:ea typeface="ＭＳ Ｐゴシック" pitchFamily="34" charset="-128"/>
              </a:rPr>
              <a:t>Parce que String sont des objets, vous ne pouvez pas les comparer comme vous l'avez fait avec les types primitifs :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immuables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353444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bit of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009628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name1 =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"NICOLAS"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name2 =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"NICOLAS"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(name1.equals(name2))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code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694502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4700DB4-1BF2-118D-BB21-E5DC290B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875809"/>
          </a:xfrm>
        </p:spPr>
        <p:txBody>
          <a:bodyPr/>
          <a:lstStyle/>
          <a:p>
            <a:r>
              <a:rPr lang="fr-FR" dirty="0"/>
              <a:t>Comment fonctionnent les objets immuables ?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201316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Les chaînes sont immuables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Une fois créées, leur valeur ne changera jamais !</a:t>
            </a:r>
          </a:p>
          <a:p>
            <a:r>
              <a:rPr lang="fr-FR" dirty="0">
                <a:ea typeface="ＭＳ Ｐゴシック" pitchFamily="34" charset="-128"/>
              </a:rPr>
              <a:t>Les objets immuables n'ont pas de méthode pour modifier leur valeur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Mais peut avoir une méthode pour retourner un nouvel objet avec la nouvelle valeur 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immuables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937620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String"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upperStr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str.toUpperCase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"Original String: " 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Upper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String: " 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upperStr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71503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875809"/>
          </a:xfrm>
        </p:spPr>
        <p:txBody>
          <a:bodyPr/>
          <a:lstStyle/>
          <a:p>
            <a:r>
              <a:rPr lang="fr-FR" dirty="0"/>
              <a:t>Comment fonctionnent les objets immuables ?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Types immuables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417340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myString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String"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myString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awesome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Cloud 17"/>
          <p:cNvSpPr/>
          <p:nvPr/>
        </p:nvSpPr>
        <p:spPr bwMode="auto">
          <a:xfrm>
            <a:off x="3635896" y="2425452"/>
            <a:ext cx="4176464" cy="2736304"/>
          </a:xfrm>
          <a:prstGeom prst="cloud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9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50019"/>
              </p:ext>
            </p:extLst>
          </p:nvPr>
        </p:nvGraphicFramePr>
        <p:xfrm>
          <a:off x="1115616" y="3494772"/>
          <a:ext cx="1285884" cy="370840"/>
        </p:xfrm>
        <a:graphic>
          <a:graphicData uri="http://schemas.openxmlformats.org/drawingml/2006/table">
            <a:tbl>
              <a:tblPr bandRow="1"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fr-FR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myString</a:t>
                      </a:r>
                      <a:r>
                        <a:rPr lang="fr-FR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à coins arrondis 7"/>
          <p:cNvSpPr/>
          <p:nvPr/>
        </p:nvSpPr>
        <p:spPr bwMode="auto">
          <a:xfrm>
            <a:off x="5220072" y="3528997"/>
            <a:ext cx="1728355" cy="408623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"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is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awesome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."</a:t>
            </a:r>
          </a:p>
        </p:txBody>
      </p:sp>
      <p:sp>
        <p:nvSpPr>
          <p:cNvPr id="21" name="Rectangle à coins arrondis 8"/>
          <p:cNvSpPr/>
          <p:nvPr/>
        </p:nvSpPr>
        <p:spPr bwMode="auto">
          <a:xfrm>
            <a:off x="4427984" y="2952933"/>
            <a:ext cx="1361783" cy="408623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"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My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 String"</a:t>
            </a:r>
          </a:p>
        </p:txBody>
      </p:sp>
      <p:sp>
        <p:nvSpPr>
          <p:cNvPr id="22" name="Rectangle à coins arrondis 7"/>
          <p:cNvSpPr/>
          <p:nvPr/>
        </p:nvSpPr>
        <p:spPr bwMode="auto">
          <a:xfrm>
            <a:off x="4283968" y="4177069"/>
            <a:ext cx="2696223" cy="408623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"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My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 String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is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awesome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rPr>
              <a:t>."</a:t>
            </a:r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 bwMode="auto">
          <a:xfrm flipV="1">
            <a:off x="2411760" y="3157245"/>
            <a:ext cx="2016224" cy="564351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22" idx="1"/>
          </p:cNvCxnSpPr>
          <p:nvPr/>
        </p:nvCxnSpPr>
        <p:spPr bwMode="auto">
          <a:xfrm>
            <a:off x="2411760" y="3721596"/>
            <a:ext cx="1872208" cy="659785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Cross 24"/>
          <p:cNvSpPr/>
          <p:nvPr/>
        </p:nvSpPr>
        <p:spPr bwMode="auto">
          <a:xfrm rot="1724450">
            <a:off x="2987824" y="3163663"/>
            <a:ext cx="504056" cy="504056"/>
          </a:xfrm>
          <a:prstGeom prst="plus">
            <a:avLst>
              <a:gd name="adj" fmla="val 46152"/>
            </a:avLst>
          </a:prstGeom>
          <a:solidFill>
            <a:srgbClr val="4D4D4D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3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Avantages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Les objets immuables sont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Simple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Un objet immuable peut être dans exactement un état, l'état dans lequel il a été créé</a:t>
            </a:r>
          </a:p>
          <a:p>
            <a:endParaRPr lang="fr-FR" dirty="0">
              <a:ea typeface="ＭＳ Ｐゴシック" pitchFamily="34" charset="-128"/>
            </a:endParaRPr>
          </a:p>
          <a:p>
            <a:pPr lvl="1"/>
            <a:r>
              <a:rPr lang="fr-FR" dirty="0">
                <a:ea typeface="ＭＳ Ｐゴシック" pitchFamily="34" charset="-128"/>
              </a:rPr>
              <a:t>Thread-</a:t>
            </a:r>
            <a:r>
              <a:rPr lang="fr-FR" dirty="0" err="1">
                <a:ea typeface="ＭＳ Ｐゴシック" pitchFamily="34" charset="-128"/>
              </a:rPr>
              <a:t>safe</a:t>
            </a:r>
            <a:r>
              <a:rPr lang="fr-FR" dirty="0">
                <a:ea typeface="ＭＳ Ｐゴシック" pitchFamily="34" charset="-128"/>
              </a:rPr>
              <a:t>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Ils ne peuvent pas être corrompus par plusieurs threads y accédant simultanément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immuables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10" name="Picture 2" descr="D:\Users\Renaud\Desktop\StageFinEtudesSupinfo\Icons-New\v3\PPT\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700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Autres classes immuables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Quelques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autres</a:t>
            </a:r>
            <a:r>
              <a:rPr lang="en-US" dirty="0">
                <a:ea typeface="ＭＳ Ｐゴシック" pitchFamily="34" charset="-128"/>
              </a:rPr>
              <a:t> classes </a:t>
            </a:r>
            <a:r>
              <a:rPr lang="en-US" dirty="0" err="1">
                <a:ea typeface="ＭＳ Ｐゴシック" pitchFamily="34" charset="-128"/>
              </a:rPr>
              <a:t>immuables</a:t>
            </a:r>
            <a:r>
              <a:rPr lang="en-US" dirty="0">
                <a:ea typeface="ＭＳ Ｐゴシック" pitchFamily="34" charset="-128"/>
              </a:rPr>
              <a:t> dans le JDK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Les wrappers </a:t>
            </a:r>
            <a:r>
              <a:rPr lang="en-US" dirty="0" err="1">
                <a:ea typeface="ＭＳ Ｐゴシック" pitchFamily="34" charset="-128"/>
              </a:rPr>
              <a:t>primitifs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2"/>
            <a:r>
              <a:rPr lang="en-US" b="1" dirty="0">
                <a:ea typeface="ＭＳ Ｐゴシック" pitchFamily="34" charset="-128"/>
              </a:rPr>
              <a:t>Integer</a:t>
            </a:r>
          </a:p>
          <a:p>
            <a:pPr lvl="2"/>
            <a:r>
              <a:rPr lang="en-US" b="1" dirty="0">
                <a:ea typeface="ＭＳ Ｐゴシック" pitchFamily="34" charset="-128"/>
              </a:rPr>
              <a:t>Float</a:t>
            </a:r>
          </a:p>
          <a:p>
            <a:pPr lvl="2"/>
            <a:r>
              <a:rPr lang="en-US" b="1" dirty="0">
                <a:ea typeface="ＭＳ Ｐゴシック" pitchFamily="34" charset="-128"/>
              </a:rPr>
              <a:t>Boolean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…</a:t>
            </a:r>
          </a:p>
          <a:p>
            <a:r>
              <a:rPr lang="en-US" dirty="0" err="1">
                <a:ea typeface="ＭＳ Ｐゴシック" pitchFamily="34" charset="-128"/>
              </a:rPr>
              <a:t>Classe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BigInteger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err="1">
                <a:ea typeface="ＭＳ Ｐゴシック" pitchFamily="34" charset="-128"/>
              </a:rPr>
              <a:t>Classe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BigDecimal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immuables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5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Qu'est-ce qu'un constructeur 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spéciale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Exécuté lorsqu'une nouvelle instance d'un objet est créée </a:t>
            </a:r>
          </a:p>
          <a:p>
            <a:pPr lvl="1"/>
            <a:r>
              <a:rPr lang="fr-FR" dirty="0"/>
              <a:t>Appelé avec le mot-clé </a:t>
            </a:r>
            <a:r>
              <a:rPr lang="fr-FR" b="1" dirty="0"/>
              <a:t>new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Doit</a:t>
            </a:r>
            <a:r>
              <a:rPr lang="fr-FR" dirty="0"/>
              <a:t> avoir le </a:t>
            </a:r>
            <a:r>
              <a:rPr lang="fr-FR" b="1" dirty="0"/>
              <a:t>MÊME</a:t>
            </a:r>
            <a:r>
              <a:rPr lang="fr-FR" dirty="0"/>
              <a:t> </a:t>
            </a:r>
            <a:r>
              <a:rPr lang="fr-FR" b="1" dirty="0"/>
              <a:t>NOM</a:t>
            </a:r>
            <a:r>
              <a:rPr lang="fr-FR" dirty="0"/>
              <a:t> que la classe </a:t>
            </a:r>
          </a:p>
          <a:p>
            <a:pPr lvl="1"/>
            <a:r>
              <a:rPr lang="fr-FR" dirty="0"/>
              <a:t>Si vous n'en créez pas, le compilateur en crée un par défaut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433564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The default </a:t>
            </a:r>
            <a:r>
              <a:rPr lang="fr-FR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Car(){</a:t>
            </a: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//The </a:t>
            </a:r>
            <a:r>
              <a:rPr lang="fr-FR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body 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0913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98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Suppression des </a:t>
            </a:r>
            <a:r>
              <a:rPr lang="en-US" sz="2400" i="1" dirty="0" err="1">
                <a:latin typeface="+mn-lt"/>
              </a:rPr>
              <a:t>références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inutilisées</a:t>
            </a:r>
            <a:r>
              <a:rPr lang="en-US" sz="2400" i="1" dirty="0">
                <a:latin typeface="+mn-lt"/>
              </a:rPr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065412"/>
            <a:ext cx="2265684" cy="23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56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Design de référencement d'objet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Deux zones de mémoire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La pile (Stack)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Le tas (</a:t>
            </a:r>
            <a:r>
              <a:rPr lang="fr-FR" dirty="0" err="1">
                <a:ea typeface="ＭＳ Ｐゴシック" pitchFamily="34" charset="-128"/>
              </a:rPr>
              <a:t>Heap</a:t>
            </a:r>
            <a:r>
              <a:rPr lang="fr-FR" dirty="0">
                <a:ea typeface="ＭＳ Ｐゴシック" pitchFamily="34" charset="-128"/>
              </a:rPr>
              <a:t>)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La pile contient des types primitifs et des références à des objets</a:t>
            </a:r>
          </a:p>
          <a:p>
            <a:r>
              <a:rPr lang="fr-FR" dirty="0">
                <a:ea typeface="ＭＳ Ｐゴシック" pitchFamily="34" charset="-128"/>
              </a:rPr>
              <a:t>Le tas contient des valeurs d'objets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17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Design de référencement d'objet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Schéma de mémoire 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 bwMode="auto">
          <a:xfrm>
            <a:off x="1749301" y="1784797"/>
            <a:ext cx="4929187" cy="92868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lin ang="16200000" scaled="1"/>
            <a:tileRect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Ellipse 39"/>
          <p:cNvSpPr/>
          <p:nvPr/>
        </p:nvSpPr>
        <p:spPr bwMode="auto">
          <a:xfrm>
            <a:off x="1285852" y="2946608"/>
            <a:ext cx="6000792" cy="214314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106488" y="1999109"/>
            <a:ext cx="1428750" cy="4937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535238" y="1999109"/>
            <a:ext cx="1428750" cy="4937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963988" y="1999109"/>
            <a:ext cx="1428750" cy="4937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Bulle ronde 43"/>
          <p:cNvSpPr>
            <a:spLocks noChangeArrowheads="1"/>
          </p:cNvSpPr>
          <p:nvPr/>
        </p:nvSpPr>
        <p:spPr bwMode="auto">
          <a:xfrm>
            <a:off x="7249988" y="913284"/>
            <a:ext cx="1714500" cy="1085825"/>
          </a:xfrm>
          <a:prstGeom prst="wedgeEllipseCallout">
            <a:avLst>
              <a:gd name="adj1" fmla="val -83440"/>
              <a:gd name="adj2" fmla="val 38889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i="1" kern="0" dirty="0">
                <a:solidFill>
                  <a:srgbClr val="336699"/>
                </a:solidFill>
                <a:cs typeface="Arial" pitchFamily="34" charset="0"/>
              </a:rPr>
              <a:t>Mémoire de la pile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Bulle ronde 44"/>
          <p:cNvSpPr>
            <a:spLocks noChangeArrowheads="1"/>
          </p:cNvSpPr>
          <p:nvPr/>
        </p:nvSpPr>
        <p:spPr bwMode="auto">
          <a:xfrm>
            <a:off x="7321996" y="2497460"/>
            <a:ext cx="1714500" cy="1020642"/>
          </a:xfrm>
          <a:prstGeom prst="wedgeEllipseCallout">
            <a:avLst>
              <a:gd name="adj1" fmla="val -83440"/>
              <a:gd name="adj2" fmla="val 38889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i="1" kern="0" dirty="0">
                <a:solidFill>
                  <a:srgbClr val="336699"/>
                </a:solidFill>
                <a:cs typeface="Arial" pitchFamily="34" charset="0"/>
              </a:rPr>
              <a:t>Mémoire du tas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Ellipse 15"/>
          <p:cNvSpPr>
            <a:spLocks noChangeArrowheads="1"/>
          </p:cNvSpPr>
          <p:nvPr/>
        </p:nvSpPr>
        <p:spPr bwMode="auto">
          <a:xfrm>
            <a:off x="1714500" y="3232352"/>
            <a:ext cx="2357438" cy="1357313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fr-FR" sz="1600" dirty="0">
                <a:cs typeface="Arial" pitchFamily="34" charset="0"/>
              </a:rPr>
              <a:t>Objet qui réside dans la mémoire de tas à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Ellipse 17"/>
          <p:cNvSpPr>
            <a:spLocks noChangeArrowheads="1"/>
          </p:cNvSpPr>
          <p:nvPr/>
        </p:nvSpPr>
        <p:spPr bwMode="auto">
          <a:xfrm>
            <a:off x="4500579" y="3232352"/>
            <a:ext cx="2357437" cy="1357313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fr-FR" sz="1600" dirty="0">
                <a:cs typeface="Arial" pitchFamily="34" charset="0"/>
              </a:rPr>
              <a:t>Objet qui réside dans la mémoire de tas à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2214563" y="4375352"/>
            <a:ext cx="1428750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4929188" y="4375352"/>
            <a:ext cx="1438275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1011…1101</a:t>
            </a:r>
          </a:p>
        </p:txBody>
      </p:sp>
      <p:cxnSp>
        <p:nvCxnSpPr>
          <p:cNvPr id="51" name="Connecteur droit avec flèche 53"/>
          <p:cNvCxnSpPr>
            <a:cxnSpLocks noChangeShapeType="1"/>
            <a:endCxn id="47" idx="0"/>
          </p:cNvCxnSpPr>
          <p:nvPr/>
        </p:nvCxnSpPr>
        <p:spPr bwMode="auto">
          <a:xfrm flipH="1">
            <a:off x="2893219" y="2497460"/>
            <a:ext cx="163191" cy="73489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cxnSp>
        <p:nvCxnSpPr>
          <p:cNvPr id="52" name="Connecteur droit avec flèche 54"/>
          <p:cNvCxnSpPr>
            <a:cxnSpLocks noChangeShapeType="1"/>
            <a:endCxn id="48" idx="0"/>
          </p:cNvCxnSpPr>
          <p:nvPr/>
        </p:nvCxnSpPr>
        <p:spPr bwMode="auto">
          <a:xfrm>
            <a:off x="5292081" y="2497460"/>
            <a:ext cx="387217" cy="73489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535238" y="2057847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093788" y="2057847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963988" y="2057847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1011…1101</a:t>
            </a:r>
          </a:p>
        </p:txBody>
      </p:sp>
    </p:spTree>
    <p:extLst>
      <p:ext uri="{BB962C8B-B14F-4D97-AF65-F5344CB8AC3E}">
        <p14:creationId xmlns:p14="http://schemas.microsoft.com/office/powerpoint/2010/main" val="3984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/>
      <p:bldP spid="5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Supprimer une référence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Affecter à une variable de référence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Une valeur nulle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 nouvel objet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5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"White"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myCat.color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White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Remove old ref.</a:t>
            </a: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myCat.color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Red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myCat.color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!!</a:t>
            </a:r>
            <a:endParaRPr lang="en-US" sz="2000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9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Design </a:t>
            </a:r>
            <a:r>
              <a:rPr lang="fr-FR" dirty="0"/>
              <a:t>du déréférencement d'objet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 bwMode="auto">
          <a:xfrm>
            <a:off x="1643063" y="985293"/>
            <a:ext cx="4929187" cy="10081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lin ang="16200000" scaled="1"/>
            <a:tileRect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Ellipse 7"/>
          <p:cNvSpPr/>
          <p:nvPr/>
        </p:nvSpPr>
        <p:spPr bwMode="auto">
          <a:xfrm>
            <a:off x="1285852" y="3289548"/>
            <a:ext cx="6000792" cy="18002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3429000" y="1057300"/>
            <a:ext cx="1428750" cy="4937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Bulle ronde 12"/>
          <p:cNvSpPr>
            <a:spLocks noChangeArrowheads="1"/>
          </p:cNvSpPr>
          <p:nvPr/>
        </p:nvSpPr>
        <p:spPr bwMode="auto">
          <a:xfrm>
            <a:off x="7143750" y="985293"/>
            <a:ext cx="1714500" cy="1080120"/>
          </a:xfrm>
          <a:prstGeom prst="wedgeEllipseCallout">
            <a:avLst>
              <a:gd name="adj1" fmla="val -82644"/>
              <a:gd name="adj2" fmla="val -8000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Mémoire de la pile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Bulle ronde 14"/>
          <p:cNvSpPr>
            <a:spLocks noChangeArrowheads="1"/>
          </p:cNvSpPr>
          <p:nvPr/>
        </p:nvSpPr>
        <p:spPr bwMode="auto">
          <a:xfrm>
            <a:off x="7215188" y="2713484"/>
            <a:ext cx="1714500" cy="1050454"/>
          </a:xfrm>
          <a:prstGeom prst="wedgeEllipseCallout">
            <a:avLst>
              <a:gd name="adj1" fmla="val -83440"/>
              <a:gd name="adj2" fmla="val 38889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Mémoire du tas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Ellipse 15"/>
          <p:cNvSpPr>
            <a:spLocks noChangeArrowheads="1"/>
          </p:cNvSpPr>
          <p:nvPr/>
        </p:nvSpPr>
        <p:spPr bwMode="auto">
          <a:xfrm>
            <a:off x="1714500" y="3575293"/>
            <a:ext cx="2357438" cy="10104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Nouvel objet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CatLike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créé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2214563" y="4369668"/>
            <a:ext cx="1428750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38" name="Ellipse 28"/>
          <p:cNvSpPr>
            <a:spLocks noChangeArrowheads="1"/>
          </p:cNvSpPr>
          <p:nvPr/>
        </p:nvSpPr>
        <p:spPr bwMode="auto">
          <a:xfrm>
            <a:off x="4429125" y="3575293"/>
            <a:ext cx="2357438" cy="10104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r>
              <a:rPr lang="fr-FR" sz="160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929188" y="4369668"/>
            <a:ext cx="1428750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06813" y="2352763"/>
            <a:ext cx="179387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new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CatLike()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avec flèche 16"/>
          <p:cNvCxnSpPr>
            <a:cxnSpLocks noChangeShapeType="1"/>
            <a:stCxn id="40" idx="2"/>
            <a:endCxn id="36" idx="7"/>
          </p:cNvCxnSpPr>
          <p:nvPr/>
        </p:nvCxnSpPr>
        <p:spPr bwMode="auto">
          <a:xfrm flipH="1">
            <a:off x="3726699" y="2752813"/>
            <a:ext cx="877052" cy="970450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571625" y="2352763"/>
            <a:ext cx="2368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CatLike myCat   =  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Connecteur droit avec flèche 19"/>
          <p:cNvCxnSpPr>
            <a:cxnSpLocks noChangeShapeType="1"/>
          </p:cNvCxnSpPr>
          <p:nvPr/>
        </p:nvCxnSpPr>
        <p:spPr bwMode="auto">
          <a:xfrm flipV="1">
            <a:off x="2915816" y="1921397"/>
            <a:ext cx="864096" cy="504055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9000" y="1128737"/>
            <a:ext cx="144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cxnSp>
        <p:nvCxnSpPr>
          <p:cNvPr id="45" name="Connecteur droit avec flèche 21"/>
          <p:cNvCxnSpPr>
            <a:cxnSpLocks noChangeShapeType="1"/>
          </p:cNvCxnSpPr>
          <p:nvPr/>
        </p:nvCxnSpPr>
        <p:spPr bwMode="auto">
          <a:xfrm flipH="1">
            <a:off x="3059832" y="1842542"/>
            <a:ext cx="1226418" cy="2023070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-738188" y="1128737"/>
            <a:ext cx="595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 err="1">
                <a:latin typeface="Arial" pitchFamily="34" charset="0"/>
                <a:cs typeface="Arial" pitchFamily="34" charset="0"/>
              </a:rPr>
              <a:t>null</a:t>
            </a:r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Multiplier 23"/>
          <p:cNvSpPr/>
          <p:nvPr/>
        </p:nvSpPr>
        <p:spPr bwMode="auto">
          <a:xfrm rot="1358874">
            <a:off x="3457862" y="2319426"/>
            <a:ext cx="714375" cy="714375"/>
          </a:xfrm>
          <a:prstGeom prst="mathMultiply">
            <a:avLst/>
          </a:prstGeom>
          <a:solidFill>
            <a:srgbClr val="D68484"/>
          </a:soli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Bulle ronde 24"/>
          <p:cNvSpPr>
            <a:spLocks noChangeArrowheads="1"/>
          </p:cNvSpPr>
          <p:nvPr/>
        </p:nvSpPr>
        <p:spPr bwMode="auto">
          <a:xfrm>
            <a:off x="251520" y="2209428"/>
            <a:ext cx="3034605" cy="983581"/>
          </a:xfrm>
          <a:prstGeom prst="wedgeEllipseCallout">
            <a:avLst>
              <a:gd name="adj1" fmla="val 14468"/>
              <a:gd name="adj2" fmla="val 75361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rgbClr val="336699"/>
                </a:solidFill>
                <a:cs typeface="Arial" pitchFamily="34" charset="0"/>
              </a:rPr>
              <a:t>L'instance n'est plus référencée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830638" y="2864967"/>
            <a:ext cx="167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myCat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Bulle ronde 26"/>
          <p:cNvSpPr>
            <a:spLocks noChangeArrowheads="1"/>
          </p:cNvSpPr>
          <p:nvPr/>
        </p:nvSpPr>
        <p:spPr bwMode="auto">
          <a:xfrm>
            <a:off x="5143500" y="2065412"/>
            <a:ext cx="2000250" cy="913855"/>
          </a:xfrm>
          <a:prstGeom prst="wedgeEllipseCallout">
            <a:avLst>
              <a:gd name="adj1" fmla="val -46519"/>
              <a:gd name="adj2" fmla="val 43366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kern="0" dirty="0">
                <a:solidFill>
                  <a:srgbClr val="336699"/>
                </a:solidFill>
                <a:cs typeface="Arial" pitchFamily="34" charset="0"/>
              </a:rPr>
              <a:t>Nouvelle i</a:t>
            </a:r>
            <a:r>
              <a:rPr kumimoji="0" lang="fr-FR" sz="1800" b="0" i="1" u="none" strike="noStrike" kern="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nstruction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429000" y="1557362"/>
            <a:ext cx="1428750" cy="3571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3643313" y="1557362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myCat</a:t>
            </a:r>
          </a:p>
        </p:txBody>
      </p:sp>
    </p:spTree>
    <p:extLst>
      <p:ext uri="{BB962C8B-B14F-4D97-AF65-F5344CB8AC3E}">
        <p14:creationId xmlns:p14="http://schemas.microsoft.com/office/powerpoint/2010/main" val="10594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2461E-6 L 0.50087 -0.006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3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2" grpId="0"/>
      <p:bldP spid="42" grpId="1"/>
      <p:bldP spid="44" grpId="0"/>
      <p:bldP spid="44" grpId="1"/>
      <p:bldP spid="46" grpId="0"/>
      <p:bldP spid="47" grpId="0" animBg="1"/>
      <p:bldP spid="47" grpId="1" animBg="1"/>
      <p:bldP spid="48" grpId="0" animBg="1"/>
      <p:bldP spid="49" grpId="0"/>
      <p:bldP spid="49" grpId="1"/>
      <p:bldP spid="50" grpId="0" animBg="1"/>
      <p:bldP spid="50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Concept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 Garbage Collector…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Nettoie la mémoire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Détruit les instances n’étant plus référencées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Est appelé automatiquement, mais peut être appelé manuellement via </a:t>
            </a:r>
            <a:r>
              <a:rPr lang="fr-FR" b="1" dirty="0">
                <a:ea typeface="ＭＳ Ｐゴシック" pitchFamily="34" charset="-128"/>
              </a:rPr>
              <a:t>: </a:t>
            </a:r>
            <a:r>
              <a:rPr lang="fr-FR" b="1" dirty="0" err="1">
                <a:ea typeface="ＭＳ Ｐゴシック" pitchFamily="34" charset="-128"/>
              </a:rPr>
              <a:t>System.gc</a:t>
            </a:r>
            <a:r>
              <a:rPr lang="fr-FR" b="1" dirty="0">
                <a:ea typeface="ＭＳ Ｐゴシック" pitchFamily="34" charset="-128"/>
              </a:rPr>
              <a:t>();</a:t>
            </a:r>
          </a:p>
          <a:p>
            <a:r>
              <a:rPr lang="fr-FR" dirty="0">
                <a:ea typeface="ＭＳ Ｐゴシック" pitchFamily="34" charset="-128"/>
              </a:rPr>
              <a:t>La méthode objet </a:t>
            </a:r>
            <a:r>
              <a:rPr lang="fr-FR" b="1" dirty="0" err="1">
                <a:ea typeface="ＭＳ Ｐゴシック" pitchFamily="34" charset="-128"/>
              </a:rPr>
              <a:t>finalize</a:t>
            </a:r>
            <a:r>
              <a:rPr lang="fr-FR" dirty="0">
                <a:ea typeface="ＭＳ Ｐゴシック" pitchFamily="34" charset="-128"/>
              </a:rPr>
              <a:t>() est appelée avant que l'instance ne soit détruite 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369668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606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Concept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NOTE ! </a:t>
            </a:r>
          </a:p>
          <a:p>
            <a:pPr lvl="1"/>
            <a:r>
              <a:rPr lang="fr-FR" b="1" dirty="0"/>
              <a:t>Dépréciation de la finalisation avec Java 18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586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 1/2 – Lis et souviens toi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057300"/>
            <a:ext cx="8785225" cy="4032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Life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Life(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"Object 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exists"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@Override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finalize()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"Object 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"destroyed"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7863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 2/2 – </a:t>
            </a:r>
            <a:r>
              <a:rPr lang="fr-FR" dirty="0"/>
              <a:t>Devine la sortie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3" y="1057300"/>
            <a:ext cx="6264696" cy="4032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main (String[] </a:t>
            </a:r>
            <a:r>
              <a:rPr lang="en-US" b="1" dirty="0" err="1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Life v1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 Life(1);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Life v2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 Life(2);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Life v4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 Life(4);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Life v3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 Life(3);</a:t>
            </a:r>
          </a:p>
          <a:p>
            <a:pPr lvl="1"/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//Destroy the objects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v1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v2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err="1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System.gc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v4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 Life(5);</a:t>
            </a:r>
          </a:p>
          <a:p>
            <a:pPr lvl="1"/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v3 = v4;</a:t>
            </a:r>
          </a:p>
          <a:p>
            <a:pPr lvl="1"/>
            <a:r>
              <a:rPr lang="en-US" b="1" dirty="0" err="1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System.gc</a:t>
            </a:r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solidFill>
                  <a:srgbClr val="003B6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537306" y="1061356"/>
            <a:ext cx="2499190" cy="4100400"/>
          </a:xfrm>
          <a:prstGeom prst="rect">
            <a:avLst/>
          </a:prstGeom>
          <a:solidFill>
            <a:srgbClr val="A5C3DB">
              <a:alpha val="25000"/>
            </a:srgbClr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53464" y="1127590"/>
            <a:ext cx="1743660" cy="40011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console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034210" y="1591820"/>
            <a:ext cx="1860550" cy="366713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1 exists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034210" y="1949010"/>
            <a:ext cx="1860550" cy="366713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2 exists.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034210" y="2306200"/>
            <a:ext cx="1860550" cy="366713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4 exists.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034210" y="2663390"/>
            <a:ext cx="1860550" cy="366713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3 exists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772589" y="3065522"/>
            <a:ext cx="2122171" cy="369332"/>
          </a:xfrm>
          <a:prstGeom prst="rect">
            <a:avLst/>
          </a:prstGeom>
          <a:noFill/>
          <a:ln w="3175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1 destroyed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72589" y="3465569"/>
            <a:ext cx="2122171" cy="369332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2 destroyed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34210" y="3902346"/>
            <a:ext cx="1860550" cy="366713"/>
          </a:xfrm>
          <a:prstGeom prst="rect">
            <a:avLst/>
          </a:prstGeom>
          <a:noFill/>
          <a:ln w="3175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5 exists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4067945" y="1633364"/>
            <a:ext cx="2897420" cy="1013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4067944" y="1921396"/>
            <a:ext cx="2897420" cy="17049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>
            <a:off x="4067945" y="2209428"/>
            <a:ext cx="2897420" cy="23964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4067944" y="2497460"/>
            <a:ext cx="2897420" cy="308806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3419872" y="4009628"/>
            <a:ext cx="3545492" cy="1070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AutoShape 31"/>
          <p:cNvSpPr>
            <a:spLocks/>
          </p:cNvSpPr>
          <p:nvPr/>
        </p:nvSpPr>
        <p:spPr bwMode="auto">
          <a:xfrm>
            <a:off x="6375620" y="3038250"/>
            <a:ext cx="428628" cy="857256"/>
          </a:xfrm>
          <a:prstGeom prst="leftBrace">
            <a:avLst>
              <a:gd name="adj1" fmla="val 16667"/>
              <a:gd name="adj2" fmla="val 48539"/>
            </a:avLst>
          </a:prstGeom>
          <a:noFill/>
          <a:ln w="317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 flipV="1">
            <a:off x="2699793" y="3466876"/>
            <a:ext cx="3551192" cy="254719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2627785" y="4585692"/>
            <a:ext cx="3672408" cy="144016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AutoShape 35"/>
          <p:cNvSpPr>
            <a:spLocks/>
          </p:cNvSpPr>
          <p:nvPr/>
        </p:nvSpPr>
        <p:spPr bwMode="auto">
          <a:xfrm>
            <a:off x="6394430" y="4233062"/>
            <a:ext cx="357190" cy="928694"/>
          </a:xfrm>
          <a:prstGeom prst="leftBrace">
            <a:avLst>
              <a:gd name="adj1" fmla="val 16667"/>
              <a:gd name="adj2" fmla="val 50000"/>
            </a:avLst>
          </a:prstGeom>
          <a:noFill/>
          <a:ln w="317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6680182" y="4303930"/>
            <a:ext cx="2214578" cy="369888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4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destroyed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6680182" y="4720416"/>
            <a:ext cx="2214578" cy="369332"/>
          </a:xfrm>
          <a:prstGeom prst="rect">
            <a:avLst/>
          </a:prstGeom>
          <a:noFill/>
          <a:ln w="3175">
            <a:solidFill>
              <a:srgbClr val="4D4D4D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 3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destroyed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599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du constructeur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Vous pouvez surcharger un constructeur : </a:t>
            </a:r>
          </a:p>
          <a:p>
            <a:pPr lvl="1"/>
            <a:r>
              <a:rPr lang="fr-FR" dirty="0"/>
              <a:t>Comme toutes les autres méthodes ! </a:t>
            </a:r>
          </a:p>
          <a:p>
            <a:r>
              <a:rPr lang="fr-FR" dirty="0"/>
              <a:t>Cela permet de créer des constructeurs spécialisés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713484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Car(){</a:t>
            </a:r>
          </a:p>
          <a:p>
            <a:pPr lvl="2"/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no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Car( String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lvl="2"/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Overloaded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endParaRPr lang="fr-FR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6151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13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Modifiez votre projet Game of Life :</a:t>
            </a:r>
          </a:p>
          <a:p>
            <a:pPr lvl="1"/>
            <a:r>
              <a:rPr lang="fr-FR" dirty="0"/>
              <a:t>Dans votre méthode principale :</a:t>
            </a:r>
          </a:p>
          <a:p>
            <a:pPr lvl="2"/>
            <a:r>
              <a:rPr lang="fr-FR" dirty="0"/>
              <a:t>Créez un grand monde (&gt;= 100x100 par exemple).</a:t>
            </a:r>
          </a:p>
          <a:p>
            <a:pPr lvl="2"/>
            <a:r>
              <a:rPr lang="fr-FR" dirty="0"/>
              <a:t>Écrivez une boucle pour calculer les 1000 prochaines générations.</a:t>
            </a:r>
          </a:p>
          <a:p>
            <a:pPr lvl="2"/>
            <a:r>
              <a:rPr lang="fr-FR" dirty="0"/>
              <a:t>Entre chaque itération, ajoutez une pause de 3 secondes grâce à l'instruction suivante :</a:t>
            </a:r>
          </a:p>
          <a:p>
            <a:pPr marL="0" indent="0" algn="ctr">
              <a:buNone/>
            </a:pPr>
            <a:r>
              <a:rPr lang="fr-FR" b="1" dirty="0" err="1"/>
              <a:t>Thread.sleep</a:t>
            </a:r>
            <a:r>
              <a:rPr lang="fr-FR" b="1" dirty="0"/>
              <a:t>(3000);</a:t>
            </a:r>
          </a:p>
          <a:p>
            <a:endParaRPr lang="fr-FR" dirty="0"/>
          </a:p>
          <a:p>
            <a:r>
              <a:rPr lang="fr-FR" dirty="0"/>
              <a:t>Exécutez votre application 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024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Lancez </a:t>
            </a:r>
            <a:r>
              <a:rPr lang="fr-FR" dirty="0" err="1"/>
              <a:t>VisualVM</a:t>
            </a:r>
            <a:r>
              <a:rPr lang="fr-FR" dirty="0"/>
              <a:t> !</a:t>
            </a:r>
          </a:p>
          <a:p>
            <a:pPr lvl="1"/>
            <a:r>
              <a:rPr lang="fr-FR" dirty="0"/>
              <a:t>Il est censé se trouver dans le dossier bin de votre dossier d'installation JDK</a:t>
            </a:r>
          </a:p>
          <a:p>
            <a:pPr lvl="1"/>
            <a:r>
              <a:rPr lang="fr-FR" dirty="0"/>
              <a:t>Connectez-vous à votre application en cours d'exécution</a:t>
            </a:r>
          </a:p>
          <a:p>
            <a:pPr lvl="1"/>
            <a:r>
              <a:rPr lang="fr-FR" dirty="0"/>
              <a:t>Observez les onglets Monitor et Sampler et regardez le Garbage Collector en action !</a:t>
            </a:r>
          </a:p>
          <a:p>
            <a:endParaRPr lang="fr-FR" dirty="0"/>
          </a:p>
          <a:p>
            <a:r>
              <a:rPr lang="fr-FR" dirty="0"/>
              <a:t>Essayez de lancer vous-même le Garbage Collector et regardez le graphique de la mémoire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7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8713"/>
            <a:ext cx="8569647" cy="4230687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6000" i="1" dirty="0"/>
          </a:p>
          <a:p>
            <a:pPr marL="0" indent="0" algn="ctr">
              <a:buNone/>
            </a:pPr>
            <a:r>
              <a:rPr lang="fr-FR" sz="6000" i="1" dirty="0"/>
              <a:t>Merci de votre attention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pic>
        <p:nvPicPr>
          <p:cNvPr id="16386" name="Picture 2" descr="D:\Users\Renaud\Desktop\StageFinEtudesSupinfo\Icons-New\v3\Min\Conc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3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d'instanciation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L'instanciation crée un exemplaire de notre classe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Comme une usine automobile créant des exemplaires de voitures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929190" y="2293499"/>
            <a:ext cx="3387226" cy="2724241"/>
          </a:xfrm>
          <a:prstGeom prst="rect">
            <a:avLst/>
          </a:prstGeom>
          <a:solidFill>
            <a:srgbClr val="90B8D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fr-FR" b="1" dirty="0"/>
              <a:t>Mon programme</a:t>
            </a:r>
          </a:p>
          <a:p>
            <a:endParaRPr lang="fr-FR" b="1" dirty="0"/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4941895" y="2701628"/>
            <a:ext cx="19463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dirty="0"/>
              <a:t>j'utilise </a:t>
            </a:r>
            <a:r>
              <a:rPr lang="en-US" dirty="0">
                <a:solidFill>
                  <a:srgbClr val="7F0055"/>
                </a:solidFill>
              </a:rPr>
              <a:t>new</a:t>
            </a:r>
            <a:r>
              <a:rPr lang="fr-FR" dirty="0"/>
              <a:t> pour </a:t>
            </a:r>
          </a:p>
          <a:p>
            <a:r>
              <a:rPr lang="fr-FR" dirty="0"/>
              <a:t>créer un </a:t>
            </a:r>
          </a:p>
          <a:p>
            <a:r>
              <a:rPr lang="fr-FR" dirty="0"/>
              <a:t>nouvel objet</a:t>
            </a:r>
            <a:endParaRPr lang="en-US" dirty="0"/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1623120" y="2388468"/>
            <a:ext cx="1905000" cy="1621160"/>
          </a:xfrm>
          <a:prstGeom prst="rect">
            <a:avLst/>
          </a:prstGeom>
          <a:solidFill>
            <a:srgbClr val="DAE6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395536" y="4102542"/>
            <a:ext cx="44422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dirty="0">
                <a:solidFill>
                  <a:srgbClr val="336699"/>
                </a:solidFill>
              </a:rPr>
              <a:t>le constructeur de la classe crée un objet </a:t>
            </a:r>
          </a:p>
          <a:p>
            <a:r>
              <a:rPr lang="fr-FR" dirty="0">
                <a:solidFill>
                  <a:srgbClr val="336699"/>
                </a:solidFill>
              </a:rPr>
              <a:t>et donne une référence à </a:t>
            </a:r>
          </a:p>
          <a:p>
            <a:r>
              <a:rPr lang="fr-FR" dirty="0">
                <a:solidFill>
                  <a:srgbClr val="336699"/>
                </a:solidFill>
              </a:rPr>
              <a:t>mon programme</a:t>
            </a:r>
            <a:endParaRPr lang="en-US" dirty="0">
              <a:solidFill>
                <a:srgbClr val="336699"/>
              </a:solidFill>
            </a:endParaRPr>
          </a:p>
        </p:txBody>
      </p:sp>
      <p:cxnSp>
        <p:nvCxnSpPr>
          <p:cNvPr id="14" name="AutoShape 44"/>
          <p:cNvCxnSpPr>
            <a:cxnSpLocks noChangeShapeType="1"/>
            <a:stCxn id="11" idx="3"/>
            <a:endCxn id="15" idx="1"/>
          </p:cNvCxnSpPr>
          <p:nvPr/>
        </p:nvCxnSpPr>
        <p:spPr bwMode="auto">
          <a:xfrm>
            <a:off x="3563888" y="3290709"/>
            <a:ext cx="3491040" cy="298019"/>
          </a:xfrm>
          <a:prstGeom prst="bentConnector3">
            <a:avLst>
              <a:gd name="adj1" fmla="val 19209"/>
            </a:avLst>
          </a:prstGeom>
          <a:noFill/>
          <a:ln w="25400">
            <a:solidFill>
              <a:srgbClr val="336699"/>
            </a:solidFill>
            <a:miter lim="800000"/>
            <a:headEnd/>
            <a:tailEnd type="triangle" w="med" len="med"/>
          </a:ln>
        </p:spPr>
      </p:cxn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7054928" y="3131528"/>
            <a:ext cx="1066800" cy="914400"/>
          </a:xfrm>
          <a:prstGeom prst="rect">
            <a:avLst/>
          </a:prstGeom>
          <a:solidFill>
            <a:srgbClr val="DAE6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/>
              <a:t>Instance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4932040" y="3981752"/>
            <a:ext cx="313900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1600" dirty="0"/>
              <a:t>Maintenant, je peux utiliser mon </a:t>
            </a:r>
          </a:p>
          <a:p>
            <a:r>
              <a:rPr lang="fr-FR" sz="1600" dirty="0"/>
              <a:t>objet et instancier </a:t>
            </a:r>
          </a:p>
          <a:p>
            <a:r>
              <a:rPr lang="fr-FR" sz="1600" dirty="0"/>
              <a:t>autant d'autres objets </a:t>
            </a:r>
          </a:p>
          <a:p>
            <a:r>
              <a:rPr lang="fr-FR" sz="1600" dirty="0"/>
              <a:t>comme je veux</a:t>
            </a:r>
            <a:endParaRPr lang="en-US" sz="1600" dirty="0"/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619672" y="2388468"/>
            <a:ext cx="1905000" cy="1621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fr-FR" b="1" dirty="0">
                <a:solidFill>
                  <a:schemeClr val="tx1"/>
                </a:solidFill>
              </a:rPr>
              <a:t>Ma class</a:t>
            </a:r>
          </a:p>
        </p:txBody>
      </p:sp>
      <p:cxnSp>
        <p:nvCxnSpPr>
          <p:cNvPr id="10" name="AutoShape 38"/>
          <p:cNvCxnSpPr>
            <a:cxnSpLocks noChangeShapeType="1"/>
            <a:stCxn id="9" idx="1"/>
          </p:cNvCxnSpPr>
          <p:nvPr/>
        </p:nvCxnSpPr>
        <p:spPr bwMode="auto">
          <a:xfrm rot="10800000">
            <a:off x="3531571" y="2557511"/>
            <a:ext cx="1410325" cy="60578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336699"/>
            </a:solidFill>
            <a:miter lim="800000"/>
            <a:headEnd/>
            <a:tailEnd type="triangle" w="med" len="med"/>
          </a:ln>
        </p:spPr>
      </p:cxn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1835696" y="2829044"/>
            <a:ext cx="17281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7F0055"/>
                </a:solidFill>
              </a:rPr>
              <a:t>new</a:t>
            </a:r>
            <a:r>
              <a:rPr lang="en-US" dirty="0"/>
              <a:t> </a:t>
            </a:r>
            <a:r>
              <a:rPr lang="fr-FR" dirty="0"/>
              <a:t>appelle le constructeur de ma 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2" grpId="1" animBg="1"/>
      <p:bldP spid="13" grpId="0"/>
      <p:bldP spid="15" grpId="0" animBg="1"/>
      <p:bldP spid="1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La découverte des classes </a:t>
            </a:r>
            <a:r>
              <a:rPr lang="en-US" dirty="0">
                <a:ea typeface="ＭＳ Ｐゴシック" pitchFamily="34" charset="-128"/>
              </a:rPr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8424" y="1921396"/>
            <a:ext cx="5000625" cy="690563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Quel terme indique le processus de création d'un nouvel </a:t>
            </a:r>
            <a:r>
              <a:rPr kumimoji="0" lang="en-US" sz="1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Objet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?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68424" y="2688159"/>
            <a:ext cx="5000625" cy="6619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Quel opérateur utilisons-nous pour créer une autre instance de notre classe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68424" y="3421584"/>
            <a:ext cx="5000625" cy="7127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Je veux créer une nouvelle classe. </a:t>
            </a:r>
            <a:br>
              <a:rPr lang="fr-FR" b="1" kern="0" dirty="0">
                <a:solidFill>
                  <a:srgbClr val="FFFFFF"/>
                </a:solidFill>
                <a:cs typeface="Arial" pitchFamily="34" charset="0"/>
              </a:rPr>
            </a:b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Quelle sera l'extension de mon fichier ?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840487" y="1921396"/>
            <a:ext cx="2547937" cy="690563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lvl="0"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lang="fr-FR" sz="2000" b="1" kern="0" dirty="0">
                <a:solidFill>
                  <a:sysClr val="windowText" lastClr="000000"/>
                </a:solidFill>
                <a:cs typeface="Arial" pitchFamily="34" charset="0"/>
              </a:rPr>
              <a:t>Instancier</a:t>
            </a:r>
            <a:endParaRPr lang="en-US" sz="2000" b="1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840487" y="2688159"/>
            <a:ext cx="2547937" cy="6619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new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840487" y="3421584"/>
            <a:ext cx="2547937" cy="7127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.java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768424" y="4183584"/>
            <a:ext cx="5000625" cy="665162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Les actions de ma classe sont définies par ses…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5840487" y="4183584"/>
            <a:ext cx="2547937" cy="665162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lvl="0"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méthodes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2" y="3671888"/>
            <a:ext cx="8242175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Accéder aux attributs/Méthodes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7674" y="4513684"/>
            <a:ext cx="660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Comment accéder aux attributs et aux méthodes ?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488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d'instance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Aussi appelés attributs</a:t>
            </a:r>
          </a:p>
          <a:p>
            <a:r>
              <a:rPr lang="fr-FR" dirty="0">
                <a:ea typeface="ＭＳ Ｐゴシック" pitchFamily="34" charset="-128"/>
              </a:rPr>
              <a:t>Définissent l'état des objets</a:t>
            </a:r>
          </a:p>
          <a:p>
            <a:r>
              <a:rPr lang="fr-FR" dirty="0">
                <a:ea typeface="ＭＳ Ｐゴシック" pitchFamily="34" charset="-128"/>
              </a:rPr>
              <a:t>Leur valeur est propre à une et une seule instance 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001516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31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 d'instance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Bloc de code définissant un comportement de l'instance</a:t>
            </a:r>
          </a:p>
          <a:p>
            <a:r>
              <a:rPr lang="fr-FR" dirty="0">
                <a:ea typeface="ＭＳ Ｐゴシック" pitchFamily="34" charset="-128"/>
              </a:rPr>
              <a:t>Déclaré dans la classe</a:t>
            </a:r>
          </a:p>
          <a:p>
            <a:r>
              <a:rPr lang="fr-FR" dirty="0">
                <a:ea typeface="ＭＳ Ｐゴシック" pitchFamily="34" charset="-128"/>
              </a:rPr>
              <a:t>Peut être surchargé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217540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...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/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actions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84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instances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568952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a typeface="ＭＳ Ｐゴシック" pitchFamily="34" charset="-128"/>
              </a:rPr>
              <a:t>Définir les propriétés et les fonctions, c'est génial !</a:t>
            </a:r>
          </a:p>
          <a:p>
            <a:r>
              <a:rPr lang="fr-FR" dirty="0">
                <a:ea typeface="ＭＳ Ｐゴシック" pitchFamily="34" charset="-128"/>
              </a:rPr>
              <a:t>Mais comment y accéder ?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Appeler un attribut : </a:t>
            </a:r>
            <a:r>
              <a:rPr lang="fr-FR" dirty="0" err="1">
                <a:ea typeface="ＭＳ Ｐゴシック" pitchFamily="34" charset="-128"/>
              </a:rPr>
              <a:t>instanceName.instanceAttribute</a:t>
            </a:r>
            <a:r>
              <a:rPr lang="fr-FR" dirty="0">
                <a:ea typeface="ＭＳ Ｐゴシック" pitchFamily="34" charset="-128"/>
              </a:rPr>
              <a:t> ;</a:t>
            </a:r>
          </a:p>
          <a:p>
            <a:pPr marL="0" indent="0">
              <a:buNone/>
            </a:pPr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Appeler une méthode : </a:t>
            </a:r>
            <a:r>
              <a:rPr lang="fr-FR" dirty="0" err="1">
                <a:ea typeface="ＭＳ Ｐゴシック" pitchFamily="34" charset="-128"/>
              </a:rPr>
              <a:t>instanceName.instanceFunction</a:t>
            </a:r>
            <a:r>
              <a:rPr lang="fr-FR" dirty="0">
                <a:ea typeface="ＭＳ Ｐゴシック" pitchFamily="34" charset="-128"/>
              </a:rPr>
              <a:t>();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myBeautifulCat.name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58569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myInstance.myMethod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0793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Objectifs du cours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 complétant ce cours, vous serez en mesure de </a:t>
            </a:r>
            <a:r>
              <a:rPr lang="fr-FR" dirty="0">
                <a:ea typeface="ＭＳ Ｐゴシック" pitchFamily="34" charset="-128"/>
              </a:rPr>
              <a:t>: </a:t>
            </a:r>
          </a:p>
          <a:p>
            <a:pPr lvl="1" eaLnBrk="1" hangingPunct="1"/>
            <a:endParaRPr lang="en-US" sz="2400" dirty="0"/>
          </a:p>
          <a:p>
            <a:pPr lvl="1"/>
            <a:r>
              <a:rPr lang="fr-FR" b="1" dirty="0"/>
              <a:t>Expliquer</a:t>
            </a:r>
            <a:r>
              <a:rPr lang="fr-FR" dirty="0"/>
              <a:t> le concept de POO </a:t>
            </a:r>
          </a:p>
          <a:p>
            <a:pPr lvl="1"/>
            <a:r>
              <a:rPr lang="fr-FR" b="1" dirty="0"/>
              <a:t>Créer</a:t>
            </a:r>
            <a:r>
              <a:rPr lang="fr-FR" dirty="0"/>
              <a:t> des classes Java complètes </a:t>
            </a:r>
          </a:p>
          <a:p>
            <a:pPr lvl="1"/>
            <a:r>
              <a:rPr lang="fr-FR" b="1" dirty="0"/>
              <a:t>Expliquer</a:t>
            </a:r>
            <a:r>
              <a:rPr lang="fr-FR" dirty="0"/>
              <a:t> les différents types de méthodes et d'attributs </a:t>
            </a:r>
          </a:p>
          <a:p>
            <a:pPr lvl="1"/>
            <a:r>
              <a:rPr lang="fr-FR" b="1" dirty="0"/>
              <a:t>Appliquer</a:t>
            </a:r>
            <a:r>
              <a:rPr lang="fr-FR" dirty="0"/>
              <a:t> les concepts d'encapsulation </a:t>
            </a:r>
          </a:p>
          <a:p>
            <a:pPr lvl="1"/>
            <a:r>
              <a:rPr lang="fr-FR" b="1" dirty="0"/>
              <a:t>Concevoir</a:t>
            </a:r>
            <a:r>
              <a:rPr lang="fr-FR" dirty="0"/>
              <a:t> une hiérarchie de classes à l'aide de classes abstraites et d'interfaces </a:t>
            </a:r>
          </a:p>
          <a:p>
            <a:pPr lvl="1"/>
            <a:r>
              <a:rPr lang="fr-FR" b="1" dirty="0"/>
              <a:t>Expliquer</a:t>
            </a:r>
            <a:r>
              <a:rPr lang="fr-FR" dirty="0"/>
              <a:t> le concept de collecte des ordures</a:t>
            </a:r>
            <a:endParaRPr lang="en-US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Programmation orientée objet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 de classe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Lié à la classe </a:t>
            </a:r>
            <a:r>
              <a:rPr lang="fr-FR" b="1" dirty="0">
                <a:ea typeface="ＭＳ Ｐゴシック" pitchFamily="34" charset="-128"/>
              </a:rPr>
              <a:t>elle-même</a:t>
            </a:r>
            <a:r>
              <a:rPr lang="fr-FR" dirty="0">
                <a:ea typeface="ＭＳ Ｐゴシック" pitchFamily="34" charset="-128"/>
              </a:rPr>
              <a:t>, pas à une instance particulière</a:t>
            </a:r>
          </a:p>
          <a:p>
            <a:r>
              <a:rPr lang="fr-FR" dirty="0">
                <a:ea typeface="ＭＳ Ｐゴシック" pitchFamily="34" charset="-128"/>
              </a:rPr>
              <a:t>Chaque instance aura la </a:t>
            </a:r>
            <a:r>
              <a:rPr lang="fr-FR" b="1" dirty="0">
                <a:ea typeface="ＭＳ Ｐゴシック" pitchFamily="34" charset="-128"/>
              </a:rPr>
              <a:t>même valeur </a:t>
            </a:r>
            <a:r>
              <a:rPr lang="fr-FR" dirty="0">
                <a:ea typeface="ＭＳ Ｐゴシック" pitchFamily="34" charset="-128"/>
              </a:rPr>
              <a:t>pour eux !</a:t>
            </a:r>
          </a:p>
          <a:p>
            <a:r>
              <a:rPr lang="fr-FR" dirty="0">
                <a:ea typeface="ＭＳ Ｐゴシック" pitchFamily="34" charset="-128"/>
              </a:rPr>
              <a:t>Déclarées avec le mot clé </a:t>
            </a:r>
            <a:r>
              <a:rPr lang="fr-FR" b="1" dirty="0" err="1">
                <a:ea typeface="ＭＳ Ｐゴシック" pitchFamily="34" charset="-128"/>
              </a:rPr>
              <a:t>static</a:t>
            </a:r>
            <a:endParaRPr lang="fr-FR" b="1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Pas besoin d'avoir une instance de classe pour y accéder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numberOfCatLike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4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 de classe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Bloc de code définissant un comportement général ou un service</a:t>
            </a:r>
          </a:p>
          <a:p>
            <a:r>
              <a:rPr lang="fr-FR" dirty="0">
                <a:ea typeface="ＭＳ Ｐゴシック" pitchFamily="34" charset="-128"/>
              </a:rPr>
              <a:t>Déclarées avec le mot clé </a:t>
            </a:r>
            <a:r>
              <a:rPr lang="fr-FR" b="1" dirty="0" err="1">
                <a:ea typeface="ＭＳ Ｐゴシック" pitchFamily="34" charset="-128"/>
              </a:rPr>
              <a:t>static</a:t>
            </a:r>
            <a:endParaRPr lang="fr-FR" b="1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Peut être surchargées</a:t>
            </a:r>
          </a:p>
          <a:p>
            <a:r>
              <a:rPr lang="fr-FR" dirty="0">
                <a:ea typeface="ＭＳ Ｐゴシック" pitchFamily="34" charset="-128"/>
              </a:rPr>
              <a:t>Pas besoin d'avoir une instance de classe pour y accéder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937620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our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actions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503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classes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a typeface="ＭＳ Ｐゴシック" pitchFamily="34" charset="-128"/>
              </a:rPr>
              <a:t>Attention, on ne les appeler pas de la même manière !</a:t>
            </a:r>
          </a:p>
          <a:p>
            <a:pPr marL="0" indent="0">
              <a:buNone/>
            </a:pPr>
            <a:r>
              <a:rPr lang="fr-FR" dirty="0">
                <a:ea typeface="ＭＳ Ｐゴシック" pitchFamily="34" charset="-128"/>
              </a:rPr>
              <a:t>Alors comment pouvons-nous y accéder ?</a:t>
            </a:r>
            <a:br>
              <a:rPr lang="fr-FR" dirty="0">
                <a:ea typeface="ＭＳ Ｐゴシック" pitchFamily="34" charset="-128"/>
              </a:rPr>
            </a:br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Appelez un attribut : </a:t>
            </a:r>
            <a:r>
              <a:rPr lang="fr-FR" dirty="0" err="1">
                <a:ea typeface="ＭＳ Ｐゴシック" pitchFamily="34" charset="-128"/>
              </a:rPr>
              <a:t>ClassName.classAttribute</a:t>
            </a:r>
            <a:r>
              <a:rPr lang="fr-FR" dirty="0">
                <a:ea typeface="ＭＳ Ｐゴシック" pitchFamily="34" charset="-128"/>
              </a:rPr>
              <a:t> ;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Appelez une méthode : </a:t>
            </a:r>
            <a:r>
              <a:rPr lang="fr-FR" dirty="0" err="1">
                <a:ea typeface="ＭＳ Ｐゴシック" pitchFamily="34" charset="-128"/>
              </a:rPr>
              <a:t>ClassName.classFunction</a:t>
            </a:r>
            <a:r>
              <a:rPr lang="fr-FR" dirty="0">
                <a:ea typeface="ＭＳ Ｐゴシック" pitchFamily="34" charset="-128"/>
              </a:rPr>
              <a:t>();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07352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CatLike.numberOfCatLike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15364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MyClass.myMethod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6509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Conventions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Les noms de variables et de méthodes</a:t>
            </a:r>
          </a:p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commence par une minuscule</a:t>
            </a:r>
          </a:p>
          <a:p>
            <a:pPr marL="0" indent="0" algn="ctr">
              <a:buNone/>
            </a:pPr>
            <a:endParaRPr lang="fr-FR" sz="3600" dirty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fr-FR" sz="3600" dirty="0">
                <a:ea typeface="ＭＳ Ｐゴシック" pitchFamily="34" charset="-128"/>
              </a:rPr>
              <a:t>Nous utilisons une majuscule pour chaque mot dans le nom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993" r="4838" b="19686"/>
          <a:stretch/>
        </p:blipFill>
        <p:spPr>
          <a:xfrm>
            <a:off x="2447764" y="997889"/>
            <a:ext cx="4248472" cy="4257521"/>
          </a:xfrm>
          <a:prstGeom prst="rect">
            <a:avLst/>
          </a:prstGeom>
        </p:spPr>
      </p:pic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Conventions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3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pointeur "</a:t>
            </a:r>
            <a:r>
              <a:rPr lang="fr-FR" dirty="0" err="1"/>
              <a:t>this</a:t>
            </a:r>
            <a:r>
              <a:rPr lang="fr-FR" dirty="0"/>
              <a:t>"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31069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Mot clé utilisé pour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Référer à l'instance actuelle 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 marL="0" indent="0" algn="ctr">
              <a:spcBef>
                <a:spcPts val="1080"/>
              </a:spcBef>
              <a:spcAft>
                <a:spcPts val="600"/>
              </a:spcAft>
              <a:buNone/>
            </a:pPr>
            <a:r>
              <a:rPr lang="fr-FR" sz="2000" b="1" dirty="0" err="1">
                <a:latin typeface="Courier New"/>
                <a:cs typeface="Courier New"/>
              </a:rPr>
              <a:t>myMethod</a:t>
            </a:r>
            <a:r>
              <a:rPr lang="fr-FR" sz="2000" b="1" dirty="0">
                <a:latin typeface="Courier New"/>
                <a:cs typeface="Courier New"/>
              </a:rPr>
              <a:t>(</a:t>
            </a:r>
            <a:r>
              <a:rPr lang="fr-FR" sz="2000" b="1" dirty="0" err="1">
                <a:solidFill>
                  <a:srgbClr val="7F0055"/>
                </a:solidFill>
                <a:latin typeface="Courier New"/>
                <a:cs typeface="Courier New"/>
              </a:rPr>
              <a:t>this</a:t>
            </a:r>
            <a:r>
              <a:rPr lang="fr-FR" sz="2000" b="1" dirty="0">
                <a:latin typeface="Courier New"/>
                <a:cs typeface="Courier New"/>
              </a:rPr>
              <a:t>);</a:t>
            </a:r>
            <a:endParaRPr lang="en-US" sz="2000" dirty="0">
              <a:latin typeface="Courier New"/>
              <a:ea typeface="ＭＳ Ｐゴシック" pitchFamily="34" charset="-128"/>
              <a:cs typeface="Courier New"/>
            </a:endParaRPr>
          </a:p>
          <a:p>
            <a:pPr lvl="1"/>
            <a:r>
              <a:rPr lang="fr-FR" dirty="0"/>
              <a:t>Utiliser les propres attributs/méthodes de l'instance actuelle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marL="0" indent="0" algn="ctr">
              <a:spcBef>
                <a:spcPts val="1080"/>
              </a:spcBef>
              <a:spcAft>
                <a:spcPts val="600"/>
              </a:spcAft>
              <a:buNone/>
            </a:pPr>
            <a:r>
              <a:rPr lang="fr-FR" sz="2000" b="1" dirty="0" err="1">
                <a:solidFill>
                  <a:srgbClr val="7F0055"/>
                </a:solidFill>
                <a:latin typeface="Courier New"/>
                <a:cs typeface="Courier New"/>
              </a:rPr>
              <a:t>this</a:t>
            </a:r>
            <a:r>
              <a:rPr lang="fr-FR" sz="2000" b="1" dirty="0" err="1">
                <a:latin typeface="Courier New"/>
                <a:cs typeface="Courier New"/>
              </a:rPr>
              <a:t>.myVariable</a:t>
            </a:r>
            <a:r>
              <a:rPr lang="fr-FR" sz="2000" b="1" dirty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ea typeface="ＭＳ Ｐゴシック" pitchFamily="34" charset="-128"/>
              <a:cs typeface="Courier New"/>
            </a:endParaRPr>
          </a:p>
          <a:p>
            <a:pPr lvl="1"/>
            <a:r>
              <a:rPr lang="fr-FR" dirty="0">
                <a:ea typeface="ＭＳ Ｐゴシック" pitchFamily="34" charset="-128"/>
              </a:rPr>
              <a:t>Appeler le constructeur propre de l'instance (dans un autre)</a:t>
            </a:r>
          </a:p>
          <a:p>
            <a:pPr lvl="2"/>
            <a:r>
              <a:rPr lang="fr-FR" b="1" dirty="0">
                <a:ea typeface="ＭＳ Ｐゴシック" pitchFamily="34" charset="-128"/>
              </a:rPr>
              <a:t>DOIT</a:t>
            </a:r>
            <a:r>
              <a:rPr lang="fr-FR" dirty="0">
                <a:ea typeface="ＭＳ Ｐゴシック" pitchFamily="34" charset="-128"/>
              </a:rPr>
              <a:t> être la première instruction !</a:t>
            </a:r>
            <a:r>
              <a:rPr lang="en-US" dirty="0">
                <a:ea typeface="ＭＳ Ｐゴシック" pitchFamily="34" charset="-128"/>
              </a:rPr>
              <a:t>!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fr-FR" sz="20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Tomi"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"White</a:t>
            </a: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fr-FR" sz="2000" b="1" dirty="0">
              <a:solidFill>
                <a:srgbClr val="003A68"/>
              </a:solidFill>
              <a:latin typeface="Courier New" pitchFamily="49" charset="0"/>
              <a:cs typeface="Courier New" pitchFamily="49" charset="0"/>
              <a:sym typeface="Georgia" pitchFamily="18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51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Qu'est ce qui sera affiché ?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388" y="1777380"/>
            <a:ext cx="8785225" cy="3239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= 6;</a:t>
            </a:r>
          </a:p>
          <a:p>
            <a:pPr lvl="1"/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/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= 4;</a:t>
            </a:r>
          </a:p>
          <a:p>
            <a:pPr lvl="2"/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"Test = "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.test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"Test = "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test);</a:t>
            </a: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main(String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lvl="2"/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33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755576" y="4171528"/>
            <a:ext cx="5000625" cy="690563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Comment appelle-t-on une méthode de classe ? (code)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55576" y="1201316"/>
            <a:ext cx="5000625" cy="6619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>
                <a:solidFill>
                  <a:srgbClr val="FFFFFF"/>
                </a:solidFill>
                <a:cs typeface="Arial" pitchFamily="34" charset="0"/>
              </a:rPr>
              <a:t>Quel mot clé indique que la variable est partagée par toutes les instances d'une classe ?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755576" y="1934741"/>
            <a:ext cx="5000625" cy="7127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Comment nommons-nous également une variable statique ? (vocabulaire)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827639" y="4171528"/>
            <a:ext cx="2547937" cy="690563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MyClass.myMethod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827639" y="1201316"/>
            <a:ext cx="2547937" cy="6619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static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827639" y="1934741"/>
            <a:ext cx="2547937" cy="7127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lvl="0"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cs typeface="Arial" pitchFamily="34" charset="0"/>
              </a:rPr>
              <a:t>Variable de class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755576" y="2696741"/>
            <a:ext cx="5000625" cy="665162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Dans un programme, comment appelle-t-on les variables d'instance ? (code)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27639" y="2696741"/>
            <a:ext cx="2547937" cy="665162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myInstance.myVariable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755576" y="3433341"/>
            <a:ext cx="5000625" cy="64293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Quel est l'autre nom des variables d'instance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827639" y="3433341"/>
            <a:ext cx="2547937" cy="64293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lvl="0"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cs typeface="Arial" pitchFamily="34" charset="0"/>
              </a:rPr>
              <a:t>Des </a:t>
            </a:r>
            <a:r>
              <a:rPr 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attributs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Accéder aux attributs/Méthodes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55576" y="1201316"/>
            <a:ext cx="5000625" cy="690563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À quoi le pointeur "</a:t>
            </a:r>
            <a:r>
              <a:rPr lang="fr-FR" b="1" kern="0" dirty="0" err="1">
                <a:solidFill>
                  <a:srgbClr val="FFFFFF"/>
                </a:solidFill>
                <a:cs typeface="Arial" pitchFamily="34" charset="0"/>
              </a:rPr>
              <a:t>this</a:t>
            </a: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" fait-il référence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55576" y="1968079"/>
            <a:ext cx="5000625" cy="6619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Comment appeler des méthodes d'instance ? (code)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755576" y="2701504"/>
            <a:ext cx="5000625" cy="7127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Comment appeler des méthodes statiques ? (code)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827639" y="1201316"/>
            <a:ext cx="2547937" cy="690563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L'instance</a:t>
            </a:r>
            <a:r>
              <a:rPr lang="en-US" sz="2000" b="1" kern="0" dirty="0">
                <a:solidFill>
                  <a:sysClr val="windowText" lastClr="000000"/>
                </a:solidFill>
                <a:cs typeface="Arial" pitchFamily="34" charset="0"/>
              </a:rPr>
              <a:t> </a:t>
            </a:r>
            <a:r>
              <a:rPr 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actuelle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5827639" y="1968079"/>
            <a:ext cx="2547937" cy="6619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myInstance.myMethod()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5827639" y="2701504"/>
            <a:ext cx="2547937" cy="7127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MyClass.method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55576" y="3463504"/>
            <a:ext cx="5000625" cy="665162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Puis-je utiliser des variables d'instance dans une méthode statique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827639" y="3463504"/>
            <a:ext cx="2547937" cy="665162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Non !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5576" y="4200104"/>
            <a:ext cx="5000625" cy="64293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Puis-je utiliser des variables statiques dans une méthode d'instance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5827639" y="4200104"/>
            <a:ext cx="2547937" cy="64293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Oui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4724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Plan de la présentation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3635896" y="1128713"/>
            <a:ext cx="5257279" cy="4230687"/>
          </a:xfrm>
        </p:spPr>
        <p:txBody>
          <a:bodyPr/>
          <a:lstStyle/>
          <a:p>
            <a:pPr lvl="1" eaLnBrk="1" hangingPunct="1"/>
            <a:r>
              <a:rPr lang="en-US" dirty="0"/>
              <a:t>Classes</a:t>
            </a:r>
          </a:p>
          <a:p>
            <a:pPr lvl="1" eaLnBrk="1" hangingPunct="1"/>
            <a:r>
              <a:rPr lang="fr-FR" dirty="0"/>
              <a:t>Type d'attributs/méthodes </a:t>
            </a:r>
          </a:p>
          <a:p>
            <a:pPr lvl="1" eaLnBrk="1" hangingPunct="1"/>
            <a:r>
              <a:rPr lang="fr-FR" dirty="0"/>
              <a:t>Visibilité des membres </a:t>
            </a:r>
          </a:p>
          <a:p>
            <a:pPr lvl="1" eaLnBrk="1" hangingPunct="1"/>
            <a:r>
              <a:rPr lang="fr-FR" dirty="0"/>
              <a:t>Agrégation et encapsulation </a:t>
            </a:r>
          </a:p>
          <a:p>
            <a:pPr lvl="1" eaLnBrk="1" hangingPunct="1"/>
            <a:r>
              <a:rPr lang="fr-FR"/>
              <a:t>Héritage Polymorphismee </a:t>
            </a:r>
            <a:endParaRPr lang="fr-FR" dirty="0"/>
          </a:p>
          <a:p>
            <a:pPr lvl="1" eaLnBrk="1" hangingPunct="1"/>
            <a:r>
              <a:rPr lang="fr-FR" dirty="0"/>
              <a:t>Types immuables</a:t>
            </a:r>
          </a:p>
          <a:p>
            <a:pPr lvl="1" eaLnBrk="1" hangingPunct="1"/>
            <a:r>
              <a:rPr lang="en-US" dirty="0"/>
              <a:t>Garbage Collector</a:t>
            </a:r>
          </a:p>
          <a:p>
            <a:pPr lvl="1" eaLnBrk="1" hangingPunct="1"/>
            <a:r>
              <a:rPr lang="en-US" dirty="0"/>
              <a:t>Package Design</a:t>
            </a:r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Programmation orientée objet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75" y="2281436"/>
            <a:ext cx="2951905" cy="19895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Visibilité des membres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Qui peut accéder à quoi.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947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Les méthodes et les champs d'instance peuvent avoir des modificateurs de visibilité, mais les variables locales ne peuvent pas</a:t>
            </a:r>
          </a:p>
          <a:p>
            <a:r>
              <a:rPr lang="fr-FR" dirty="0">
                <a:ea typeface="ＭＳ Ｐゴシック" pitchFamily="34" charset="-128"/>
              </a:rPr>
              <a:t>Java a quatre contrôles d'accès différents :</a:t>
            </a:r>
          </a:p>
          <a:p>
            <a:pPr lvl="1"/>
            <a:r>
              <a:rPr lang="fr-FR" b="1" dirty="0">
                <a:ea typeface="ＭＳ Ｐゴシック" pitchFamily="34" charset="-128"/>
              </a:rPr>
              <a:t>Public</a:t>
            </a:r>
          </a:p>
          <a:p>
            <a:pPr lvl="1"/>
            <a:r>
              <a:rPr lang="fr-FR" b="1" dirty="0" err="1">
                <a:ea typeface="ＭＳ Ｐゴシック" pitchFamily="34" charset="-128"/>
              </a:rPr>
              <a:t>Private</a:t>
            </a:r>
            <a:endParaRPr lang="fr-FR" b="1" dirty="0">
              <a:ea typeface="ＭＳ Ｐゴシック" pitchFamily="34" charset="-128"/>
            </a:endParaRPr>
          </a:p>
          <a:p>
            <a:pPr lvl="1"/>
            <a:r>
              <a:rPr lang="fr-FR" b="1" dirty="0">
                <a:ea typeface="ＭＳ Ｐゴシック" pitchFamily="34" charset="-128"/>
              </a:rPr>
              <a:t>Default</a:t>
            </a:r>
          </a:p>
          <a:p>
            <a:pPr lvl="1"/>
            <a:r>
              <a:rPr lang="fr-FR" b="1" dirty="0" err="1">
                <a:ea typeface="ＭＳ Ｐゴシック" pitchFamily="34" charset="-128"/>
              </a:rPr>
              <a:t>Protected</a:t>
            </a:r>
            <a:endParaRPr lang="fr-FR" b="1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Nous allons voir chacun d'eux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Visibilité des membres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145532"/>
            <a:ext cx="2949225" cy="19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publique (public)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ou un attribut </a:t>
            </a:r>
            <a:r>
              <a:rPr lang="fr-FR" b="1" dirty="0"/>
              <a:t>public</a:t>
            </a:r>
            <a:r>
              <a:rPr lang="fr-FR" dirty="0"/>
              <a:t> est accessible partout dans votre application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Visibilité des membres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2569468"/>
            <a:ext cx="87852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class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fr-FR" b="1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39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privé (</a:t>
            </a:r>
            <a:r>
              <a:rPr lang="fr-FR" dirty="0" err="1"/>
              <a:t>private</a:t>
            </a:r>
            <a:r>
              <a:rPr lang="fr-FR" dirty="0"/>
              <a:t>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Uniquement accessible à l'intérieur de la classe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Impossible d'y accéder à l'extérieur 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Visibilité des membres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569468"/>
            <a:ext cx="87852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class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fr-FR" b="1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6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3"/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accountNumber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double balance;</a:t>
            </a:r>
          </a:p>
          <a:p>
            <a:pPr lvl="3">
              <a:spcAft>
                <a:spcPts val="1200"/>
              </a:spcAft>
            </a:pP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nbActions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creditAccount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>
                <a:latin typeface="Courier New" pitchFamily="49" charset="0"/>
                <a:cs typeface="Courier New" pitchFamily="49" charset="0"/>
              </a:rPr>
              <a:t>balance +=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spcAft>
                <a:spcPts val="12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3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debitAccount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>
                <a:latin typeface="Courier New" pitchFamily="49" charset="0"/>
                <a:cs typeface="Courier New" pitchFamily="49" charset="0"/>
              </a:rPr>
              <a:t>balance -=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spcAft>
                <a:spcPts val="12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3">
              <a:spcAft>
                <a:spcPts val="1200"/>
              </a:spcAft>
            </a:pP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balance; }</a:t>
            </a:r>
          </a:p>
          <a:p>
            <a:pPr lvl="3"/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nbActions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++; }</a:t>
            </a: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Class Exemple</a:t>
            </a:r>
          </a:p>
        </p:txBody>
      </p:sp>
    </p:spTree>
    <p:extLst>
      <p:ext uri="{BB962C8B-B14F-4D97-AF65-F5344CB8AC3E}">
        <p14:creationId xmlns:p14="http://schemas.microsoft.com/office/powerpoint/2010/main" val="2610930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Main {</a:t>
            </a:r>
          </a:p>
          <a:p>
            <a:pPr lvl="2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0.0 </a:t>
            </a:r>
          </a:p>
          <a:p>
            <a:pPr lvl="3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acc.creditAccount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3.2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3.2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acc.debitAccount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1.2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2.0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Compilation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!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acc.addTransaction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lvl="3"/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Program Exemple</a:t>
            </a:r>
          </a:p>
        </p:txBody>
      </p:sp>
    </p:spTree>
    <p:extLst>
      <p:ext uri="{BB962C8B-B14F-4D97-AF65-F5344CB8AC3E}">
        <p14:creationId xmlns:p14="http://schemas.microsoft.com/office/powerpoint/2010/main" val="2808258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par défaut (default)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L'accès par défaut n'a pas de mot-clé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C'est l'accès par défaut quand rien d'autre n'est défini</a:t>
            </a:r>
          </a:p>
          <a:p>
            <a:r>
              <a:rPr lang="fr-FR" dirty="0">
                <a:ea typeface="ＭＳ Ｐゴシック" pitchFamily="34" charset="-128"/>
              </a:rPr>
              <a:t>Une méthode ou un attribut avec un accès par défaut n'est accessible que par les classes du même package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Visibilité des membres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89548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access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class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access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access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D4D4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071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protégé (</a:t>
            </a:r>
            <a:r>
              <a:rPr lang="fr-FR" dirty="0" err="1"/>
              <a:t>protected</a:t>
            </a:r>
            <a:r>
              <a:rPr lang="fr-FR" dirty="0"/>
              <a:t>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Uniquement accessible par les classes du même package </a:t>
            </a:r>
            <a:r>
              <a:rPr lang="fr-FR" b="1" dirty="0">
                <a:ea typeface="ＭＳ Ｐゴシック" pitchFamily="34" charset="-128"/>
              </a:rPr>
              <a:t>ET</a:t>
            </a:r>
            <a:r>
              <a:rPr lang="fr-FR" dirty="0">
                <a:ea typeface="ＭＳ Ｐゴシック" pitchFamily="34" charset="-128"/>
              </a:rPr>
              <a:t> les classes qui l'étendent (en dehors du package)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Contrôle d'accès parfait pour partager une méthode ou un attribut avec des sous-classes ! (on les verra plus tard)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Visibilité des membres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89548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D4D4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36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Agrégation et encapsulation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621" y="4441676"/>
            <a:ext cx="682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Utiliser d'autres objets dans une classe et encapsuler des champs.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3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Classes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451368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latin typeface="+mj-lt"/>
              </a:rPr>
              <a:t>Qu'est-ce qu'un objet ? Qu'est-ce qu'une classe ?</a:t>
            </a:r>
            <a:endParaRPr lang="en-US" sz="2400" i="1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Agrégation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 fait d'associer un objet à un autre...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 attribut a un type de classe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Déclaré comme n'importe quel autre attribut</a:t>
            </a:r>
          </a:p>
          <a:p>
            <a:pPr marL="457200" lvl="1" indent="0">
              <a:buNone/>
            </a:pPr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En deux mots, c'est mettre un objet comme attribut d'un autre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92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Agrégation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03077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Je souhaite ajouter un </a:t>
            </a:r>
            <a:r>
              <a:rPr lang="fr-FR" b="1" dirty="0"/>
              <a:t>Propriétaire</a:t>
            </a:r>
            <a:r>
              <a:rPr lang="fr-FR" dirty="0"/>
              <a:t> avec un </a:t>
            </a:r>
            <a:r>
              <a:rPr lang="fr-FR" b="1" i="1" dirty="0"/>
              <a:t>nom</a:t>
            </a:r>
            <a:r>
              <a:rPr lang="fr-FR" dirty="0"/>
              <a:t>, un </a:t>
            </a:r>
            <a:r>
              <a:rPr lang="fr-FR" b="1" i="1" dirty="0"/>
              <a:t>prénom</a:t>
            </a:r>
            <a:r>
              <a:rPr lang="fr-FR" dirty="0"/>
              <a:t> et un </a:t>
            </a:r>
            <a:r>
              <a:rPr lang="fr-FR" b="1" i="1" dirty="0"/>
              <a:t>âge</a:t>
            </a:r>
            <a:r>
              <a:rPr lang="fr-FR" dirty="0"/>
              <a:t> à mon </a:t>
            </a:r>
            <a:r>
              <a:rPr lang="fr-FR" b="1" dirty="0"/>
              <a:t>Chat</a:t>
            </a:r>
            <a:r>
              <a:rPr lang="fr-FR" dirty="0"/>
              <a:t>. Mais le </a:t>
            </a:r>
            <a:r>
              <a:rPr lang="fr-FR" b="1" dirty="0"/>
              <a:t>Propriétaire</a:t>
            </a:r>
            <a:r>
              <a:rPr lang="fr-FR" dirty="0"/>
              <a:t> a aussi une </a:t>
            </a:r>
            <a:r>
              <a:rPr lang="fr-FR" b="1" dirty="0"/>
              <a:t>Adresse</a:t>
            </a:r>
            <a:r>
              <a:rPr lang="fr-FR" dirty="0"/>
              <a:t> avec une </a:t>
            </a:r>
            <a:r>
              <a:rPr lang="fr-FR" b="1" i="1" dirty="0"/>
              <a:t>rue</a:t>
            </a:r>
            <a:r>
              <a:rPr lang="fr-FR" dirty="0"/>
              <a:t>, une </a:t>
            </a:r>
            <a:r>
              <a:rPr lang="fr-FR" b="1" i="1" dirty="0"/>
              <a:t>ville</a:t>
            </a:r>
            <a:r>
              <a:rPr lang="fr-FR" dirty="0"/>
              <a:t>, un </a:t>
            </a:r>
            <a:r>
              <a:rPr lang="fr-FR" b="1" i="1" dirty="0"/>
              <a:t>pays</a:t>
            </a:r>
            <a:r>
              <a:rPr lang="fr-FR" dirty="0"/>
              <a:t> et un </a:t>
            </a:r>
            <a:r>
              <a:rPr lang="fr-FR" b="1" i="1" dirty="0"/>
              <a:t>code postal</a:t>
            </a:r>
            <a:endParaRPr lang="en-US" b="1" i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AutoShape 26"/>
          <p:cNvCxnSpPr>
            <a:cxnSpLocks noChangeShapeType="1"/>
            <a:stCxn id="25" idx="3"/>
          </p:cNvCxnSpPr>
          <p:nvPr/>
        </p:nvCxnSpPr>
        <p:spPr bwMode="auto">
          <a:xfrm>
            <a:off x="3104846" y="3286571"/>
            <a:ext cx="1000148" cy="230962"/>
          </a:xfrm>
          <a:prstGeom prst="bentConnector3">
            <a:avLst>
              <a:gd name="adj1" fmla="val 100097"/>
            </a:avLst>
          </a:prstGeom>
          <a:noFill/>
          <a:ln w="31750">
            <a:solidFill>
              <a:srgbClr val="336699"/>
            </a:solidFill>
            <a:miter lim="800000"/>
            <a:headEnd/>
            <a:tailEnd/>
          </a:ln>
        </p:spPr>
      </p:cxnSp>
      <p:cxnSp>
        <p:nvCxnSpPr>
          <p:cNvPr id="20" name="AutoShape 27"/>
          <p:cNvCxnSpPr>
            <a:cxnSpLocks noChangeShapeType="1"/>
            <a:endCxn id="29" idx="1"/>
          </p:cNvCxnSpPr>
          <p:nvPr/>
        </p:nvCxnSpPr>
        <p:spPr bwMode="auto">
          <a:xfrm flipV="1">
            <a:off x="5105126" y="3286572"/>
            <a:ext cx="1285900" cy="197646"/>
          </a:xfrm>
          <a:prstGeom prst="bentConnector3">
            <a:avLst>
              <a:gd name="adj1" fmla="val -1628"/>
            </a:avLst>
          </a:prstGeom>
          <a:noFill/>
          <a:ln w="31750">
            <a:solidFill>
              <a:srgbClr val="336699"/>
            </a:solidFill>
            <a:miter lim="800000"/>
            <a:headEnd/>
            <a:tailEnd/>
          </a:ln>
        </p:spPr>
      </p:cxn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104862" y="2984748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1400" dirty="0">
                <a:solidFill>
                  <a:srgbClr val="336699"/>
                </a:solidFill>
                <a:latin typeface="Arial" pitchFamily="34" charset="0"/>
              </a:rPr>
              <a:t>1,n</a:t>
            </a: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890680" y="2981573"/>
            <a:ext cx="4333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1400" dirty="0">
                <a:solidFill>
                  <a:srgbClr val="336699"/>
                </a:solidFill>
                <a:latin typeface="Arial" pitchFamily="34" charset="0"/>
              </a:rPr>
              <a:t>0,1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878115" y="2981573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1400">
                <a:solidFill>
                  <a:srgbClr val="336699"/>
                </a:solidFill>
                <a:latin typeface="Arial" pitchFamily="34" charset="0"/>
              </a:rPr>
              <a:t>1,n</a:t>
            </a: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962382" y="2981573"/>
            <a:ext cx="4333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1400" dirty="0">
                <a:solidFill>
                  <a:srgbClr val="336699"/>
                </a:solidFill>
                <a:latin typeface="Arial" pitchFamily="34" charset="0"/>
              </a:rPr>
              <a:t>0,1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gray">
          <a:xfrm>
            <a:off x="818846" y="3055590"/>
            <a:ext cx="2286000" cy="461962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gray">
          <a:xfrm>
            <a:off x="818846" y="3474690"/>
            <a:ext cx="2286000" cy="1327026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color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float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weight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Owner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myOwner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gray">
          <a:xfrm>
            <a:off x="3462033" y="3415630"/>
            <a:ext cx="2357438" cy="461963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Owner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gray">
          <a:xfrm>
            <a:off x="3462033" y="3834730"/>
            <a:ext cx="2357438" cy="1327026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firstName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age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Address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myAddress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gray">
          <a:xfrm>
            <a:off x="6391026" y="3055590"/>
            <a:ext cx="2357438" cy="461963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gray">
          <a:xfrm>
            <a:off x="6391026" y="3474690"/>
            <a:ext cx="2357438" cy="1327026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street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city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zipCode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country</a:t>
            </a:r>
          </a:p>
        </p:txBody>
      </p:sp>
    </p:spTree>
    <p:extLst>
      <p:ext uri="{BB962C8B-B14F-4D97-AF65-F5344CB8AC3E}">
        <p14:creationId xmlns:p14="http://schemas.microsoft.com/office/powerpoint/2010/main" val="2180484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Fait que l'objet soit une sorte de "boîte noire"</a:t>
            </a:r>
          </a:p>
          <a:p>
            <a:r>
              <a:rPr lang="fr-FR" dirty="0">
                <a:ea typeface="ＭＳ Ｐゴシック" pitchFamily="34" charset="-128"/>
              </a:rPr>
              <a:t>Les attributs sont déclarés privés ou protégés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Le seul moyen de modifier l'état de l'objet ?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Utiliser les méthodes d'instance ! Pour modifier des attributs depuis l'extérieur de la classe, utiliser des méthodes publiques 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6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26905" y="1705372"/>
            <a:ext cx="4143404" cy="2928935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25400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236949"/>
              </a:solidFill>
              <a:effectLst/>
              <a:uLnTx/>
              <a:uFillTx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6612921" y="2491190"/>
            <a:ext cx="1454886" cy="1285884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28575">
            <a:solidFill>
              <a:srgbClr val="4D4D4D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rgbClr val="336699"/>
                </a:solidFill>
                <a:cs typeface="Arial" pitchFamily="34" charset="0"/>
              </a:rPr>
              <a:t>Mes</a:t>
            </a:r>
            <a:r>
              <a:rPr lang="en-US" sz="1600" kern="0" dirty="0">
                <a:solidFill>
                  <a:srgbClr val="336699"/>
                </a:solidFill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336699"/>
                </a:solidFill>
                <a:cs typeface="Arial" pitchFamily="34" charset="0"/>
              </a:rPr>
              <a:t>attributs</a:t>
            </a:r>
            <a:r>
              <a:rPr lang="en-US" sz="1600" kern="0" dirty="0">
                <a:solidFill>
                  <a:srgbClr val="336699"/>
                </a:solidFill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336699"/>
                </a:solidFill>
                <a:cs typeface="Arial" pitchFamily="34" charset="0"/>
              </a:rPr>
              <a:t>privés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3694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41218" y="2562628"/>
            <a:ext cx="1542949" cy="1262078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25400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rgbClr val="236949"/>
                </a:solidFill>
                <a:cs typeface="Arial" pitchFamily="34" charset="0"/>
              </a:rPr>
              <a:t>Mes</a:t>
            </a:r>
            <a:r>
              <a:rPr lang="en-US" sz="1600" kern="0" dirty="0">
                <a:solidFill>
                  <a:srgbClr val="236949"/>
                </a:solidFill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236949"/>
                </a:solidFill>
                <a:cs typeface="Arial" pitchFamily="34" charset="0"/>
              </a:rPr>
              <a:t>méthodes</a:t>
            </a:r>
            <a:r>
              <a:rPr lang="en-US" sz="1600" kern="0" dirty="0">
                <a:solidFill>
                  <a:srgbClr val="236949"/>
                </a:solidFill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236949"/>
                </a:solidFill>
                <a:cs typeface="Arial" pitchFamily="34" charset="0"/>
              </a:rPr>
              <a:t>publiques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3694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827103" y="1724424"/>
            <a:ext cx="1143008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34F0D"/>
                </a:solidFill>
                <a:cs typeface="Arial" pitchFamily="34" charset="0"/>
              </a:rPr>
              <a:t>Mon </a:t>
            </a:r>
            <a:r>
              <a:rPr lang="en-US" sz="1600" dirty="0" err="1">
                <a:solidFill>
                  <a:srgbClr val="F34F0D"/>
                </a:solidFill>
                <a:cs typeface="Arial" pitchFamily="34" charset="0"/>
              </a:rPr>
              <a:t>objet</a:t>
            </a:r>
            <a:endParaRPr lang="en-US" sz="1600" dirty="0">
              <a:solidFill>
                <a:srgbClr val="F34F0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83568" y="2296256"/>
            <a:ext cx="1902658" cy="1857388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38100">
            <a:solidFill>
              <a:srgbClr val="4D4D4D"/>
            </a:solidFill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>
                <a:solidFill>
                  <a:srgbClr val="DE9400"/>
                </a:solidFill>
                <a:cs typeface="Arial" pitchFamily="34" charset="0"/>
              </a:rPr>
              <a:t>Autres parties de mon programme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DE94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 flipV="1">
            <a:off x="2586226" y="3217539"/>
            <a:ext cx="1954993" cy="8015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 flipV="1">
            <a:off x="6084167" y="3179835"/>
            <a:ext cx="528754" cy="2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79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utoUpdateAnimBg="0"/>
      <p:bldP spid="1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Pourquoi l'utiliser ?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Vous pouvez protéger la valeur des attributs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Vous pouvez valider de nouvelles valeurs</a:t>
            </a:r>
          </a:p>
          <a:p>
            <a:r>
              <a:rPr lang="fr-FR" dirty="0">
                <a:ea typeface="ＭＳ Ｐゴシック" pitchFamily="34" charset="-128"/>
              </a:rPr>
              <a:t>Qu'induit-il ?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Vous avez un contrôle total sur vos attributs</a:t>
            </a:r>
          </a:p>
          <a:p>
            <a:r>
              <a:rPr lang="fr-FR" dirty="0">
                <a:ea typeface="ＭＳ Ｐゴシック" pitchFamily="34" charset="-128"/>
              </a:rPr>
              <a:t>Faut-il écrire des méthodes "spéciales" ?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Oui, passons à la diapositive suivante </a:t>
            </a:r>
            <a:r>
              <a:rPr lang="en-US" dirty="0">
                <a:ea typeface="ＭＳ Ｐゴシック" pitchFamily="34" charset="-128"/>
                <a:sym typeface="Wingdings"/>
              </a:rPr>
              <a:t>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68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manière d'accéder aux attributs privés</a:t>
            </a:r>
          </a:p>
          <a:p>
            <a:r>
              <a:rPr lang="fr-FR" dirty="0">
                <a:ea typeface="ＭＳ Ｐゴシック" pitchFamily="34" charset="-128"/>
              </a:rPr>
              <a:t>Une norme orientée objet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Le getter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Récupérer la valeur d'un attribut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Son nom commun : </a:t>
            </a:r>
            <a:r>
              <a:rPr lang="fr-FR" dirty="0" err="1">
                <a:ea typeface="ＭＳ Ｐゴシック" pitchFamily="34" charset="-128"/>
              </a:rPr>
              <a:t>getXXX</a:t>
            </a:r>
            <a:r>
              <a:rPr lang="fr-FR" dirty="0">
                <a:ea typeface="ＭＳ Ｐゴシック" pitchFamily="34" charset="-128"/>
              </a:rPr>
              <a:t>();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55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 setter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Définir la nouvelle valeur d'un attribut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Son nom commun : </a:t>
            </a:r>
            <a:r>
              <a:rPr lang="fr-FR" dirty="0" err="1">
                <a:ea typeface="ＭＳ Ｐゴシック" pitchFamily="34" charset="-128"/>
              </a:rPr>
              <a:t>setXXX</a:t>
            </a:r>
            <a:r>
              <a:rPr lang="fr-FR" dirty="0">
                <a:ea typeface="ＭＳ Ｐゴシック" pitchFamily="34" charset="-128"/>
              </a:rPr>
              <a:t>(</a:t>
            </a:r>
            <a:r>
              <a:rPr lang="fr-FR" dirty="0" err="1">
                <a:ea typeface="ＭＳ Ｐゴシック" pitchFamily="34" charset="-128"/>
              </a:rPr>
              <a:t>newValue</a:t>
            </a:r>
            <a:r>
              <a:rPr lang="fr-FR" dirty="0">
                <a:ea typeface="ＭＳ Ｐゴシック" pitchFamily="34" charset="-128"/>
              </a:rPr>
              <a:t>);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Exemple d'utilisation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Mettre une chaîne en majuscule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Ne pas remplacer un nombre par une valeur négative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72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a typeface="ＭＳ Ｐゴシック" pitchFamily="34" charset="-128"/>
              </a:rPr>
              <a:t>Syntaxe pour :</a:t>
            </a:r>
          </a:p>
          <a:p>
            <a:r>
              <a:rPr lang="fr-FR" dirty="0">
                <a:ea typeface="ＭＳ Ｐゴシック" pitchFamily="34" charset="-128"/>
              </a:rPr>
              <a:t>Un attribut </a:t>
            </a:r>
            <a:r>
              <a:rPr lang="fr-FR" b="1" dirty="0" err="1">
                <a:ea typeface="ＭＳ Ｐゴシック" pitchFamily="34" charset="-128"/>
              </a:rPr>
              <a:t>private</a:t>
            </a:r>
            <a:r>
              <a:rPr lang="fr-FR" b="1" dirty="0">
                <a:ea typeface="ＭＳ Ｐゴシック" pitchFamily="34" charset="-128"/>
              </a:rPr>
              <a:t>/</a:t>
            </a:r>
            <a:r>
              <a:rPr lang="fr-FR" b="1" dirty="0" err="1">
                <a:ea typeface="ＭＳ Ｐゴシック" pitchFamily="34" charset="-128"/>
              </a:rPr>
              <a:t>protected</a:t>
            </a:r>
            <a:r>
              <a:rPr lang="fr-FR" b="1" dirty="0">
                <a:ea typeface="ＭＳ Ｐゴシック" pitchFamily="34" charset="-128"/>
              </a:rPr>
              <a:t> </a:t>
            </a:r>
            <a:r>
              <a:rPr lang="fr-FR" dirty="0">
                <a:ea typeface="ＭＳ Ｐゴシック" pitchFamily="34" charset="-128"/>
              </a:rPr>
              <a:t>nommé </a:t>
            </a:r>
            <a:r>
              <a:rPr lang="fr-FR" b="1" dirty="0" err="1">
                <a:ea typeface="ＭＳ Ｐゴシック" pitchFamily="34" charset="-128"/>
              </a:rPr>
              <a:t>myNumber</a:t>
            </a:r>
            <a:r>
              <a:rPr lang="fr-FR" dirty="0">
                <a:ea typeface="ＭＳ Ｐゴシック" pitchFamily="34" charset="-128"/>
              </a:rPr>
              <a:t> (</a:t>
            </a:r>
            <a:r>
              <a:rPr lang="fr-FR" dirty="0" err="1">
                <a:ea typeface="ＭＳ Ｐゴシック" pitchFamily="34" charset="-128"/>
              </a:rPr>
              <a:t>int</a:t>
            </a:r>
            <a:r>
              <a:rPr lang="fr-FR" dirty="0">
                <a:ea typeface="ＭＳ Ｐゴシック" pitchFamily="34" charset="-128"/>
              </a:rPr>
              <a:t>) :</a:t>
            </a:r>
          </a:p>
          <a:p>
            <a:endParaRPr lang="fr-FR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Un attribut </a:t>
            </a:r>
            <a:r>
              <a:rPr lang="fr-FR" b="1" dirty="0" err="1">
                <a:ea typeface="ＭＳ Ｐゴシック" pitchFamily="34" charset="-128"/>
              </a:rPr>
              <a:t>private</a:t>
            </a:r>
            <a:r>
              <a:rPr lang="fr-FR" b="1" dirty="0">
                <a:ea typeface="ＭＳ Ｐゴシック" pitchFamily="34" charset="-128"/>
              </a:rPr>
              <a:t>/</a:t>
            </a:r>
            <a:r>
              <a:rPr lang="fr-FR" b="1" dirty="0" err="1">
                <a:ea typeface="ＭＳ Ｐゴシック" pitchFamily="34" charset="-128"/>
              </a:rPr>
              <a:t>protected</a:t>
            </a:r>
            <a:r>
              <a:rPr lang="fr-FR" b="1" dirty="0">
                <a:ea typeface="ＭＳ Ｐゴシック" pitchFamily="34" charset="-128"/>
              </a:rPr>
              <a:t> </a:t>
            </a:r>
            <a:r>
              <a:rPr lang="fr-FR" dirty="0">
                <a:ea typeface="ＭＳ Ｐゴシック" pitchFamily="34" charset="-128"/>
              </a:rPr>
              <a:t>nommé </a:t>
            </a:r>
            <a:r>
              <a:rPr lang="fr-FR" b="1" dirty="0" err="1">
                <a:ea typeface="ＭＳ Ｐゴシック" pitchFamily="34" charset="-128"/>
              </a:rPr>
              <a:t>checked</a:t>
            </a:r>
            <a:r>
              <a:rPr lang="fr-FR" dirty="0">
                <a:ea typeface="ＭＳ Ｐゴシック" pitchFamily="34" charset="-128"/>
              </a:rPr>
              <a:t>  (booléen) 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getMyNumber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setMyNumber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myNumber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153644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ts val="1200"/>
              </a:spcBef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isChecked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pPr>
              <a:spcBef>
                <a:spcPts val="1200"/>
              </a:spcBef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setChecked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checked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309114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Ne soyez pas effrayé par </a:t>
            </a:r>
            <a:br>
              <a:rPr lang="fr-FR" dirty="0"/>
            </a:br>
            <a:r>
              <a:rPr lang="fr-FR" dirty="0"/>
              <a:t>tout ce code à écrire ! </a:t>
            </a:r>
          </a:p>
          <a:p>
            <a:endParaRPr lang="fr-FR" dirty="0"/>
          </a:p>
          <a:p>
            <a:r>
              <a:rPr lang="fr-FR" dirty="0"/>
              <a:t>Eclipse est votre ami et </a:t>
            </a:r>
            <a:br>
              <a:rPr lang="fr-FR" dirty="0"/>
            </a:br>
            <a:r>
              <a:rPr lang="fr-FR" dirty="0"/>
              <a:t>peut le faire pour vous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1-04-21 at 2.01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98" y="1012676"/>
            <a:ext cx="3554189" cy="4077072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477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JavaBean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 particulière utilisée pour encapsuler de nombreux objets dans un seul objet (le </a:t>
            </a:r>
            <a:r>
              <a:rPr lang="fr-FR" b="1" dirty="0" err="1">
                <a:ea typeface="ＭＳ Ｐゴシック" pitchFamily="34" charset="-128"/>
              </a:rPr>
              <a:t>bean</a:t>
            </a:r>
            <a:r>
              <a:rPr lang="fr-FR" dirty="0">
                <a:ea typeface="ＭＳ Ｐゴシック" pitchFamily="34" charset="-128"/>
              </a:rPr>
              <a:t>)</a:t>
            </a:r>
          </a:p>
          <a:p>
            <a:r>
              <a:rPr lang="fr-FR" dirty="0">
                <a:ea typeface="ＭＳ Ｐゴシック" pitchFamily="34" charset="-128"/>
              </a:rPr>
              <a:t>Un </a:t>
            </a:r>
            <a:r>
              <a:rPr lang="fr-FR" b="1" dirty="0">
                <a:ea typeface="ＭＳ Ｐゴシック" pitchFamily="34" charset="-128"/>
              </a:rPr>
              <a:t>JavaBean</a:t>
            </a:r>
            <a:r>
              <a:rPr lang="fr-FR" dirty="0">
                <a:ea typeface="ＭＳ Ｐゴシック" pitchFamily="34" charset="-128"/>
              </a:rPr>
              <a:t> est une classe ayant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 constructeur par </a:t>
            </a:r>
            <a:r>
              <a:rPr lang="fr-FR" b="1" dirty="0">
                <a:ea typeface="ＭＳ Ｐゴシック" pitchFamily="34" charset="-128"/>
              </a:rPr>
              <a:t>défaut</a:t>
            </a:r>
            <a:r>
              <a:rPr lang="fr-FR" dirty="0">
                <a:ea typeface="ＭＳ Ｐゴシック" pitchFamily="34" charset="-128"/>
              </a:rPr>
              <a:t> sans paramètres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Mais on peut le surcharger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Seulement des attributs </a:t>
            </a:r>
            <a:r>
              <a:rPr lang="fr-FR" b="1" dirty="0">
                <a:ea typeface="ＭＳ Ｐゴシック" pitchFamily="34" charset="-128"/>
              </a:rPr>
              <a:t>privés</a:t>
            </a:r>
          </a:p>
          <a:p>
            <a:pPr lvl="1"/>
            <a:r>
              <a:rPr lang="fr-FR" b="1" dirty="0">
                <a:ea typeface="ＭＳ Ｐゴシック" pitchFamily="34" charset="-128"/>
              </a:rPr>
              <a:t>Getters/setters </a:t>
            </a:r>
            <a:r>
              <a:rPr lang="fr-FR" dirty="0">
                <a:ea typeface="ＭＳ Ｐゴシック" pitchFamily="34" charset="-128"/>
              </a:rPr>
              <a:t>pour chaque attribut.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Généralement, un JavaBean implémente </a:t>
            </a:r>
            <a:r>
              <a:rPr lang="fr-FR" b="1" dirty="0" err="1">
                <a:ea typeface="ＭＳ Ｐゴシック" pitchFamily="34" charset="-128"/>
              </a:rPr>
              <a:t>Serializable</a:t>
            </a:r>
            <a:endParaRPr lang="en-US" b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0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Qu'est-ce qu'un objet 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entité qui a un </a:t>
            </a:r>
            <a:r>
              <a:rPr lang="fr-FR" b="1" dirty="0"/>
              <a:t>état</a:t>
            </a:r>
            <a:r>
              <a:rPr lang="fr-FR" dirty="0"/>
              <a:t> et un </a:t>
            </a:r>
            <a:r>
              <a:rPr lang="fr-FR" b="1" dirty="0"/>
              <a:t>comportement</a:t>
            </a:r>
            <a:endParaRPr lang="en-US" b="1" dirty="0">
              <a:ea typeface="ＭＳ Ｐゴシック" pitchFamily="34" charset="-128"/>
            </a:endParaRPr>
          </a:p>
          <a:p>
            <a:pPr lvl="1"/>
            <a:r>
              <a:rPr lang="fr-FR" b="1" dirty="0"/>
              <a:t>Modélisation</a:t>
            </a:r>
            <a:r>
              <a:rPr lang="fr-FR" dirty="0"/>
              <a:t> d'entités réelles </a:t>
            </a:r>
            <a:r>
              <a:rPr lang="en-US" dirty="0">
                <a:ea typeface="ＭＳ Ｐゴシック" pitchFamily="34" charset="-128"/>
              </a:rPr>
              <a:t>…</a:t>
            </a:r>
          </a:p>
          <a:p>
            <a:pPr lvl="2"/>
            <a:r>
              <a:rPr lang="fr-FR" dirty="0"/>
              <a:t>Voitures, Personne, </a:t>
            </a:r>
            <a:r>
              <a:rPr lang="fr-FR" dirty="0" err="1"/>
              <a:t>CompteBancaire</a:t>
            </a:r>
            <a:r>
              <a:rPr lang="en-US" dirty="0">
                <a:ea typeface="ＭＳ Ｐゴシック" pitchFamily="34" charset="-128"/>
              </a:rPr>
              <a:t>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</a:t>
            </a:r>
            <a:r>
              <a:rPr lang="fr-FR" dirty="0">
                <a:ea typeface="ＭＳ Ｐゴシック" pitchFamily="34" charset="-128"/>
              </a:rPr>
              <a:t>en </a:t>
            </a:r>
            <a:r>
              <a:rPr lang="fr-FR" dirty="0"/>
              <a:t>entités informatiques ou en objets ayant un nom </a:t>
            </a:r>
            <a:r>
              <a:rPr lang="en-US" dirty="0">
                <a:ea typeface="ＭＳ Ｐゴシック" pitchFamily="34" charset="-128"/>
              </a:rPr>
              <a:t>…</a:t>
            </a:r>
          </a:p>
          <a:p>
            <a:pPr lvl="2"/>
            <a:r>
              <a:rPr lang="en-US" dirty="0" err="1">
                <a:ea typeface="ＭＳ Ｐゴシック" pitchFamily="34" charset="-128"/>
              </a:rPr>
              <a:t>porsche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johnDoe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myAccount</a:t>
            </a:r>
            <a:r>
              <a:rPr lang="en-US" dirty="0">
                <a:ea typeface="ＭＳ Ｐゴシック" pitchFamily="34" charset="-128"/>
              </a:rPr>
              <a:t>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</a:t>
            </a:r>
            <a:r>
              <a:rPr lang="fr-FR" dirty="0"/>
              <a:t>ayant des attributs </a:t>
            </a:r>
            <a:r>
              <a:rPr lang="en-US" dirty="0">
                <a:ea typeface="ＭＳ Ｐゴシック" pitchFamily="34" charset="-128"/>
              </a:rPr>
              <a:t>…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color, weight, balance,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</a:t>
            </a:r>
            <a:r>
              <a:rPr lang="fr-FR" dirty="0"/>
              <a:t>et des méthodes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pPr lvl="2"/>
            <a:r>
              <a:rPr lang="en-US" dirty="0" err="1">
                <a:ea typeface="ＭＳ Ｐゴシック" pitchFamily="34" charset="-128"/>
              </a:rPr>
              <a:t>toSlowDown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toSpeak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toCredit</a:t>
            </a:r>
            <a:r>
              <a:rPr lang="en-US" dirty="0">
                <a:ea typeface="ＭＳ Ｐゴシック" pitchFamily="34" charset="-128"/>
              </a:rPr>
              <a:t>, 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dangers des getters et des setters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03077"/>
            <a:ext cx="8280920" cy="4230687"/>
          </a:xfrm>
        </p:spPr>
        <p:txBody>
          <a:bodyPr/>
          <a:lstStyle/>
          <a:p>
            <a:r>
              <a:rPr lang="fr-FR" sz="2400" dirty="0">
                <a:ea typeface="ＭＳ Ｐゴシック" pitchFamily="34" charset="-128"/>
              </a:rPr>
              <a:t>La convention </a:t>
            </a:r>
            <a:r>
              <a:rPr lang="fr-FR" sz="2400" b="1" dirty="0">
                <a:ea typeface="ＭＳ Ｐゴシック" pitchFamily="34" charset="-128"/>
              </a:rPr>
              <a:t>JavaBean</a:t>
            </a:r>
            <a:r>
              <a:rPr lang="fr-FR" sz="2400" dirty="0">
                <a:ea typeface="ＭＳ Ｐゴシック" pitchFamily="34" charset="-128"/>
              </a:rPr>
              <a:t> a été conçue à l'origine pour permettre aux outils d'accéder plus facilement aux widgets d'interface utilisateur</a:t>
            </a:r>
          </a:p>
          <a:p>
            <a:pPr lvl="1"/>
            <a:r>
              <a:rPr lang="fr-FR" sz="2000" dirty="0">
                <a:ea typeface="ＭＳ Ｐゴシック" pitchFamily="34" charset="-128"/>
              </a:rPr>
              <a:t>Mais il a imprégné la culture générale du développement Java :</a:t>
            </a:r>
          </a:p>
          <a:p>
            <a:pPr lvl="2"/>
            <a:r>
              <a:rPr lang="fr-FR" sz="1800" dirty="0">
                <a:ea typeface="ＭＳ Ｐゴシック" pitchFamily="34" charset="-128"/>
              </a:rPr>
              <a:t>Maintenant, de nombreux développeurs créent instinctivement des getters et des setters pour chaque champ !</a:t>
            </a:r>
          </a:p>
          <a:p>
            <a:r>
              <a:rPr lang="fr-FR" sz="2400" dirty="0">
                <a:ea typeface="ＭＳ Ｐゴシック" pitchFamily="34" charset="-128"/>
              </a:rPr>
              <a:t>Les getters et les setters fournissent un niveau d'encapsulation plus élevé que les champs publics mais…</a:t>
            </a:r>
          </a:p>
          <a:p>
            <a:pPr lvl="1"/>
            <a:r>
              <a:rPr lang="fr-FR" sz="2000" dirty="0">
                <a:ea typeface="ＭＳ Ｐゴシック" pitchFamily="34" charset="-128"/>
              </a:rPr>
              <a:t>Mettre des getters et des setters partout rompt toujours l'encapsulation !</a:t>
            </a:r>
          </a:p>
          <a:p>
            <a:r>
              <a:rPr lang="fr-FR" sz="2400" dirty="0">
                <a:ea typeface="ＭＳ Ｐゴシック" pitchFamily="34" charset="-128"/>
              </a:rPr>
              <a:t>Pensez à les utiliser uniquement lorsque vous en avez besoin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36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Agrégation et encapsulation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1162273"/>
            <a:ext cx="5000625" cy="690563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>
                <a:solidFill>
                  <a:srgbClr val="FFFFFF"/>
                </a:solidFill>
                <a:cs typeface="Arial" pitchFamily="34" charset="0"/>
              </a:rPr>
              <a:t>Quel mot clé utilisons-nous pour protéger l'accès à une variable de classe ou d'instance ?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55576" y="1929036"/>
            <a:ext cx="5000625" cy="6619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De quelle manière allons-nous modifier la valeur de nos attributs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55576" y="2662461"/>
            <a:ext cx="5000625" cy="7127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Puis-je définir un objet comme attribut de ma classe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827639" y="1162273"/>
            <a:ext cx="2547937" cy="690563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private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827639" y="1929036"/>
            <a:ext cx="2547937" cy="6619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cs typeface="Arial" pitchFamily="34" charset="0"/>
              </a:rPr>
              <a:t>Par les </a:t>
            </a:r>
            <a:r>
              <a:rPr 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méthodes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827639" y="2662461"/>
            <a:ext cx="2547937" cy="7127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Oui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!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755576" y="3424461"/>
            <a:ext cx="5000625" cy="665162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FFFFFF"/>
                </a:solidFill>
                <a:cs typeface="Arial" pitchFamily="34" charset="0"/>
              </a:rPr>
              <a:t>Quels sont les 3 modificateurs 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827639" y="3424461"/>
            <a:ext cx="2547937" cy="665162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charset="0"/>
                <a:cs typeface="Arial" charset="0"/>
              </a:rPr>
              <a:t>public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,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charset="0"/>
                <a:cs typeface="Arial" charset="0"/>
              </a:rPr>
              <a:t> private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,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charset="0"/>
                <a:cs typeface="Arial" charset="0"/>
              </a:rPr>
              <a:t> protected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95B0C6">
                  <a:lumMod val="5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755576" y="4161061"/>
            <a:ext cx="5000625" cy="928687"/>
          </a:xfrm>
          <a:prstGeom prst="rect">
            <a:avLst/>
          </a:prstGeom>
          <a:solidFill>
            <a:srgbClr val="4D4D4D">
              <a:alpha val="67058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>
                <a:solidFill>
                  <a:srgbClr val="FFFFFF"/>
                </a:solidFill>
                <a:cs typeface="Arial" pitchFamily="34" charset="0"/>
              </a:rPr>
              <a:t>Une classe Java n'ayant pas de paramètre public, un constructeur par défaut et des getters/setters pour accéder et modifier ses attributs est appelée une…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27639" y="4161061"/>
            <a:ext cx="2547937" cy="928687"/>
          </a:xfrm>
          <a:prstGeom prst="rect">
            <a:avLst/>
          </a:prstGeom>
          <a:solidFill>
            <a:srgbClr val="A5C3DB">
              <a:alpha val="83136"/>
            </a:srgbClr>
          </a:solidFill>
          <a:ln w="38100" algn="ctr">
            <a:noFill/>
            <a:miter lim="800000"/>
            <a:headEnd type="none" w="sm" len="sm"/>
            <a:tailEnd type="none" w="sm" len="sm"/>
          </a:ln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JavaBean</a:t>
            </a:r>
          </a:p>
        </p:txBody>
      </p:sp>
    </p:spTree>
    <p:extLst>
      <p:ext uri="{BB962C8B-B14F-4D97-AF65-F5344CB8AC3E}">
        <p14:creationId xmlns:p14="http://schemas.microsoft.com/office/powerpoint/2010/main" val="32195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7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16016" y="2427582"/>
            <a:ext cx="4427984" cy="28781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Héritage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Qu'est-ce que c'est? Et comment l'utiliser ?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558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la notion…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Considérez l’</a:t>
            </a:r>
            <a:r>
              <a:rPr lang="fr-FR" dirty="0"/>
              <a:t>espèce</a:t>
            </a:r>
            <a:r>
              <a:rPr lang="fr-FR" dirty="0">
                <a:ea typeface="ＭＳ Ｐゴシック" pitchFamily="34" charset="-128"/>
              </a:rPr>
              <a:t> humaine…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 enfant hérite de certaines caractéristiques de ses parents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Peut-être la couleur des cheveux...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Un enfant hérite de certains comportements de ses parents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Peut-être leur gentillesse </a:t>
            </a:r>
            <a:r>
              <a:rPr lang="fr-FR" dirty="0">
                <a:ea typeface="ＭＳ Ｐゴシック" pitchFamily="34" charset="-128"/>
                <a:sym typeface="Wingdings" panose="05000000000000000000" pitchFamily="2" charset="2"/>
              </a:rPr>
              <a:t></a:t>
            </a:r>
            <a:endParaRPr lang="fr-FR" dirty="0">
              <a:ea typeface="ＭＳ Ｐゴシック" pitchFamily="34" charset="-128"/>
            </a:endParaRPr>
          </a:p>
          <a:p>
            <a:pPr lvl="2"/>
            <a:r>
              <a:rPr lang="fr-FR" dirty="0">
                <a:ea typeface="ＭＳ Ｐゴシック" pitchFamily="34" charset="-128"/>
              </a:rPr>
              <a:t>Peut-être une recette spéciale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Mais peut faire autrement 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34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…au code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7300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Une classe hérite de certaines propriétés de sa classe « mère »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A accès aux attributs/méthodes </a:t>
            </a:r>
            <a:r>
              <a:rPr lang="fr-FR" b="1" dirty="0">
                <a:ea typeface="ＭＳ Ｐゴシック" pitchFamily="34" charset="-128"/>
              </a:rPr>
              <a:t>publics</a:t>
            </a:r>
            <a:r>
              <a:rPr lang="fr-FR" dirty="0">
                <a:ea typeface="ＭＳ Ｐゴシック" pitchFamily="34" charset="-128"/>
              </a:rPr>
              <a:t> et </a:t>
            </a:r>
            <a:r>
              <a:rPr lang="fr-FR" b="1" dirty="0">
                <a:ea typeface="ＭＳ Ｐゴシック" pitchFamily="34" charset="-128"/>
              </a:rPr>
              <a:t>protégés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Peut redéfinir (</a:t>
            </a:r>
            <a:r>
              <a:rPr lang="fr-FR" b="1" dirty="0" err="1">
                <a:ea typeface="ＭＳ Ｐゴシック" pitchFamily="34" charset="-128"/>
              </a:rPr>
              <a:t>override</a:t>
            </a:r>
            <a:r>
              <a:rPr lang="fr-FR" dirty="0">
                <a:ea typeface="ＭＳ Ｐゴシック" pitchFamily="34" charset="-128"/>
              </a:rPr>
              <a:t>) le comportement de la (</a:t>
            </a:r>
            <a:r>
              <a:rPr lang="fr-FR" b="1" dirty="0">
                <a:ea typeface="ＭＳ Ｐゴシック" pitchFamily="34" charset="-128"/>
              </a:rPr>
              <a:t>super</a:t>
            </a:r>
            <a:r>
              <a:rPr lang="fr-FR" dirty="0">
                <a:ea typeface="ＭＳ Ｐゴシック" pitchFamily="34" charset="-128"/>
              </a:rPr>
              <a:t>) classe mère pour elle même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Remplacer les méthodes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Type de spécialisation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Cela se fait avec le mot clé </a:t>
            </a:r>
            <a:r>
              <a:rPr lang="fr-FR" b="1" dirty="0" err="1">
                <a:ea typeface="ＭＳ Ｐゴシック" pitchFamily="34" charset="-128"/>
              </a:rPr>
              <a:t>extend</a:t>
            </a:r>
            <a:r>
              <a:rPr lang="fr-FR" dirty="0">
                <a:ea typeface="ＭＳ Ｐゴシック" pitchFamily="34" charset="-128"/>
              </a:rPr>
              <a:t> !</a:t>
            </a:r>
          </a:p>
          <a:p>
            <a:r>
              <a:rPr lang="fr-FR" dirty="0">
                <a:ea typeface="ＭＳ Ｐゴシック" pitchFamily="34" charset="-128"/>
              </a:rPr>
              <a:t>Une classe </a:t>
            </a:r>
            <a:r>
              <a:rPr lang="fr-FR" b="1" dirty="0">
                <a:ea typeface="ＭＳ Ｐゴシック" pitchFamily="34" charset="-128"/>
              </a:rPr>
              <a:t>ne peut hériter que d'une seule classe </a:t>
            </a:r>
            <a:r>
              <a:rPr lang="fr-FR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Comme toi, oui toi, tu n'as qu'une seule mère biologique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29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Illustration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fr-FR" kern="0" dirty="0"/>
              <a:t>Les sous-classes ont une relation </a:t>
            </a:r>
            <a:r>
              <a:rPr lang="fr-FR" b="1" kern="0" dirty="0" err="1"/>
              <a:t>est-un</a:t>
            </a:r>
            <a:r>
              <a:rPr lang="fr-FR" b="1" kern="0" dirty="0"/>
              <a:t> (</a:t>
            </a:r>
            <a:r>
              <a:rPr lang="fr-FR" b="1" kern="0" dirty="0" err="1"/>
              <a:t>is</a:t>
            </a:r>
            <a:r>
              <a:rPr lang="fr-FR" b="1" kern="0" dirty="0"/>
              <a:t>-a)</a:t>
            </a:r>
            <a:r>
              <a:rPr lang="fr-FR" kern="0" dirty="0"/>
              <a:t> avec leur mère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gray">
          <a:xfrm>
            <a:off x="3743275" y="1057300"/>
            <a:ext cx="1857375" cy="400050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3743275" y="1457350"/>
            <a:ext cx="1857375" cy="1256134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color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weight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Owner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myOwer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gray">
          <a:xfrm>
            <a:off x="539552" y="2857500"/>
            <a:ext cx="3312368" cy="338554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gray">
          <a:xfrm>
            <a:off x="539552" y="3204542"/>
            <a:ext cx="3312368" cy="1169987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Cat has</a:t>
            </a:r>
            <a:r>
              <a:rPr lang="en-US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automatically all</a:t>
            </a:r>
            <a:r>
              <a:rPr lang="en-US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methods and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attributes of the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gray">
          <a:xfrm>
            <a:off x="5364088" y="2857500"/>
            <a:ext cx="3456384" cy="338554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Tiger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gray">
          <a:xfrm>
            <a:off x="5364088" y="3204542"/>
            <a:ext cx="3456384" cy="1169987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Tiger has automatically all the methods and attributes of the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Forme 15"/>
          <p:cNvCxnSpPr>
            <a:stCxn id="18" idx="0"/>
            <a:endCxn id="16" idx="1"/>
          </p:cNvCxnSpPr>
          <p:nvPr/>
        </p:nvCxnSpPr>
        <p:spPr bwMode="auto">
          <a:xfrm rot="5400000" flipH="1" flipV="1">
            <a:off x="2169418" y="1283644"/>
            <a:ext cx="1600175" cy="1547539"/>
          </a:xfrm>
          <a:prstGeom prst="bentConnector2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Forme 17"/>
          <p:cNvCxnSpPr>
            <a:stCxn id="20" idx="0"/>
            <a:endCxn id="16" idx="3"/>
          </p:cNvCxnSpPr>
          <p:nvPr/>
        </p:nvCxnSpPr>
        <p:spPr bwMode="auto">
          <a:xfrm rot="16200000" flipV="1">
            <a:off x="5546378" y="1311598"/>
            <a:ext cx="1600175" cy="1491630"/>
          </a:xfrm>
          <a:prstGeom prst="bentConnector2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7536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Mot-clé « </a:t>
            </a:r>
            <a:r>
              <a:rPr lang="fr-FR" dirty="0">
                <a:ea typeface="ＭＳ Ｐゴシック" pitchFamily="34" charset="-128"/>
              </a:rPr>
              <a:t>super »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spcBef>
                <a:spcPts val="1824"/>
              </a:spcBef>
              <a:buNone/>
            </a:pPr>
            <a:r>
              <a:rPr lang="fr-FR" kern="0" dirty="0"/>
              <a:t>Vous pouvez appeler des constructeurs, des méthodes de la super classe (classe mère) grâce au mot clé </a:t>
            </a:r>
            <a:r>
              <a:rPr lang="fr-FR" b="1" kern="0" dirty="0"/>
              <a:t>super</a:t>
            </a:r>
            <a:r>
              <a:rPr lang="fr-FR" kern="0" dirty="0"/>
              <a:t> !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4"/>
          <p:cNvSpPr/>
          <p:nvPr/>
        </p:nvSpPr>
        <p:spPr>
          <a:xfrm>
            <a:off x="179512" y="2209428"/>
            <a:ext cx="8785225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Cat(String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// We call the super class constructor</a:t>
            </a:r>
          </a:p>
          <a:p>
            <a:pPr lvl="2"/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// Must be the first </a:t>
            </a:r>
            <a:r>
              <a:rPr lang="en-US" b="1" dirty="0" err="1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intruction</a:t>
            </a:r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 ...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name,</a:t>
            </a:r>
            <a:r>
              <a:rPr lang="fr-FR" altLang="ja-JP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color,weight,owner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/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 // We call the super class method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50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marL="0" indent="0" algn="ctr">
              <a:spcAft>
                <a:spcPts val="1800"/>
              </a:spcAft>
              <a:buNone/>
            </a:pPr>
            <a:r>
              <a:rPr lang="fr-FR" sz="3600" dirty="0">
                <a:ea typeface="ＭＳ Ｐゴシック" pitchFamily="34" charset="-128"/>
              </a:rPr>
              <a:t>Une variable constante en Java est déclarée comme n'importe quelle autre variable sauf qu'elle est déclarée </a:t>
            </a:r>
            <a:r>
              <a:rPr lang="fr-FR" sz="3600" b="1" dirty="0">
                <a:ea typeface="ＭＳ Ｐゴシック" pitchFamily="34" charset="-128"/>
              </a:rPr>
              <a:t>finale</a:t>
            </a:r>
            <a:r>
              <a:rPr lang="fr-FR" sz="3600" dirty="0">
                <a:ea typeface="ＭＳ Ｐゴシック" pitchFamily="34" charset="-128"/>
              </a:rPr>
              <a:t> et </a:t>
            </a:r>
            <a:r>
              <a:rPr lang="fr-FR" sz="3600" b="1" dirty="0" err="1">
                <a:ea typeface="ＭＳ Ｐゴシック" pitchFamily="34" charset="-128"/>
              </a:rPr>
              <a:t>static</a:t>
            </a:r>
            <a:endParaRPr lang="fr-FR" sz="3600" b="1" dirty="0">
              <a:ea typeface="ＭＳ Ｐゴシック" pitchFamily="34" charset="-128"/>
            </a:endParaRPr>
          </a:p>
          <a:p>
            <a:pPr marL="0" indent="0" algn="ctr">
              <a:spcAft>
                <a:spcPts val="1800"/>
              </a:spcAft>
              <a:buNone/>
            </a:pPr>
            <a:r>
              <a:rPr lang="fr-FR" sz="3600" dirty="0">
                <a:ea typeface="ＭＳ Ｐゴシック" pitchFamily="34" charset="-128"/>
              </a:rPr>
              <a:t>Par convention, une variable constante est entièrement en </a:t>
            </a:r>
            <a:r>
              <a:rPr lang="fr-FR" sz="3600" b="1" dirty="0">
                <a:ea typeface="ＭＳ Ｐゴシック" pitchFamily="34" charset="-128"/>
              </a:rPr>
              <a:t>majuscule,</a:t>
            </a:r>
            <a:r>
              <a:rPr lang="fr-FR" sz="3600" dirty="0">
                <a:ea typeface="ＭＳ Ｐゴシック" pitchFamily="34" charset="-128"/>
              </a:rPr>
              <a:t> en </a:t>
            </a:r>
            <a:r>
              <a:rPr lang="fr-FR" sz="3600" b="1" dirty="0">
                <a:ea typeface="ＭＳ Ｐゴシック" pitchFamily="34" charset="-128"/>
              </a:rPr>
              <a:t>mots</a:t>
            </a:r>
            <a:r>
              <a:rPr lang="fr-FR" sz="3600" dirty="0">
                <a:ea typeface="ＭＳ Ｐゴシック" pitchFamily="34" charset="-128"/>
              </a:rPr>
              <a:t> et séparée par un trait de soulignement (</a:t>
            </a:r>
            <a:r>
              <a:rPr lang="fr-FR" sz="3600" dirty="0" err="1">
                <a:ea typeface="ＭＳ Ｐゴシック" pitchFamily="34" charset="-128"/>
              </a:rPr>
              <a:t>underscore</a:t>
            </a:r>
            <a:r>
              <a:rPr lang="fr-FR" sz="3600" dirty="0">
                <a:ea typeface="ＭＳ Ｐゴシック" pitchFamily="34" charset="-128"/>
              </a:rPr>
              <a:t>)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211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87053"/>
            <a:ext cx="8280920" cy="423068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fr-FR" dirty="0">
                <a:ea typeface="ＭＳ Ｐゴシック" pitchFamily="34" charset="-128"/>
              </a:rPr>
              <a:t>le </a:t>
            </a:r>
            <a:r>
              <a:rPr lang="fr-FR" b="1" dirty="0" err="1">
                <a:ea typeface="ＭＳ Ｐゴシック" pitchFamily="34" charset="-128"/>
              </a:rPr>
              <a:t>static</a:t>
            </a:r>
            <a:r>
              <a:rPr lang="fr-FR" b="1" dirty="0">
                <a:ea typeface="ＭＳ Ｐゴシック" pitchFamily="34" charset="-128"/>
              </a:rPr>
              <a:t> final </a:t>
            </a:r>
            <a:r>
              <a:rPr lang="fr-FR" dirty="0">
                <a:ea typeface="ＭＳ Ｐゴシック" pitchFamily="34" charset="-128"/>
              </a:rPr>
              <a:t>ne sera qu'une fois en mémoire</a:t>
            </a:r>
          </a:p>
          <a:p>
            <a:pPr>
              <a:spcAft>
                <a:spcPts val="1800"/>
              </a:spcAft>
            </a:pPr>
            <a:r>
              <a:rPr lang="fr-FR" b="1" dirty="0">
                <a:ea typeface="ＭＳ Ｐゴシック" pitchFamily="34" charset="-128"/>
              </a:rPr>
              <a:t>Final</a:t>
            </a:r>
            <a:r>
              <a:rPr lang="fr-FR" dirty="0">
                <a:ea typeface="ＭＳ Ｐゴシック" pitchFamily="34" charset="-128"/>
              </a:rPr>
              <a:t> attribué à une variable empêche sa modification</a:t>
            </a:r>
            <a:r>
              <a:rPr lang="en-US" sz="2400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cependant</a:t>
            </a:r>
            <a:r>
              <a:rPr lang="en-US" sz="2400" dirty="0">
                <a:ea typeface="ＭＳ Ｐゴシック" pitchFamily="34" charset="-128"/>
              </a:rPr>
              <a:t> :</a:t>
            </a:r>
          </a:p>
          <a:p>
            <a:pPr lvl="1">
              <a:spcAft>
                <a:spcPts val="1800"/>
              </a:spcAft>
            </a:pPr>
            <a:r>
              <a:rPr lang="fr-FR" sz="1800" dirty="0">
                <a:ea typeface="ＭＳ Ｐゴシック" pitchFamily="34" charset="-128"/>
              </a:rPr>
              <a:t> si la variable est un objet, il est toujours possible de modifier ses données internes mais pas de remplacer l’objet par un autre objet de même type</a:t>
            </a:r>
          </a:p>
          <a:p>
            <a:pPr>
              <a:spcAft>
                <a:spcPts val="1800"/>
              </a:spcAft>
            </a:pPr>
            <a:r>
              <a:rPr lang="fr-FR" sz="2400" b="1" dirty="0">
                <a:ea typeface="ＭＳ Ｐゴシック" pitchFamily="34" charset="-128"/>
              </a:rPr>
              <a:t>Final</a:t>
            </a:r>
            <a:r>
              <a:rPr lang="fr-FR" sz="2400" dirty="0">
                <a:ea typeface="ＭＳ Ｐゴシック" pitchFamily="34" charset="-128"/>
              </a:rPr>
              <a:t> sur une méthode empêche la redéfinition dans une classe fille</a:t>
            </a:r>
          </a:p>
          <a:p>
            <a:pPr>
              <a:spcAft>
                <a:spcPts val="1800"/>
              </a:spcAft>
            </a:pPr>
            <a:r>
              <a:rPr lang="fr-FR" sz="2400" b="1" dirty="0">
                <a:ea typeface="ＭＳ Ｐゴシック" pitchFamily="34" charset="-128"/>
              </a:rPr>
              <a:t>Final</a:t>
            </a:r>
            <a:r>
              <a:rPr lang="fr-FR" sz="2400" dirty="0">
                <a:ea typeface="ＭＳ Ｐゴシック" pitchFamily="34" charset="-128"/>
              </a:rPr>
              <a:t> sur une classe empêche l’héritage</a:t>
            </a:r>
            <a:endParaRPr lang="fr-FR" sz="2400" b="1" dirty="0">
              <a:ea typeface="ＭＳ Ｐゴシック" pitchFamily="34" charset="-128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Qu'est-ce qu'une classe 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structure ayant des </a:t>
            </a:r>
            <a:r>
              <a:rPr lang="fr-FR" b="1" dirty="0"/>
              <a:t>attributs</a:t>
            </a:r>
            <a:r>
              <a:rPr lang="fr-FR" dirty="0"/>
              <a:t> et des </a:t>
            </a:r>
            <a:r>
              <a:rPr lang="fr-FR" b="1" dirty="0"/>
              <a:t>méthodes</a:t>
            </a:r>
            <a:endParaRPr lang="en-US" b="1" dirty="0">
              <a:ea typeface="ＭＳ Ｐゴシック" pitchFamily="34" charset="-128"/>
            </a:endParaRPr>
          </a:p>
          <a:p>
            <a:r>
              <a:rPr lang="fr-FR" dirty="0"/>
              <a:t>Définit un groupe d'objets ayant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Mêmes caractéristiques </a:t>
            </a:r>
          </a:p>
          <a:p>
            <a:pPr lvl="1"/>
            <a:r>
              <a:rPr lang="fr-FR" dirty="0"/>
              <a:t>Même comportement </a:t>
            </a:r>
          </a:p>
          <a:p>
            <a:pPr lvl="1"/>
            <a:r>
              <a:rPr lang="fr-FR" dirty="0"/>
              <a:t>Exemple : chaque voiture peut ralentir, a 4 roues, </a:t>
            </a:r>
            <a:r>
              <a:rPr lang="en-US" dirty="0">
                <a:ea typeface="ＭＳ Ｐゴシック" pitchFamily="34" charset="-128"/>
              </a:rPr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37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87053"/>
            <a:ext cx="8280920" cy="423068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fr-FR" sz="2000" dirty="0">
                <a:ea typeface="ＭＳ Ｐゴシック" pitchFamily="34" charset="-128"/>
              </a:rPr>
              <a:t>Depuis Java 17 le mot clé </a:t>
            </a:r>
            <a:r>
              <a:rPr lang="fr-FR" sz="2000" b="1" dirty="0" err="1">
                <a:ea typeface="ＭＳ Ｐゴシック" pitchFamily="34" charset="-128"/>
              </a:rPr>
              <a:t>sealed</a:t>
            </a:r>
            <a:r>
              <a:rPr lang="fr-FR" sz="2000" b="1" dirty="0">
                <a:ea typeface="ＭＳ Ｐゴシック" pitchFamily="34" charset="-128"/>
              </a:rPr>
              <a:t> </a:t>
            </a:r>
            <a:r>
              <a:rPr lang="fr-FR" sz="2000" dirty="0">
                <a:ea typeface="ＭＳ Ｐゴシック" pitchFamily="34" charset="-128"/>
              </a:rPr>
              <a:t>permet</a:t>
            </a:r>
            <a:r>
              <a:rPr lang="fr-FR" sz="2000" b="1" dirty="0">
                <a:ea typeface="ＭＳ Ｐゴシック" pitchFamily="34" charset="-128"/>
              </a:rPr>
              <a:t> </a:t>
            </a:r>
            <a:r>
              <a:rPr lang="fr-FR" sz="2000" dirty="0">
                <a:ea typeface="ＭＳ Ｐゴシック" pitchFamily="34" charset="-128"/>
              </a:rPr>
              <a:t>l’héritage uniquement pour les classes autorisées.</a:t>
            </a:r>
            <a:br>
              <a:rPr lang="fr-FR" sz="2000" dirty="0">
                <a:ea typeface="ＭＳ Ｐゴシック" pitchFamily="34" charset="-128"/>
              </a:rPr>
            </a:br>
            <a:br>
              <a:rPr lang="fr-FR" sz="2000" dirty="0">
                <a:ea typeface="ＭＳ Ｐゴシック" pitchFamily="34" charset="-128"/>
              </a:rPr>
            </a:b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abstract sealed class </a:t>
            </a:r>
            <a:r>
              <a:rPr lang="en-US" sz="2000" dirty="0">
                <a:ea typeface="ＭＳ Ｐゴシック" pitchFamily="34" charset="-128"/>
              </a:rPr>
              <a:t>Shape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+mn-ea"/>
                <a:cs typeface="Courier New" pitchFamily="49" charset="0"/>
              </a:rPr>
              <a:t>permits</a:t>
            </a:r>
            <a:r>
              <a:rPr lang="en-US" sz="2000" dirty="0">
                <a:ea typeface="ＭＳ Ｐゴシック" pitchFamily="34" charset="-128"/>
              </a:rPr>
              <a:t> Circle, Rectangle, Square {...}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Héritage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5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94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Polymorphisme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+mn-lt"/>
              </a:rPr>
              <a:t>Polymorphisme, </a:t>
            </a:r>
            <a:r>
              <a:rPr lang="en-US" sz="2400" i="1" dirty="0">
                <a:latin typeface="+mn-lt"/>
              </a:rPr>
              <a:t>abstraction, interface…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337668"/>
            <a:ext cx="2324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Permet d'utiliser une instance avec son type mère</a:t>
            </a:r>
          </a:p>
          <a:p>
            <a:r>
              <a:rPr lang="fr-FR" dirty="0">
                <a:ea typeface="ＭＳ Ｐゴシック" pitchFamily="34" charset="-128"/>
              </a:rPr>
              <a:t>Exemple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Créer un tableau de volaille et mettez des canards et des poulets (où les poulets et les canards sont des volailles)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94462"/>
              </p:ext>
            </p:extLst>
          </p:nvPr>
        </p:nvGraphicFramePr>
        <p:xfrm>
          <a:off x="2571736" y="3145532"/>
          <a:ext cx="4000528" cy="1854200"/>
        </p:xfrm>
        <a:graphic>
          <a:graphicData uri="http://schemas.openxmlformats.org/drawingml/2006/table">
            <a:tbl>
              <a:tblPr firstRow="1" bandRow="1"/>
              <a:tblGrid>
                <a:gridCol w="400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fr-FR" dirty="0" err="1"/>
                        <a:t>Array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Poultry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Duck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georges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Duck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gertrude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Chicken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georgette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Chicken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alberta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14" descr="5439-Designaxl-PouleMarr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4145664"/>
            <a:ext cx="430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 descr="5438-Designaxl-PouleBlanch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3983" y="4534601"/>
            <a:ext cx="4714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Thunderbirdda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2796" y="3391601"/>
            <a:ext cx="4032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7" descr="Tatice-Thunderbi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9858" y="3748789"/>
            <a:ext cx="403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6340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Permet de déclarer une variable avec le type mère et de l'instancier avec le type sous-classe 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à coins arrondis 4"/>
          <p:cNvSpPr/>
          <p:nvPr/>
        </p:nvSpPr>
        <p:spPr>
          <a:xfrm>
            <a:off x="179512" y="2137420"/>
            <a:ext cx="8785225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 (String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Cat("Fifou","Blue",70,me,"Tigrou");</a:t>
            </a:r>
          </a:p>
          <a:p>
            <a:pPr>
              <a:spcAft>
                <a:spcPts val="12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"Doudou"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"Green"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,6);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=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=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"The first cat of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table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		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[0].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6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859061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Vous ne pouvez appeler que des méthodes définies dans la classe </a:t>
            </a:r>
            <a:r>
              <a:rPr lang="fr-FR" dirty="0" err="1">
                <a:ea typeface="ＭＳ Ｐゴシック" pitchFamily="34" charset="-128"/>
              </a:rPr>
              <a:t>CatLike</a:t>
            </a:r>
            <a:r>
              <a:rPr lang="fr-FR" dirty="0">
                <a:ea typeface="ＭＳ Ｐゴシック" pitchFamily="34" charset="-128"/>
              </a:rPr>
              <a:t> sur les éléments du tableau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Parce que pour le compilateur, les éléments sont de type </a:t>
            </a:r>
            <a:r>
              <a:rPr lang="fr-FR" dirty="0" err="1">
                <a:ea typeface="ＭＳ Ｐゴシック" pitchFamily="34" charset="-128"/>
              </a:rPr>
              <a:t>CatLike</a:t>
            </a:r>
            <a:endParaRPr lang="fr-FR" dirty="0">
              <a:ea typeface="ＭＳ Ｐゴシック" pitchFamily="34" charset="-128"/>
            </a:endParaRPr>
          </a:p>
          <a:p>
            <a:pPr lvl="1"/>
            <a:r>
              <a:rPr lang="fr-FR" dirty="0">
                <a:ea typeface="ＭＳ Ｐゴシック" pitchFamily="34" charset="-128"/>
              </a:rPr>
              <a:t>Pour appeler une méthode Cat, convertissez (</a:t>
            </a:r>
            <a:r>
              <a:rPr lang="fr-FR" b="1" dirty="0" err="1">
                <a:ea typeface="ＭＳ Ｐゴシック" pitchFamily="34" charset="-128"/>
              </a:rPr>
              <a:t>cast</a:t>
            </a:r>
            <a:r>
              <a:rPr lang="fr-FR" dirty="0">
                <a:ea typeface="ＭＳ Ｐゴシック" pitchFamily="34" charset="-128"/>
              </a:rPr>
              <a:t>) le résultat en type Cat !</a:t>
            </a:r>
          </a:p>
          <a:p>
            <a:r>
              <a:rPr lang="fr-FR" dirty="0">
                <a:ea typeface="ＭＳ Ｐゴシック" pitchFamily="34" charset="-128"/>
              </a:rPr>
              <a:t>Vous avez le </a:t>
            </a:r>
            <a:r>
              <a:rPr lang="fr-FR" b="1" dirty="0">
                <a:ea typeface="ＭＳ Ｐゴシック" pitchFamily="34" charset="-128"/>
              </a:rPr>
              <a:t>type déclaré </a:t>
            </a:r>
            <a:r>
              <a:rPr lang="fr-FR" dirty="0">
                <a:ea typeface="ＭＳ Ｐゴシック" pitchFamily="34" charset="-128"/>
              </a:rPr>
              <a:t>et le </a:t>
            </a:r>
            <a:r>
              <a:rPr lang="fr-FR" b="1" dirty="0">
                <a:ea typeface="ＭＳ Ｐゴシック" pitchFamily="34" charset="-128"/>
              </a:rPr>
              <a:t>type réel</a:t>
            </a:r>
            <a:r>
              <a:rPr lang="fr-FR" dirty="0">
                <a:ea typeface="ＭＳ Ｐゴシック" pitchFamily="34" charset="-128"/>
              </a:rPr>
              <a:t>.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Vous pouvez mettre dans un tableau de </a:t>
            </a:r>
            <a:r>
              <a:rPr lang="fr-FR" b="1" dirty="0">
                <a:ea typeface="ＭＳ Ｐゴシック" pitchFamily="34" charset="-128"/>
              </a:rPr>
              <a:t>type déclaré</a:t>
            </a:r>
            <a:r>
              <a:rPr lang="fr-FR" dirty="0">
                <a:ea typeface="ＭＳ Ｐゴシック" pitchFamily="34" charset="-128"/>
              </a:rPr>
              <a:t>, des instances de type déclaré et de type réel (tant que le type réel étend (</a:t>
            </a:r>
            <a:r>
              <a:rPr lang="fr-FR" b="1" dirty="0" err="1">
                <a:ea typeface="ＭＳ Ｐゴシック" pitchFamily="34" charset="-128"/>
              </a:rPr>
              <a:t>extends</a:t>
            </a:r>
            <a:r>
              <a:rPr lang="fr-FR" dirty="0">
                <a:ea typeface="ＭＳ Ｐゴシック" pitchFamily="34" charset="-128"/>
              </a:rPr>
              <a:t>) le type déclaré)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63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classe 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841276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super classe Objet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Est la classe racine de toutes les classes ! (Même si vous ne l’</a:t>
            </a:r>
            <a:r>
              <a:rPr lang="fr-FR" dirty="0" err="1">
                <a:ea typeface="ＭＳ Ｐゴシック" pitchFamily="34" charset="-128"/>
              </a:rPr>
              <a:t>extendez</a:t>
            </a:r>
            <a:r>
              <a:rPr lang="fr-FR" dirty="0">
                <a:ea typeface="ＭＳ Ｐゴシック" pitchFamily="34" charset="-128"/>
              </a:rPr>
              <a:t> pas)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Possède des méthodes que vous pouvez remplacer 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31596"/>
              </p:ext>
            </p:extLst>
          </p:nvPr>
        </p:nvGraphicFramePr>
        <p:xfrm>
          <a:off x="323528" y="2697068"/>
          <a:ext cx="849694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public 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boolean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e</a:t>
                      </a:r>
                      <a:r>
                        <a:rPr lang="fr-FR" dirty="0" err="1"/>
                        <a:t>quals</a:t>
                      </a:r>
                      <a:r>
                        <a:rPr lang="fr-FR" dirty="0"/>
                        <a:t>(Object 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Indique si l'objet est égal à celui-ci, selon votre choix.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public String </a:t>
                      </a:r>
                      <a:r>
                        <a:rPr lang="fr-FR" dirty="0" err="1"/>
                        <a:t>toString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Renvoie une représentation String de l'objet.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public </a:t>
                      </a:r>
                      <a:r>
                        <a:rPr lang="fr-FR" dirty="0" err="1"/>
                        <a:t>int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hashCode</a:t>
                      </a:r>
                      <a:r>
                        <a:rPr lang="fr-FR" baseline="0" dirty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Renvoie la valeur du code de hachage de cet objet.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public </a:t>
                      </a:r>
                      <a:r>
                        <a:rPr lang="fr-FR" dirty="0" err="1"/>
                        <a:t>void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finalize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Méthode appelée lorsque l'instance est détruite par le Garbage Collector.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37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classe 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dirty="0" err="1">
                <a:ea typeface="ＭＳ Ｐゴシック" pitchFamily="34" charset="-128"/>
              </a:rPr>
              <a:t>toString</a:t>
            </a:r>
            <a:r>
              <a:rPr lang="fr-FR" dirty="0">
                <a:ea typeface="ＭＳ Ｐゴシック" pitchFamily="34" charset="-128"/>
              </a:rPr>
              <a:t>()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Utile pour retourner une représentation textuelle d'un objet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497460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wonderful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2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classe 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dirty="0" err="1">
                <a:ea typeface="ＭＳ Ｐゴシック" pitchFamily="34" charset="-128"/>
              </a:rPr>
              <a:t>finalize</a:t>
            </a:r>
            <a:r>
              <a:rPr lang="fr-FR" dirty="0">
                <a:ea typeface="ＭＳ Ｐゴシック" pitchFamily="34" charset="-128"/>
              </a:rPr>
              <a:t>()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Remplacer cette méthode n'est pas recommandé 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497460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   protected void </a:t>
            </a:r>
            <a:r>
              <a:rPr lang="en-US" b="1" dirty="0">
                <a:latin typeface="Courier New"/>
                <a:cs typeface="Courier New"/>
              </a:rPr>
              <a:t>finalize() {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>
                <a:solidFill>
                  <a:srgbClr val="479B8F"/>
                </a:solidFill>
                <a:latin typeface="Courier New"/>
                <a:cs typeface="Courier New"/>
              </a:rPr>
              <a:t>// Cleanup actions like close a connection, ...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87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classe 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841276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dirty="0" err="1">
                <a:ea typeface="ＭＳ Ｐゴシック" pitchFamily="34" charset="-128"/>
              </a:rPr>
              <a:t>equals</a:t>
            </a:r>
            <a:r>
              <a:rPr lang="fr-FR" dirty="0">
                <a:ea typeface="ＭＳ Ｐゴシック" pitchFamily="34" charset="-128"/>
              </a:rPr>
              <a:t>()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Renvoie </a:t>
            </a:r>
            <a:r>
              <a:rPr lang="fr-FR" dirty="0" err="1">
                <a:ea typeface="ＭＳ Ｐゴシック" pitchFamily="34" charset="-128"/>
              </a:rPr>
              <a:t>true</a:t>
            </a:r>
            <a:r>
              <a:rPr lang="fr-FR" dirty="0">
                <a:ea typeface="ＭＳ Ｐゴシック" pitchFamily="34" charset="-128"/>
              </a:rPr>
              <a:t> si les références de deux objets sont égales. elle est:</a:t>
            </a:r>
          </a:p>
          <a:p>
            <a:pPr lvl="2"/>
            <a:r>
              <a:rPr lang="fr-FR" sz="1800" b="1" dirty="0">
                <a:ea typeface="ＭＳ Ｐゴシック" pitchFamily="34" charset="-128"/>
              </a:rPr>
              <a:t>Réflexif</a:t>
            </a:r>
            <a:r>
              <a:rPr lang="fr-FR" sz="1800" dirty="0">
                <a:ea typeface="ＭＳ Ｐゴシック" pitchFamily="34" charset="-128"/>
              </a:rPr>
              <a:t> : </a:t>
            </a:r>
            <a:r>
              <a:rPr lang="fr-FR" sz="1800" dirty="0" err="1">
                <a:ea typeface="ＭＳ Ｐゴシック" pitchFamily="34" charset="-128"/>
              </a:rPr>
              <a:t>x.equals</a:t>
            </a:r>
            <a:r>
              <a:rPr lang="fr-FR" sz="1800" dirty="0">
                <a:ea typeface="ＭＳ Ｐゴシック" pitchFamily="34" charset="-128"/>
              </a:rPr>
              <a:t>(x) doit renvoyer </a:t>
            </a:r>
            <a:r>
              <a:rPr lang="fr-FR" sz="1800" dirty="0" err="1">
                <a:ea typeface="ＭＳ Ｐゴシック" pitchFamily="34" charset="-128"/>
              </a:rPr>
              <a:t>true</a:t>
            </a:r>
            <a:endParaRPr lang="fr-FR" sz="1800" dirty="0">
              <a:ea typeface="ＭＳ Ｐゴシック" pitchFamily="34" charset="-128"/>
            </a:endParaRPr>
          </a:p>
          <a:p>
            <a:pPr lvl="2"/>
            <a:r>
              <a:rPr lang="fr-FR" sz="1800" b="1" dirty="0">
                <a:ea typeface="ＭＳ Ｐゴシック" pitchFamily="34" charset="-128"/>
              </a:rPr>
              <a:t>Symétrique</a:t>
            </a:r>
            <a:r>
              <a:rPr lang="fr-FR" sz="1800" dirty="0">
                <a:ea typeface="ＭＳ Ｐゴシック" pitchFamily="34" charset="-128"/>
              </a:rPr>
              <a:t> : </a:t>
            </a:r>
            <a:r>
              <a:rPr lang="fr-FR" sz="1800" dirty="0" err="1">
                <a:ea typeface="ＭＳ Ｐゴシック" pitchFamily="34" charset="-128"/>
              </a:rPr>
              <a:t>x.equals</a:t>
            </a:r>
            <a:r>
              <a:rPr lang="fr-FR" sz="1800" dirty="0">
                <a:ea typeface="ＭＳ Ｐゴシック" pitchFamily="34" charset="-128"/>
              </a:rPr>
              <a:t>(y) doit renvoyer </a:t>
            </a:r>
            <a:r>
              <a:rPr lang="fr-FR" sz="1800" dirty="0" err="1">
                <a:ea typeface="ＭＳ Ｐゴシック" pitchFamily="34" charset="-128"/>
              </a:rPr>
              <a:t>true</a:t>
            </a:r>
            <a:r>
              <a:rPr lang="fr-FR" sz="1800" dirty="0">
                <a:ea typeface="ＭＳ Ｐゴシック" pitchFamily="34" charset="-128"/>
              </a:rPr>
              <a:t> si et seulement si </a:t>
            </a:r>
            <a:r>
              <a:rPr lang="fr-FR" sz="1800" dirty="0" err="1">
                <a:ea typeface="ＭＳ Ｐゴシック" pitchFamily="34" charset="-128"/>
              </a:rPr>
              <a:t>y.equals</a:t>
            </a:r>
            <a:r>
              <a:rPr lang="fr-FR" sz="1800" dirty="0">
                <a:ea typeface="ＭＳ Ｐゴシック" pitchFamily="34" charset="-128"/>
              </a:rPr>
              <a:t>(x) renvoie </a:t>
            </a:r>
            <a:r>
              <a:rPr lang="fr-FR" sz="1800" dirty="0" err="1">
                <a:ea typeface="ＭＳ Ｐゴシック" pitchFamily="34" charset="-128"/>
              </a:rPr>
              <a:t>true</a:t>
            </a:r>
            <a:endParaRPr lang="fr-FR" sz="1800" dirty="0">
              <a:ea typeface="ＭＳ Ｐゴシック" pitchFamily="34" charset="-128"/>
            </a:endParaRPr>
          </a:p>
          <a:p>
            <a:pPr lvl="2"/>
            <a:r>
              <a:rPr lang="fr-FR" sz="1800" b="1" dirty="0">
                <a:ea typeface="ＭＳ Ｐゴシック" pitchFamily="34" charset="-128"/>
              </a:rPr>
              <a:t>Transitive</a:t>
            </a:r>
            <a:r>
              <a:rPr lang="fr-FR" sz="1800" dirty="0">
                <a:ea typeface="ＭＳ Ｐゴシック" pitchFamily="34" charset="-128"/>
              </a:rPr>
              <a:t> : si </a:t>
            </a:r>
            <a:r>
              <a:rPr lang="fr-FR" sz="1800" dirty="0" err="1">
                <a:ea typeface="ＭＳ Ｐゴシック" pitchFamily="34" charset="-128"/>
              </a:rPr>
              <a:t>x.equals</a:t>
            </a:r>
            <a:r>
              <a:rPr lang="fr-FR" sz="1800" dirty="0">
                <a:ea typeface="ＭＳ Ｐゴシック" pitchFamily="34" charset="-128"/>
              </a:rPr>
              <a:t>(y) renvoie </a:t>
            </a:r>
            <a:r>
              <a:rPr lang="fr-FR" sz="1800" dirty="0" err="1">
                <a:ea typeface="ＭＳ Ｐゴシック" pitchFamily="34" charset="-128"/>
              </a:rPr>
              <a:t>true</a:t>
            </a:r>
            <a:r>
              <a:rPr lang="fr-FR" sz="1800" dirty="0">
                <a:ea typeface="ＭＳ Ｐゴシック" pitchFamily="34" charset="-128"/>
              </a:rPr>
              <a:t> et </a:t>
            </a:r>
            <a:r>
              <a:rPr lang="fr-FR" sz="1800" dirty="0" err="1">
                <a:ea typeface="ＭＳ Ｐゴシック" pitchFamily="34" charset="-128"/>
              </a:rPr>
              <a:t>y.equals</a:t>
            </a:r>
            <a:r>
              <a:rPr lang="fr-FR" sz="1800" dirty="0">
                <a:ea typeface="ＭＳ Ｐゴシック" pitchFamily="34" charset="-128"/>
              </a:rPr>
              <a:t>(z) renvoie </a:t>
            </a:r>
            <a:r>
              <a:rPr lang="fr-FR" sz="1800" dirty="0" err="1">
                <a:ea typeface="ＭＳ Ｐゴシック" pitchFamily="34" charset="-128"/>
              </a:rPr>
              <a:t>true</a:t>
            </a:r>
            <a:r>
              <a:rPr lang="fr-FR" sz="1800" dirty="0">
                <a:ea typeface="ＭＳ Ｐゴシック" pitchFamily="34" charset="-128"/>
              </a:rPr>
              <a:t>, alors </a:t>
            </a:r>
            <a:r>
              <a:rPr lang="fr-FR" sz="1800" dirty="0" err="1">
                <a:ea typeface="ＭＳ Ｐゴシック" pitchFamily="34" charset="-128"/>
              </a:rPr>
              <a:t>x.equals</a:t>
            </a:r>
            <a:r>
              <a:rPr lang="fr-FR" sz="1800" dirty="0">
                <a:ea typeface="ＭＳ Ｐゴシック" pitchFamily="34" charset="-128"/>
              </a:rPr>
              <a:t>(z) doit renvoyer </a:t>
            </a:r>
            <a:r>
              <a:rPr lang="fr-FR" sz="1800" dirty="0" err="1">
                <a:ea typeface="ＭＳ Ｐゴシック" pitchFamily="34" charset="-128"/>
              </a:rPr>
              <a:t>true</a:t>
            </a:r>
            <a:endParaRPr lang="fr-FR" sz="1800" dirty="0">
              <a:ea typeface="ＭＳ Ｐゴシック" pitchFamily="34" charset="-128"/>
            </a:endParaRPr>
          </a:p>
          <a:p>
            <a:pPr lvl="2"/>
            <a:r>
              <a:rPr lang="fr-FR" sz="1800" b="1" dirty="0">
                <a:ea typeface="ＭＳ Ｐゴシック" pitchFamily="34" charset="-128"/>
              </a:rPr>
              <a:t>Cohérente</a:t>
            </a:r>
            <a:r>
              <a:rPr lang="fr-FR" sz="1800" dirty="0">
                <a:ea typeface="ＭＳ Ｐゴシック" pitchFamily="34" charset="-128"/>
              </a:rPr>
              <a:t> : plusieurs invocations de </a:t>
            </a:r>
            <a:r>
              <a:rPr lang="fr-FR" sz="1800" dirty="0" err="1">
                <a:ea typeface="ＭＳ Ｐゴシック" pitchFamily="34" charset="-128"/>
              </a:rPr>
              <a:t>x.equals</a:t>
            </a:r>
            <a:r>
              <a:rPr lang="fr-FR" sz="1800" dirty="0">
                <a:ea typeface="ＭＳ Ｐゴシック" pitchFamily="34" charset="-128"/>
              </a:rPr>
              <a:t>(y) renvoient systématiquement vrai ou renvoient systématiquement faux</a:t>
            </a:r>
          </a:p>
          <a:p>
            <a:r>
              <a:rPr lang="fr-FR" dirty="0">
                <a:ea typeface="ＭＳ Ｐゴシック" pitchFamily="34" charset="-128"/>
              </a:rPr>
              <a:t>Pour toute valeur de référence non nulle x, </a:t>
            </a:r>
            <a:r>
              <a:rPr lang="fr-FR" dirty="0" err="1">
                <a:ea typeface="ＭＳ Ｐゴシック" pitchFamily="34" charset="-128"/>
              </a:rPr>
              <a:t>x.equals</a:t>
            </a:r>
            <a:r>
              <a:rPr lang="fr-FR" dirty="0">
                <a:ea typeface="ＭＳ Ｐゴシック" pitchFamily="34" charset="-128"/>
              </a:rPr>
              <a:t>(</a:t>
            </a:r>
            <a:r>
              <a:rPr lang="fr-FR" dirty="0" err="1">
                <a:ea typeface="ＭＳ Ｐゴシック" pitchFamily="34" charset="-128"/>
              </a:rPr>
              <a:t>null</a:t>
            </a:r>
            <a:r>
              <a:rPr lang="fr-FR" dirty="0">
                <a:ea typeface="ＭＳ Ｐゴシック" pitchFamily="34" charset="-128"/>
              </a:rPr>
              <a:t>) doit renvoyer false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2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Qu'est-ce qu'une classe 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66378" y="1214422"/>
            <a:ext cx="8411244" cy="4077658"/>
            <a:chOff x="395536" y="1214422"/>
            <a:chExt cx="8411244" cy="4077658"/>
          </a:xfrm>
        </p:grpSpPr>
        <p:grpSp>
          <p:nvGrpSpPr>
            <p:cNvPr id="7" name="Groupe 9"/>
            <p:cNvGrpSpPr/>
            <p:nvPr/>
          </p:nvGrpSpPr>
          <p:grpSpPr>
            <a:xfrm>
              <a:off x="3143240" y="1214422"/>
              <a:ext cx="3214710" cy="2357455"/>
              <a:chOff x="1357290" y="1357298"/>
              <a:chExt cx="3214710" cy="2357455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gray">
              <a:xfrm>
                <a:off x="1357290" y="1357298"/>
                <a:ext cx="3214710" cy="476250"/>
              </a:xfrm>
              <a:prstGeom prst="rect">
                <a:avLst/>
              </a:prstGeom>
              <a:solidFill>
                <a:srgbClr val="DAE6F0"/>
              </a:solidFill>
              <a:ln w="190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b="1" dirty="0">
                    <a:solidFill>
                      <a:schemeClr val="accent4"/>
                    </a:solidFill>
                  </a:rPr>
                  <a:t>The Car class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gray">
              <a:xfrm>
                <a:off x="1357290" y="1814498"/>
                <a:ext cx="3214710" cy="900122"/>
              </a:xfrm>
              <a:prstGeom prst="rect">
                <a:avLst/>
              </a:prstGeom>
              <a:gradFill>
                <a:gsLst>
                  <a:gs pos="0">
                    <a:srgbClr val="DAE6F0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n w="190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182880"/>
              <a:lstStyle/>
              <a:p>
                <a:pPr marL="252000" algn="l">
                  <a:spcBef>
                    <a:spcPts val="0"/>
                  </a:spcBef>
                  <a:defRPr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String color</a:t>
                </a:r>
              </a:p>
              <a:p>
                <a:pPr marL="252000" algn="l">
                  <a:spcBef>
                    <a:spcPts val="0"/>
                  </a:spcBef>
                  <a:defRPr/>
                </a:pPr>
                <a:r>
                  <a:rPr lang="en-US" sz="1800" dirty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float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>
                    <a:latin typeface="Courier New" pitchFamily="49" charset="0"/>
                    <a:cs typeface="Courier New" pitchFamily="49" charset="0"/>
                  </a:rPr>
                  <a:t>currentSpeed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marL="252000" algn="l">
                  <a:spcBef>
                    <a:spcPts val="0"/>
                  </a:spcBef>
                  <a:defRPr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String brand</a:t>
                </a:r>
              </a:p>
            </p:txBody>
          </p:sp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gray">
              <a:xfrm>
                <a:off x="1357290" y="2714621"/>
                <a:ext cx="3214710" cy="1000132"/>
              </a:xfrm>
              <a:prstGeom prst="rect">
                <a:avLst/>
              </a:prstGeom>
              <a:gradFill>
                <a:gsLst>
                  <a:gs pos="0">
                    <a:srgbClr val="DAE6F0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DAE6F0"/>
                  </a:gs>
                </a:gsLst>
                <a:lin ang="5400000" scaled="0"/>
              </a:gradFill>
              <a:ln w="190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182880"/>
              <a:lstStyle/>
              <a:p>
                <a:pPr marL="457200" indent="-457200" algn="l">
                  <a:spcBef>
                    <a:spcPts val="0"/>
                  </a:spcBef>
                  <a:defRPr/>
                </a:pPr>
                <a:r>
                  <a:rPr lang="en-US" sz="1800" dirty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800" dirty="0" err="1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break()</a:t>
                </a:r>
              </a:p>
              <a:p>
                <a:pPr marL="457200" indent="-457200" algn="l">
                  <a:spcBef>
                    <a:spcPts val="0"/>
                  </a:spcBef>
                  <a:defRPr/>
                </a:pPr>
                <a:r>
                  <a:rPr lang="en-US" sz="1800" dirty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800" dirty="0" err="1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accelerate()</a:t>
                </a:r>
              </a:p>
              <a:p>
                <a:pPr marL="457200" indent="-457200" algn="l">
                  <a:spcBef>
                    <a:spcPts val="0"/>
                  </a:spcBef>
                  <a:defRPr/>
                </a:pPr>
                <a:r>
                  <a:rPr lang="en-US" sz="1800" dirty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800" dirty="0" err="1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start()</a:t>
                </a:r>
              </a:p>
            </p:txBody>
          </p:sp>
        </p:grpSp>
        <p:pic>
          <p:nvPicPr>
            <p:cNvPr id="11" name="Picture 15" descr="C:\Documents and Settings\Rudeboy\Bureau\voiture_rou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3577580"/>
              <a:ext cx="1714500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4" descr="C:\Documents and Settings\Rudeboy\Bureau\voiture_jaun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3505572"/>
              <a:ext cx="1714500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Flèche droite 12"/>
            <p:cNvSpPr/>
            <p:nvPr/>
          </p:nvSpPr>
          <p:spPr bwMode="auto">
            <a:xfrm rot="18176380" flipH="1">
              <a:off x="1228577" y="2426343"/>
              <a:ext cx="2116990" cy="733663"/>
            </a:xfrm>
            <a:prstGeom prst="rightArrow">
              <a:avLst>
                <a:gd name="adj1" fmla="val 50000"/>
                <a:gd name="adj2" fmla="val 7339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make</a:t>
              </a:r>
              <a:r>
                <a:rPr kumimoji="0" 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instance</a:t>
              </a:r>
            </a:p>
          </p:txBody>
        </p:sp>
        <p:sp>
          <p:nvSpPr>
            <p:cNvPr id="14" name="Flèche droite 13"/>
            <p:cNvSpPr/>
            <p:nvPr/>
          </p:nvSpPr>
          <p:spPr bwMode="auto">
            <a:xfrm rot="3423620">
              <a:off x="6230481" y="2426343"/>
              <a:ext cx="2116990" cy="733663"/>
            </a:xfrm>
            <a:prstGeom prst="rightArrow">
              <a:avLst>
                <a:gd name="adj1" fmla="val 50000"/>
                <a:gd name="adj2" fmla="val 7339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make</a:t>
              </a:r>
              <a:r>
                <a:rPr kumimoji="0" 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instance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411760" y="3793604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+mj-lt"/>
              </a:rPr>
              <a:t>Chaque voiture a les mêmes attributs mais pas la même valeur pour eux. Chaque voiture a le même comportement.</a:t>
            </a:r>
          </a:p>
        </p:txBody>
      </p:sp>
    </p:spTree>
    <p:extLst>
      <p:ext uri="{BB962C8B-B14F-4D97-AF65-F5344CB8AC3E}">
        <p14:creationId xmlns:p14="http://schemas.microsoft.com/office/powerpoint/2010/main" val="2859912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classe 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dirty="0" err="1">
                <a:ea typeface="ＭＳ Ｐゴシック" pitchFamily="34" charset="-128"/>
              </a:rPr>
              <a:t>hashCode</a:t>
            </a:r>
            <a:r>
              <a:rPr lang="fr-FR" dirty="0">
                <a:ea typeface="ＭＳ Ｐゴシック" pitchFamily="34" charset="-128"/>
              </a:rPr>
              <a:t>() :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Le contrat général de cette méthode est que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La méthode doit toujours retourner le même entier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Cet entier n'a pas besoin de rester cohérent d'une exécution de l’application à une autre exécution de la même application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Si deux objets sont égaux, alors l'appel de la méthode sur chacun des deux objets doit produire le même résultat entier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Il n'est pas nécessaire que sur deux objets inégaux, l'appel de la méthode </a:t>
            </a:r>
            <a:r>
              <a:rPr lang="fr-FR" dirty="0" err="1">
                <a:ea typeface="ＭＳ Ｐゴシック" pitchFamily="34" charset="-128"/>
              </a:rPr>
              <a:t>hashCode</a:t>
            </a:r>
            <a:r>
              <a:rPr lang="fr-FR" dirty="0">
                <a:ea typeface="ＭＳ Ｐゴシック" pitchFamily="34" charset="-128"/>
              </a:rPr>
              <a:t> doit produire des résultats entiers distincts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00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Test {</a:t>
            </a:r>
          </a:p>
          <a:p>
            <a:pPr lvl="3"/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spcAft>
                <a:spcPts val="600"/>
              </a:spcAft>
            </a:pP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String data;</a:t>
            </a:r>
          </a:p>
          <a:p>
            <a:pPr lvl="3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|| !(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Test))</a:t>
            </a: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4"/>
            <a:r>
              <a:rPr lang="fr-FR" b="1" dirty="0">
                <a:latin typeface="Courier New" pitchFamily="49" charset="0"/>
                <a:cs typeface="Courier New" pitchFamily="49" charset="0"/>
              </a:rPr>
              <a:t>Test test = (Test)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test.num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pPr lvl="5"/>
            <a:r>
              <a:rPr lang="fr-FR" b="1" dirty="0" err="1">
                <a:latin typeface="Courier New" pitchFamily="49" charset="0"/>
                <a:cs typeface="Courier New" pitchFamily="49" charset="0"/>
              </a:rPr>
              <a:t>data.equals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test.data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3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4"/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hash = 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197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4"/>
            <a:r>
              <a:rPr lang="fr-FR" b="1" dirty="0">
                <a:latin typeface="Courier New" pitchFamily="49" charset="0"/>
                <a:cs typeface="Courier New" pitchFamily="49" charset="0"/>
              </a:rPr>
              <a:t>hash = 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31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* hash +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+ (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== data ? 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lvl="5"/>
            <a:r>
              <a:rPr lang="fr-FR" b="1" dirty="0" err="1">
                <a:latin typeface="Courier New" pitchFamily="49" charset="0"/>
                <a:cs typeface="Courier New" pitchFamily="49" charset="0"/>
              </a:rPr>
              <a:t>data.hashCode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lvl="4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hash;</a:t>
            </a: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225977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latin typeface="Calibri (Heading)"/>
                <a:cs typeface="Calibri (Heading)"/>
              </a:rPr>
              <a:t>hashCode</a:t>
            </a:r>
            <a:r>
              <a:rPr lang="fr-FR" sz="2400" b="1" dirty="0">
                <a:latin typeface="Calibri (Heading)"/>
                <a:cs typeface="Calibri (Heading)"/>
              </a:rPr>
              <a:t>() and </a:t>
            </a:r>
            <a:r>
              <a:rPr lang="fr-FR" sz="2400" b="1" dirty="0" err="1">
                <a:latin typeface="Calibri (Heading)"/>
                <a:cs typeface="Calibri (Heading)"/>
              </a:rPr>
              <a:t>equals</a:t>
            </a:r>
            <a:r>
              <a:rPr lang="fr-FR" sz="2400" b="1" dirty="0">
                <a:latin typeface="Calibri (Heading)"/>
                <a:cs typeface="Calibri (Heading)"/>
              </a:rPr>
              <a:t>() </a:t>
            </a:r>
            <a:r>
              <a:rPr lang="fr-FR" sz="2400" b="1" dirty="0" err="1">
                <a:latin typeface="Calibri (Heading)"/>
                <a:cs typeface="Calibri (Heading)"/>
              </a:rPr>
              <a:t>method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491758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classe objet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dirty="0" err="1">
                <a:ea typeface="ＭＳ Ｐゴシック" pitchFamily="34" charset="-128"/>
              </a:rPr>
              <a:t>hashCode</a:t>
            </a:r>
            <a:r>
              <a:rPr lang="fr-FR" dirty="0">
                <a:ea typeface="ＭＳ Ｐゴシック" pitchFamily="34" charset="-128"/>
              </a:rPr>
              <a:t>() et </a:t>
            </a:r>
            <a:r>
              <a:rPr lang="fr-FR" dirty="0" err="1">
                <a:ea typeface="ＭＳ Ｐゴシック" pitchFamily="34" charset="-128"/>
              </a:rPr>
              <a:t>equals</a:t>
            </a:r>
            <a:r>
              <a:rPr lang="fr-FR" dirty="0">
                <a:ea typeface="ＭＳ Ｐゴシック" pitchFamily="34" charset="-128"/>
              </a:rPr>
              <a:t>() :</a:t>
            </a:r>
          </a:p>
          <a:p>
            <a:pPr lvl="1"/>
            <a:r>
              <a:rPr lang="fr-FR" sz="2000" dirty="0">
                <a:ea typeface="ＭＳ Ｐゴシック" pitchFamily="34" charset="-128"/>
              </a:rPr>
              <a:t>Notez qu'il est généralement </a:t>
            </a:r>
            <a:br>
              <a:rPr lang="fr-FR" sz="2000" dirty="0">
                <a:ea typeface="ＭＳ Ｐゴシック" pitchFamily="34" charset="-128"/>
              </a:rPr>
            </a:br>
            <a:r>
              <a:rPr lang="fr-FR" sz="2000" dirty="0">
                <a:ea typeface="ＭＳ Ｐゴシック" pitchFamily="34" charset="-128"/>
              </a:rPr>
              <a:t>nécessaire de remplacer la </a:t>
            </a:r>
            <a:br>
              <a:rPr lang="fr-FR" sz="2000" dirty="0">
                <a:ea typeface="ＭＳ Ｐゴシック" pitchFamily="34" charset="-128"/>
              </a:rPr>
            </a:br>
            <a:r>
              <a:rPr lang="fr-FR" sz="2000" dirty="0">
                <a:ea typeface="ＭＳ Ｐゴシック" pitchFamily="34" charset="-128"/>
              </a:rPr>
              <a:t>méthode </a:t>
            </a:r>
            <a:r>
              <a:rPr lang="fr-FR" sz="2000" dirty="0" err="1">
                <a:ea typeface="ＭＳ Ｐゴシック" pitchFamily="34" charset="-128"/>
              </a:rPr>
              <a:t>hashCode</a:t>
            </a:r>
            <a:r>
              <a:rPr lang="fr-FR" sz="2000" dirty="0">
                <a:ea typeface="ＭＳ Ｐゴシック" pitchFamily="34" charset="-128"/>
              </a:rPr>
              <a:t> chaque fois </a:t>
            </a:r>
            <a:br>
              <a:rPr lang="fr-FR" sz="2000" dirty="0">
                <a:ea typeface="ＭＳ Ｐゴシック" pitchFamily="34" charset="-128"/>
              </a:rPr>
            </a:br>
            <a:r>
              <a:rPr lang="fr-FR" sz="2000" dirty="0">
                <a:ea typeface="ＭＳ Ｐゴシック" pitchFamily="34" charset="-128"/>
              </a:rPr>
              <a:t>que la méthode </a:t>
            </a:r>
            <a:r>
              <a:rPr lang="fr-FR" sz="2000" dirty="0" err="1">
                <a:ea typeface="ＭＳ Ｐゴシック" pitchFamily="34" charset="-128"/>
              </a:rPr>
              <a:t>equals</a:t>
            </a:r>
            <a:r>
              <a:rPr lang="fr-FR" sz="2000" dirty="0">
                <a:ea typeface="ＭＳ Ｐゴシック" pitchFamily="34" charset="-128"/>
              </a:rPr>
              <a:t> est remplacée !</a:t>
            </a:r>
          </a:p>
          <a:p>
            <a:pPr lvl="1"/>
            <a:endParaRPr lang="fr-FR" sz="2000" dirty="0">
              <a:ea typeface="ＭＳ Ｐゴシック" pitchFamily="34" charset="-128"/>
            </a:endParaRPr>
          </a:p>
          <a:p>
            <a:pPr lvl="1"/>
            <a:r>
              <a:rPr lang="fr-FR" sz="2000" dirty="0">
                <a:ea typeface="ＭＳ Ｐゴシック" pitchFamily="34" charset="-128"/>
              </a:rPr>
              <a:t>N'ayez pas peur, </a:t>
            </a:r>
            <a:br>
              <a:rPr lang="fr-FR" sz="2000" dirty="0">
                <a:ea typeface="ＭＳ Ｐゴシック" pitchFamily="34" charset="-128"/>
              </a:rPr>
            </a:br>
            <a:r>
              <a:rPr lang="fr-FR" sz="2000" dirty="0">
                <a:ea typeface="ＭＳ Ｐゴシック" pitchFamily="34" charset="-128"/>
              </a:rPr>
              <a:t>Eclipse peut générer ces méthodes</a:t>
            </a:r>
            <a:endParaRPr lang="en-US" sz="2000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shot 2011-04-21 at 1.57.2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r="14905" b="12225"/>
          <a:stretch/>
        </p:blipFill>
        <p:spPr>
          <a:xfrm>
            <a:off x="5364088" y="1705372"/>
            <a:ext cx="3555415" cy="3816424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246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 abstraite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Type de squelette pour les sous-classes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Déclaré avec le mot clé </a:t>
            </a:r>
            <a:r>
              <a:rPr lang="fr-FR" b="1" dirty="0">
                <a:ea typeface="ＭＳ Ｐゴシック" pitchFamily="34" charset="-128"/>
              </a:rPr>
              <a:t>abstract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Ne peut pas être instancié !!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Pas de new </a:t>
            </a:r>
            <a:r>
              <a:rPr lang="fr-FR" dirty="0" err="1">
                <a:ea typeface="ＭＳ Ｐゴシック" pitchFamily="34" charset="-128"/>
              </a:rPr>
              <a:t>MyAbstractClass</a:t>
            </a:r>
            <a:r>
              <a:rPr lang="fr-FR" dirty="0">
                <a:ea typeface="ＭＳ Ｐゴシック" pitchFamily="34" charset="-128"/>
              </a:rPr>
              <a:t>();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Peut contenir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Attributs et méthodes d'instance, attributs et méthodes de classe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Constructeurs !!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Méthodes abstraites :</a:t>
            </a:r>
          </a:p>
          <a:p>
            <a:pPr lvl="3"/>
            <a:r>
              <a:rPr lang="fr-FR" dirty="0">
                <a:ea typeface="ＭＳ Ｐゴシック" pitchFamily="34" charset="-128"/>
              </a:rPr>
              <a:t>Sans corps</a:t>
            </a:r>
          </a:p>
          <a:p>
            <a:pPr lvl="3"/>
            <a:r>
              <a:rPr lang="fr-FR" dirty="0">
                <a:ea typeface="ＭＳ Ｐゴシック" pitchFamily="34" charset="-128"/>
              </a:rPr>
              <a:t>Obligatoirement défini dans les sous-classes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37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 abstraites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N’ont pas de corps</a:t>
            </a:r>
          </a:p>
          <a:p>
            <a:r>
              <a:rPr lang="fr-FR" dirty="0">
                <a:ea typeface="ＭＳ Ｐゴシック" pitchFamily="34" charset="-128"/>
              </a:rPr>
              <a:t>Ne peuvent être que dans Classe </a:t>
            </a:r>
            <a:r>
              <a:rPr lang="fr-FR" dirty="0" err="1">
                <a:ea typeface="ＭＳ Ｐゴシック" pitchFamily="34" charset="-128"/>
              </a:rPr>
              <a:t>abstraitees</a:t>
            </a:r>
            <a:r>
              <a:rPr lang="fr-FR" dirty="0">
                <a:ea typeface="ＭＳ Ｐゴシック" pitchFamily="34" charset="-128"/>
              </a:rPr>
              <a:t> ou dans des interfaces</a:t>
            </a:r>
          </a:p>
          <a:p>
            <a:r>
              <a:rPr lang="fr-FR" dirty="0">
                <a:ea typeface="ＭＳ Ｐゴシック" pitchFamily="34" charset="-128"/>
              </a:rPr>
              <a:t>Les sous-classes doivent définir le corps</a:t>
            </a:r>
          </a:p>
          <a:p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Pourquoi l'utiliser ?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Pour généraliser un comportement dans toutes les sous-classes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171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 abstraites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05372"/>
            <a:ext cx="8785225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Classe abstraite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abstract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//The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subclasses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MUST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redefine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!!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3289548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 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Method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redefinition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Miaouuuu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24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841276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Un accord de classe (sorte de contrat)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Définit les méthodes à mettre en œuvre :</a:t>
            </a:r>
          </a:p>
          <a:p>
            <a:pPr lvl="2"/>
            <a:r>
              <a:rPr lang="fr-FR" dirty="0">
                <a:ea typeface="ＭＳ Ｐゴシック" pitchFamily="34" charset="-128"/>
              </a:rPr>
              <a:t>Méthodes abstraites !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Peut contenir des variables finales statiques publiques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Ne peut pas être instancié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Déclaré avec le mot-clé </a:t>
            </a:r>
            <a:r>
              <a:rPr lang="fr-FR" b="1" dirty="0">
                <a:ea typeface="ＭＳ Ｐゴシック" pitchFamily="34" charset="-128"/>
              </a:rPr>
              <a:t>interface</a:t>
            </a:r>
          </a:p>
          <a:p>
            <a:r>
              <a:rPr lang="fr-FR" dirty="0">
                <a:ea typeface="ＭＳ Ｐゴシック" pitchFamily="34" charset="-128"/>
              </a:rPr>
              <a:t>Une classe peut implémenter (</a:t>
            </a:r>
            <a:r>
              <a:rPr lang="fr-FR" b="1" dirty="0" err="1">
                <a:ea typeface="ＭＳ Ｐゴシック" pitchFamily="34" charset="-128"/>
              </a:rPr>
              <a:t>implements</a:t>
            </a:r>
            <a:r>
              <a:rPr lang="fr-FR" dirty="0">
                <a:ea typeface="ＭＳ Ｐゴシック" pitchFamily="34" charset="-128"/>
              </a:rPr>
              <a:t>) plusieurs interfaces</a:t>
            </a:r>
          </a:p>
          <a:p>
            <a:r>
              <a:rPr lang="fr-FR" dirty="0">
                <a:ea typeface="ＭＳ Ｐゴシック" pitchFamily="34" charset="-128"/>
              </a:rPr>
              <a:t>Une interface peut étendre/hérité (</a:t>
            </a:r>
            <a:r>
              <a:rPr lang="fr-FR" b="1" dirty="0" err="1">
                <a:ea typeface="ＭＳ Ｐゴシック" pitchFamily="34" charset="-128"/>
              </a:rPr>
              <a:t>extends</a:t>
            </a:r>
            <a:r>
              <a:rPr lang="fr-FR" dirty="0">
                <a:ea typeface="ＭＳ Ｐゴシック" pitchFamily="34" charset="-128"/>
              </a:rPr>
              <a:t>) plusieurs interfaces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585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 lvl="0"/>
            <a:r>
              <a:rPr lang="fr-FR" kern="0" dirty="0"/>
              <a:t>Dans Tiger, il faut définir les méthodes des interfaces Animal, Wild et les méthodes abstraites de </a:t>
            </a:r>
            <a:r>
              <a:rPr lang="fr-FR" kern="0" dirty="0" err="1"/>
              <a:t>CatLike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195736" y="2776200"/>
            <a:ext cx="99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</a:rPr>
              <a:t>extends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300192" y="2829760"/>
            <a:ext cx="1364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</a:rPr>
              <a:t>implements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2" name="ZoneTexte 23"/>
          <p:cNvSpPr txBox="1">
            <a:spLocks noChangeArrowheads="1"/>
          </p:cNvSpPr>
          <p:nvPr/>
        </p:nvSpPr>
        <p:spPr bwMode="auto">
          <a:xfrm>
            <a:off x="1426468" y="2153394"/>
            <a:ext cx="2857500" cy="3698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Classe abstraite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CatLike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{</a:t>
            </a:r>
          </a:p>
        </p:txBody>
      </p:sp>
      <p:sp>
        <p:nvSpPr>
          <p:cNvPr id="23" name="ZoneTexte 24"/>
          <p:cNvSpPr txBox="1">
            <a:spLocks noChangeArrowheads="1"/>
          </p:cNvSpPr>
          <p:nvPr/>
        </p:nvSpPr>
        <p:spPr bwMode="auto">
          <a:xfrm>
            <a:off x="4822031" y="2153394"/>
            <a:ext cx="2857500" cy="3698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interface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Wild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{</a:t>
            </a:r>
          </a:p>
        </p:txBody>
      </p:sp>
      <p:sp>
        <p:nvSpPr>
          <p:cNvPr id="24" name="ZoneTexte 25"/>
          <p:cNvSpPr txBox="1">
            <a:spLocks noChangeArrowheads="1"/>
          </p:cNvSpPr>
          <p:nvPr/>
        </p:nvSpPr>
        <p:spPr bwMode="auto">
          <a:xfrm>
            <a:off x="1464469" y="3505572"/>
            <a:ext cx="6215062" cy="369888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Tiger 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extends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CatLike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implements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Wild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{</a:t>
            </a:r>
          </a:p>
        </p:txBody>
      </p:sp>
      <p:cxnSp>
        <p:nvCxnSpPr>
          <p:cNvPr id="25" name="Connecteur droit avec flèche 31"/>
          <p:cNvCxnSpPr>
            <a:cxnSpLocks noChangeShapeType="1"/>
            <a:stCxn id="24" idx="0"/>
            <a:endCxn id="22" idx="2"/>
          </p:cNvCxnSpPr>
          <p:nvPr/>
        </p:nvCxnSpPr>
        <p:spPr bwMode="auto">
          <a:xfrm flipH="1" flipV="1">
            <a:off x="2855218" y="2523281"/>
            <a:ext cx="1716782" cy="98229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cxnSp>
        <p:nvCxnSpPr>
          <p:cNvPr id="26" name="Connecteur droit avec flèche 33"/>
          <p:cNvCxnSpPr>
            <a:cxnSpLocks noChangeShapeType="1"/>
            <a:endCxn id="23" idx="2"/>
          </p:cNvCxnSpPr>
          <p:nvPr/>
        </p:nvCxnSpPr>
        <p:spPr bwMode="auto">
          <a:xfrm flipV="1">
            <a:off x="6250781" y="2523281"/>
            <a:ext cx="0" cy="98229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27" name="ZoneTexte 24"/>
          <p:cNvSpPr txBox="1">
            <a:spLocks noChangeArrowheads="1"/>
          </p:cNvSpPr>
          <p:nvPr/>
        </p:nvSpPr>
        <p:spPr bwMode="auto">
          <a:xfrm>
            <a:off x="4810844" y="975445"/>
            <a:ext cx="2857500" cy="3698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interface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Animal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{</a:t>
            </a:r>
          </a:p>
        </p:txBody>
      </p:sp>
      <p:cxnSp>
        <p:nvCxnSpPr>
          <p:cNvPr id="28" name="Connecteur droit avec flèche 31"/>
          <p:cNvCxnSpPr>
            <a:cxnSpLocks noChangeShapeType="1"/>
            <a:stCxn id="23" idx="0"/>
            <a:endCxn id="27" idx="2"/>
          </p:cNvCxnSpPr>
          <p:nvPr/>
        </p:nvCxnSpPr>
        <p:spPr bwMode="auto">
          <a:xfrm flipH="1" flipV="1">
            <a:off x="6239594" y="1345332"/>
            <a:ext cx="11187" cy="80806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6671913" y="1564697"/>
            <a:ext cx="99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</a:rPr>
              <a:t>extends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29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906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(1/10)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Connaissez-vous le jeu de la vie de Conway ?</a:t>
            </a:r>
          </a:p>
          <a:p>
            <a:pPr lvl="1"/>
            <a:r>
              <a:rPr lang="fr-FR" dirty="0"/>
              <a:t>Il s'agit d'une automatisation cellulaire conçue par le mathématicien britannique John Horton Conway en 1970.</a:t>
            </a:r>
          </a:p>
          <a:p>
            <a:pPr lvl="1"/>
            <a:r>
              <a:rPr lang="fr-FR" dirty="0"/>
              <a:t>C'est un jeu zéro joueur :</a:t>
            </a:r>
          </a:p>
          <a:p>
            <a:pPr lvl="2"/>
            <a:r>
              <a:rPr lang="fr-FR" dirty="0"/>
              <a:t>Son évolution est déterminée par son état initial, ne nécessitant aucune autre intervention.</a:t>
            </a:r>
          </a:p>
          <a:p>
            <a:pPr lvl="1"/>
            <a:r>
              <a:rPr lang="fr-FR" dirty="0"/>
              <a:t>Nous allons en développer un en langage Java !</a:t>
            </a:r>
          </a:p>
          <a:p>
            <a:r>
              <a:rPr lang="fr-FR" dirty="0"/>
              <a:t>Plus d'informations sont disponibles sur Wikipédia :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http://en.wikipedia.org/wiki/Conway%27s_Game_of_Life</a:t>
            </a:r>
            <a:endParaRPr lang="en-US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0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Comment faire une classe 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Créer un fichier avec l'extension</a:t>
            </a:r>
            <a:r>
              <a:rPr lang="fr-FR" b="1" dirty="0"/>
              <a:t> .java</a:t>
            </a:r>
          </a:p>
          <a:p>
            <a:r>
              <a:rPr lang="fr-FR" dirty="0"/>
              <a:t>Habituellement, chaque fichier contient une seule classe </a:t>
            </a:r>
          </a:p>
          <a:p>
            <a:r>
              <a:rPr lang="fr-FR" dirty="0"/>
              <a:t>Chaque fichier </a:t>
            </a:r>
            <a:r>
              <a:rPr lang="fr-FR" b="1" dirty="0"/>
              <a:t>DOIT</a:t>
            </a:r>
            <a:r>
              <a:rPr lang="fr-FR" dirty="0"/>
              <a:t> contenir une seule classe publique et ils doivent avoir le même nom </a:t>
            </a:r>
          </a:p>
          <a:p>
            <a:r>
              <a:rPr lang="fr-FR" dirty="0"/>
              <a:t>Le mot clé </a:t>
            </a:r>
            <a:r>
              <a:rPr lang="fr-FR" b="1" dirty="0"/>
              <a:t>class</a:t>
            </a:r>
            <a:r>
              <a:rPr lang="fr-FR" dirty="0"/>
              <a:t> est utilisé pour déclarer une classe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009628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180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(2/10)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Quelles sont les règles ?</a:t>
            </a:r>
          </a:p>
          <a:p>
            <a:pPr lvl="1"/>
            <a:r>
              <a:rPr lang="fr-FR" dirty="0"/>
              <a:t>L'univers du jeu de la vie est une grille infinie de cellules à deux dimensions.</a:t>
            </a:r>
          </a:p>
          <a:p>
            <a:endParaRPr lang="fr-FR" dirty="0"/>
          </a:p>
          <a:p>
            <a:r>
              <a:rPr lang="fr-FR" dirty="0"/>
              <a:t>Chaque cellule est dans l'un des deux états possibles :</a:t>
            </a:r>
          </a:p>
          <a:p>
            <a:pPr lvl="1"/>
            <a:r>
              <a:rPr lang="fr-FR" dirty="0"/>
              <a:t>Vivant ou mort.</a:t>
            </a:r>
          </a:p>
          <a:p>
            <a:endParaRPr lang="fr-FR" dirty="0"/>
          </a:p>
          <a:p>
            <a:r>
              <a:rPr lang="fr-FR" dirty="0"/>
              <a:t>Chaque cellule interagit avec ses huit voisines.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54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(3/10)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Quelles sont les règles ?</a:t>
            </a:r>
          </a:p>
          <a:p>
            <a:pPr lvl="1"/>
            <a:r>
              <a:rPr lang="fr-FR" dirty="0"/>
              <a:t>A chaque nouvelle génération, les transitions suivantes se produisent :</a:t>
            </a:r>
          </a:p>
          <a:p>
            <a:pPr marL="1314450" lvl="2" indent="-514350">
              <a:buFont typeface="+mj-lt"/>
              <a:buAutoNum type="arabicPeriod"/>
            </a:pPr>
            <a:r>
              <a:rPr lang="fr-FR" dirty="0"/>
              <a:t>Toute cellule vivante avec moins de deux voisins vivants meurt, comme si elle était causée par une sous-population.</a:t>
            </a:r>
          </a:p>
          <a:p>
            <a:pPr marL="1314450" lvl="2" indent="-514350">
              <a:buFont typeface="+mj-lt"/>
              <a:buAutoNum type="arabicPeriod"/>
            </a:pPr>
            <a:r>
              <a:rPr lang="fr-FR" dirty="0"/>
              <a:t>Toute cellule vivante avec deux ou trois voisins vivants vit jusqu'à la génération suivante.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fr-FR" dirty="0"/>
              <a:t>Toute cellule vivante avec plus de trois voisins vivants meurt, comme si elle était surpeuplée.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fr-FR" dirty="0"/>
              <a:t>Toute cellule morte avec exactement trois voisines vivantes devient une cellule vivante, comme par reproduction.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736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(4/10)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Allons le coder :</a:t>
            </a:r>
          </a:p>
          <a:p>
            <a:pPr lvl="1"/>
            <a:r>
              <a:rPr lang="fr-FR" dirty="0"/>
              <a:t>Créer un nouveau projet Java</a:t>
            </a:r>
          </a:p>
          <a:p>
            <a:pPr lvl="1"/>
            <a:r>
              <a:rPr lang="fr-FR" dirty="0"/>
              <a:t>Créez un nouveau package nommé </a:t>
            </a:r>
            <a:r>
              <a:rPr lang="fr-FR" b="1" dirty="0" err="1"/>
              <a:t>com.cci.gameoflife</a:t>
            </a:r>
            <a:endParaRPr lang="fr-FR" b="1" dirty="0"/>
          </a:p>
          <a:p>
            <a:pPr lvl="1"/>
            <a:r>
              <a:rPr lang="fr-FR" dirty="0"/>
              <a:t>Nous allons créer cinq classes à l'intérieur :</a:t>
            </a:r>
          </a:p>
          <a:p>
            <a:pPr lvl="2"/>
            <a:r>
              <a:rPr lang="fr-FR" b="1" dirty="0"/>
              <a:t>Launcher</a:t>
            </a:r>
            <a:r>
              <a:rPr lang="fr-FR" dirty="0"/>
              <a:t> : Juste une simple classe contenant la méthode principale</a:t>
            </a:r>
          </a:p>
          <a:p>
            <a:pPr lvl="2"/>
            <a:r>
              <a:rPr lang="fr-FR" b="1" dirty="0"/>
              <a:t>Monde</a:t>
            </a:r>
            <a:r>
              <a:rPr lang="fr-FR" dirty="0"/>
              <a:t> : représente le monde du jeu</a:t>
            </a:r>
          </a:p>
          <a:p>
            <a:pPr lvl="2"/>
            <a:r>
              <a:rPr lang="fr-FR" b="1" dirty="0"/>
              <a:t>Cellule</a:t>
            </a:r>
            <a:r>
              <a:rPr lang="fr-FR" dirty="0"/>
              <a:t> : Représente une cellule du jeu</a:t>
            </a:r>
          </a:p>
          <a:p>
            <a:pPr lvl="2"/>
            <a:r>
              <a:rPr lang="fr-FR" b="1" dirty="0" err="1"/>
              <a:t>DeadCell</a:t>
            </a:r>
            <a:r>
              <a:rPr lang="fr-FR" dirty="0"/>
              <a:t> : Cellule spéciale représentant un mort</a:t>
            </a:r>
          </a:p>
          <a:p>
            <a:pPr lvl="2"/>
            <a:r>
              <a:rPr lang="fr-FR" b="1" dirty="0" err="1"/>
              <a:t>AliveCell</a:t>
            </a:r>
            <a:r>
              <a:rPr lang="fr-FR" dirty="0"/>
              <a:t> : Cellule spéciale représentant un vivant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65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(5/10)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Allons le coder :</a:t>
            </a:r>
          </a:p>
          <a:p>
            <a:pPr lvl="1"/>
            <a:r>
              <a:rPr lang="fr-FR" dirty="0"/>
              <a:t>Créez une interface nommée </a:t>
            </a:r>
            <a:r>
              <a:rPr lang="fr-FR" b="1" dirty="0" err="1"/>
              <a:t>Cell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Il doit contenir des Méthodes abstraites :</a:t>
            </a:r>
          </a:p>
          <a:p>
            <a:pPr lvl="3"/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newGeneration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nbNeighbours</a:t>
            </a:r>
            <a:r>
              <a:rPr lang="fr-FR" dirty="0"/>
              <a:t>) :</a:t>
            </a:r>
          </a:p>
          <a:p>
            <a:pPr lvl="4"/>
            <a:r>
              <a:rPr lang="fr-FR" dirty="0"/>
              <a:t>Renvoie la cellule de génération suivante en fonction du nombre de voisins vivants.</a:t>
            </a:r>
          </a:p>
          <a:p>
            <a:pPr lvl="3"/>
            <a:r>
              <a:rPr lang="fr-FR" dirty="0"/>
              <a:t>String </a:t>
            </a:r>
            <a:r>
              <a:rPr lang="fr-FR" dirty="0" err="1"/>
              <a:t>getAsString</a:t>
            </a:r>
            <a:r>
              <a:rPr lang="fr-FR" dirty="0"/>
              <a:t>() :</a:t>
            </a:r>
          </a:p>
          <a:p>
            <a:pPr lvl="4"/>
            <a:r>
              <a:rPr lang="fr-FR" dirty="0"/>
              <a:t>Renvoie une chaîne représentant l'état de la cellule.</a:t>
            </a:r>
          </a:p>
          <a:p>
            <a:pPr lvl="3"/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isAlive</a:t>
            </a:r>
            <a:r>
              <a:rPr lang="fr-FR" dirty="0"/>
              <a:t>() :</a:t>
            </a:r>
          </a:p>
          <a:p>
            <a:pPr lvl="4"/>
            <a:r>
              <a:rPr lang="fr-FR" dirty="0"/>
              <a:t>Renvoie si la cellule est actuellement vivante ou non.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974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(6/10)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5292"/>
            <a:ext cx="8435975" cy="4230687"/>
          </a:xfrm>
        </p:spPr>
        <p:txBody>
          <a:bodyPr/>
          <a:lstStyle/>
          <a:p>
            <a:r>
              <a:rPr lang="fr-FR" dirty="0"/>
              <a:t>Allons le coder :</a:t>
            </a:r>
          </a:p>
          <a:p>
            <a:pPr lvl="1"/>
            <a:r>
              <a:rPr lang="fr-FR" dirty="0"/>
              <a:t>Créez une classe nommée </a:t>
            </a:r>
            <a:r>
              <a:rPr lang="fr-FR" b="1" dirty="0" err="1"/>
              <a:t>DeadCell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Elle doit implémenter l'interface </a:t>
            </a:r>
            <a:r>
              <a:rPr lang="fr-FR" b="1" dirty="0" err="1"/>
              <a:t>Cell</a:t>
            </a:r>
            <a:r>
              <a:rPr lang="fr-FR" dirty="0"/>
              <a:t>, en suivant les règles du jeu</a:t>
            </a:r>
          </a:p>
          <a:p>
            <a:pPr lvl="2"/>
            <a:r>
              <a:rPr lang="fr-FR" dirty="0"/>
              <a:t>Lorsque vous implémenterez la méthode </a:t>
            </a:r>
            <a:r>
              <a:rPr lang="fr-FR" dirty="0" err="1"/>
              <a:t>getAsString</a:t>
            </a:r>
            <a:r>
              <a:rPr lang="fr-FR" dirty="0"/>
              <a:t>(), représentez les cellules mortes par un moins ( - )</a:t>
            </a:r>
          </a:p>
          <a:p>
            <a:endParaRPr lang="fr-FR" dirty="0"/>
          </a:p>
          <a:p>
            <a:pPr lvl="1"/>
            <a:r>
              <a:rPr lang="fr-FR" dirty="0"/>
              <a:t>Créez une classe nommée </a:t>
            </a:r>
            <a:r>
              <a:rPr lang="fr-FR" b="1" dirty="0" err="1"/>
              <a:t>AliveCell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Elle doit implémenter l'interface </a:t>
            </a:r>
            <a:r>
              <a:rPr lang="fr-FR" b="1" dirty="0" err="1"/>
              <a:t>Cell</a:t>
            </a:r>
            <a:r>
              <a:rPr lang="fr-FR" dirty="0"/>
              <a:t>, en suivant les règles du jeu</a:t>
            </a:r>
          </a:p>
          <a:p>
            <a:pPr lvl="2"/>
            <a:r>
              <a:rPr lang="fr-FR" dirty="0"/>
              <a:t>Lorsque vous implémenterez la méthode </a:t>
            </a:r>
            <a:r>
              <a:rPr lang="fr-FR" dirty="0" err="1"/>
              <a:t>getAsString</a:t>
            </a:r>
            <a:r>
              <a:rPr lang="fr-FR" dirty="0"/>
              <a:t>(), représentez les nouvelles cellules nées par un zéro ( 0 ) et les autres cellules vivantes par un plus (+ 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560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(7/10)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Allons le coder :</a:t>
            </a:r>
          </a:p>
          <a:p>
            <a:endParaRPr lang="fr-FR" dirty="0"/>
          </a:p>
          <a:p>
            <a:pPr lvl="1"/>
            <a:r>
              <a:rPr lang="fr-FR" dirty="0"/>
              <a:t>Créez une classe nommée </a:t>
            </a:r>
            <a:r>
              <a:rPr lang="fr-FR" b="1" dirty="0"/>
              <a:t>World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Il doit avoir deux constructeurs :</a:t>
            </a:r>
          </a:p>
          <a:p>
            <a:pPr lvl="3"/>
            <a:r>
              <a:rPr lang="fr-FR" dirty="0"/>
              <a:t>World(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nbColumns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nbRows</a:t>
            </a:r>
            <a:r>
              <a:rPr lang="fr-FR" dirty="0"/>
              <a:t>) :</a:t>
            </a:r>
          </a:p>
          <a:p>
            <a:pPr lvl="4"/>
            <a:r>
              <a:rPr lang="fr-FR" dirty="0"/>
              <a:t>Initialise un monde aléatoire avec la taille spécifiée.</a:t>
            </a:r>
          </a:p>
          <a:p>
            <a:pPr lvl="3"/>
            <a:r>
              <a:rPr lang="fr-FR" dirty="0"/>
              <a:t>World(</a:t>
            </a:r>
            <a:r>
              <a:rPr lang="fr-FR" dirty="0" err="1"/>
              <a:t>Cell</a:t>
            </a:r>
            <a:r>
              <a:rPr lang="fr-FR" dirty="0"/>
              <a:t>[][] world) :</a:t>
            </a:r>
          </a:p>
          <a:p>
            <a:pPr lvl="4"/>
            <a:r>
              <a:rPr lang="fr-FR" dirty="0"/>
              <a:t>Utilise le tableau bidimensionnel reçu en paramètre comme état initial du monde.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593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(8/10)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Allons le coder :</a:t>
            </a:r>
          </a:p>
          <a:p>
            <a:endParaRPr lang="fr-FR" dirty="0"/>
          </a:p>
          <a:p>
            <a:pPr lvl="1"/>
            <a:r>
              <a:rPr lang="fr-FR" dirty="0"/>
              <a:t>Créez une classe nommée </a:t>
            </a:r>
            <a:r>
              <a:rPr lang="fr-FR" b="1" dirty="0"/>
              <a:t>World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Définir une méthode publique :</a:t>
            </a:r>
          </a:p>
          <a:p>
            <a:pPr lvl="3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newGeneration</a:t>
            </a:r>
            <a:r>
              <a:rPr lang="fr-FR" dirty="0"/>
              <a:t>() :</a:t>
            </a:r>
          </a:p>
          <a:p>
            <a:pPr lvl="4"/>
            <a:r>
              <a:rPr lang="fr-FR" dirty="0"/>
              <a:t>Change le monde à la prochaine génération.</a:t>
            </a:r>
          </a:p>
          <a:p>
            <a:endParaRPr lang="fr-FR" dirty="0"/>
          </a:p>
          <a:p>
            <a:pPr lvl="3"/>
            <a:r>
              <a:rPr lang="fr-FR" dirty="0"/>
              <a:t>Remplacez la méthode </a:t>
            </a:r>
            <a:r>
              <a:rPr lang="fr-FR" dirty="0" err="1"/>
              <a:t>toString</a:t>
            </a:r>
            <a:r>
              <a:rPr lang="fr-FR" dirty="0"/>
              <a:t>() :</a:t>
            </a:r>
          </a:p>
          <a:p>
            <a:pPr lvl="4"/>
            <a:r>
              <a:rPr lang="fr-FR" dirty="0"/>
              <a:t>Elle doit renvoyer une valeur String contenant le numéro de génération actuel et le contenu mondial avec toutes ses cellules.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86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(9/10)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Allons le coder :</a:t>
            </a:r>
          </a:p>
          <a:p>
            <a:endParaRPr lang="fr-FR" dirty="0"/>
          </a:p>
          <a:p>
            <a:pPr lvl="1"/>
            <a:r>
              <a:rPr lang="fr-FR" dirty="0"/>
              <a:t>Créez une classe nommée </a:t>
            </a:r>
            <a:r>
              <a:rPr lang="fr-FR" b="1" dirty="0"/>
              <a:t>Launcher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Elle doit contenir la méthode </a:t>
            </a:r>
            <a:r>
              <a:rPr lang="fr-FR" b="1" dirty="0"/>
              <a:t>main</a:t>
            </a:r>
            <a:r>
              <a:rPr lang="fr-FR" dirty="0"/>
              <a:t> qui va créer l'objet World et </a:t>
            </a:r>
            <a:r>
              <a:rPr lang="fr-FR"/>
              <a:t>le manipuler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505572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6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(10/10)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 Exemple: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shot 2011-05-01 at 5.08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/>
          <a:stretch/>
        </p:blipFill>
        <p:spPr>
          <a:xfrm>
            <a:off x="1340208" y="1679424"/>
            <a:ext cx="1431592" cy="3528153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pic>
        <p:nvPicPr>
          <p:cNvPr id="7" name="Picture 6" descr="Screen shot 2011-05-01 at 5.0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84" y="1671622"/>
            <a:ext cx="1425648" cy="3543756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pic>
        <p:nvPicPr>
          <p:cNvPr id="8" name="Picture 7" descr="Screen shot 2011-05-01 at 5.10.18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5"/>
          <a:stretch/>
        </p:blipFill>
        <p:spPr>
          <a:xfrm>
            <a:off x="6516216" y="1686692"/>
            <a:ext cx="1408476" cy="3513616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9807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kern="0" dirty="0"/>
              <a:t>Depuis Java 8, des méthodes avec implémentation (méthodes par défaut) peuvent être introduites dans les interfaces.</a:t>
            </a:r>
          </a:p>
          <a:p>
            <a:endParaRPr lang="fr-FR" kern="0" dirty="0"/>
          </a:p>
          <a:p>
            <a:r>
              <a:rPr lang="fr-FR" kern="0" dirty="0"/>
              <a:t>Pour déclarer les méthodes par défaut dans les interfaces, nous utilisons le mot clé </a:t>
            </a:r>
            <a:r>
              <a:rPr lang="fr-FR" b="1" kern="0" dirty="0"/>
              <a:t>default</a:t>
            </a:r>
            <a:r>
              <a:rPr lang="fr-FR" kern="0" dirty="0"/>
              <a:t>.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4">
            <a:extLst>
              <a:ext uri="{FF2B5EF4-FFF2-40B4-BE49-F238E27FC236}">
                <a16:creationId xmlns:a16="http://schemas.microsoft.com/office/drawing/2014/main" id="{3DD46AE5-EB67-8628-F087-89CD112E9C78}"/>
              </a:ext>
            </a:extLst>
          </p:cNvPr>
          <p:cNvSpPr/>
          <p:nvPr/>
        </p:nvSpPr>
        <p:spPr>
          <a:xfrm>
            <a:off x="122638" y="4009628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endParaRPr lang="fr-FR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97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Conventions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/>
              <a:t>Le nom de la classe commence par une majuscule </a:t>
            </a:r>
          </a:p>
          <a:p>
            <a:pPr marL="0" indent="0" algn="ctr">
              <a:buNone/>
            </a:pPr>
            <a:endParaRPr lang="fr-FR" sz="3600" dirty="0"/>
          </a:p>
          <a:p>
            <a:pPr marL="0" indent="0" algn="ctr">
              <a:buNone/>
            </a:pPr>
            <a:r>
              <a:rPr lang="fr-FR" sz="3600" dirty="0"/>
              <a:t>Nous mettons également une majuscule pour chaque mot dans le nom</a:t>
            </a:r>
            <a:endParaRPr lang="en-US" sz="48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947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b="1" dirty="0"/>
              <a:t>Pourquoi des méthodes par défaut ?</a:t>
            </a:r>
          </a:p>
          <a:p>
            <a:pPr lvl="1"/>
            <a:r>
              <a:rPr lang="fr-FR" dirty="0"/>
              <a:t>Si un grand nombre de classes implémentaient cette interface, nous devons suivre toutes ces classes et y apporter des modifications</a:t>
            </a:r>
          </a:p>
          <a:p>
            <a:pPr lvl="2"/>
            <a:r>
              <a:rPr lang="fr-FR" dirty="0"/>
              <a:t>Fastidieux</a:t>
            </a:r>
          </a:p>
          <a:p>
            <a:pPr lvl="2"/>
            <a:r>
              <a:rPr lang="fr-FR" dirty="0"/>
              <a:t>Sources d'erreurs</a:t>
            </a:r>
            <a:endParaRPr lang="fr-FR" b="1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24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Que se passe-t-il si la même méthode est définie comme méthode par défaut dans une interface…</a:t>
            </a:r>
          </a:p>
          <a:p>
            <a:endParaRPr lang="fr-FR" dirty="0"/>
          </a:p>
          <a:p>
            <a:r>
              <a:rPr lang="fr-FR" dirty="0"/>
              <a:t>…et puis à nouveau comme méthode d'une superclasse ou d'une autre interface ?</a:t>
            </a:r>
            <a:endParaRPr lang="fr-FR" b="1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10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b="1" dirty="0"/>
              <a:t>Conflit sur des méthodes par défauts </a:t>
            </a:r>
          </a:p>
          <a:p>
            <a:pPr lvl="1"/>
            <a:r>
              <a:rPr lang="fr-FR" dirty="0"/>
              <a:t>Les superclasses gagnent</a:t>
            </a:r>
          </a:p>
          <a:p>
            <a:pPr lvl="2"/>
            <a:r>
              <a:rPr lang="fr-FR" dirty="0"/>
              <a:t>Si une super-classe fournit une méthode concrète, les méthodes par défaut portant le même nom et les mêmes types de paramètres sont ignorées</a:t>
            </a:r>
          </a:p>
          <a:p>
            <a:pPr lvl="2"/>
            <a:endParaRPr lang="fr-FR" b="1" dirty="0"/>
          </a:p>
          <a:p>
            <a:pPr lvl="1"/>
            <a:r>
              <a:rPr lang="fr-FR" dirty="0"/>
              <a:t>Pas de superclasse ?</a:t>
            </a:r>
          </a:p>
          <a:p>
            <a:pPr lvl="2"/>
            <a:r>
              <a:rPr lang="fr-FR" dirty="0"/>
              <a:t>vous devez résoudre le conflit en surchargeant cette méthode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74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b="1" dirty="0"/>
              <a:t>Exemple</a:t>
            </a:r>
            <a:endParaRPr lang="fr-FR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6BA7A159-CBB5-BAC4-DE2B-FE4C389FA7A3}"/>
              </a:ext>
            </a:extLst>
          </p:cNvPr>
          <p:cNvSpPr/>
          <p:nvPr/>
        </p:nvSpPr>
        <p:spPr>
          <a:xfrm>
            <a:off x="179512" y="1705372"/>
            <a:ext cx="8785225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Personne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;};	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à coins arrondis 4">
            <a:extLst>
              <a:ext uri="{FF2B5EF4-FFF2-40B4-BE49-F238E27FC236}">
                <a16:creationId xmlns:a16="http://schemas.microsoft.com/office/drawing/2014/main" id="{CA08CB3A-005D-8438-DA39-38F78866D0FE}"/>
              </a:ext>
            </a:extLst>
          </p:cNvPr>
          <p:cNvSpPr/>
          <p:nvPr/>
        </p:nvSpPr>
        <p:spPr>
          <a:xfrm>
            <a:off x="251520" y="3532386"/>
            <a:ext cx="8664943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Employe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();}; 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074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b="1" dirty="0"/>
              <a:t>Que se passe-t-il si on </a:t>
            </a:r>
            <a:r>
              <a:rPr lang="fr-FR" b="1" dirty="0" err="1"/>
              <a:t>implemente</a:t>
            </a:r>
            <a:r>
              <a:rPr lang="fr-FR" b="1" dirty="0"/>
              <a:t> les deux ?</a:t>
            </a:r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endParaRPr lang="fr-FR" b="1" dirty="0"/>
          </a:p>
          <a:p>
            <a:r>
              <a:rPr lang="fr-FR" dirty="0"/>
              <a:t>le compilateur Java signale une erreur et laisse au programmeur le soin de résoudre l’ambiguïté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6BA7A159-CBB5-BAC4-DE2B-FE4C389FA7A3}"/>
              </a:ext>
            </a:extLst>
          </p:cNvPr>
          <p:cNvSpPr/>
          <p:nvPr/>
        </p:nvSpPr>
        <p:spPr>
          <a:xfrm>
            <a:off x="134580" y="2016522"/>
            <a:ext cx="8785225" cy="647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Professeur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Personne,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Employe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592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Interface : méthode par défaut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b="1" dirty="0"/>
              <a:t>Solution : Fournir une méthode dans la classe Professeur</a:t>
            </a:r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Polymorphisme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6BA7A159-CBB5-BAC4-DE2B-FE4C389FA7A3}"/>
              </a:ext>
            </a:extLst>
          </p:cNvPr>
          <p:cNvSpPr/>
          <p:nvPr/>
        </p:nvSpPr>
        <p:spPr>
          <a:xfrm>
            <a:off x="134580" y="2425824"/>
            <a:ext cx="8785225" cy="1367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Professeur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Personne,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Employe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993377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>
                <a:solidFill>
                  <a:srgbClr val="993377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Personne.</a:t>
            </a:r>
            <a:r>
              <a:rPr lang="fr-FR" b="1" dirty="0" err="1">
                <a:solidFill>
                  <a:srgbClr val="993377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842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Package design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Programmation orientée objet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+mn-lt"/>
              </a:rPr>
              <a:t>Pourquoi est-il utile de diviser notre application ?</a:t>
            </a:r>
            <a:endParaRPr lang="en-US" sz="2400" i="1" dirty="0">
              <a:latin typeface="+mn-lt"/>
            </a:endParaRPr>
          </a:p>
        </p:txBody>
      </p:sp>
      <p:pic>
        <p:nvPicPr>
          <p:cNvPr id="6" name="Picture 5" descr="Mgs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9428"/>
            <a:ext cx="2680317" cy="2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629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Présentation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Chaque classe Java est située dans un package</a:t>
            </a:r>
          </a:p>
          <a:p>
            <a:r>
              <a:rPr lang="fr-FR" dirty="0">
                <a:ea typeface="ＭＳ Ｐゴシック" pitchFamily="34" charset="-128"/>
              </a:rPr>
              <a:t>Un package regroupe les classes :</a:t>
            </a:r>
          </a:p>
          <a:p>
            <a:pPr lvl="1"/>
            <a:r>
              <a:rPr lang="fr-FR" dirty="0" err="1">
                <a:ea typeface="ＭＳ Ｐゴシック" pitchFamily="34" charset="-128"/>
              </a:rPr>
              <a:t>monprogramme.mesobjets</a:t>
            </a:r>
            <a:endParaRPr lang="fr-FR" dirty="0">
              <a:ea typeface="ＭＳ Ｐゴシック" pitchFamily="34" charset="-128"/>
            </a:endParaRPr>
          </a:p>
          <a:p>
            <a:pPr lvl="1"/>
            <a:r>
              <a:rPr lang="fr-FR" dirty="0" err="1">
                <a:ea typeface="ＭＳ Ｐゴシック" pitchFamily="34" charset="-128"/>
              </a:rPr>
              <a:t>monprogramme.gui</a:t>
            </a:r>
            <a:endParaRPr lang="fr-FR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Utilisez le mot-clé </a:t>
            </a:r>
            <a:r>
              <a:rPr lang="fr-FR" b="1" dirty="0">
                <a:ea typeface="ＭＳ Ｐゴシック" pitchFamily="34" charset="-128"/>
              </a:rPr>
              <a:t>package</a:t>
            </a:r>
            <a:r>
              <a:rPr lang="fr-FR" dirty="0">
                <a:ea typeface="ＭＳ Ｐゴシック" pitchFamily="34" charset="-128"/>
              </a:rPr>
              <a:t> pour indiquer dans quel package la classe est</a:t>
            </a:r>
          </a:p>
          <a:p>
            <a:r>
              <a:rPr lang="fr-FR" dirty="0">
                <a:ea typeface="ＭＳ Ｐゴシック" pitchFamily="34" charset="-128"/>
              </a:rPr>
              <a:t>Les packages créent des dossiers physiques sur votre disque dur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Chaque point dans le nom du package indique un dossier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Package design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870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Illustration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design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295476" y="2741216"/>
            <a:ext cx="792088" cy="16544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13" name="Connecteur droit 50"/>
          <p:cNvCxnSpPr>
            <a:cxnSpLocks noChangeShapeType="1"/>
          </p:cNvCxnSpPr>
          <p:nvPr/>
        </p:nvCxnSpPr>
        <p:spPr bwMode="auto">
          <a:xfrm>
            <a:off x="2683248" y="2708473"/>
            <a:ext cx="1143000" cy="1588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cxnSp>
        <p:nvCxnSpPr>
          <p:cNvPr id="14" name="Connecteur droit 51"/>
          <p:cNvCxnSpPr>
            <a:cxnSpLocks noChangeShapeType="1"/>
          </p:cNvCxnSpPr>
          <p:nvPr/>
        </p:nvCxnSpPr>
        <p:spPr bwMode="auto">
          <a:xfrm>
            <a:off x="2683248" y="3143945"/>
            <a:ext cx="1143000" cy="1587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sp>
        <p:nvSpPr>
          <p:cNvPr id="15" name="Line 4"/>
          <p:cNvSpPr>
            <a:spLocks noChangeShapeType="1"/>
          </p:cNvSpPr>
          <p:nvPr/>
        </p:nvSpPr>
        <p:spPr bwMode="auto">
          <a:xfrm rot="5400000" flipV="1">
            <a:off x="-146806" y="2675199"/>
            <a:ext cx="1947067" cy="171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16" name="Connecteur droit 36"/>
          <p:cNvCxnSpPr>
            <a:cxnSpLocks noChangeShapeType="1"/>
          </p:cNvCxnSpPr>
          <p:nvPr/>
        </p:nvCxnSpPr>
        <p:spPr bwMode="auto">
          <a:xfrm>
            <a:off x="825873" y="2131145"/>
            <a:ext cx="1143000" cy="1587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cxnSp>
        <p:nvCxnSpPr>
          <p:cNvPr id="17" name="Connecteur droit 38"/>
          <p:cNvCxnSpPr>
            <a:cxnSpLocks noChangeShapeType="1"/>
          </p:cNvCxnSpPr>
          <p:nvPr/>
        </p:nvCxnSpPr>
        <p:spPr bwMode="auto">
          <a:xfrm>
            <a:off x="825873" y="3648000"/>
            <a:ext cx="1143000" cy="1588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pic>
        <p:nvPicPr>
          <p:cNvPr id="18" name="Picture 27" descr="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2064" y="2371452"/>
            <a:ext cx="29464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1560" y="1129308"/>
            <a:ext cx="1872208" cy="612899"/>
          </a:xfrm>
          <a:prstGeom prst="rect">
            <a:avLst/>
          </a:prstGeom>
          <a:solidFill>
            <a:srgbClr val="DAE6F0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MyProject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97373" y="1916832"/>
            <a:ext cx="3606675" cy="436612"/>
          </a:xfrm>
          <a:prstGeom prst="rect">
            <a:avLst/>
          </a:prstGeom>
          <a:solidFill>
            <a:srgbClr val="D68484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myprogram.mygraphicinterface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97373" y="3505572"/>
            <a:ext cx="3606675" cy="360040"/>
          </a:xfrm>
          <a:prstGeom prst="rect">
            <a:avLst/>
          </a:prstGeom>
          <a:solidFill>
            <a:srgbClr val="D68484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myprogram.myobjects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729410" y="2495748"/>
            <a:ext cx="1634678" cy="361752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MyPopUp.java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729410" y="2929508"/>
            <a:ext cx="1634678" cy="360040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MyWindow.java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rot="5400000" flipV="1">
            <a:off x="2312020" y="4253384"/>
            <a:ext cx="792088" cy="16544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8" name="Connecteur droit 50"/>
          <p:cNvCxnSpPr>
            <a:cxnSpLocks noChangeShapeType="1"/>
          </p:cNvCxnSpPr>
          <p:nvPr/>
        </p:nvCxnSpPr>
        <p:spPr bwMode="auto">
          <a:xfrm>
            <a:off x="2699792" y="4220641"/>
            <a:ext cx="1143000" cy="1588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cxnSp>
        <p:nvCxnSpPr>
          <p:cNvPr id="29" name="Connecteur droit 51"/>
          <p:cNvCxnSpPr>
            <a:cxnSpLocks noChangeShapeType="1"/>
          </p:cNvCxnSpPr>
          <p:nvPr/>
        </p:nvCxnSpPr>
        <p:spPr bwMode="auto">
          <a:xfrm>
            <a:off x="2699792" y="4656113"/>
            <a:ext cx="1143000" cy="1587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745954" y="4007916"/>
            <a:ext cx="1634678" cy="361752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Car.java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745954" y="4441676"/>
            <a:ext cx="1634678" cy="360040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Person.java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093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e" id="{FE83BFE6-D9F0-4F7D-8D18-AF1DB177C76D}" vid="{2ECD46C6-F2BF-43A4-B3AB-A66EB5F93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ée un document." ma:contentTypeScope="" ma:versionID="2446e5e8a9a03e34da3052bfc6e4df2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f656c2ccda77a3ead4f88d405b3ead74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EBA95C-F50E-4725-946E-116979F634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73F284-EB30-4BA1-AC16-06C1D1CDFC8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f6a2481-f83a-46a3-8f40-5d7d9822089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cac1e2cd-caea-4862-842c-e8cbcf68099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1EF5C7E-646C-43A5-90ED-4E6343E39093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0</TotalTime>
  <Words>7384</Words>
  <Application>Microsoft Office PowerPoint</Application>
  <PresentationFormat>Affichage à l'écran (16:10)</PresentationFormat>
  <Paragraphs>1431</Paragraphs>
  <Slides>123</Slides>
  <Notes>86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123</vt:i4>
      </vt:variant>
    </vt:vector>
  </HeadingPairs>
  <TitlesOfParts>
    <vt:vector size="132" baseType="lpstr">
      <vt:lpstr>ＭＳ Ｐゴシック</vt:lpstr>
      <vt:lpstr>Arial</vt:lpstr>
      <vt:lpstr>Calibri</vt:lpstr>
      <vt:lpstr>Calibri (Heading)</vt:lpstr>
      <vt:lpstr>Courier New</vt:lpstr>
      <vt:lpstr>Myriad Pro</vt:lpstr>
      <vt:lpstr>Verdana</vt:lpstr>
      <vt:lpstr>Wingdings</vt:lpstr>
      <vt:lpstr>MyTheme</vt:lpstr>
      <vt:lpstr>Présentation PowerPoint</vt:lpstr>
      <vt:lpstr>Objectifs du cours</vt:lpstr>
      <vt:lpstr>Plan de la présentation</vt:lpstr>
      <vt:lpstr>Classes</vt:lpstr>
      <vt:lpstr>Qu'est-ce qu'un objet ?</vt:lpstr>
      <vt:lpstr>Qu'est-ce qu'une classe ?</vt:lpstr>
      <vt:lpstr>Qu'est-ce qu'une classe ?</vt:lpstr>
      <vt:lpstr>Comment faire une classe ?</vt:lpstr>
      <vt:lpstr>Conventions</vt:lpstr>
      <vt:lpstr>Comment créer des instances ?</vt:lpstr>
      <vt:lpstr>Qu'est-ce qu'un constructeur ?</vt:lpstr>
      <vt:lpstr>Surcharge du constructeur</vt:lpstr>
      <vt:lpstr>Principe d'instanciation</vt:lpstr>
      <vt:lpstr>Quizz</vt:lpstr>
      <vt:lpstr>Questions ?</vt:lpstr>
      <vt:lpstr>Accéder aux attributs/Méthodes</vt:lpstr>
      <vt:lpstr>Variables d'instance</vt:lpstr>
      <vt:lpstr>Méthodes d'instance</vt:lpstr>
      <vt:lpstr>Accès aux instances</vt:lpstr>
      <vt:lpstr>Variables de classe</vt:lpstr>
      <vt:lpstr>Méthodes de classe</vt:lpstr>
      <vt:lpstr>Accès aux classes</vt:lpstr>
      <vt:lpstr>Conventions</vt:lpstr>
      <vt:lpstr>Conventions</vt:lpstr>
      <vt:lpstr>Le pointeur "this"</vt:lpstr>
      <vt:lpstr>Quizz</vt:lpstr>
      <vt:lpstr>Quizz</vt:lpstr>
      <vt:lpstr>Quizz</vt:lpstr>
      <vt:lpstr>Questions ?</vt:lpstr>
      <vt:lpstr>Visibilité des membres</vt:lpstr>
      <vt:lpstr>Présentation</vt:lpstr>
      <vt:lpstr>Accès publique (public)</vt:lpstr>
      <vt:lpstr>Accès privé (private)</vt:lpstr>
      <vt:lpstr>Présentation PowerPoint</vt:lpstr>
      <vt:lpstr>Présentation PowerPoint</vt:lpstr>
      <vt:lpstr>Accès par défaut (default)</vt:lpstr>
      <vt:lpstr>Accès protégé (protected)</vt:lpstr>
      <vt:lpstr>Questions ?</vt:lpstr>
      <vt:lpstr>Agrégation et encapsulation</vt:lpstr>
      <vt:lpstr>Agrégation</vt:lpstr>
      <vt:lpstr>Agrégation</vt:lpstr>
      <vt:lpstr>Encapsulation</vt:lpstr>
      <vt:lpstr>Encapsulation</vt:lpstr>
      <vt:lpstr>Encapsulation</vt:lpstr>
      <vt:lpstr>Getter/Setter</vt:lpstr>
      <vt:lpstr>Getter/Setter</vt:lpstr>
      <vt:lpstr>Getter/Setter</vt:lpstr>
      <vt:lpstr>Getter/Setter</vt:lpstr>
      <vt:lpstr>JavaBean</vt:lpstr>
      <vt:lpstr>Les dangers des getters et des setters</vt:lpstr>
      <vt:lpstr>Quizz</vt:lpstr>
      <vt:lpstr>Questions ?</vt:lpstr>
      <vt:lpstr>Héritage</vt:lpstr>
      <vt:lpstr>De la notion…</vt:lpstr>
      <vt:lpstr>…au code</vt:lpstr>
      <vt:lpstr>Illustration</vt:lpstr>
      <vt:lpstr>Mot-clé « super »</vt:lpstr>
      <vt:lpstr>Note</vt:lpstr>
      <vt:lpstr>Note</vt:lpstr>
      <vt:lpstr>Note</vt:lpstr>
      <vt:lpstr>Questions ?</vt:lpstr>
      <vt:lpstr>Polymorphisme</vt:lpstr>
      <vt:lpstr>Présentation</vt:lpstr>
      <vt:lpstr>Présentation</vt:lpstr>
      <vt:lpstr>Présentation</vt:lpstr>
      <vt:lpstr>Super classe objet</vt:lpstr>
      <vt:lpstr>Super classe objet</vt:lpstr>
      <vt:lpstr>Super classe objet</vt:lpstr>
      <vt:lpstr>Super classe objet</vt:lpstr>
      <vt:lpstr>Super classe objet</vt:lpstr>
      <vt:lpstr>Présentation PowerPoint</vt:lpstr>
      <vt:lpstr>Super classe objet</vt:lpstr>
      <vt:lpstr>Classe abstraite</vt:lpstr>
      <vt:lpstr>Méthodes abstraites</vt:lpstr>
      <vt:lpstr>Méthodes abstraites</vt:lpstr>
      <vt:lpstr>Interface</vt:lpstr>
      <vt:lpstr>Interface</vt:lpstr>
      <vt:lpstr>Questions ?</vt:lpstr>
      <vt:lpstr>Exercises (1/10)</vt:lpstr>
      <vt:lpstr>Exercises (2/10)</vt:lpstr>
      <vt:lpstr>Exercises (3/10)</vt:lpstr>
      <vt:lpstr>Exercises (4/10)</vt:lpstr>
      <vt:lpstr>Exercises (5/10)</vt:lpstr>
      <vt:lpstr>Exercises (6/10)</vt:lpstr>
      <vt:lpstr>Exercises (7/10)</vt:lpstr>
      <vt:lpstr>Exercises (8/10)</vt:lpstr>
      <vt:lpstr>Exercises (9/10)</vt:lpstr>
      <vt:lpstr>Exercises (10/10)</vt:lpstr>
      <vt:lpstr>Interface : méthode par défaut</vt:lpstr>
      <vt:lpstr>Interface : méthode par défaut</vt:lpstr>
      <vt:lpstr>Interface : méthode par défaut</vt:lpstr>
      <vt:lpstr>Interface : méthode par défaut</vt:lpstr>
      <vt:lpstr>Interface : méthode par défaut</vt:lpstr>
      <vt:lpstr>Interface : méthode par défaut</vt:lpstr>
      <vt:lpstr>Interface : méthode par défaut</vt:lpstr>
      <vt:lpstr>Questions ?</vt:lpstr>
      <vt:lpstr>Package design</vt:lpstr>
      <vt:lpstr>Présentation</vt:lpstr>
      <vt:lpstr>Illustration</vt:lpstr>
      <vt:lpstr>Déclaration</vt:lpstr>
      <vt:lpstr>Note</vt:lpstr>
      <vt:lpstr>Import</vt:lpstr>
      <vt:lpstr>Questions ?</vt:lpstr>
      <vt:lpstr>Types immuables</vt:lpstr>
      <vt:lpstr>La classe String</vt:lpstr>
      <vt:lpstr>Comment fonctionnent les objets immuables ?</vt:lpstr>
      <vt:lpstr>Comment fonctionnent les objets immuables ?</vt:lpstr>
      <vt:lpstr>Avantages</vt:lpstr>
      <vt:lpstr>Autres classes immuables</vt:lpstr>
      <vt:lpstr>Questions ?</vt:lpstr>
      <vt:lpstr>Garbage collector</vt:lpstr>
      <vt:lpstr>Design de référencement d'objet</vt:lpstr>
      <vt:lpstr>Design de référencement d'objet</vt:lpstr>
      <vt:lpstr>Supprimer une référence</vt:lpstr>
      <vt:lpstr>Design du déréférencement d'objet</vt:lpstr>
      <vt:lpstr>Concept</vt:lpstr>
      <vt:lpstr>Concept</vt:lpstr>
      <vt:lpstr>Quizz 1/2 – Lis et souviens toi</vt:lpstr>
      <vt:lpstr>Quizz 2/2 – Devine la sortie</vt:lpstr>
      <vt:lpstr>Questions ?</vt:lpstr>
      <vt:lpstr>Exercises (1/2)</vt:lpstr>
      <vt:lpstr>Exercises (2/2)</vt:lpstr>
      <vt:lpstr>Fin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276</cp:revision>
  <dcterms:created xsi:type="dcterms:W3CDTF">2010-02-28T17:00:24Z</dcterms:created>
  <dcterms:modified xsi:type="dcterms:W3CDTF">2024-03-12T10:43:08Z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