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64" r:id="rId10"/>
    <p:sldId id="262" r:id="rId11"/>
    <p:sldId id="266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5829"/>
    <a:srgbClr val="4A2318"/>
    <a:srgbClr val="7A3A28"/>
    <a:srgbClr val="FFFFFF"/>
    <a:srgbClr val="E1B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1B724-5AE2-42E8-90C4-EABE630B1D16}" v="4" dt="2024-02-12T08:31:56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EL Léo" userId="S::leo.logel23@ccicampus.fr::2f3b1e7f-f0c8-4994-a642-6222386a10a4" providerId="AD" clId="Web-{7EB1B724-5AE2-42E8-90C4-EABE630B1D16}"/>
    <pc:docChg chg="modSld">
      <pc:chgData name="LOGEL Léo" userId="S::leo.logel23@ccicampus.fr::2f3b1e7f-f0c8-4994-a642-6222386a10a4" providerId="AD" clId="Web-{7EB1B724-5AE2-42E8-90C4-EABE630B1D16}" dt="2024-02-12T08:31:56.884" v="3" actId="20577"/>
      <pc:docMkLst>
        <pc:docMk/>
      </pc:docMkLst>
      <pc:sldChg chg="modSp">
        <pc:chgData name="LOGEL Léo" userId="S::leo.logel23@ccicampus.fr::2f3b1e7f-f0c8-4994-a642-6222386a10a4" providerId="AD" clId="Web-{7EB1B724-5AE2-42E8-90C4-EABE630B1D16}" dt="2024-02-12T08:27:58.227" v="1" actId="20577"/>
        <pc:sldMkLst>
          <pc:docMk/>
          <pc:sldMk cId="3851959603" sldId="258"/>
        </pc:sldMkLst>
        <pc:spChg chg="mod">
          <ac:chgData name="LOGEL Léo" userId="S::leo.logel23@ccicampus.fr::2f3b1e7f-f0c8-4994-a642-6222386a10a4" providerId="AD" clId="Web-{7EB1B724-5AE2-42E8-90C4-EABE630B1D16}" dt="2024-02-12T08:27:58.227" v="1" actId="20577"/>
          <ac:spMkLst>
            <pc:docMk/>
            <pc:sldMk cId="3851959603" sldId="258"/>
            <ac:spMk id="3" creationId="{25C7AA52-5E28-4273-9AB4-8042317A9809}"/>
          </ac:spMkLst>
        </pc:spChg>
      </pc:sldChg>
      <pc:sldChg chg="modSp">
        <pc:chgData name="LOGEL Léo" userId="S::leo.logel23@ccicampus.fr::2f3b1e7f-f0c8-4994-a642-6222386a10a4" providerId="AD" clId="Web-{7EB1B724-5AE2-42E8-90C4-EABE630B1D16}" dt="2024-02-12T08:31:56.884" v="3" actId="20577"/>
        <pc:sldMkLst>
          <pc:docMk/>
          <pc:sldMk cId="544053980" sldId="260"/>
        </pc:sldMkLst>
        <pc:spChg chg="mod">
          <ac:chgData name="LOGEL Léo" userId="S::leo.logel23@ccicampus.fr::2f3b1e7f-f0c8-4994-a642-6222386a10a4" providerId="AD" clId="Web-{7EB1B724-5AE2-42E8-90C4-EABE630B1D16}" dt="2024-02-12T08:31:56.884" v="3" actId="20577"/>
          <ac:spMkLst>
            <pc:docMk/>
            <pc:sldMk cId="544053980" sldId="260"/>
            <ac:spMk id="3" creationId="{25C7AA52-5E28-4273-9AB4-8042317A98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775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7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61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63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79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7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/>
              <a:t>PHP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515897"/>
            <a:ext cx="10073039" cy="7152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9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295418"/>
            <a:ext cx="10073039" cy="156258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Introduction</a:t>
            </a:r>
          </a:p>
          <a:p>
            <a:endParaRPr lang="fr-FR">
              <a:solidFill>
                <a:schemeClr val="tx1"/>
              </a:solidFill>
            </a:endParaRPr>
          </a:p>
          <a:p>
            <a:r>
              <a:rPr lang="fr-FR" b="1">
                <a:solidFill>
                  <a:schemeClr val="tx1"/>
                </a:solidFill>
              </a:rPr>
              <a:t>Fin du module</a:t>
            </a:r>
          </a:p>
        </p:txBody>
      </p:sp>
    </p:spTree>
    <p:extLst>
      <p:ext uri="{BB962C8B-B14F-4D97-AF65-F5344CB8AC3E}">
        <p14:creationId xmlns:p14="http://schemas.microsoft.com/office/powerpoint/2010/main" val="108526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99A27-EAB9-4701-9E81-674798E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723053"/>
          </a:xfrm>
        </p:spPr>
        <p:txBody>
          <a:bodyPr>
            <a:normAutofit/>
          </a:bodyPr>
          <a:lstStyle/>
          <a:p>
            <a:r>
              <a:rPr lang="fr-FR"/>
              <a:t>Dans ce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51920-99A9-45AB-8892-EA4044D6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88581"/>
            <a:ext cx="9601200" cy="4221943"/>
          </a:xfrm>
        </p:spPr>
        <p:txBody>
          <a:bodyPr>
            <a:normAutofit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000">
                <a:solidFill>
                  <a:schemeClr val="tx2"/>
                </a:solidFill>
              </a:rPr>
              <a:t>Histoire du Web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 sz="2000">
                <a:solidFill>
                  <a:schemeClr val="tx1">
                    <a:lumMod val="95000"/>
                  </a:schemeClr>
                </a:solidFill>
              </a:rPr>
              <a:t>Oh, Internet je sais !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 sz="2000">
                <a:solidFill>
                  <a:schemeClr val="tx1">
                    <a:lumMod val="95000"/>
                  </a:schemeClr>
                </a:solidFill>
              </a:rPr>
              <a:t>World Wide Web (WWW) et W3C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endParaRPr lang="fr-FR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000">
                <a:solidFill>
                  <a:schemeClr val="tx2"/>
                </a:solidFill>
              </a:rPr>
              <a:t>PHP ?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/>
              <a:t>PHP c </a:t>
            </a:r>
            <a:r>
              <a:rPr lang="fr-FR" err="1"/>
              <a:t>koi</a:t>
            </a:r>
            <a:r>
              <a:rPr lang="fr-FR"/>
              <a:t> ?</a:t>
            </a:r>
            <a:endParaRPr lang="fr-FR">
              <a:solidFill>
                <a:schemeClr val="tx2"/>
              </a:solidFill>
            </a:endParaRP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 sz="2000">
                <a:solidFill>
                  <a:schemeClr val="tx1">
                    <a:lumMod val="95000"/>
                  </a:schemeClr>
                </a:solidFill>
              </a:rPr>
              <a:t>PHP c’est bien ? Des ennemies ?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 sz="2000">
                <a:solidFill>
                  <a:schemeClr val="tx1">
                    <a:lumMod val="95000"/>
                  </a:schemeClr>
                </a:solidFill>
              </a:rPr>
              <a:t>Server Web ? DB ?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 sz="2000" err="1">
                <a:solidFill>
                  <a:schemeClr val="tx1">
                    <a:lumMod val="95000"/>
                  </a:schemeClr>
                </a:solidFill>
              </a:rPr>
              <a:t>Developments</a:t>
            </a:r>
            <a:r>
              <a:rPr lang="fr-FR" sz="2000">
                <a:solidFill>
                  <a:schemeClr val="tx1">
                    <a:lumMod val="95000"/>
                  </a:schemeClr>
                </a:solidFill>
              </a:rPr>
              <a:t> Frameworks ?</a:t>
            </a:r>
          </a:p>
          <a:p>
            <a:pPr marL="816102" lvl="1" indent="-285750">
              <a:buSzPct val="75000"/>
              <a:buFont typeface="Wingdings" panose="05000000000000000000" pitchFamily="2" charset="2"/>
              <a:buChar char="q"/>
            </a:pPr>
            <a:r>
              <a:rPr lang="fr-FR" sz="2000">
                <a:solidFill>
                  <a:schemeClr val="tx1">
                    <a:lumMod val="95000"/>
                  </a:schemeClr>
                </a:solidFill>
              </a:rPr>
              <a:t>Tools ? IDE ?</a:t>
            </a:r>
            <a:endParaRPr lang="fr-FR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0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32" y="107659"/>
            <a:ext cx="3959602" cy="723550"/>
          </a:xfrm>
        </p:spPr>
        <p:txBody>
          <a:bodyPr/>
          <a:lstStyle/>
          <a:p>
            <a:pPr algn="r"/>
            <a:r>
              <a:rPr lang="fr-FR"/>
              <a:t>Histoire du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7AA52-5E28-4273-9AB4-8042317A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5"/>
            <a:ext cx="1098119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fr-FR"/>
              <a:t>« Internet » c’est un réseau vaste reliant plusieurs ordinateurs. </a:t>
            </a:r>
          </a:p>
          <a:p>
            <a:pPr marL="383540" indent="-383540"/>
            <a:r>
              <a:rPr lang="fr-FR"/>
              <a:t>Utilisant la suite TCP/IP, ensemble de protocole utilisé pour le transfert de données</a:t>
            </a:r>
          </a:p>
          <a:p>
            <a:pPr marL="383540" indent="-383540"/>
            <a:r>
              <a:rPr lang="fr-FR"/>
              <a:t>TCP/IP est représenté par le modèle OSI</a:t>
            </a:r>
          </a:p>
          <a:p>
            <a:pPr marL="383540" indent="-383540"/>
            <a:r>
              <a:rPr lang="fr-FR"/>
              <a:t>TCP permet le transport vérifié d’information. Son contraire, UDP transporte sans garantie.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721453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Oh, Internet je sais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A9AF12F-1A28-4782-AC96-28F852CE4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3923"/>
            <a:ext cx="5472878" cy="28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5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32" y="107659"/>
            <a:ext cx="3959602" cy="723550"/>
          </a:xfrm>
        </p:spPr>
        <p:txBody>
          <a:bodyPr/>
          <a:lstStyle/>
          <a:p>
            <a:pPr algn="r"/>
            <a:r>
              <a:rPr lang="fr-FR"/>
              <a:t>Histoire du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7AA52-5E28-4273-9AB4-8042317A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5"/>
            <a:ext cx="1098119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fr-FR"/>
              <a:t>WWW c’est le système hypertexte, ensemble de fichiers liés par des hyperliens (liens, « toiles »)</a:t>
            </a:r>
          </a:p>
          <a:p>
            <a:pPr lvl="1" indent="-383540"/>
            <a:r>
              <a:rPr lang="fr-FR"/>
              <a:t>HTML, CSS, JS, images, … forment donc le WWW qui a été utilisé pour les noms de domaine pour indiquer le type de cible (www.google.com)</a:t>
            </a:r>
          </a:p>
          <a:p>
            <a:pPr marL="383540" indent="-383540"/>
            <a:r>
              <a:rPr lang="fr-FR"/>
              <a:t>W3C ou World Wide Web Consortium</a:t>
            </a:r>
          </a:p>
          <a:p>
            <a:pPr lvl="1" indent="-383540"/>
            <a:r>
              <a:rPr lang="fr-FR"/>
              <a:t>Organisme à but non lucratif international</a:t>
            </a:r>
          </a:p>
          <a:p>
            <a:pPr lvl="1" indent="-383540"/>
            <a:r>
              <a:rPr lang="fr-FR"/>
              <a:t>Imposant les standards du web (HTML, CSS, XML, PNG, SVG, …)</a:t>
            </a:r>
          </a:p>
          <a:p>
            <a:pPr lvl="1" indent="-383540"/>
            <a:r>
              <a:rPr lang="fr-FR"/>
              <a:t>Regroupant plus de 420 entreprises à travers le monde. (Google, Baidu, Facebook, Amazon, Alibaba, Apple, Netflix, Microsoft, Apache, Cisco, CERN, MIT, Visa, …)</a:t>
            </a:r>
          </a:p>
          <a:p>
            <a:pPr marL="383540" indent="-383540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721453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World Wide Web (WWW) et W3C</a:t>
            </a:r>
          </a:p>
        </p:txBody>
      </p:sp>
    </p:spTree>
    <p:extLst>
      <p:ext uri="{BB962C8B-B14F-4D97-AF65-F5344CB8AC3E}">
        <p14:creationId xmlns:p14="http://schemas.microsoft.com/office/powerpoint/2010/main" val="5440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682" y="107659"/>
            <a:ext cx="1635851" cy="723550"/>
          </a:xfrm>
        </p:spPr>
        <p:txBody>
          <a:bodyPr/>
          <a:lstStyle/>
          <a:p>
            <a:pPr algn="r"/>
            <a:r>
              <a:rPr lang="fr-FR"/>
              <a:t>PHP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7AA52-5E28-4273-9AB4-8042317A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4"/>
            <a:ext cx="10981190" cy="5029197"/>
          </a:xfrm>
        </p:spPr>
        <p:txBody>
          <a:bodyPr/>
          <a:lstStyle/>
          <a:p>
            <a:r>
              <a:rPr lang="fr-FR"/>
              <a:t>PHP : langage informatique interprété server-</a:t>
            </a:r>
            <a:r>
              <a:rPr lang="fr-FR" err="1"/>
              <a:t>side</a:t>
            </a:r>
            <a:r>
              <a:rPr lang="fr-FR"/>
              <a:t> (non compilé et non client-</a:t>
            </a:r>
            <a:r>
              <a:rPr lang="fr-FR" err="1"/>
              <a:t>side</a:t>
            </a:r>
            <a:r>
              <a:rPr lang="fr-FR"/>
              <a:t>)</a:t>
            </a:r>
          </a:p>
          <a:p>
            <a:pPr lvl="1"/>
            <a:r>
              <a:rPr lang="fr-FR"/>
              <a:t>PHP </a:t>
            </a:r>
            <a:r>
              <a:rPr lang="fr-FR" err="1"/>
              <a:t>Hypertext</a:t>
            </a:r>
            <a:r>
              <a:rPr lang="fr-FR"/>
              <a:t> </a:t>
            </a:r>
            <a:r>
              <a:rPr lang="fr-FR" err="1"/>
              <a:t>Preprocessor</a:t>
            </a:r>
            <a:endParaRPr lang="fr-FR"/>
          </a:p>
          <a:p>
            <a:pPr lvl="1"/>
            <a:r>
              <a:rPr lang="fr-FR" err="1"/>
              <a:t>Personal</a:t>
            </a:r>
            <a:r>
              <a:rPr lang="fr-FR"/>
              <a:t> Home Page </a:t>
            </a:r>
            <a:r>
              <a:rPr lang="fr-FR" err="1"/>
              <a:t>Hypertext</a:t>
            </a:r>
            <a:r>
              <a:rPr lang="fr-FR"/>
              <a:t> </a:t>
            </a:r>
            <a:r>
              <a:rPr lang="fr-FR" err="1"/>
              <a:t>Preprocessor</a:t>
            </a:r>
            <a:r>
              <a:rPr lang="fr-FR"/>
              <a:t> </a:t>
            </a:r>
          </a:p>
          <a:p>
            <a:r>
              <a:rPr lang="fr-FR"/>
              <a:t>Créer en 1994 par </a:t>
            </a:r>
            <a:r>
              <a:rPr lang="fr-FR" err="1"/>
              <a:t>Rasmus</a:t>
            </a:r>
            <a:r>
              <a:rPr lang="fr-FR"/>
              <a:t> </a:t>
            </a:r>
            <a:r>
              <a:rPr lang="fr-FR" err="1"/>
              <a:t>Lerdorf</a:t>
            </a:r>
            <a:r>
              <a:rPr lang="fr-FR"/>
              <a:t> (publié en 1995) initialement : </a:t>
            </a:r>
            <a:r>
              <a:rPr lang="fr-FR" err="1"/>
              <a:t>Personal</a:t>
            </a:r>
            <a:r>
              <a:rPr lang="fr-FR"/>
              <a:t> Home Page </a:t>
            </a:r>
          </a:p>
          <a:p>
            <a:r>
              <a:rPr lang="fr-FR"/>
              <a:t>Crée et renvoi des pages HTML à partir d’un code informatique (PHP) interprété sur un serveur</a:t>
            </a:r>
          </a:p>
          <a:p>
            <a:r>
              <a:rPr lang="fr-FR"/>
              <a:t>Repris et améliorer quelques années plus tard et renommé en PHP </a:t>
            </a:r>
            <a:r>
              <a:rPr lang="fr-FR" err="1"/>
              <a:t>Hypertext</a:t>
            </a:r>
            <a:r>
              <a:rPr lang="fr-FR"/>
              <a:t> </a:t>
            </a:r>
            <a:r>
              <a:rPr lang="fr-FR" err="1"/>
              <a:t>Preprocessor</a:t>
            </a:r>
            <a:r>
              <a:rPr lang="fr-FR"/>
              <a:t> (PHP)</a:t>
            </a:r>
          </a:p>
          <a:p>
            <a:r>
              <a:rPr lang="fr-FR"/>
              <a:t>Cœur de PHP redéveloppé entre la v3 et v4. Le moteur s’appel alors Zend Engine.</a:t>
            </a:r>
          </a:p>
          <a:p>
            <a:r>
              <a:rPr lang="fr-FR"/>
              <a:t>Compilation optimisée avec du cache en RAM. La solution s’appel </a:t>
            </a:r>
            <a:r>
              <a:rPr lang="fr-FR" err="1"/>
              <a:t>Opcache</a:t>
            </a:r>
            <a:endParaRPr lang="fr-FR"/>
          </a:p>
          <a:p>
            <a:r>
              <a:rPr lang="fr-FR"/>
              <a:t>PHP 5.x (last 5.6) : Version très répandue mais plus mis à jour</a:t>
            </a:r>
          </a:p>
          <a:p>
            <a:r>
              <a:rPr lang="fr-FR"/>
              <a:t>PHP 7.x (last 7.4) : Version très répandue à jour</a:t>
            </a:r>
          </a:p>
          <a:p>
            <a:r>
              <a:rPr lang="fr-FR"/>
              <a:t>PHP 8.0 : Version fin 2020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53828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64D0F03-5FAB-4F09-A505-1506ADC3BA00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PHP c </a:t>
            </a:r>
            <a:r>
              <a:rPr lang="fr-FR" sz="3200" err="1">
                <a:solidFill>
                  <a:srgbClr val="4A2318"/>
                </a:solidFill>
              </a:rPr>
              <a:t>koi</a:t>
            </a:r>
            <a:r>
              <a:rPr lang="fr-FR" sz="3200">
                <a:solidFill>
                  <a:srgbClr val="4A2318"/>
                </a:solidFill>
              </a:rPr>
              <a:t> ?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AE94D7-9340-4AE3-BE3D-B2BD125E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999" y="4840437"/>
            <a:ext cx="2784370" cy="19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2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682" y="107659"/>
            <a:ext cx="1635851" cy="723550"/>
          </a:xfrm>
        </p:spPr>
        <p:txBody>
          <a:bodyPr/>
          <a:lstStyle/>
          <a:p>
            <a:pPr algn="r"/>
            <a:r>
              <a:rPr lang="fr-FR"/>
              <a:t>PHP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7AA52-5E28-4273-9AB4-8042317A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6" y="1288405"/>
            <a:ext cx="10981190" cy="5553162"/>
          </a:xfrm>
        </p:spPr>
        <p:txBody>
          <a:bodyPr/>
          <a:lstStyle/>
          <a:p>
            <a:r>
              <a:rPr lang="fr-FR"/>
              <a:t>PHP a connu une forte croissance depuis sa création mais quasiment nulle depuis 2014</a:t>
            </a:r>
          </a:p>
          <a:p>
            <a:r>
              <a:rPr lang="fr-FR"/>
              <a:t>79% des sites : FLAT ou via un Framework (Wordpress, PrestaShop, Laravel, Symfony, …)</a:t>
            </a:r>
          </a:p>
          <a:p>
            <a:r>
              <a:rPr lang="fr-FR"/>
              <a:t>D’autres langages server-</a:t>
            </a:r>
            <a:r>
              <a:rPr lang="fr-FR" err="1"/>
              <a:t>sides</a:t>
            </a:r>
            <a:r>
              <a:rPr lang="fr-FR"/>
              <a:t> :</a:t>
            </a:r>
          </a:p>
          <a:p>
            <a:pPr lvl="1"/>
            <a:r>
              <a:rPr lang="fr-FR"/>
              <a:t>9% ASP.NET (C#) par Microsoft (baisse depuis 2010 -15%)</a:t>
            </a:r>
          </a:p>
          <a:p>
            <a:pPr lvl="1"/>
            <a:r>
              <a:rPr lang="fr-FR"/>
              <a:t>4% Ruby (monté depuis 2010 +3,5%)</a:t>
            </a:r>
          </a:p>
          <a:p>
            <a:pPr lvl="1"/>
            <a:r>
              <a:rPr lang="fr-FR"/>
              <a:t>3,3% Java (baisse depuis 2010 -1%)</a:t>
            </a:r>
          </a:p>
          <a:p>
            <a:pPr lvl="1"/>
            <a:r>
              <a:rPr lang="fr-FR"/>
              <a:t>1,4% Python (monté depuis 2010 +1%)</a:t>
            </a:r>
          </a:p>
          <a:p>
            <a:r>
              <a:rPr lang="fr-FR"/>
              <a:t>Problème 2021 : 40% des serveurs PHP utilisent PHP 5.6 et inférieur</a:t>
            </a:r>
          </a:p>
          <a:p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53828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64D0F03-5FAB-4F09-A505-1506ADC3BA00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PHP c’est bien ? Des ennemies ?</a:t>
            </a:r>
          </a:p>
        </p:txBody>
      </p:sp>
      <p:pic>
        <p:nvPicPr>
          <p:cNvPr id="5" name="Graphique 4" descr="Flèche haut avec un remplissage uni">
            <a:extLst>
              <a:ext uri="{FF2B5EF4-FFF2-40B4-BE49-F238E27FC236}">
                <a16:creationId xmlns:a16="http://schemas.microsoft.com/office/drawing/2014/main" id="{31B98FE4-7195-4397-8DFF-F6623A4D7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3420" y="2969701"/>
            <a:ext cx="334161" cy="272281"/>
          </a:xfrm>
          <a:prstGeom prst="rect">
            <a:avLst/>
          </a:prstGeom>
        </p:spPr>
      </p:pic>
      <p:pic>
        <p:nvPicPr>
          <p:cNvPr id="10" name="Graphique 9" descr="Flèche haut avec un remplissage uni">
            <a:extLst>
              <a:ext uri="{FF2B5EF4-FFF2-40B4-BE49-F238E27FC236}">
                <a16:creationId xmlns:a16="http://schemas.microsoft.com/office/drawing/2014/main" id="{E01F770B-EB42-413E-8931-20380C9BC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813419" y="2586968"/>
            <a:ext cx="334161" cy="272281"/>
          </a:xfrm>
          <a:prstGeom prst="rect">
            <a:avLst/>
          </a:prstGeom>
        </p:spPr>
      </p:pic>
      <p:pic>
        <p:nvPicPr>
          <p:cNvPr id="13" name="Graphique 12" descr="Flèche haut avec un remplissage uni">
            <a:extLst>
              <a:ext uri="{FF2B5EF4-FFF2-40B4-BE49-F238E27FC236}">
                <a16:creationId xmlns:a16="http://schemas.microsoft.com/office/drawing/2014/main" id="{BEC8C553-03C3-451C-B5EA-255FC9A84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3418" y="3742718"/>
            <a:ext cx="334161" cy="272281"/>
          </a:xfrm>
          <a:prstGeom prst="rect">
            <a:avLst/>
          </a:prstGeom>
        </p:spPr>
      </p:pic>
      <p:pic>
        <p:nvPicPr>
          <p:cNvPr id="14" name="Graphique 13" descr="Flèche haut avec un remplissage uni">
            <a:extLst>
              <a:ext uri="{FF2B5EF4-FFF2-40B4-BE49-F238E27FC236}">
                <a16:creationId xmlns:a16="http://schemas.microsoft.com/office/drawing/2014/main" id="{BBE85F1A-569B-4069-AFBD-9BC586833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821804" y="3343207"/>
            <a:ext cx="334161" cy="27228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08FE6C-FCA9-46DB-B7BB-BA88A2297F0D}"/>
              </a:ext>
            </a:extLst>
          </p:cNvPr>
          <p:cNvSpPr txBox="1"/>
          <p:nvPr/>
        </p:nvSpPr>
        <p:spPr>
          <a:xfrm>
            <a:off x="9227889" y="6090407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>
                <a:solidFill>
                  <a:schemeClr val="bg2">
                    <a:lumMod val="50000"/>
                  </a:schemeClr>
                </a:solidFill>
              </a:rPr>
              <a:t>-- Stats </a:t>
            </a:r>
            <a:r>
              <a:rPr lang="fr-FR" i="1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fr-FR" i="1">
                <a:solidFill>
                  <a:schemeClr val="bg2">
                    <a:lumMod val="50000"/>
                  </a:schemeClr>
                </a:solidFill>
              </a:rPr>
              <a:t> w3techs</a:t>
            </a:r>
          </a:p>
        </p:txBody>
      </p:sp>
    </p:spTree>
    <p:extLst>
      <p:ext uri="{BB962C8B-B14F-4D97-AF65-F5344CB8AC3E}">
        <p14:creationId xmlns:p14="http://schemas.microsoft.com/office/powerpoint/2010/main" val="289649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682" y="107659"/>
            <a:ext cx="1635851" cy="723550"/>
          </a:xfrm>
        </p:spPr>
        <p:txBody>
          <a:bodyPr/>
          <a:lstStyle/>
          <a:p>
            <a:pPr algn="r"/>
            <a:r>
              <a:rPr lang="fr-FR"/>
              <a:t>PHP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7AA52-5E28-4273-9AB4-8042317A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4"/>
            <a:ext cx="10981190" cy="5029197"/>
          </a:xfrm>
        </p:spPr>
        <p:txBody>
          <a:bodyPr/>
          <a:lstStyle/>
          <a:p>
            <a:r>
              <a:rPr lang="fr-FR"/>
              <a:t>Server Web :</a:t>
            </a:r>
          </a:p>
          <a:p>
            <a:pPr lvl="1"/>
            <a:r>
              <a:rPr lang="fr-FR"/>
              <a:t>Apache supporte nativement PHP</a:t>
            </a:r>
          </a:p>
          <a:p>
            <a:pPr lvl="1"/>
            <a:r>
              <a:rPr lang="fr-FR"/>
              <a:t>Nginx de par son fonctionnement nécessite une configuration pour tous langages</a:t>
            </a:r>
          </a:p>
          <a:p>
            <a:pPr lvl="1"/>
            <a:r>
              <a:rPr lang="fr-FR"/>
              <a:t>IIS de </a:t>
            </a:r>
            <a:r>
              <a:rPr lang="fr-FR" err="1"/>
              <a:t>microsoft</a:t>
            </a:r>
            <a:endParaRPr lang="fr-FR"/>
          </a:p>
          <a:p>
            <a:pPr lvl="1"/>
            <a:r>
              <a:rPr lang="fr-FR"/>
              <a:t>D’autres mais moins connus </a:t>
            </a:r>
          </a:p>
          <a:p>
            <a:pPr lvl="1"/>
            <a:r>
              <a:rPr lang="fr-FR"/>
              <a:t>Aussi : </a:t>
            </a:r>
            <a:r>
              <a:rPr lang="fr-FR" err="1"/>
              <a:t>Wamp</a:t>
            </a:r>
            <a:r>
              <a:rPr lang="fr-FR"/>
              <a:t>, </a:t>
            </a:r>
            <a:r>
              <a:rPr lang="fr-FR" err="1"/>
              <a:t>Mamp</a:t>
            </a:r>
            <a:r>
              <a:rPr lang="fr-FR"/>
              <a:t> et </a:t>
            </a:r>
            <a:r>
              <a:rPr lang="fr-FR" err="1"/>
              <a:t>Lamp</a:t>
            </a:r>
            <a:endParaRPr lang="fr-FR"/>
          </a:p>
          <a:p>
            <a:pPr marL="0" indent="0">
              <a:buNone/>
            </a:pPr>
            <a:endParaRPr lang="fr-FR"/>
          </a:p>
          <a:p>
            <a:r>
              <a:rPr lang="fr-FR" err="1"/>
              <a:t>Database</a:t>
            </a:r>
            <a:r>
              <a:rPr lang="fr-FR"/>
              <a:t> :</a:t>
            </a:r>
          </a:p>
          <a:p>
            <a:pPr lvl="1"/>
            <a:r>
              <a:rPr lang="fr-FR"/>
              <a:t>Surtout les relationnelles (MySQL, </a:t>
            </a:r>
            <a:r>
              <a:rPr lang="fr-FR" err="1"/>
              <a:t>MariaDB</a:t>
            </a:r>
            <a:r>
              <a:rPr lang="fr-FR"/>
              <a:t>, PostgreSQL, SQLite, SQL Server, Oracle, … )</a:t>
            </a:r>
          </a:p>
          <a:p>
            <a:pPr lvl="1"/>
            <a:r>
              <a:rPr lang="fr-FR"/>
              <a:t>Mais aussi les non-relationnelles (MongoDB, Cassandra, Redis, </a:t>
            </a:r>
            <a:r>
              <a:rPr lang="fr-FR" err="1"/>
              <a:t>ElasticSearch</a:t>
            </a:r>
            <a:r>
              <a:rPr lang="fr-FR"/>
              <a:t>, …)</a:t>
            </a:r>
          </a:p>
          <a:p>
            <a:pPr lvl="1"/>
            <a:endParaRPr lang="fr-FR"/>
          </a:p>
          <a:p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53828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Server Web ? DB ?</a:t>
            </a:r>
          </a:p>
        </p:txBody>
      </p:sp>
    </p:spTree>
    <p:extLst>
      <p:ext uri="{BB962C8B-B14F-4D97-AF65-F5344CB8AC3E}">
        <p14:creationId xmlns:p14="http://schemas.microsoft.com/office/powerpoint/2010/main" val="343908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682" y="107659"/>
            <a:ext cx="1635851" cy="723550"/>
          </a:xfrm>
        </p:spPr>
        <p:txBody>
          <a:bodyPr/>
          <a:lstStyle/>
          <a:p>
            <a:pPr algn="r"/>
            <a:r>
              <a:rPr lang="fr-FR"/>
              <a:t>PHP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7AA52-5E28-4273-9AB4-8042317A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4"/>
            <a:ext cx="10981190" cy="5029197"/>
          </a:xfrm>
        </p:spPr>
        <p:txBody>
          <a:bodyPr/>
          <a:lstStyle/>
          <a:p>
            <a:r>
              <a:rPr lang="fr-FR"/>
              <a:t>Laravel</a:t>
            </a:r>
          </a:p>
          <a:p>
            <a:r>
              <a:rPr lang="fr-FR"/>
              <a:t>Symfony</a:t>
            </a:r>
          </a:p>
          <a:p>
            <a:r>
              <a:rPr lang="fr-FR" err="1"/>
              <a:t>CodeIgniter</a:t>
            </a:r>
            <a:endParaRPr lang="fr-FR"/>
          </a:p>
          <a:p>
            <a:r>
              <a:rPr lang="fr-FR"/>
              <a:t>Zend</a:t>
            </a:r>
          </a:p>
          <a:p>
            <a:r>
              <a:rPr lang="fr-FR" err="1"/>
              <a:t>CakePHP</a:t>
            </a:r>
            <a:endParaRPr lang="fr-FR"/>
          </a:p>
          <a:p>
            <a:r>
              <a:rPr lang="fr-FR"/>
              <a:t>Slim</a:t>
            </a:r>
          </a:p>
          <a:p>
            <a:r>
              <a:rPr lang="fr-FR"/>
              <a:t>…</a:t>
            </a:r>
          </a:p>
          <a:p>
            <a:pPr lvl="1"/>
            <a:endParaRPr lang="fr-FR"/>
          </a:p>
          <a:p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53828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err="1">
                <a:solidFill>
                  <a:srgbClr val="4A2318"/>
                </a:solidFill>
              </a:rPr>
              <a:t>Developments</a:t>
            </a:r>
            <a:r>
              <a:rPr lang="fr-FR" sz="3200">
                <a:solidFill>
                  <a:srgbClr val="4A2318"/>
                </a:solidFill>
              </a:rPr>
              <a:t> Frameworks ?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9DB7AE7-CD38-46A4-8CB1-5077F698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90" y="4882205"/>
            <a:ext cx="1263764" cy="3196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EEE36AD-B402-41E1-B345-FA0D10B7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970" y="4877044"/>
            <a:ext cx="1367838" cy="3122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4F9564B-8F48-4C6E-8658-88FFC3D9E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460" y="4867093"/>
            <a:ext cx="988709" cy="3122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028FF90-E7A9-4563-97EC-1936C05A7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924" y="4869131"/>
            <a:ext cx="1642892" cy="3196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33D29B5-57B4-44A7-B3F7-EC10025AA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1815" y="4867093"/>
            <a:ext cx="1300933" cy="3122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59E6E5-4D7D-4BDE-8982-FB2FBDAD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781" y="2507626"/>
            <a:ext cx="8339642" cy="20326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0AF9DDF-6360-4380-B37F-26C997C09C23}"/>
              </a:ext>
            </a:extLst>
          </p:cNvPr>
          <p:cNvSpPr/>
          <p:nvPr/>
        </p:nvSpPr>
        <p:spPr>
          <a:xfrm>
            <a:off x="6262567" y="1691104"/>
            <a:ext cx="2544069" cy="51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Google Trends</a:t>
            </a:r>
          </a:p>
        </p:txBody>
      </p:sp>
    </p:spTree>
    <p:extLst>
      <p:ext uri="{BB962C8B-B14F-4D97-AF65-F5344CB8AC3E}">
        <p14:creationId xmlns:p14="http://schemas.microsoft.com/office/powerpoint/2010/main" val="27662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682" y="107659"/>
            <a:ext cx="1635851" cy="723550"/>
          </a:xfrm>
        </p:spPr>
        <p:txBody>
          <a:bodyPr/>
          <a:lstStyle/>
          <a:p>
            <a:pPr algn="r"/>
            <a:r>
              <a:rPr lang="fr-FR"/>
              <a:t>PHP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7AA52-5E28-4273-9AB4-8042317A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4"/>
            <a:ext cx="10981190" cy="5029197"/>
          </a:xfrm>
        </p:spPr>
        <p:txBody>
          <a:bodyPr/>
          <a:lstStyle/>
          <a:p>
            <a:r>
              <a:rPr lang="fr-FR"/>
              <a:t>Visual Studio Code</a:t>
            </a:r>
          </a:p>
          <a:p>
            <a:r>
              <a:rPr lang="fr-FR" err="1"/>
              <a:t>PHPStorm</a:t>
            </a:r>
            <a:r>
              <a:rPr lang="fr-FR"/>
              <a:t> – </a:t>
            </a:r>
            <a:r>
              <a:rPr lang="fr-FR" err="1"/>
              <a:t>JetBrains</a:t>
            </a:r>
            <a:r>
              <a:rPr lang="fr-FR"/>
              <a:t> (payant)</a:t>
            </a:r>
          </a:p>
          <a:p>
            <a:r>
              <a:rPr lang="fr-FR" err="1"/>
              <a:t>SublimeText</a:t>
            </a:r>
            <a:endParaRPr lang="fr-FR"/>
          </a:p>
          <a:p>
            <a:r>
              <a:rPr lang="fr-FR"/>
              <a:t>Visual Studio Pro</a:t>
            </a:r>
          </a:p>
          <a:p>
            <a:r>
              <a:rPr lang="fr-FR"/>
              <a:t>Eclipse for PHP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53828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rgbClr val="4A2318"/>
                </a:solidFill>
              </a:rPr>
              <a:t>Tools ? IDE ?</a:t>
            </a:r>
          </a:p>
        </p:txBody>
      </p:sp>
    </p:spTree>
    <p:extLst>
      <p:ext uri="{BB962C8B-B14F-4D97-AF65-F5344CB8AC3E}">
        <p14:creationId xmlns:p14="http://schemas.microsoft.com/office/powerpoint/2010/main" val="302825407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e7e946-44f4-49f5-9dad-e407c2fd17d7">
      <Terms xmlns="http://schemas.microsoft.com/office/infopath/2007/PartnerControls"/>
    </lcf76f155ced4ddcb4097134ff3c332f>
    <TaxCatchAll xmlns="4fb49bd0-a5f8-443a-b531-ddcc3759386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AEDB8405E0742A9ADFB6D4084D515" ma:contentTypeVersion="13" ma:contentTypeDescription="Crée un document." ma:contentTypeScope="" ma:versionID="2446e5e8a9a03e34da3052bfc6e4df2f">
  <xsd:schema xmlns:xsd="http://www.w3.org/2001/XMLSchema" xmlns:xs="http://www.w3.org/2001/XMLSchema" xmlns:p="http://schemas.microsoft.com/office/2006/metadata/properties" xmlns:ns2="53e7e946-44f4-49f5-9dad-e407c2fd17d7" xmlns:ns3="4fb49bd0-a5f8-443a-b531-ddcc37593867" targetNamespace="http://schemas.microsoft.com/office/2006/metadata/properties" ma:root="true" ma:fieldsID="f656c2ccda77a3ead4f88d405b3ead74" ns2:_="" ns3:_="">
    <xsd:import namespace="53e7e946-44f4-49f5-9dad-e407c2fd17d7"/>
    <xsd:import namespace="4fb49bd0-a5f8-443a-b531-ddcc37593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e946-44f4-49f5-9dad-e407c2fd1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49bd0-a5f8-443a-b531-ddcc375938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f110dc3-fd3f-460c-9116-c306b057b6ec}" ma:internalName="TaxCatchAll" ma:showField="CatchAllData" ma:web="4fb49bd0-a5f8-443a-b531-ddcc37593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CDB5E7-8832-486D-9DAE-BC31895D51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907C90-3D6D-4EC5-9E7F-0B413F9B98D6}">
  <ds:schemaRefs>
    <ds:schemaRef ds:uri="4fb49bd0-a5f8-443a-b531-ddcc37593867"/>
    <ds:schemaRef ds:uri="53e7e946-44f4-49f5-9dad-e407c2fd17d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B3AC1-E179-4A75-8819-01031644EA77}">
  <ds:schemaRefs>
    <ds:schemaRef ds:uri="4fb49bd0-a5f8-443a-b531-ddcc37593867"/>
    <ds:schemaRef ds:uri="53e7e946-44f4-49f5-9dad-e407c2fd17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Cadrage</vt:lpstr>
      <vt:lpstr>PHP ?</vt:lpstr>
      <vt:lpstr>Dans ce module</vt:lpstr>
      <vt:lpstr>Histoire du Web</vt:lpstr>
      <vt:lpstr>Histoire du Web</vt:lpstr>
      <vt:lpstr>PHP ?</vt:lpstr>
      <vt:lpstr>PHP ?</vt:lpstr>
      <vt:lpstr>PHP ?</vt:lpstr>
      <vt:lpstr>PHP ?</vt:lpstr>
      <vt:lpstr>PHP ?</vt:lpstr>
      <vt:lpstr>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OULAD HAMMOUCH-MAYER Mehdi</dc:creator>
  <cp:revision>1</cp:revision>
  <dcterms:created xsi:type="dcterms:W3CDTF">2021-01-10T19:11:48Z</dcterms:created>
  <dcterms:modified xsi:type="dcterms:W3CDTF">2024-02-12T08:32:43Z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0x0101002C8AEDB8405E0742A9ADFB6D4084D515</vt:lpwstr>
  </property>
  <property fmtid="{D5CDD505-2E9C-101B-9397-08002B2CF9AE}" pid="3" name="MediaServiceImageTags">
    <vt:lpwstr/>
  </property>
</Properties>
</file>