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71" r:id="rId11"/>
    <p:sldId id="269" r:id="rId12"/>
    <p:sldId id="270" r:id="rId13"/>
    <p:sldId id="272" r:id="rId14"/>
    <p:sldId id="273" r:id="rId15"/>
    <p:sldId id="274" r:id="rId16"/>
    <p:sldId id="276" r:id="rId17"/>
    <p:sldId id="275" r:id="rId18"/>
    <p:sldId id="278" r:id="rId19"/>
    <p:sldId id="279" r:id="rId20"/>
    <p:sldId id="280" r:id="rId21"/>
    <p:sldId id="281" r:id="rId22"/>
    <p:sldId id="283" r:id="rId23"/>
    <p:sldId id="284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829"/>
    <a:srgbClr val="4A2318"/>
    <a:srgbClr val="7A3A28"/>
    <a:srgbClr val="FFFFFF"/>
    <a:srgbClr val="E1B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A822D-FEC5-4ED4-9BA6-13221F3AF60E}" v="5" dt="2024-02-12T09:18:5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OLIVEIRA E SILVA Thomas" userId="9ad0a934-c2d1-41fd-953a-7b1a96407f3e" providerId="ADAL" clId="{4C0A822D-FEC5-4ED4-9BA6-13221F3AF60E}"/>
    <pc:docChg chg="modSld">
      <pc:chgData name="DE OLIVEIRA E SILVA Thomas" userId="9ad0a934-c2d1-41fd-953a-7b1a96407f3e" providerId="ADAL" clId="{4C0A822D-FEC5-4ED4-9BA6-13221F3AF60E}" dt="2024-02-12T09:18:52.209" v="0" actId="20577"/>
      <pc:docMkLst>
        <pc:docMk/>
      </pc:docMkLst>
      <pc:sldChg chg="modSp mod">
        <pc:chgData name="DE OLIVEIRA E SILVA Thomas" userId="9ad0a934-c2d1-41fd-953a-7b1a96407f3e" providerId="ADAL" clId="{4C0A822D-FEC5-4ED4-9BA6-13221F3AF60E}" dt="2024-02-12T09:18:52.209" v="0" actId="20577"/>
        <pc:sldMkLst>
          <pc:docMk/>
          <pc:sldMk cId="3024866851" sldId="271"/>
        </pc:sldMkLst>
        <pc:spChg chg="mod">
          <ac:chgData name="DE OLIVEIRA E SILVA Thomas" userId="9ad0a934-c2d1-41fd-953a-7b1a96407f3e" providerId="ADAL" clId="{4C0A822D-FEC5-4ED4-9BA6-13221F3AF60E}" dt="2024-02-12T09:18:52.209" v="0" actId="20577"/>
          <ac:spMkLst>
            <pc:docMk/>
            <pc:sldMk cId="3024866851" sldId="271"/>
            <ac:spMk id="8" creationId="{CC31A6DC-82DB-4AB1-91B9-8840FE4D15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quiztest/quiztest.asp?qtest=PHP" TargetMode="External"/><Relationship Id="rId2" Type="http://schemas.openxmlformats.org/officeDocument/2006/relationships/hyperlink" Target="https://www.w3schools.com/php/php_syntax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hp/exercise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Les bases du langage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Variable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195372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u="sng">
                <a:solidFill>
                  <a:srgbClr val="4A2318"/>
                </a:solidFill>
              </a:rPr>
              <a:t>Assignation</a:t>
            </a:r>
            <a:r>
              <a:rPr lang="fr-FR" sz="3200">
                <a:solidFill>
                  <a:srgbClr val="4A2318"/>
                </a:solidFill>
              </a:rPr>
              <a:t> et quelques </a:t>
            </a:r>
            <a:r>
              <a:rPr lang="fr-FR" sz="3200" b="1" u="sng">
                <a:solidFill>
                  <a:srgbClr val="4A2318"/>
                </a:solidFill>
              </a:rPr>
              <a:t>Types</a:t>
            </a:r>
            <a:r>
              <a:rPr lang="fr-FR" sz="3200">
                <a:solidFill>
                  <a:srgbClr val="4A2318"/>
                </a:solidFill>
              </a:rPr>
              <a:t> de variables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7ED052-BE26-41CA-AAB0-437478C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70" y="1274848"/>
            <a:ext cx="9012226" cy="52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Variable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Les caractères en informatique</a:t>
            </a: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9AF518BD-0649-40AF-9AF2-6AB460AF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14" y="1208360"/>
            <a:ext cx="8090506" cy="529931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092C2F3-B27B-4F33-B090-229FF1AC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28" y="1743166"/>
            <a:ext cx="2590261" cy="3804315"/>
          </a:xfrm>
        </p:spPr>
        <p:txBody>
          <a:bodyPr>
            <a:normAutofit/>
          </a:bodyPr>
          <a:lstStyle/>
          <a:p>
            <a:r>
              <a:rPr lang="fr-FR"/>
              <a:t>Ascii sur 7 bits</a:t>
            </a:r>
          </a:p>
          <a:p>
            <a:r>
              <a:rPr lang="fr-FR"/>
              <a:t>Latin-1 sur 8 bits</a:t>
            </a:r>
          </a:p>
          <a:p>
            <a:r>
              <a:rPr lang="fr-FR"/>
              <a:t>UTF-8 sur 8 bits</a:t>
            </a:r>
          </a:p>
          <a:p>
            <a:r>
              <a:rPr lang="fr-FR"/>
              <a:t>UTF-16 sur 16 bits</a:t>
            </a:r>
          </a:p>
          <a:p>
            <a:r>
              <a:rPr lang="fr-FR"/>
              <a:t>…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4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Variable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Afficher ou supprimer une variable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485E4-7346-494A-80B1-B58D829C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16" y="1453792"/>
            <a:ext cx="9601200" cy="5090841"/>
          </a:xfrm>
        </p:spPr>
        <p:txBody>
          <a:bodyPr/>
          <a:lstStyle/>
          <a:p>
            <a:r>
              <a:rPr lang="fr-FR"/>
              <a:t>Afficher une variable ou du texte avec la fonctions « </a:t>
            </a:r>
            <a:r>
              <a:rPr lang="fr-FR" err="1"/>
              <a:t>echo</a:t>
            </a:r>
            <a:r>
              <a:rPr lang="fr-FR"/>
              <a:t>() » ou « </a:t>
            </a:r>
            <a:r>
              <a:rPr lang="fr-FR" err="1"/>
              <a:t>echo</a:t>
            </a:r>
            <a:r>
              <a:rPr lang="fr-FR"/>
              <a:t> » :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Détruire une variable avec la fonctions « </a:t>
            </a:r>
            <a:r>
              <a:rPr lang="fr-FR" err="1"/>
              <a:t>unset</a:t>
            </a:r>
            <a:r>
              <a:rPr lang="fr-FR"/>
              <a:t>()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32B523-85EA-4354-89CF-F2378935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46" y="2024062"/>
            <a:ext cx="5369852" cy="25979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E11C49-CA18-47B8-9744-B0FA59E9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46" y="5474167"/>
            <a:ext cx="3546477" cy="11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Variable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Concaténation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485E4-7346-494A-80B1-B58D829C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16" y="1453792"/>
            <a:ext cx="9601200" cy="5090841"/>
          </a:xfrm>
        </p:spPr>
        <p:txBody>
          <a:bodyPr/>
          <a:lstStyle/>
          <a:p>
            <a:r>
              <a:rPr lang="fr-FR"/>
              <a:t>Pour </a:t>
            </a:r>
            <a:r>
              <a:rPr lang="fr-FR" b="1"/>
              <a:t>concaténer</a:t>
            </a:r>
            <a:r>
              <a:rPr lang="fr-FR"/>
              <a:t> (</a:t>
            </a:r>
            <a:r>
              <a:rPr lang="fr-FR" b="1"/>
              <a:t>assembler</a:t>
            </a:r>
            <a:r>
              <a:rPr lang="fr-FR"/>
              <a:t>) plusieurs variables ont utilise le « point » comme suit :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C5FB1-C801-4723-A5D4-280F89C5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84" y="2105025"/>
            <a:ext cx="5531287" cy="28214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40067B3-EDA3-417F-8C14-7D44C364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84" y="5213047"/>
            <a:ext cx="6444339" cy="10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5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542" y="107659"/>
            <a:ext cx="355799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Différents code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761614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Différences ou pas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32B523-85EA-4354-89CF-F2378935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18" y="1716323"/>
            <a:ext cx="5160022" cy="249644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2AB9CF-3DD7-4573-944C-7A2C1FF5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16" y="4447793"/>
            <a:ext cx="6668996" cy="17705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6FA4C87-F8A1-4382-87D3-5400A2E4E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16" y="1405175"/>
            <a:ext cx="5542026" cy="21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137" y="107659"/>
            <a:ext cx="2458397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Fonctions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715737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Quelques fonctions en 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3BF96D-DE12-49D5-9F07-9D4DC984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6" t="84066" r="376"/>
          <a:stretch/>
        </p:blipFill>
        <p:spPr>
          <a:xfrm>
            <a:off x="6629845" y="3857740"/>
            <a:ext cx="5287173" cy="8859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8DBC3C-925C-9E44-B2BE-BDAABF0E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44"/>
          <a:stretch/>
        </p:blipFill>
        <p:spPr>
          <a:xfrm>
            <a:off x="1073008" y="1647154"/>
            <a:ext cx="5287173" cy="3945260"/>
          </a:xfrm>
          <a:prstGeom prst="rect">
            <a:avLst/>
          </a:prstGeom>
        </p:spPr>
      </p:pic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4B75EABC-5ACB-3B4E-AC8E-0A08B48492AE}"/>
              </a:ext>
            </a:extLst>
          </p:cNvPr>
          <p:cNvSpPr/>
          <p:nvPr/>
        </p:nvSpPr>
        <p:spPr>
          <a:xfrm>
            <a:off x="6571856" y="2421678"/>
            <a:ext cx="5403150" cy="66401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100" noProof="1">
                <a:solidFill>
                  <a:srgbClr val="6A9955"/>
                </a:solidFill>
                <a:latin typeface="Menlo" panose="020B0609030804020204" pitchFamily="49" charset="0"/>
              </a:rPr>
              <a:t>// Get type</a:t>
            </a:r>
            <a:endParaRPr lang="fr-FR" sz="1100" noProof="1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fr-FR" sz="1100" noProof="1">
                <a:solidFill>
                  <a:srgbClr val="DCDCAA"/>
                </a:solidFill>
                <a:latin typeface="Menlo" panose="020B0609030804020204" pitchFamily="49" charset="0"/>
              </a:rPr>
              <a:t>var_dump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( </a:t>
            </a:r>
            <a:r>
              <a:rPr lang="fr-FR" sz="1100" noProof="1">
                <a:solidFill>
                  <a:srgbClr val="DCDCAA"/>
                </a:solidFill>
                <a:latin typeface="Menlo" panose="020B0609030804020204" pitchFamily="49" charset="0"/>
              </a:rPr>
              <a:t>gettype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sz="1100" noProof="1">
                <a:solidFill>
                  <a:srgbClr val="9CDCFE"/>
                </a:solidFill>
                <a:latin typeface="Menlo" panose="020B0609030804020204" pitchFamily="49" charset="0"/>
              </a:rPr>
              <a:t>$my_var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) ); </a:t>
            </a:r>
            <a:r>
              <a:rPr lang="fr-FR" sz="1100" noProof="1">
                <a:solidFill>
                  <a:srgbClr val="6A9955"/>
                </a:solidFill>
                <a:latin typeface="Menlo" panose="020B0609030804020204" pitchFamily="49" charset="0"/>
              </a:rPr>
              <a:t>// string(6) "double"</a:t>
            </a:r>
            <a:endParaRPr lang="fr-FR" sz="1100" noProof="1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fr-FR" sz="1100" noProof="1">
                <a:solidFill>
                  <a:srgbClr val="DCDCAA"/>
                </a:solidFill>
                <a:latin typeface="Menlo" panose="020B0609030804020204" pitchFamily="49" charset="0"/>
              </a:rPr>
              <a:t>var_dump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( </a:t>
            </a:r>
            <a:r>
              <a:rPr lang="fr-FR" sz="1100" noProof="1">
                <a:solidFill>
                  <a:srgbClr val="DCDCAA"/>
                </a:solidFill>
                <a:latin typeface="Menlo" panose="020B0609030804020204" pitchFamily="49" charset="0"/>
              </a:rPr>
              <a:t>gettype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( </a:t>
            </a:r>
            <a:r>
              <a:rPr lang="fr-FR" sz="1100" noProof="1">
                <a:solidFill>
                  <a:srgbClr val="DCDCAA"/>
                </a:solidFill>
                <a:latin typeface="Menlo" panose="020B0609030804020204" pitchFamily="49" charset="0"/>
              </a:rPr>
              <a:t>strval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 sz="1100" noProof="1">
                <a:solidFill>
                  <a:srgbClr val="9CDCFE"/>
                </a:solidFill>
                <a:latin typeface="Menlo" panose="020B0609030804020204" pitchFamily="49" charset="0"/>
              </a:rPr>
              <a:t>$my_var</a:t>
            </a:r>
            <a:r>
              <a:rPr lang="fr-FR" sz="1100" noProof="1">
                <a:solidFill>
                  <a:srgbClr val="D4D4D4"/>
                </a:solidFill>
                <a:latin typeface="Menlo" panose="020B0609030804020204" pitchFamily="49" charset="0"/>
              </a:rPr>
              <a:t>) ) ); </a:t>
            </a:r>
            <a:r>
              <a:rPr lang="fr-FR" sz="1100" noProof="1">
                <a:solidFill>
                  <a:srgbClr val="6A9955"/>
                </a:solidFill>
                <a:latin typeface="Menlo" panose="020B0609030804020204" pitchFamily="49" charset="0"/>
              </a:rPr>
              <a:t>// string(6) "string"</a:t>
            </a:r>
            <a:endParaRPr lang="fr-FR" sz="11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585" y="107659"/>
            <a:ext cx="2388949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Fonctions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785185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Quelques fonctions en plus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6BC1459-D455-452F-80F1-707DD3779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0" b="-1733"/>
          <a:stretch/>
        </p:blipFill>
        <p:spPr>
          <a:xfrm>
            <a:off x="1216311" y="3636875"/>
            <a:ext cx="6798898" cy="171760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D3B60EF-587C-49E7-9B9B-FD533FEF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11" y="5509373"/>
            <a:ext cx="6798898" cy="974297"/>
          </a:xfrm>
          <a:prstGeom prst="rect">
            <a:avLst/>
          </a:prstGeom>
        </p:spPr>
      </p:pic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451C6B1F-6DED-0E41-A869-76E5164FB220}"/>
              </a:ext>
            </a:extLst>
          </p:cNvPr>
          <p:cNvSpPr/>
          <p:nvPr/>
        </p:nvSpPr>
        <p:spPr>
          <a:xfrm>
            <a:off x="1216311" y="1237893"/>
            <a:ext cx="4847199" cy="22474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err="1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7.6214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);    </a:t>
            </a:r>
            <a:r>
              <a:rPr lang="fr-FR">
                <a:solidFill>
                  <a:srgbClr val="6A9955"/>
                </a:solidFill>
                <a:latin typeface="Menlo" panose="020B0609030804020204" pitchFamily="49" charset="0"/>
              </a:rPr>
              <a:t>// 8</a:t>
            </a:r>
            <a:endParaRPr lang="fr-FR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fr-FR" err="1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7.6214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  <a:r>
              <a:rPr lang="fr-FR">
                <a:solidFill>
                  <a:srgbClr val="6A9955"/>
                </a:solidFill>
                <a:latin typeface="Menlo" panose="020B0609030804020204" pitchFamily="49" charset="0"/>
              </a:rPr>
              <a:t>// 7.6</a:t>
            </a:r>
            <a:endParaRPr lang="fr-FR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fr-FR" err="1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7.6214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  <a:r>
              <a:rPr lang="fr-FR">
                <a:solidFill>
                  <a:srgbClr val="6A9955"/>
                </a:solidFill>
                <a:latin typeface="Menlo" panose="020B0609030804020204" pitchFamily="49" charset="0"/>
              </a:rPr>
              <a:t>// 7.621</a:t>
            </a:r>
            <a:endParaRPr lang="fr-FR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-FR" err="1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7.628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);  </a:t>
            </a:r>
            <a:r>
              <a:rPr lang="fr-FR">
                <a:solidFill>
                  <a:srgbClr val="6A9955"/>
                </a:solidFill>
                <a:latin typeface="Menlo" panose="020B0609030804020204" pitchFamily="49" charset="0"/>
              </a:rPr>
              <a:t>// 7.63</a:t>
            </a:r>
            <a:endParaRPr lang="fr-FR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fr-FR" err="1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7.625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);  </a:t>
            </a:r>
            <a:r>
              <a:rPr lang="fr-FR">
                <a:solidFill>
                  <a:srgbClr val="6A9955"/>
                </a:solidFill>
                <a:latin typeface="Menlo" panose="020B0609030804020204" pitchFamily="49" charset="0"/>
              </a:rPr>
              <a:t>// 7.63</a:t>
            </a:r>
            <a:endParaRPr lang="fr-FR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fr-FR" err="1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7.621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fr-FR">
                <a:solidFill>
                  <a:srgbClr val="D4D4D4"/>
                </a:solidFill>
                <a:latin typeface="Menlo" panose="020B0609030804020204" pitchFamily="49" charset="0"/>
              </a:rPr>
              <a:t>);  </a:t>
            </a:r>
            <a:r>
              <a:rPr lang="fr-FR">
                <a:solidFill>
                  <a:srgbClr val="6A9955"/>
                </a:solidFill>
                <a:latin typeface="Menlo" panose="020B0609030804020204" pitchFamily="49" charset="0"/>
              </a:rPr>
              <a:t>// 7.62</a:t>
            </a:r>
            <a:endParaRPr lang="fr-FR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4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367" y="107659"/>
            <a:ext cx="2655167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Constantes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18967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Les constantes magiques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21CD015-6F55-447A-97FE-65F8BAEC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27357"/>
              </p:ext>
            </p:extLst>
          </p:nvPr>
        </p:nvGraphicFramePr>
        <p:xfrm>
          <a:off x="1357086" y="1470779"/>
          <a:ext cx="9786536" cy="28726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54896">
                  <a:extLst>
                    <a:ext uri="{9D8B030D-6E8A-4147-A177-3AD203B41FA5}">
                      <a16:colId xmlns:a16="http://schemas.microsoft.com/office/drawing/2014/main" val="1524773992"/>
                    </a:ext>
                  </a:extLst>
                </a:gridCol>
                <a:gridCol w="6531640">
                  <a:extLst>
                    <a:ext uri="{9D8B030D-6E8A-4147-A177-3AD203B41FA5}">
                      <a16:colId xmlns:a16="http://schemas.microsoft.com/office/drawing/2014/main" val="2816708550"/>
                    </a:ext>
                  </a:extLst>
                </a:gridCol>
              </a:tblGrid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Constante existante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Valeur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4328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__LINE__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Retourne la ligne courante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8713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__FILE__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Retourne le nom du fichier courant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43989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__DIR__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Retourne le chemin d’accès au dossier courant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524077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__FUNCTION__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Retourne le nom de la fonction courante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6156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__CLASS__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Retourne le nom de la classe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24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9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562" y="107659"/>
            <a:ext cx="246997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Opérateur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70416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Les opérateurs arithmétiques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21CD015-6F55-447A-97FE-65F8BAEC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22007"/>
              </p:ext>
            </p:extLst>
          </p:nvPr>
        </p:nvGraphicFramePr>
        <p:xfrm>
          <a:off x="1326941" y="1470779"/>
          <a:ext cx="10218615" cy="3351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0627">
                  <a:extLst>
                    <a:ext uri="{9D8B030D-6E8A-4147-A177-3AD203B41FA5}">
                      <a16:colId xmlns:a16="http://schemas.microsoft.com/office/drawing/2014/main" val="1524773992"/>
                    </a:ext>
                  </a:extLst>
                </a:gridCol>
                <a:gridCol w="2520283">
                  <a:extLst>
                    <a:ext uri="{9D8B030D-6E8A-4147-A177-3AD203B41FA5}">
                      <a16:colId xmlns:a16="http://schemas.microsoft.com/office/drawing/2014/main" val="1163704163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3027153145"/>
                    </a:ext>
                  </a:extLst>
                </a:gridCol>
                <a:gridCol w="3225521">
                  <a:extLst>
                    <a:ext uri="{9D8B030D-6E8A-4147-A177-3AD203B41FA5}">
                      <a16:colId xmlns:a16="http://schemas.microsoft.com/office/drawing/2014/main" val="2816708550"/>
                    </a:ext>
                  </a:extLst>
                </a:gridCol>
              </a:tblGrid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Symbole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Equilavent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Opérateur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4328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= 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+ 45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+=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Addition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43989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= 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- 45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-=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Soustraction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524077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= 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*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*=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Multiplication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6156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= 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**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**=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Puissance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015288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= 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/=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Division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24981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= 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$</a:t>
                      </a:r>
                      <a:r>
                        <a:rPr lang="fr-FR" err="1"/>
                        <a:t>price</a:t>
                      </a:r>
                      <a:r>
                        <a:rPr lang="fr-FR"/>
                        <a:t> %=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Modulo (reste de la division)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40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39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861" y="107659"/>
            <a:ext cx="242367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Opérateur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75046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195372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Opérateur d’incrémentation et décrémentation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21CD015-6F55-447A-97FE-65F8BAEC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45242"/>
              </p:ext>
            </p:extLst>
          </p:nvPr>
        </p:nvGraphicFramePr>
        <p:xfrm>
          <a:off x="1326941" y="1470779"/>
          <a:ext cx="9826729" cy="23806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7394">
                  <a:extLst>
                    <a:ext uri="{9D8B030D-6E8A-4147-A177-3AD203B41FA5}">
                      <a16:colId xmlns:a16="http://schemas.microsoft.com/office/drawing/2014/main" val="1524773992"/>
                    </a:ext>
                  </a:extLst>
                </a:gridCol>
                <a:gridCol w="2797045">
                  <a:extLst>
                    <a:ext uri="{9D8B030D-6E8A-4147-A177-3AD203B41FA5}">
                      <a16:colId xmlns:a16="http://schemas.microsoft.com/office/drawing/2014/main" val="1163704163"/>
                    </a:ext>
                  </a:extLst>
                </a:gridCol>
                <a:gridCol w="4632290">
                  <a:extLst>
                    <a:ext uri="{9D8B030D-6E8A-4147-A177-3AD203B41FA5}">
                      <a16:colId xmlns:a16="http://schemas.microsoft.com/office/drawing/2014/main" val="2816708550"/>
                    </a:ext>
                  </a:extLst>
                </a:gridCol>
              </a:tblGrid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Symbole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Explication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4328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$</a:t>
                      </a:r>
                      <a:r>
                        <a:rPr lang="fr-FR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  <a:r>
                        <a:rPr lang="fr-F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Incrémentation après 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43989"/>
                  </a:ext>
                </a:extLst>
              </a:tr>
              <a:tr h="465608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++$</a:t>
                      </a:r>
                      <a:r>
                        <a:rPr lang="fr-FR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Incrémentation avant 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524077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fr-FR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  <a:r>
                        <a:rPr lang="fr-F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Décrémentation après 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6156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--$</a:t>
                      </a:r>
                      <a:r>
                        <a:rPr lang="fr-FR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Décrémentation avant 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24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16699"/>
            <a:ext cx="9601200" cy="723053"/>
          </a:xfrm>
        </p:spPr>
        <p:txBody>
          <a:bodyPr>
            <a:normAutofit/>
          </a:bodyPr>
          <a:lstStyle/>
          <a:p>
            <a:r>
              <a:rPr lang="fr-FR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6185"/>
            <a:ext cx="9601200" cy="482500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Syntaxe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Balisage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Commentaire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Variable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Variables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Assignations et types de variables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Caractères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Afficher et supprimer une variable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Concaténation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Différents codes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Quelques fonctions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Opérateurs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Constantes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tx1">
                    <a:lumMod val="95000"/>
                  </a:schemeClr>
                </a:solidFill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/>
              <a:t>Pratique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165609" y="913779"/>
            <a:ext cx="10590961" cy="54848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/>
              <a:t>Essayez-vous à réaliser les différentes démonstrations du cours et à les modifier pour mieux comprendre les possibilités et limites.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/>
              <a:t>Ensuite, aller sur le site </a:t>
            </a:r>
            <a:r>
              <a:rPr lang="fr-FR">
                <a:hlinkClick r:id="rId2"/>
              </a:rPr>
              <a:t>W3Schools PHP</a:t>
            </a:r>
            <a:r>
              <a:rPr lang="fr-FR"/>
              <a:t> et découvrez de nouvelles bases de PHP. Il n’est pas nécessaire de tout lire mais vous pouvez essayer directement sur le site en cliquant sur les « Try </a:t>
            </a:r>
            <a:r>
              <a:rPr lang="fr-FR" err="1"/>
              <a:t>it</a:t>
            </a:r>
            <a:r>
              <a:rPr lang="fr-FR"/>
              <a:t> » ou « Try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Yourself</a:t>
            </a:r>
            <a:r>
              <a:rPr lang="fr-FR"/>
              <a:t> ». Utiliser le menu de gauche pour faire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</a:t>
            </a:r>
            <a:r>
              <a:rPr lang="fr-FR" err="1"/>
              <a:t>Syntax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</a:t>
            </a:r>
            <a:r>
              <a:rPr lang="fr-FR" err="1"/>
              <a:t>Comments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Echo / </a:t>
            </a:r>
            <a:r>
              <a:rPr lang="fr-FR" err="1"/>
              <a:t>Print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Data 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Strings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Numbers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Constants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</a:t>
            </a:r>
            <a:r>
              <a:rPr lang="fr-FR" err="1"/>
              <a:t>Operators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PHP If…</a:t>
            </a:r>
            <a:r>
              <a:rPr lang="fr-FR" err="1"/>
              <a:t>Else</a:t>
            </a:r>
            <a:r>
              <a:rPr lang="fr-FR"/>
              <a:t>…</a:t>
            </a:r>
            <a:r>
              <a:rPr lang="fr-FR" err="1"/>
              <a:t>Elseif</a:t>
            </a:r>
            <a:endParaRPr lang="fr-FR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/>
              <a:t>Essayer-vous au Quiz : </a:t>
            </a:r>
            <a:r>
              <a:rPr lang="fr-FR">
                <a:hlinkClick r:id="rId3"/>
              </a:rPr>
              <a:t>W3Schools PHP Quiz</a:t>
            </a:r>
            <a:endParaRPr lang="fr-FR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/>
              <a:t>Essayer-vous aux exercices : </a:t>
            </a:r>
            <a:r>
              <a:rPr lang="fr-FR">
                <a:hlinkClick r:id="rId4"/>
              </a:rPr>
              <a:t>W3Schools PHP Exercices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0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Les bases du langage</a:t>
            </a: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3825101" cy="1843436"/>
          </a:xfrm>
        </p:spPr>
        <p:txBody>
          <a:bodyPr>
            <a:normAutofit/>
          </a:bodyPr>
          <a:lstStyle/>
          <a:p>
            <a:r>
              <a:rPr lang="fr-FR"/>
              <a:t>Fichier en « .php » (</a:t>
            </a:r>
            <a:r>
              <a:rPr lang="fr-FR" err="1"/>
              <a:t>index.php</a:t>
            </a:r>
            <a:r>
              <a:rPr lang="fr-FR"/>
              <a:t>)</a:t>
            </a:r>
          </a:p>
          <a:p>
            <a:endParaRPr lang="fr-FR"/>
          </a:p>
          <a:p>
            <a:r>
              <a:rPr lang="fr-FR"/>
              <a:t>Balises dans les fichiers :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Balisage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40524D-BC1E-4578-9D7A-F94C7418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79" y="3606108"/>
            <a:ext cx="2404315" cy="4552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AB080A-34A4-4815-AABE-B8CEA015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01" y="3606108"/>
            <a:ext cx="2775593" cy="20162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444B7B-C601-473F-9207-17EFDD7A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864" y="3606109"/>
            <a:ext cx="1946707" cy="201623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577B534-53D9-4594-BC2E-0D7282142DD5}"/>
              </a:ext>
            </a:extLst>
          </p:cNvPr>
          <p:cNvSpPr txBox="1"/>
          <p:nvPr/>
        </p:nvSpPr>
        <p:spPr>
          <a:xfrm>
            <a:off x="2284336" y="3059668"/>
            <a:ext cx="262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Balise PHP avec HTML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2FE4E13-EDE4-4B49-A484-192E98289801}"/>
              </a:ext>
            </a:extLst>
          </p:cNvPr>
          <p:cNvSpPr txBox="1"/>
          <p:nvPr/>
        </p:nvSpPr>
        <p:spPr>
          <a:xfrm>
            <a:off x="7196503" y="3059668"/>
            <a:ext cx="420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Balise avec uniquement du PHP</a:t>
            </a:r>
          </a:p>
        </p:txBody>
      </p:sp>
    </p:spTree>
    <p:extLst>
      <p:ext uri="{BB962C8B-B14F-4D97-AF65-F5344CB8AC3E}">
        <p14:creationId xmlns:p14="http://schemas.microsoft.com/office/powerpoint/2010/main" val="302825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981190" cy="5029197"/>
          </a:xfrm>
        </p:spPr>
        <p:txBody>
          <a:bodyPr/>
          <a:lstStyle/>
          <a:p>
            <a:r>
              <a:rPr lang="fr-FR"/>
              <a:t>Commentaire sur 1 ligne :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Commentaire sur plusieurs lignes :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Les commentaire php sont supprimé à la compilation donc ils n’apparaissent pas dans l’HTML.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Commentaire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A069F43-3771-448D-A6D8-9312A6DF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41" y="3257442"/>
            <a:ext cx="2572232" cy="12699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5E3EB2B-D2F1-4A36-8710-A4771B4B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41" y="1922992"/>
            <a:ext cx="2432740" cy="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4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Syntaxe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Commentaire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618026-A8FC-4F0F-BCA3-6B69C451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0382"/>
            <a:ext cx="8741704" cy="45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4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Syntaxe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Commentaire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329084-DFF6-4321-A3D3-F9D16505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92" y="1330382"/>
            <a:ext cx="6494145" cy="29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Syntaxe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Syntaxe d’instruction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4729278"/>
          </a:xfrm>
        </p:spPr>
        <p:txBody>
          <a:bodyPr>
            <a:normAutofit/>
          </a:bodyPr>
          <a:lstStyle/>
          <a:p>
            <a:r>
              <a:rPr lang="fr-FR"/>
              <a:t>Un grand nombre d’instruction en PHP termine par un point-virgule « ; »</a:t>
            </a:r>
          </a:p>
          <a:p>
            <a:pPr lvl="1"/>
            <a:r>
              <a:rPr lang="fr-FR"/>
              <a:t>C’est obligatoire pour définir une fin d’instruction.</a:t>
            </a:r>
          </a:p>
          <a:p>
            <a:pPr lvl="1"/>
            <a:r>
              <a:rPr lang="fr-FR"/>
              <a:t>Ne pas confondre avec le double-point « : »</a:t>
            </a:r>
          </a:p>
          <a:p>
            <a:r>
              <a:rPr lang="fr-FR"/>
              <a:t>D’autres instructions sont encadré par 2 accolades « { } »</a:t>
            </a:r>
          </a:p>
          <a:p>
            <a:pPr lvl="1"/>
            <a:r>
              <a:rPr lang="fr-FR"/>
              <a:t>1 ouvrante et 1 fermante</a:t>
            </a:r>
          </a:p>
          <a:p>
            <a:pPr lvl="1"/>
            <a:r>
              <a:rPr lang="fr-FR"/>
              <a:t>Entre les 2 « { } » se trouve du code.</a:t>
            </a:r>
          </a:p>
          <a:p>
            <a:pPr lvl="1"/>
            <a:r>
              <a:rPr lang="fr-FR"/>
              <a:t>Dans ce cas l’instruction qui l’utilise n’a pas besoin de point-virgule, mais cela ne s’applique pas aux instructions contenu dans les accolades.</a:t>
            </a:r>
          </a:p>
          <a:p>
            <a:r>
              <a:rPr lang="fr-FR"/>
              <a:t>Chaque type d’instructions est donc différent.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8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Variable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Variables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FDF18E-45C1-4CEA-A103-65CC2745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4729278"/>
          </a:xfrm>
        </p:spPr>
        <p:txBody>
          <a:bodyPr>
            <a:normAutofit/>
          </a:bodyPr>
          <a:lstStyle/>
          <a:p>
            <a:r>
              <a:rPr lang="fr-FR"/>
              <a:t>Elément en informatique qui contient une valeur et doit être nommé.</a:t>
            </a:r>
          </a:p>
          <a:p>
            <a:pPr lvl="1"/>
            <a:r>
              <a:rPr lang="fr-FR"/>
              <a:t>On défini un nom qui représentera/aura une valeur.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En PHP, leur nom doit respecter :</a:t>
            </a:r>
          </a:p>
          <a:p>
            <a:pPr lvl="1"/>
            <a:r>
              <a:rPr lang="fr-FR"/>
              <a:t>Commencé obligatoirement par le symbole « $ »</a:t>
            </a:r>
          </a:p>
          <a:p>
            <a:pPr lvl="1"/>
            <a:r>
              <a:rPr lang="fr-FR"/>
              <a:t>Contient des lettres (Aa-</a:t>
            </a:r>
            <a:r>
              <a:rPr lang="fr-FR" err="1"/>
              <a:t>Zz</a:t>
            </a:r>
            <a:r>
              <a:rPr lang="fr-FR"/>
              <a:t>), chiffres(0-9) ou </a:t>
            </a:r>
            <a:r>
              <a:rPr lang="fr-FR" err="1"/>
              <a:t>underscores</a:t>
            </a:r>
            <a:r>
              <a:rPr lang="fr-FR"/>
              <a:t> « _ »</a:t>
            </a:r>
          </a:p>
          <a:p>
            <a:pPr lvl="1"/>
            <a:r>
              <a:rPr lang="fr-FR"/>
              <a:t>Ne pas commencer par des chiffres mais peut l’être par un </a:t>
            </a:r>
            <a:r>
              <a:rPr lang="fr-FR" err="1"/>
              <a:t>underscore</a:t>
            </a:r>
            <a:r>
              <a:rPr lang="fr-FR"/>
              <a:t> dans certains cas</a:t>
            </a:r>
          </a:p>
          <a:p>
            <a:pPr lvl="1"/>
            <a:r>
              <a:rPr lang="fr-FR"/>
              <a:t>Séparé par des </a:t>
            </a:r>
            <a:r>
              <a:rPr lang="fr-FR" err="1"/>
              <a:t>underscores</a:t>
            </a:r>
            <a:endParaRPr lang="fr-FR"/>
          </a:p>
          <a:p>
            <a:pPr lvl="1"/>
            <a:r>
              <a:rPr lang="fr-FR"/>
              <a:t>Tous autres symboles ou séparateur est impossible</a:t>
            </a:r>
          </a:p>
          <a:p>
            <a:pPr marL="530352" lvl="1" indent="0">
              <a:buNone/>
            </a:pPr>
            <a:endParaRPr lang="fr-FR"/>
          </a:p>
          <a:p>
            <a:r>
              <a:rPr lang="fr-FR"/>
              <a:t>Sensible à la case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0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772" y="107659"/>
            <a:ext cx="1978762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Variable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19537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Variables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0499B7-630D-418D-A8AE-062043F3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5" y="1448434"/>
            <a:ext cx="5938752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671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ée un document." ma:contentTypeScope="" ma:versionID="2446e5e8a9a03e34da3052bfc6e4df2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f656c2ccda77a3ead4f88d405b3ead74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Props1.xml><?xml version="1.0" encoding="utf-8"?>
<ds:datastoreItem xmlns:ds="http://schemas.openxmlformats.org/officeDocument/2006/customXml" ds:itemID="{EB08B11B-1005-4E6D-90A0-D3943ACE3CDA}"/>
</file>

<file path=customXml/itemProps2.xml><?xml version="1.0" encoding="utf-8"?>
<ds:datastoreItem xmlns:ds="http://schemas.openxmlformats.org/officeDocument/2006/customXml" ds:itemID="{9D37BDDE-1EF6-44DD-812B-4EE449C541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A1BB46-6CF8-40A8-BA43-A123E671C7C7}">
  <ds:schemaRefs>
    <ds:schemaRef ds:uri="4fb49bd0-a5f8-443a-b531-ddcc37593867"/>
    <ds:schemaRef ds:uri="53e7e946-44f4-49f5-9dad-e407c2fd17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Cadrage</vt:lpstr>
      <vt:lpstr>PHP</vt:lpstr>
      <vt:lpstr>Dans ce module</vt:lpstr>
      <vt:lpstr>Syntaxe</vt:lpstr>
      <vt:lpstr>Syntaxe</vt:lpstr>
      <vt:lpstr>Syntaxe</vt:lpstr>
      <vt:lpstr>Syntaxe</vt:lpstr>
      <vt:lpstr>Syntaxe</vt:lpstr>
      <vt:lpstr>Variable</vt:lpstr>
      <vt:lpstr>Variable</vt:lpstr>
      <vt:lpstr>Variable</vt:lpstr>
      <vt:lpstr>Variable</vt:lpstr>
      <vt:lpstr>Variable</vt:lpstr>
      <vt:lpstr>Variable</vt:lpstr>
      <vt:lpstr>Différents code</vt:lpstr>
      <vt:lpstr>Fonctions</vt:lpstr>
      <vt:lpstr>Fonctions</vt:lpstr>
      <vt:lpstr>Constantes</vt:lpstr>
      <vt:lpstr>Opérateur</vt:lpstr>
      <vt:lpstr>Opérateur</vt:lpstr>
      <vt:lpstr>Pratique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revision>1</cp:revision>
  <dcterms:created xsi:type="dcterms:W3CDTF">2021-01-10T19:11:48Z</dcterms:created>
  <dcterms:modified xsi:type="dcterms:W3CDTF">2024-02-12T09:18:53Z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  <property fmtid="{D5CDD505-2E9C-101B-9397-08002B2CF9AE}" pid="3" name="MediaServiceImageTags">
    <vt:lpwstr/>
  </property>
</Properties>
</file>