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1" r:id="rId4"/>
    <p:sldId id="290" r:id="rId5"/>
    <p:sldId id="286" r:id="rId6"/>
    <p:sldId id="291" r:id="rId7"/>
    <p:sldId id="287" r:id="rId8"/>
    <p:sldId id="292" r:id="rId9"/>
    <p:sldId id="289" r:id="rId10"/>
    <p:sldId id="293" r:id="rId11"/>
    <p:sldId id="288" r:id="rId12"/>
    <p:sldId id="294" r:id="rId13"/>
    <p:sldId id="297" r:id="rId14"/>
    <p:sldId id="296" r:id="rId15"/>
    <p:sldId id="298" r:id="rId16"/>
    <p:sldId id="28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5829"/>
    <a:srgbClr val="4A2318"/>
    <a:srgbClr val="7A3A28"/>
    <a:srgbClr val="FFFFFF"/>
    <a:srgbClr val="E1B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75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61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63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9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7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515897"/>
            <a:ext cx="10073039" cy="7152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Les conditions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10363202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Alternative d’écriture des conditions - Exemple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116279" y="1482738"/>
            <a:ext cx="5484546" cy="3166824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$phoneIsSpecialEdition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$phoneIsSpecialEdition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'#F5B01E'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or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'#336BFF'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bleu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'#000000'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black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6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Condition ternaire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764381" cy="2247419"/>
          </a:xfrm>
        </p:spPr>
        <p:txBody>
          <a:bodyPr>
            <a:normAutofit/>
          </a:bodyPr>
          <a:lstStyle/>
          <a:p>
            <a:r>
              <a:rPr lang="fr-FR" dirty="0"/>
              <a:t>Il est existe une simplifié d’une condition « IF … ELSE … ».</a:t>
            </a:r>
          </a:p>
          <a:p>
            <a:r>
              <a:rPr lang="fr-FR" dirty="0"/>
              <a:t>Utilisé pour des conditions simples et courtes dans le cas d’une attribution ou modification de variables.</a:t>
            </a:r>
          </a:p>
          <a:p>
            <a:r>
              <a:rPr lang="fr-FR" dirty="0"/>
              <a:t>A le grand avantage de pouvoir être utilisé un peu partout et dans des imbrications complexes de codes où une condition normale n’est pas plaçable.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334682" y="3734465"/>
            <a:ext cx="7342593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Attribution d'une variable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CONDITION ? VAR_IF_TRUE : VAR_IF_FLASE;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Injection dans les paramètres d'une fonction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(CONDITION ? VALUE_IF_TRUE : VALUE_IF_FLASE);</a:t>
            </a:r>
          </a:p>
        </p:txBody>
      </p:sp>
    </p:spTree>
    <p:extLst>
      <p:ext uri="{BB962C8B-B14F-4D97-AF65-F5344CB8AC3E}">
        <p14:creationId xmlns:p14="http://schemas.microsoft.com/office/powerpoint/2010/main" val="390796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Condition ternaire - Exemples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116279" y="1330382"/>
            <a:ext cx="6370371" cy="119181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'#336BFF'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'#000000'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B9D4D39B-AF8D-418A-A709-B72F914CBE9E}"/>
              </a:ext>
            </a:extLst>
          </p:cNvPr>
          <p:cNvSpPr/>
          <p:nvPr/>
        </p:nvSpPr>
        <p:spPr>
          <a:xfrm>
            <a:off x="1116279" y="2796396"/>
            <a:ext cx="6370371" cy="149828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'#336BFF'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'#000000'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'#336BFF'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'#000000’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9FF72EE8-C186-4E99-A9B1-B52D63933C0B}"/>
              </a:ext>
            </a:extLst>
          </p:cNvPr>
          <p:cNvSpPr/>
          <p:nvPr/>
        </p:nvSpPr>
        <p:spPr>
          <a:xfrm>
            <a:off x="1116279" y="4583833"/>
            <a:ext cx="6370371" cy="173664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?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 smartphone est coloré."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 smartphone n'est pas coloré."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E9003695-BD40-41D2-BF01-A127CAE3D0DB}"/>
              </a:ext>
            </a:extLst>
          </p:cNvPr>
          <p:cNvSpPr/>
          <p:nvPr/>
        </p:nvSpPr>
        <p:spPr>
          <a:xfrm>
            <a:off x="7889863" y="1330382"/>
            <a:ext cx="4027221" cy="2315528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'#336BFF’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'#000000'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E052D5-8B3C-4817-9727-4CBE0FAD8989}"/>
              </a:ext>
            </a:extLst>
          </p:cNvPr>
          <p:cNvSpPr txBox="1"/>
          <p:nvPr/>
        </p:nvSpPr>
        <p:spPr>
          <a:xfrm>
            <a:off x="7955966" y="3645910"/>
            <a:ext cx="28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Condition au format simple</a:t>
            </a:r>
          </a:p>
        </p:txBody>
      </p:sp>
    </p:spTree>
    <p:extLst>
      <p:ext uri="{BB962C8B-B14F-4D97-AF65-F5344CB8AC3E}">
        <p14:creationId xmlns:p14="http://schemas.microsoft.com/office/powerpoint/2010/main" val="390506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Imbrications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387400" y="1208360"/>
            <a:ext cx="6741532" cy="527804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...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...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...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...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...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10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Opérateurs de comparaison</a:t>
            </a:r>
          </a:p>
        </p:txBody>
      </p:sp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7EA8BCE2-AF3E-4519-9EF7-67AE0849F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35162"/>
              </p:ext>
            </p:extLst>
          </p:nvPr>
        </p:nvGraphicFramePr>
        <p:xfrm>
          <a:off x="1045029" y="1470779"/>
          <a:ext cx="10751736" cy="49541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8957">
                  <a:extLst>
                    <a:ext uri="{9D8B030D-6E8A-4147-A177-3AD203B41FA5}">
                      <a16:colId xmlns:a16="http://schemas.microsoft.com/office/drawing/2014/main" val="1524773992"/>
                    </a:ext>
                  </a:extLst>
                </a:gridCol>
                <a:gridCol w="1793598">
                  <a:extLst>
                    <a:ext uri="{9D8B030D-6E8A-4147-A177-3AD203B41FA5}">
                      <a16:colId xmlns:a16="http://schemas.microsoft.com/office/drawing/2014/main" val="1163704163"/>
                    </a:ext>
                  </a:extLst>
                </a:gridCol>
                <a:gridCol w="6849181">
                  <a:extLst>
                    <a:ext uri="{9D8B030D-6E8A-4147-A177-3AD203B41FA5}">
                      <a16:colId xmlns:a16="http://schemas.microsoft.com/office/drawing/2014/main" val="2816708550"/>
                    </a:ext>
                  </a:extLst>
                </a:gridCol>
              </a:tblGrid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Résultat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343284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$var1 </a:t>
                      </a:r>
                      <a:r>
                        <a:rPr lang="fr-FR" dirty="0"/>
                        <a:t>==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true</a:t>
                      </a:r>
                      <a:r>
                        <a:rPr lang="fr-FR" dirty="0"/>
                        <a:t> si 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$var1 </a:t>
                      </a:r>
                      <a:r>
                        <a:rPr lang="fr-FR" dirty="0"/>
                        <a:t>est égal à 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$var2 </a:t>
                      </a:r>
                      <a:r>
                        <a:rPr lang="fr-FR" dirty="0"/>
                        <a:t>(inclus des conversions automatisées)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543989"/>
                  </a:ext>
                </a:extLst>
              </a:tr>
              <a:tr h="46560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$var1 </a:t>
                      </a:r>
                      <a:r>
                        <a:rPr lang="fr-FR" dirty="0"/>
                        <a:t>===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Identique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1" i="0" dirty="0">
                          <a:effectLst/>
                        </a:rPr>
                        <a:t>true</a:t>
                      </a:r>
                      <a:r>
                        <a:rPr lang="fr-FR" dirty="0">
                          <a:effectLst/>
                        </a:rPr>
                        <a:t> si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$var1</a:t>
                      </a:r>
                      <a:r>
                        <a:rPr lang="fr-FR" dirty="0">
                          <a:effectLst/>
                        </a:rPr>
                        <a:t> est égal à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$var2 </a:t>
                      </a:r>
                      <a:r>
                        <a:rPr lang="fr-FR" dirty="0">
                          <a:effectLst/>
                        </a:rPr>
                        <a:t>et qu'ils sont de même type (pas de conversions automatisées)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24077"/>
                  </a:ext>
                </a:extLst>
              </a:tr>
              <a:tr h="465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$var1 </a:t>
                      </a:r>
                      <a:r>
                        <a:rPr lang="fr-FR" dirty="0"/>
                        <a:t>!=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Différent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1" i="0" dirty="0">
                          <a:effectLst/>
                        </a:rPr>
                        <a:t>true</a:t>
                      </a:r>
                      <a:r>
                        <a:rPr lang="fr-FR" dirty="0">
                          <a:effectLst/>
                        </a:rPr>
                        <a:t> si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$var1</a:t>
                      </a:r>
                      <a:r>
                        <a:rPr lang="fr-FR" dirty="0">
                          <a:effectLst/>
                        </a:rPr>
                        <a:t> est différent de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$var1</a:t>
                      </a:r>
                      <a:r>
                        <a:rPr lang="fr-FR" dirty="0">
                          <a:effectLst/>
                        </a:rPr>
                        <a:t> </a:t>
                      </a:r>
                      <a:r>
                        <a:rPr lang="fr-FR" dirty="0"/>
                        <a:t>(inclus des conversions automatisées)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8123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$var1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$var2 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 petit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1" i="0" dirty="0">
                          <a:effectLst/>
                        </a:rPr>
                        <a:t>true</a:t>
                      </a:r>
                      <a:r>
                        <a:rPr lang="fr-FR" dirty="0">
                          <a:effectLst/>
                        </a:rPr>
                        <a:t> si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$var1</a:t>
                      </a:r>
                      <a:r>
                        <a:rPr lang="fr-FR" dirty="0">
                          <a:effectLst/>
                        </a:rPr>
                        <a:t> est strictement plus petit que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$var2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61563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$var1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$var2 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 grand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0" dirty="0">
                          <a:effectLst/>
                        </a:rPr>
                        <a:t>true</a:t>
                      </a:r>
                      <a:r>
                        <a:rPr lang="fr-FR" dirty="0">
                          <a:effectLst/>
                        </a:rPr>
                        <a:t> si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$var1</a:t>
                      </a:r>
                      <a:r>
                        <a:rPr lang="fr-FR" dirty="0">
                          <a:effectLst/>
                        </a:rPr>
                        <a:t> est strictement plus grand que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$var2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249814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$var1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&lt;=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$var2 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 petit ou égal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0" dirty="0">
                          <a:effectLst/>
                        </a:rPr>
                        <a:t>true</a:t>
                      </a:r>
                      <a:r>
                        <a:rPr lang="fr-FR" dirty="0">
                          <a:effectLst/>
                        </a:rPr>
                        <a:t> si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$var1</a:t>
                      </a:r>
                      <a:r>
                        <a:rPr lang="fr-FR" dirty="0">
                          <a:effectLst/>
                        </a:rPr>
                        <a:t> est plus petit ou égal à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$var2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38686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$var1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$var2 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 grand ou égal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0" dirty="0">
                          <a:effectLst/>
                        </a:rPr>
                        <a:t>true</a:t>
                      </a:r>
                      <a:r>
                        <a:rPr lang="fr-FR" dirty="0">
                          <a:effectLst/>
                        </a:rPr>
                        <a:t> si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$var1</a:t>
                      </a:r>
                      <a:r>
                        <a:rPr lang="fr-FR" dirty="0">
                          <a:effectLst/>
                        </a:rPr>
                        <a:t> est plus grand ou égal à 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$var2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042404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$var1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0" dirty="0">
                          <a:effectLst/>
                        </a:rPr>
                        <a:t>true</a:t>
                      </a:r>
                      <a:r>
                        <a:rPr lang="fr-FR" dirty="0">
                          <a:effectLst/>
                        </a:rPr>
                        <a:t> si 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$var1</a:t>
                      </a:r>
                      <a:r>
                        <a:rPr lang="fr-FR" dirty="0">
                          <a:effectLst/>
                        </a:rPr>
                        <a:t> est fausse. </a:t>
                      </a:r>
                      <a:r>
                        <a:rPr lang="fr-FR" b="1" dirty="0">
                          <a:effectLst/>
                        </a:rPr>
                        <a:t>false</a:t>
                      </a:r>
                      <a:r>
                        <a:rPr lang="fr-FR" dirty="0">
                          <a:effectLst/>
                        </a:rPr>
                        <a:t> si </a:t>
                      </a:r>
                      <a:r>
                        <a:rPr lang="fr-FR" i="1" dirty="0">
                          <a:solidFill>
                            <a:srgbClr val="00B0F0"/>
                          </a:solidFill>
                        </a:rPr>
                        <a:t>$var2 </a:t>
                      </a:r>
                      <a:r>
                        <a:rPr lang="fr-FR" dirty="0">
                          <a:effectLst/>
                        </a:rPr>
                        <a:t>est vrai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17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2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Opérateurs logiques</a:t>
            </a:r>
          </a:p>
        </p:txBody>
      </p:sp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7EA8BCE2-AF3E-4519-9EF7-67AE0849F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6512"/>
              </p:ext>
            </p:extLst>
          </p:nvPr>
        </p:nvGraphicFramePr>
        <p:xfrm>
          <a:off x="1045029" y="1470779"/>
          <a:ext cx="10751736" cy="25288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524773992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1163704163"/>
                    </a:ext>
                  </a:extLst>
                </a:gridCol>
                <a:gridCol w="6380703">
                  <a:extLst>
                    <a:ext uri="{9D8B030D-6E8A-4147-A177-3AD203B41FA5}">
                      <a16:colId xmlns:a16="http://schemas.microsoft.com/office/drawing/2014/main" val="2816708550"/>
                    </a:ext>
                  </a:extLst>
                </a:gridCol>
              </a:tblGrid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Résultat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343284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CONDITION_1 </a:t>
                      </a:r>
                      <a:r>
                        <a:rPr lang="fr-FR" dirty="0"/>
                        <a:t>and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TRUE</a:t>
                      </a:r>
                      <a:r>
                        <a:rPr lang="fr-FR" dirty="0"/>
                        <a:t> si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CONDITION_1 </a:t>
                      </a:r>
                      <a:r>
                        <a:rPr lang="fr-FR" dirty="0"/>
                        <a:t>ET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CONDITION_2</a:t>
                      </a:r>
                      <a:r>
                        <a:rPr lang="fr-FR" dirty="0"/>
                        <a:t> sont tous les deux </a:t>
                      </a:r>
                      <a:r>
                        <a:rPr lang="fr-FR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543989"/>
                  </a:ext>
                </a:extLst>
              </a:tr>
              <a:tr h="46560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CONDITION_1 </a:t>
                      </a:r>
                      <a:r>
                        <a:rPr lang="fr-FR" dirty="0"/>
                        <a:t>&amp;&amp;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idem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24077"/>
                  </a:ext>
                </a:extLst>
              </a:tr>
              <a:tr h="46560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CONDITION_1 </a:t>
                      </a:r>
                      <a:r>
                        <a:rPr lang="fr-FR" dirty="0"/>
                        <a:t>or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TRUE</a:t>
                      </a:r>
                      <a:r>
                        <a:rPr lang="fr-FR" dirty="0"/>
                        <a:t> si au moins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CONDITION_1 </a:t>
                      </a:r>
                      <a:r>
                        <a:rPr lang="fr-FR" dirty="0"/>
                        <a:t>OU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CONDITION_2</a:t>
                      </a:r>
                      <a:r>
                        <a:rPr lang="fr-FR" dirty="0"/>
                        <a:t> est </a:t>
                      </a:r>
                      <a:r>
                        <a:rPr lang="fr-FR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8123"/>
                  </a:ext>
                </a:extLst>
              </a:tr>
              <a:tr h="478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CONDITION_1 </a:t>
                      </a:r>
                      <a:r>
                        <a:rPr lang="fr-FR" dirty="0"/>
                        <a:t>|| 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CONDITION_2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1" i="0" dirty="0">
                          <a:effectLst/>
                        </a:rPr>
                        <a:t>idem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6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07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994785" y="831209"/>
            <a:ext cx="10992168" cy="58086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Total d’un achat : Créer 3 variables (</a:t>
            </a:r>
            <a:r>
              <a:rPr lang="fr-F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 prix unitaire HT, un taux de TVA et un nombre d’articles) puis calculer le montant TTC de l’achat.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Conversion en date : </a:t>
            </a:r>
            <a:r>
              <a:rPr lang="fr-F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Créer une variable contenant une durée en secondes, puis afficher la en heures, minutes, secondes. Par exemple « $time = 12334 » affichera « 3 heures, 25 minutes et 34 secondes ». Chercher l’utilité de la fonction « time() » en PHP et afficher le résultat en heures, minutes et secondes.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Condition de remise : Un commerçant accorde une remise de 5 % pour tout achat d’un montant compris entre 100 et 500 € et 15 % au-delà. Écrire un programme de calcul du montant de la remise sur un achat donné.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Message par heure : Le but est d’afficher un message différent selon l’heure de la journée. N’oublier pas de tester toutes vos conditions avec une variable. Pour récupérer l’heure actuelle utilisez « date('G') », pour les minutes « date('i') ». Condition à mettre en place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i="1" dirty="0"/>
              <a:t>Heure sous 12h : Bonne matinée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i="1" dirty="0"/>
              <a:t>Heure sous 13h30 : Bonne appétit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i="1" dirty="0"/>
              <a:t>Heure sous 18h : Bonne après-midi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i="1" dirty="0"/>
              <a:t>Heure sous 23h : Bonne soirée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i="1" dirty="0"/>
              <a:t>Heure sous 5h : Bonne nuit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Il existe encore une autre forme de condition. Chercher l’utilité des « switch » en PHP.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Avec PHP 8, il existe une dernière forme de condition. Chercher l’utilité des </a:t>
            </a:r>
            <a:r>
              <a:rPr lang="fr-FR"/>
              <a:t>« match </a:t>
            </a:r>
            <a:r>
              <a:rPr lang="fr-FR" dirty="0"/>
              <a:t>» en PHP.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560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295418"/>
            <a:ext cx="10073039" cy="1562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Les conditions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Fin du module</a:t>
            </a:r>
          </a:p>
        </p:txBody>
      </p:sp>
    </p:spTree>
    <p:extLst>
      <p:ext uri="{BB962C8B-B14F-4D97-AF65-F5344CB8AC3E}">
        <p14:creationId xmlns:p14="http://schemas.microsoft.com/office/powerpoint/2010/main" val="10852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99A27-EAB9-4701-9E81-674798E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723053"/>
          </a:xfrm>
        </p:spPr>
        <p:txBody>
          <a:bodyPr>
            <a:normAutofit/>
          </a:bodyPr>
          <a:lstStyle/>
          <a:p>
            <a:r>
              <a:rPr lang="fr-FR" dirty="0"/>
              <a:t>Dans ce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51920-99A9-45AB-8892-EA4044D6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619"/>
            <a:ext cx="9601200" cy="4333905"/>
          </a:xfrm>
        </p:spPr>
        <p:txBody>
          <a:bodyPr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Les conditions simple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Les conditions par défaut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Les conditions multiples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Alternative d’écriture des conditions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Les conditions ternaires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Imbrications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Opérateurs de comparaisons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Opérateurs logiques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267650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Condition simple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764381" cy="202787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Il est possible d’applique des conditions à l’exécution d’un code ou bloc de code.</a:t>
            </a:r>
          </a:p>
          <a:p>
            <a:r>
              <a:rPr lang="fr-FR" dirty="0"/>
              <a:t>Le code est dans des accolades {} qui suit la condition.</a:t>
            </a:r>
          </a:p>
          <a:p>
            <a:r>
              <a:rPr lang="fr-FR" dirty="0"/>
              <a:t>Si la CONDITION est vraie le code dans des accolades {} est exécuté.</a:t>
            </a:r>
          </a:p>
          <a:p>
            <a:r>
              <a:rPr lang="fr-FR" dirty="0"/>
              <a:t>Si la CONDITION est fausse le code dans des accolades {} est ignoré.</a:t>
            </a:r>
          </a:p>
          <a:p>
            <a:r>
              <a:rPr lang="fr-FR" dirty="0"/>
              <a:t>L’instruction (mot clé) pour réalisé une condition est « if »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203784" y="4025753"/>
            <a:ext cx="4101746" cy="102155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 if CONDITION 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8D992286-68D4-4517-A81A-189D3605F302}"/>
              </a:ext>
            </a:extLst>
          </p:cNvPr>
          <p:cNvSpPr/>
          <p:nvPr/>
        </p:nvSpPr>
        <p:spPr>
          <a:xfrm>
            <a:off x="6665246" y="4025753"/>
            <a:ext cx="4101746" cy="102155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 if CONDITION true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F0D139-894C-41D7-8037-E63FA1F7B11C}"/>
              </a:ext>
            </a:extLst>
          </p:cNvPr>
          <p:cNvSpPr txBox="1"/>
          <p:nvPr/>
        </p:nvSpPr>
        <p:spPr>
          <a:xfrm>
            <a:off x="1276141" y="5047309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normalisée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A03BBC-AE4E-4958-82C2-30488987F174}"/>
              </a:ext>
            </a:extLst>
          </p:cNvPr>
          <p:cNvSpPr txBox="1"/>
          <p:nvPr/>
        </p:nvSpPr>
        <p:spPr>
          <a:xfrm>
            <a:off x="6764216" y="5046712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alternative</a:t>
            </a:r>
          </a:p>
        </p:txBody>
      </p:sp>
    </p:spTree>
    <p:extLst>
      <p:ext uri="{BB962C8B-B14F-4D97-AF65-F5344CB8AC3E}">
        <p14:creationId xmlns:p14="http://schemas.microsoft.com/office/powerpoint/2010/main" val="302486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Condition simple - Exemple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116279" y="1482738"/>
            <a:ext cx="5074971" cy="2247424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 smartphone est coloré.'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'#336BFF'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296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Condition simple par défaut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764381" cy="2027876"/>
          </a:xfrm>
        </p:spPr>
        <p:txBody>
          <a:bodyPr>
            <a:normAutofit/>
          </a:bodyPr>
          <a:lstStyle/>
          <a:p>
            <a:r>
              <a:rPr lang="fr-FR" dirty="0"/>
              <a:t>Il est possible d’ajouter un code qui ne s’exécute que si la condition est fausse.</a:t>
            </a:r>
          </a:p>
          <a:p>
            <a:r>
              <a:rPr lang="fr-FR" dirty="0"/>
              <a:t>Attention, un seul des codes sera exécuté suivant la CONDITION (VRAI -&gt; IF ou FAUX -&gt; ELSE)</a:t>
            </a:r>
          </a:p>
          <a:p>
            <a:r>
              <a:rPr lang="fr-FR" dirty="0"/>
              <a:t>« else » est optionnel.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203783" y="3768578"/>
            <a:ext cx="4224001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 if CONDITION 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 if CONDITION 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8D992286-68D4-4517-A81A-189D3605F302}"/>
              </a:ext>
            </a:extLst>
          </p:cNvPr>
          <p:cNvSpPr/>
          <p:nvPr/>
        </p:nvSpPr>
        <p:spPr>
          <a:xfrm>
            <a:off x="6682334" y="3765256"/>
            <a:ext cx="4224000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(CONDITION):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 if CONDITION true</a:t>
            </a:r>
            <a:endParaRPr lang="fr-F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 if CONDITION false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F0D139-894C-41D7-8037-E63FA1F7B11C}"/>
              </a:ext>
            </a:extLst>
          </p:cNvPr>
          <p:cNvSpPr txBox="1"/>
          <p:nvPr/>
        </p:nvSpPr>
        <p:spPr>
          <a:xfrm>
            <a:off x="1285666" y="5403068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normalisée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A03BBC-AE4E-4958-82C2-30488987F174}"/>
              </a:ext>
            </a:extLst>
          </p:cNvPr>
          <p:cNvSpPr txBox="1"/>
          <p:nvPr/>
        </p:nvSpPr>
        <p:spPr>
          <a:xfrm>
            <a:off x="6764218" y="540306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alternative</a:t>
            </a:r>
          </a:p>
        </p:txBody>
      </p:sp>
    </p:spTree>
    <p:extLst>
      <p:ext uri="{BB962C8B-B14F-4D97-AF65-F5344CB8AC3E}">
        <p14:creationId xmlns:p14="http://schemas.microsoft.com/office/powerpoint/2010/main" val="168522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Condition simple par défaut - Exemple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116279" y="1482738"/>
            <a:ext cx="6036996" cy="3166824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 smartphone est coloré."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'#336BFF'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bleu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 smartphone n'est pas coloré."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'#000000'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black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971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Condition multiple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764381" cy="163916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Il est possible d’ajouter plusieurs conditions qui exécutent un code différent.</a:t>
            </a:r>
          </a:p>
          <a:p>
            <a:r>
              <a:rPr lang="fr-FR" dirty="0"/>
              <a:t>Les conditions sont évalué/testé/examiné une par une de haut en bas. La première à être vraie lance l’exécution de son code et toutes les autres instructions (« elseif » et « else ») qui suivent sont ignorées.</a:t>
            </a:r>
          </a:p>
          <a:p>
            <a:r>
              <a:rPr lang="fr-FR" dirty="0"/>
              <a:t>« elseif » est optionnel et peut être utilisé plusieurs fois dans un même bloc de conditions.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115607" y="3466647"/>
            <a:ext cx="4599393" cy="2247424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(CONDITION_1)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 if CONDITION_1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(CONDITION_2)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 if CONDITION_2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 if CONDITION 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8D992286-68D4-4517-A81A-189D3605F302}"/>
              </a:ext>
            </a:extLst>
          </p:cNvPr>
          <p:cNvSpPr/>
          <p:nvPr/>
        </p:nvSpPr>
        <p:spPr>
          <a:xfrm>
            <a:off x="6668780" y="3466647"/>
            <a:ext cx="4599392" cy="2247424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(CONDITION_1):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 if CONDITION_1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elseif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(CONDITION_2):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 if CONDITION_2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 if CONDITION 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F0D139-894C-41D7-8037-E63FA1F7B11C}"/>
              </a:ext>
            </a:extLst>
          </p:cNvPr>
          <p:cNvSpPr txBox="1"/>
          <p:nvPr/>
        </p:nvSpPr>
        <p:spPr>
          <a:xfrm>
            <a:off x="1285666" y="5717393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normalisée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A03BBC-AE4E-4958-82C2-30488987F174}"/>
              </a:ext>
            </a:extLst>
          </p:cNvPr>
          <p:cNvSpPr txBox="1"/>
          <p:nvPr/>
        </p:nvSpPr>
        <p:spPr>
          <a:xfrm>
            <a:off x="6764218" y="5717393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alternative</a:t>
            </a:r>
          </a:p>
        </p:txBody>
      </p:sp>
    </p:spTree>
    <p:extLst>
      <p:ext uri="{BB962C8B-B14F-4D97-AF65-F5344CB8AC3E}">
        <p14:creationId xmlns:p14="http://schemas.microsoft.com/office/powerpoint/2010/main" val="11960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Condition multiple - Exemple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116279" y="1482738"/>
            <a:ext cx="8329172" cy="4392692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$phoneIsSpecialEdition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$phoneIsSpecialEdition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 smartphone est coloré en édition spéciale."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'#F5B01E'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or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$phoneIsColored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 smartphone est coloré."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'#336BFF'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bleu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 smartphone n'est pas coloré."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$phoneColor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'#000000'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black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18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451" y="107659"/>
            <a:ext cx="264308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Conditions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53105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Alternative d’écriture des conditions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764381" cy="1639165"/>
          </a:xfrm>
        </p:spPr>
        <p:txBody>
          <a:bodyPr>
            <a:normAutofit/>
          </a:bodyPr>
          <a:lstStyle/>
          <a:p>
            <a:r>
              <a:rPr lang="fr-FR" dirty="0"/>
              <a:t>Il est possible de retirer les accolades { } d’une condition qui ne possède qu’une ligne de code.</a:t>
            </a:r>
          </a:p>
          <a:p>
            <a:r>
              <a:rPr lang="fr-FR" dirty="0"/>
              <a:t>Utilisation peu commune et moyenne apprécié.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1D05C34F-75B2-4A23-AA05-FC5E59586117}"/>
              </a:ext>
            </a:extLst>
          </p:cNvPr>
          <p:cNvSpPr/>
          <p:nvPr/>
        </p:nvSpPr>
        <p:spPr>
          <a:xfrm>
            <a:off x="1115607" y="3152322"/>
            <a:ext cx="5418543" cy="1940957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(CONDITION_1)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 line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 if CONDITION_1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(CONDITION_2)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 line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 if CONDITION_2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 line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 if CONDITION 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9285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eate a new document." ma:contentTypeScope="" ma:versionID="14494b703a25f43c47aba8c06ba2cfd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d7f96f9ff8bbeb0cf6821e4ed6ac7b98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Props1.xml><?xml version="1.0" encoding="utf-8"?>
<ds:datastoreItem xmlns:ds="http://schemas.openxmlformats.org/officeDocument/2006/customXml" ds:itemID="{D3BDAEB1-34D9-4AB9-9100-43D95B564FB8}"/>
</file>

<file path=customXml/itemProps2.xml><?xml version="1.0" encoding="utf-8"?>
<ds:datastoreItem xmlns:ds="http://schemas.openxmlformats.org/officeDocument/2006/customXml" ds:itemID="{721CC5B7-8C56-4FC8-8FFF-ACB3879554F4}"/>
</file>

<file path=customXml/itemProps3.xml><?xml version="1.0" encoding="utf-8"?>
<ds:datastoreItem xmlns:ds="http://schemas.openxmlformats.org/officeDocument/2006/customXml" ds:itemID="{7E9F06E9-BE14-45D2-B6C8-F12955C370E5}"/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1513</Words>
  <Application>Microsoft Macintosh PowerPoint</Application>
  <PresentationFormat>Grand écran</PresentationFormat>
  <Paragraphs>234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Wingdings</vt:lpstr>
      <vt:lpstr>Cadrage</vt:lpstr>
      <vt:lpstr>PHP</vt:lpstr>
      <vt:lpstr>Dans ce module</vt:lpstr>
      <vt:lpstr>Conditions</vt:lpstr>
      <vt:lpstr>Conditions</vt:lpstr>
      <vt:lpstr>Conditions</vt:lpstr>
      <vt:lpstr>Conditions</vt:lpstr>
      <vt:lpstr>Conditions</vt:lpstr>
      <vt:lpstr>Conditions</vt:lpstr>
      <vt:lpstr>Conditions</vt:lpstr>
      <vt:lpstr>Conditions</vt:lpstr>
      <vt:lpstr>Conditions</vt:lpstr>
      <vt:lpstr>Conditions</vt:lpstr>
      <vt:lpstr>Conditions</vt:lpstr>
      <vt:lpstr>Conditions</vt:lpstr>
      <vt:lpstr>Conditions</vt:lpstr>
      <vt:lpstr>Pratique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OULAD HAMMOUCH-MAYER Mehdi</dc:creator>
  <cp:lastModifiedBy>OULAD HAMMOUCH-MAYER Mehdi</cp:lastModifiedBy>
  <cp:revision>126</cp:revision>
  <dcterms:created xsi:type="dcterms:W3CDTF">2021-01-10T19:11:48Z</dcterms:created>
  <dcterms:modified xsi:type="dcterms:W3CDTF">2023-11-23T10:59:53Z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</Properties>
</file>