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entation.xml" ContentType="application/vnd.openxmlformats-officedocument.presentationml.presentation.main+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85" r:id="rId4"/>
    <p:sldId id="286" r:id="rId5"/>
    <p:sldId id="288" r:id="rId6"/>
    <p:sldId id="289" r:id="rId7"/>
    <p:sldId id="290" r:id="rId8"/>
    <p:sldId id="291" r:id="rId9"/>
    <p:sldId id="292" r:id="rId10"/>
    <p:sldId id="293" r:id="rId11"/>
    <p:sldId id="294" r:id="rId12"/>
    <p:sldId id="295" r:id="rId13"/>
    <p:sldId id="296" r:id="rId14"/>
    <p:sldId id="284"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736460"/>
    <a:srgbClr val="91807B"/>
    <a:srgbClr val="875829"/>
    <a:srgbClr val="4A2318"/>
    <a:srgbClr val="7A3A28"/>
    <a:srgbClr val="E1B4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77" d="100"/>
          <a:sy n="77" d="100"/>
        </p:scale>
        <p:origin x="192"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12/2/21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‹N°›</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917755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2104776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4251391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1349578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12/2/21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14676113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974096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12/2/21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1888228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12/2/21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3668242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12/2/21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1859270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12/2/21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23636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12/2/21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37916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12/2/21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27774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C2B4A13-0632-456F-A66A-2D0CDB9D3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1568A552-34C4-41D2-A36B-9E86EC569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730653" y="-921117"/>
            <a:ext cx="1756584" cy="4408488"/>
          </a:xfrm>
          <a:custGeom>
            <a:avLst/>
            <a:gdLst>
              <a:gd name="connsiteX0" fmla="*/ 1756584 w 1756584"/>
              <a:gd name="connsiteY0" fmla="*/ 4408488 h 4408488"/>
              <a:gd name="connsiteX1" fmla="*/ 1756584 w 1756584"/>
              <a:gd name="connsiteY1" fmla="*/ 0 h 4408488"/>
              <a:gd name="connsiteX2" fmla="*/ 1350810 w 1756584"/>
              <a:gd name="connsiteY2" fmla="*/ 0 h 4408488"/>
              <a:gd name="connsiteX3" fmla="*/ 1350810 w 1756584"/>
              <a:gd name="connsiteY3" fmla="*/ 4024068 h 4408488"/>
              <a:gd name="connsiteX4" fmla="*/ 0 w 1756584"/>
              <a:gd name="connsiteY4" fmla="*/ 4023445 h 4408488"/>
              <a:gd name="connsiteX5" fmla="*/ 0 w 1756584"/>
              <a:gd name="connsiteY5" fmla="*/ 440848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584" h="4408488">
                <a:moveTo>
                  <a:pt x="1756584" y="4408488"/>
                </a:moveTo>
                <a:lnTo>
                  <a:pt x="1756584" y="0"/>
                </a:lnTo>
                <a:lnTo>
                  <a:pt x="1350810" y="0"/>
                </a:lnTo>
                <a:lnTo>
                  <a:pt x="1350810" y="4024068"/>
                </a:lnTo>
                <a:lnTo>
                  <a:pt x="0" y="4023445"/>
                </a:lnTo>
                <a:lnTo>
                  <a:pt x="0" y="4408488"/>
                </a:lnTo>
                <a:close/>
              </a:path>
            </a:pathLst>
          </a:custGeom>
          <a:solidFill>
            <a:schemeClr val="accent1"/>
          </a:solidFill>
          <a:ln w="0">
            <a:noFill/>
            <a:prstDash val="solid"/>
            <a:round/>
            <a:headEnd/>
            <a:tailEnd/>
          </a:ln>
        </p:spPr>
        <p:txBody>
          <a:bodyPr wrap="square">
            <a:noAutofit/>
          </a:bodyPr>
          <a:lstStyle/>
          <a:p>
            <a:endParaRPr lang="en-US" dirty="0"/>
          </a:p>
        </p:txBody>
      </p:sp>
      <p:sp>
        <p:nvSpPr>
          <p:cNvPr id="12" name="Freeform: Shape 11">
            <a:extLst>
              <a:ext uri="{FF2B5EF4-FFF2-40B4-BE49-F238E27FC236}">
                <a16:creationId xmlns:a16="http://schemas.microsoft.com/office/drawing/2014/main" id="{B8BE655E-142C-41C9-895E-54D55EDDA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673443" y="2182330"/>
            <a:ext cx="1755930" cy="4408488"/>
          </a:xfrm>
          <a:custGeom>
            <a:avLst/>
            <a:gdLst>
              <a:gd name="connsiteX0" fmla="*/ 0 w 1755930"/>
              <a:gd name="connsiteY0" fmla="*/ 4023420 h 4408488"/>
              <a:gd name="connsiteX1" fmla="*/ 1 w 1755930"/>
              <a:gd name="connsiteY1" fmla="*/ 4408488 h 4408488"/>
              <a:gd name="connsiteX2" fmla="*/ 1755930 w 1755930"/>
              <a:gd name="connsiteY2" fmla="*/ 4408488 h 4408488"/>
              <a:gd name="connsiteX3" fmla="*/ 1755930 w 1755930"/>
              <a:gd name="connsiteY3" fmla="*/ 0 h 4408488"/>
              <a:gd name="connsiteX4" fmla="*/ 1350156 w 1755930"/>
              <a:gd name="connsiteY4" fmla="*/ 0 h 4408488"/>
              <a:gd name="connsiteX5" fmla="*/ 1350156 w 1755930"/>
              <a:gd name="connsiteY5" fmla="*/ 402362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5930" h="4408488">
                <a:moveTo>
                  <a:pt x="0" y="4023420"/>
                </a:moveTo>
                <a:lnTo>
                  <a:pt x="1" y="4408488"/>
                </a:lnTo>
                <a:lnTo>
                  <a:pt x="1755930" y="4408488"/>
                </a:lnTo>
                <a:lnTo>
                  <a:pt x="1755930" y="0"/>
                </a:lnTo>
                <a:lnTo>
                  <a:pt x="1350156" y="0"/>
                </a:lnTo>
                <a:lnTo>
                  <a:pt x="1350156" y="4023628"/>
                </a:lnTo>
                <a:close/>
              </a:path>
            </a:pathLst>
          </a:custGeom>
          <a:solidFill>
            <a:schemeClr val="accent1"/>
          </a:solidFill>
          <a:ln w="0">
            <a:noFill/>
            <a:prstDash val="solid"/>
            <a:round/>
            <a:headEnd/>
            <a:tailEnd/>
          </a:ln>
        </p:spPr>
      </p:sp>
      <p:sp>
        <p:nvSpPr>
          <p:cNvPr id="2" name="Titre 1">
            <a:extLst>
              <a:ext uri="{FF2B5EF4-FFF2-40B4-BE49-F238E27FC236}">
                <a16:creationId xmlns:a16="http://schemas.microsoft.com/office/drawing/2014/main" id="{A5ECF363-8B4B-43F3-A804-79A3A8ED7B51}"/>
              </a:ext>
            </a:extLst>
          </p:cNvPr>
          <p:cNvSpPr>
            <a:spLocks noGrp="1"/>
          </p:cNvSpPr>
          <p:nvPr>
            <p:ph type="ctrTitle"/>
          </p:nvPr>
        </p:nvSpPr>
        <p:spPr>
          <a:xfrm>
            <a:off x="1084006" y="1086142"/>
            <a:ext cx="9969910" cy="3465385"/>
          </a:xfrm>
        </p:spPr>
        <p:txBody>
          <a:bodyPr anchor="ctr">
            <a:normAutofit/>
          </a:bodyPr>
          <a:lstStyle/>
          <a:p>
            <a:r>
              <a:rPr lang="fr-FR" dirty="0"/>
              <a:t>PHP</a:t>
            </a:r>
          </a:p>
        </p:txBody>
      </p:sp>
      <p:sp>
        <p:nvSpPr>
          <p:cNvPr id="3" name="Sous-titre 2">
            <a:extLst>
              <a:ext uri="{FF2B5EF4-FFF2-40B4-BE49-F238E27FC236}">
                <a16:creationId xmlns:a16="http://schemas.microsoft.com/office/drawing/2014/main" id="{D556962B-78F9-41E0-B8DF-1A3B6D0A296C}"/>
              </a:ext>
            </a:extLst>
          </p:cNvPr>
          <p:cNvSpPr>
            <a:spLocks noGrp="1"/>
          </p:cNvSpPr>
          <p:nvPr>
            <p:ph type="subTitle" idx="1"/>
          </p:nvPr>
        </p:nvSpPr>
        <p:spPr>
          <a:xfrm>
            <a:off x="1084006" y="5515897"/>
            <a:ext cx="10073039" cy="715221"/>
          </a:xfrm>
        </p:spPr>
        <p:txBody>
          <a:bodyPr>
            <a:normAutofit/>
          </a:bodyPr>
          <a:lstStyle/>
          <a:p>
            <a:r>
              <a:rPr lang="fr-FR" dirty="0">
                <a:solidFill>
                  <a:schemeClr val="tx1"/>
                </a:solidFill>
              </a:rPr>
              <a:t>Les boucles</a:t>
            </a:r>
          </a:p>
        </p:txBody>
      </p:sp>
      <p:sp>
        <p:nvSpPr>
          <p:cNvPr id="14" name="Rectangle 13">
            <a:extLst>
              <a:ext uri="{FF2B5EF4-FFF2-40B4-BE49-F238E27FC236}">
                <a16:creationId xmlns:a16="http://schemas.microsoft.com/office/drawing/2014/main" id="{198CC593-9FF4-46EF-81AE-2D26922F1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bg1"/>
              </a:solidFill>
            </a:endParaRPr>
          </a:p>
        </p:txBody>
      </p:sp>
    </p:spTree>
    <p:extLst>
      <p:ext uri="{BB962C8B-B14F-4D97-AF65-F5344CB8AC3E}">
        <p14:creationId xmlns:p14="http://schemas.microsoft.com/office/powerpoint/2010/main" val="278869990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9807191" y="107659"/>
            <a:ext cx="2281343" cy="723550"/>
          </a:xfrm>
        </p:spPr>
        <p:txBody>
          <a:bodyPr>
            <a:normAutofit/>
          </a:bodyPr>
          <a:lstStyle/>
          <a:p>
            <a:pPr algn="r"/>
            <a:r>
              <a:rPr lang="fr-FR" sz="4400" dirty="0">
                <a:solidFill>
                  <a:srgbClr val="4A2318"/>
                </a:solidFill>
              </a:rPr>
              <a:t>Boucles</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8892791"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8493761"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Scope des variables des boucles For - Exemple</a:t>
            </a:r>
          </a:p>
        </p:txBody>
      </p:sp>
      <p:sp>
        <p:nvSpPr>
          <p:cNvPr id="10" name="Rectangle : avec coins arrondis en diagonale 9">
            <a:extLst>
              <a:ext uri="{FF2B5EF4-FFF2-40B4-BE49-F238E27FC236}">
                <a16:creationId xmlns:a16="http://schemas.microsoft.com/office/drawing/2014/main" id="{DCF96EA9-ED6A-443F-88D2-455040F6B8EB}"/>
              </a:ext>
            </a:extLst>
          </p:cNvPr>
          <p:cNvSpPr/>
          <p:nvPr/>
        </p:nvSpPr>
        <p:spPr>
          <a:xfrm>
            <a:off x="1041539" y="1254307"/>
            <a:ext cx="6253341" cy="2485787"/>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sz="1400" b="0" noProof="1">
                <a:solidFill>
                  <a:srgbClr val="9CDCFE"/>
                </a:solidFill>
                <a:effectLst/>
                <a:latin typeface="Consolas" panose="020B0609020204030204" pitchFamily="49" charset="0"/>
              </a:rPr>
              <a:t>$fruits</a:t>
            </a:r>
            <a:r>
              <a:rPr lang="fr-FR" sz="1400" b="0" noProof="1">
                <a:solidFill>
                  <a:srgbClr val="D4D4D4"/>
                </a:solidFill>
                <a:effectLst/>
                <a:latin typeface="Consolas" panose="020B0609020204030204" pitchFamily="49" charset="0"/>
              </a:rPr>
              <a:t> = [</a:t>
            </a:r>
            <a:r>
              <a:rPr lang="fr-FR" sz="1400" b="0" noProof="1">
                <a:solidFill>
                  <a:srgbClr val="CE9178"/>
                </a:solidFill>
                <a:effectLst/>
                <a:latin typeface="Consolas" panose="020B0609020204030204" pitchFamily="49" charset="0"/>
              </a:rPr>
              <a:t>'pomme'</a:t>
            </a:r>
            <a:r>
              <a:rPr lang="fr-FR" sz="1400" b="0" noProof="1">
                <a:solidFill>
                  <a:srgbClr val="D4D4D4"/>
                </a:solidFill>
                <a:effectLst/>
                <a:latin typeface="Consolas" panose="020B0609020204030204" pitchFamily="49" charset="0"/>
              </a:rPr>
              <a:t>, </a:t>
            </a:r>
            <a:r>
              <a:rPr lang="fr-FR" sz="1400" b="0" noProof="1">
                <a:solidFill>
                  <a:srgbClr val="CE9178"/>
                </a:solidFill>
                <a:effectLst/>
                <a:latin typeface="Consolas" panose="020B0609020204030204" pitchFamily="49" charset="0"/>
              </a:rPr>
              <a:t>'fraise'</a:t>
            </a:r>
            <a:r>
              <a:rPr lang="fr-FR" sz="1400" b="0" noProof="1">
                <a:solidFill>
                  <a:srgbClr val="D4D4D4"/>
                </a:solidFill>
                <a:effectLst/>
                <a:latin typeface="Consolas" panose="020B0609020204030204" pitchFamily="49" charset="0"/>
              </a:rPr>
              <a:t>, </a:t>
            </a:r>
            <a:r>
              <a:rPr lang="fr-FR" sz="1400" b="0" noProof="1">
                <a:solidFill>
                  <a:srgbClr val="CE9178"/>
                </a:solidFill>
                <a:effectLst/>
                <a:latin typeface="Consolas" panose="020B0609020204030204" pitchFamily="49" charset="0"/>
              </a:rPr>
              <a:t>'poire'</a:t>
            </a:r>
            <a:r>
              <a:rPr lang="fr-FR" sz="1400" b="0" noProof="1">
                <a:solidFill>
                  <a:srgbClr val="D4D4D4"/>
                </a:solidFill>
                <a:effectLst/>
                <a:latin typeface="Consolas" panose="020B0609020204030204" pitchFamily="49" charset="0"/>
              </a:rPr>
              <a:t>, </a:t>
            </a:r>
            <a:r>
              <a:rPr lang="fr-FR" sz="1400" b="0" noProof="1">
                <a:solidFill>
                  <a:srgbClr val="CE9178"/>
                </a:solidFill>
                <a:effectLst/>
                <a:latin typeface="Consolas" panose="020B0609020204030204" pitchFamily="49" charset="0"/>
              </a:rPr>
              <a:t>'orange'</a:t>
            </a:r>
            <a:r>
              <a:rPr lang="fr-FR" sz="1400" b="0" noProof="1">
                <a:solidFill>
                  <a:srgbClr val="D4D4D4"/>
                </a:solidFill>
                <a:effectLst/>
                <a:latin typeface="Consolas" panose="020B0609020204030204" pitchFamily="49" charset="0"/>
              </a:rPr>
              <a:t>];</a:t>
            </a:r>
          </a:p>
          <a:p>
            <a:r>
              <a:rPr lang="fr-FR" sz="1400" b="0" noProof="1">
                <a:solidFill>
                  <a:srgbClr val="9CDCFE"/>
                </a:solidFill>
                <a:effectLst/>
                <a:latin typeface="Consolas" panose="020B0609020204030204" pitchFamily="49" charset="0"/>
              </a:rPr>
              <a:t>$fruit</a:t>
            </a:r>
            <a:r>
              <a:rPr lang="fr-FR" sz="1400" b="0" noProof="1">
                <a:solidFill>
                  <a:srgbClr val="D4D4D4"/>
                </a:solidFill>
                <a:effectLst/>
                <a:latin typeface="Consolas" panose="020B0609020204030204" pitchFamily="49" charset="0"/>
              </a:rPr>
              <a:t> = </a:t>
            </a:r>
            <a:r>
              <a:rPr lang="fr-FR" sz="1400" b="0" noProof="1">
                <a:solidFill>
                  <a:srgbClr val="CE9178"/>
                </a:solidFill>
                <a:effectLst/>
                <a:latin typeface="Consolas" panose="020B0609020204030204" pitchFamily="49" charset="0"/>
              </a:rPr>
              <a:t>'mangue'</a:t>
            </a:r>
            <a:r>
              <a:rPr lang="fr-FR" sz="1400" b="0" noProof="1">
                <a:solidFill>
                  <a:srgbClr val="D4D4D4"/>
                </a:solidFill>
                <a:effectLst/>
                <a:latin typeface="Consolas" panose="020B0609020204030204" pitchFamily="49" charset="0"/>
              </a:rPr>
              <a:t>;</a:t>
            </a:r>
          </a:p>
          <a:p>
            <a:br>
              <a:rPr lang="fr-FR" sz="1400" b="0" noProof="1">
                <a:solidFill>
                  <a:srgbClr val="D4D4D4"/>
                </a:solidFill>
                <a:effectLst/>
                <a:latin typeface="Consolas" panose="020B0609020204030204" pitchFamily="49" charset="0"/>
              </a:rPr>
            </a:br>
            <a:r>
              <a:rPr lang="fr-FR" sz="1400" b="0" noProof="1">
                <a:solidFill>
                  <a:srgbClr val="DCDCAA"/>
                </a:solidFill>
                <a:effectLst/>
                <a:latin typeface="Consolas" panose="020B0609020204030204" pitchFamily="49" charset="0"/>
              </a:rPr>
              <a:t>echo</a:t>
            </a:r>
            <a:r>
              <a:rPr lang="fr-FR" sz="1400" b="0" noProof="1">
                <a:solidFill>
                  <a:srgbClr val="D4D4D4"/>
                </a:solidFill>
                <a:effectLst/>
                <a:latin typeface="Consolas" panose="020B0609020204030204" pitchFamily="49" charset="0"/>
              </a:rPr>
              <a:t> </a:t>
            </a:r>
            <a:r>
              <a:rPr lang="fr-FR" sz="1400" b="0" noProof="1">
                <a:solidFill>
                  <a:srgbClr val="CE9178"/>
                </a:solidFill>
                <a:effectLst/>
                <a:latin typeface="Consolas" panose="020B0609020204030204" pitchFamily="49" charset="0"/>
              </a:rPr>
              <a:t>'Valeur de $fruit avant : '</a:t>
            </a:r>
            <a:r>
              <a:rPr lang="fr-FR" sz="1400" b="0" noProof="1">
                <a:solidFill>
                  <a:srgbClr val="D4D4D4"/>
                </a:solidFill>
                <a:effectLst/>
                <a:latin typeface="Consolas" panose="020B0609020204030204" pitchFamily="49" charset="0"/>
              </a:rPr>
              <a:t>.</a:t>
            </a:r>
            <a:r>
              <a:rPr lang="fr-FR" sz="1400" b="0" noProof="1">
                <a:solidFill>
                  <a:srgbClr val="9CDCFE"/>
                </a:solidFill>
                <a:effectLst/>
                <a:latin typeface="Consolas" panose="020B0609020204030204" pitchFamily="49" charset="0"/>
              </a:rPr>
              <a:t>$fruit</a:t>
            </a:r>
            <a:r>
              <a:rPr lang="fr-FR" sz="1400" b="0" noProof="1">
                <a:solidFill>
                  <a:srgbClr val="D4D4D4"/>
                </a:solidFill>
                <a:effectLst/>
                <a:latin typeface="Consolas" panose="020B0609020204030204" pitchFamily="49" charset="0"/>
              </a:rPr>
              <a:t>.</a:t>
            </a:r>
            <a:r>
              <a:rPr lang="fr-FR" sz="1400" b="0" noProof="1">
                <a:solidFill>
                  <a:srgbClr val="CE9178"/>
                </a:solidFill>
                <a:effectLst/>
                <a:latin typeface="Consolas" panose="020B0609020204030204" pitchFamily="49" charset="0"/>
              </a:rPr>
              <a:t>'&lt;br&gt;'</a:t>
            </a:r>
            <a:r>
              <a:rPr lang="fr-FR" sz="1400" b="0" noProof="1">
                <a:solidFill>
                  <a:srgbClr val="D4D4D4"/>
                </a:solidFill>
                <a:effectLst/>
                <a:latin typeface="Consolas" panose="020B0609020204030204" pitchFamily="49" charset="0"/>
              </a:rPr>
              <a:t>;</a:t>
            </a:r>
          </a:p>
          <a:p>
            <a:br>
              <a:rPr lang="fr-FR" sz="1400" b="0" noProof="1">
                <a:solidFill>
                  <a:srgbClr val="D4D4D4"/>
                </a:solidFill>
                <a:effectLst/>
                <a:latin typeface="Consolas" panose="020B0609020204030204" pitchFamily="49" charset="0"/>
              </a:rPr>
            </a:br>
            <a:r>
              <a:rPr lang="fr-FR" sz="1400" b="0" noProof="1">
                <a:solidFill>
                  <a:srgbClr val="C586C0"/>
                </a:solidFill>
                <a:effectLst/>
                <a:latin typeface="Consolas" panose="020B0609020204030204" pitchFamily="49" charset="0"/>
              </a:rPr>
              <a:t>foreach</a:t>
            </a:r>
            <a:r>
              <a:rPr lang="fr-FR" sz="1400" b="0" noProof="1">
                <a:solidFill>
                  <a:srgbClr val="D4D4D4"/>
                </a:solidFill>
                <a:effectLst/>
                <a:latin typeface="Consolas" panose="020B0609020204030204" pitchFamily="49" charset="0"/>
              </a:rPr>
              <a:t> (</a:t>
            </a:r>
            <a:r>
              <a:rPr lang="fr-FR" sz="1400" b="0" noProof="1">
                <a:solidFill>
                  <a:srgbClr val="9CDCFE"/>
                </a:solidFill>
                <a:effectLst/>
                <a:latin typeface="Consolas" panose="020B0609020204030204" pitchFamily="49" charset="0"/>
              </a:rPr>
              <a:t>$fruits</a:t>
            </a:r>
            <a:r>
              <a:rPr lang="fr-FR" sz="1400" b="0" noProof="1">
                <a:solidFill>
                  <a:srgbClr val="D4D4D4"/>
                </a:solidFill>
                <a:effectLst/>
                <a:latin typeface="Consolas" panose="020B0609020204030204" pitchFamily="49" charset="0"/>
              </a:rPr>
              <a:t> as </a:t>
            </a:r>
            <a:r>
              <a:rPr lang="fr-FR" sz="1400" b="0" noProof="1">
                <a:solidFill>
                  <a:srgbClr val="9CDCFE"/>
                </a:solidFill>
                <a:effectLst/>
                <a:latin typeface="Consolas" panose="020B0609020204030204" pitchFamily="49" charset="0"/>
              </a:rPr>
              <a:t>$fruit</a:t>
            </a:r>
            <a:r>
              <a:rPr lang="fr-FR" sz="1400" b="0" noProof="1">
                <a:solidFill>
                  <a:srgbClr val="D4D4D4"/>
                </a:solidFill>
                <a:effectLst/>
                <a:latin typeface="Consolas" panose="020B0609020204030204" pitchFamily="49" charset="0"/>
              </a:rPr>
              <a:t>) {</a:t>
            </a:r>
          </a:p>
          <a:p>
            <a:r>
              <a:rPr lang="fr-FR" sz="1400" b="0" noProof="1">
                <a:solidFill>
                  <a:srgbClr val="D4D4D4"/>
                </a:solidFill>
                <a:effectLst/>
                <a:latin typeface="Consolas" panose="020B0609020204030204" pitchFamily="49" charset="0"/>
              </a:rPr>
              <a:t>    </a:t>
            </a:r>
            <a:r>
              <a:rPr lang="fr-FR" sz="1400" b="0" noProof="1">
                <a:solidFill>
                  <a:srgbClr val="DCDCAA"/>
                </a:solidFill>
                <a:effectLst/>
                <a:latin typeface="Consolas" panose="020B0609020204030204" pitchFamily="49" charset="0"/>
              </a:rPr>
              <a:t>echo</a:t>
            </a:r>
            <a:r>
              <a:rPr lang="fr-FR" sz="1400" b="0" noProof="1">
                <a:solidFill>
                  <a:srgbClr val="D4D4D4"/>
                </a:solidFill>
                <a:effectLst/>
                <a:latin typeface="Consolas" panose="020B0609020204030204" pitchFamily="49" charset="0"/>
              </a:rPr>
              <a:t> </a:t>
            </a:r>
            <a:r>
              <a:rPr lang="fr-FR" sz="1400" b="0" noProof="1">
                <a:solidFill>
                  <a:srgbClr val="CE9178"/>
                </a:solidFill>
                <a:effectLst/>
                <a:latin typeface="Consolas" panose="020B0609020204030204" pitchFamily="49" charset="0"/>
              </a:rPr>
              <a:t>'- '</a:t>
            </a:r>
            <a:r>
              <a:rPr lang="fr-FR" sz="1400" b="0" noProof="1">
                <a:solidFill>
                  <a:srgbClr val="9CDCFE"/>
                </a:solidFill>
                <a:effectLst/>
                <a:latin typeface="Consolas" panose="020B0609020204030204" pitchFamily="49" charset="0"/>
              </a:rPr>
              <a:t>$fruit</a:t>
            </a:r>
            <a:r>
              <a:rPr lang="fr-FR" sz="1400" b="0" noProof="1">
                <a:solidFill>
                  <a:srgbClr val="D4D4D4"/>
                </a:solidFill>
                <a:effectLst/>
                <a:latin typeface="Consolas" panose="020B0609020204030204" pitchFamily="49" charset="0"/>
              </a:rPr>
              <a:t>.</a:t>
            </a:r>
            <a:r>
              <a:rPr lang="fr-FR" sz="1400" b="0" noProof="1">
                <a:solidFill>
                  <a:srgbClr val="CE9178"/>
                </a:solidFill>
                <a:effectLst/>
                <a:latin typeface="Consolas" panose="020B0609020204030204" pitchFamily="49" charset="0"/>
              </a:rPr>
              <a:t>'&lt;br&gt;'</a:t>
            </a:r>
            <a:r>
              <a:rPr lang="fr-FR" sz="1400" b="0" noProof="1">
                <a:solidFill>
                  <a:srgbClr val="D4D4D4"/>
                </a:solidFill>
                <a:effectLst/>
                <a:latin typeface="Consolas" panose="020B0609020204030204" pitchFamily="49" charset="0"/>
              </a:rPr>
              <a:t>;</a:t>
            </a:r>
          </a:p>
          <a:p>
            <a:r>
              <a:rPr lang="fr-FR" sz="1400" b="0" noProof="1">
                <a:solidFill>
                  <a:srgbClr val="D4D4D4"/>
                </a:solidFill>
                <a:effectLst/>
                <a:latin typeface="Consolas" panose="020B0609020204030204" pitchFamily="49" charset="0"/>
              </a:rPr>
              <a:t>}</a:t>
            </a:r>
          </a:p>
          <a:p>
            <a:br>
              <a:rPr lang="fr-FR" sz="1400" b="0" noProof="1">
                <a:solidFill>
                  <a:srgbClr val="D4D4D4"/>
                </a:solidFill>
                <a:effectLst/>
                <a:latin typeface="Consolas" panose="020B0609020204030204" pitchFamily="49" charset="0"/>
              </a:rPr>
            </a:br>
            <a:r>
              <a:rPr lang="fr-FR" sz="1400" b="0" noProof="1">
                <a:solidFill>
                  <a:srgbClr val="DCDCAA"/>
                </a:solidFill>
                <a:effectLst/>
                <a:latin typeface="Consolas" panose="020B0609020204030204" pitchFamily="49" charset="0"/>
              </a:rPr>
              <a:t>echo</a:t>
            </a:r>
            <a:r>
              <a:rPr lang="fr-FR" sz="1400" b="0" noProof="1">
                <a:solidFill>
                  <a:srgbClr val="D4D4D4"/>
                </a:solidFill>
                <a:effectLst/>
                <a:latin typeface="Consolas" panose="020B0609020204030204" pitchFamily="49" charset="0"/>
              </a:rPr>
              <a:t> </a:t>
            </a:r>
            <a:r>
              <a:rPr lang="fr-FR" sz="1400" b="0" noProof="1">
                <a:solidFill>
                  <a:srgbClr val="CE9178"/>
                </a:solidFill>
                <a:effectLst/>
                <a:latin typeface="Consolas" panose="020B0609020204030204" pitchFamily="49" charset="0"/>
              </a:rPr>
              <a:t>'Valeur de $fruit après : '</a:t>
            </a:r>
            <a:r>
              <a:rPr lang="fr-FR" sz="1400" b="0" noProof="1">
                <a:solidFill>
                  <a:srgbClr val="D4D4D4"/>
                </a:solidFill>
                <a:effectLst/>
                <a:latin typeface="Consolas" panose="020B0609020204030204" pitchFamily="49" charset="0"/>
              </a:rPr>
              <a:t>.</a:t>
            </a:r>
            <a:r>
              <a:rPr lang="fr-FR" sz="1400" b="0" noProof="1">
                <a:solidFill>
                  <a:srgbClr val="9CDCFE"/>
                </a:solidFill>
                <a:effectLst/>
                <a:latin typeface="Consolas" panose="020B0609020204030204" pitchFamily="49" charset="0"/>
              </a:rPr>
              <a:t>$fruit</a:t>
            </a:r>
            <a:r>
              <a:rPr lang="fr-FR" sz="1400" b="0" noProof="1">
                <a:solidFill>
                  <a:srgbClr val="D4D4D4"/>
                </a:solidFill>
                <a:effectLst/>
                <a:latin typeface="Consolas" panose="020B0609020204030204" pitchFamily="49" charset="0"/>
              </a:rPr>
              <a:t>;</a:t>
            </a:r>
          </a:p>
        </p:txBody>
      </p:sp>
      <p:sp>
        <p:nvSpPr>
          <p:cNvPr id="11" name="ZoneTexte 10">
            <a:extLst>
              <a:ext uri="{FF2B5EF4-FFF2-40B4-BE49-F238E27FC236}">
                <a16:creationId xmlns:a16="http://schemas.microsoft.com/office/drawing/2014/main" id="{2CC03D7B-F6F8-438C-A700-8F58661FBAE2}"/>
              </a:ext>
            </a:extLst>
          </p:cNvPr>
          <p:cNvSpPr txBox="1"/>
          <p:nvPr/>
        </p:nvSpPr>
        <p:spPr>
          <a:xfrm>
            <a:off x="7823576" y="1192306"/>
            <a:ext cx="3967230" cy="2185214"/>
          </a:xfrm>
          <a:prstGeom prst="rect">
            <a:avLst/>
          </a:prstGeom>
          <a:noFill/>
        </p:spPr>
        <p:txBody>
          <a:bodyPr wrap="square">
            <a:spAutoFit/>
          </a:bodyPr>
          <a:lstStyle/>
          <a:p>
            <a:r>
              <a:rPr lang="fr-FR" sz="1700" b="1" i="0" dirty="0">
                <a:solidFill>
                  <a:srgbClr val="000000"/>
                </a:solidFill>
                <a:effectLst/>
              </a:rPr>
              <a:t>Résultat navigateur :</a:t>
            </a:r>
          </a:p>
          <a:p>
            <a:endParaRPr lang="fr-FR" sz="1700" b="0" i="0" dirty="0">
              <a:solidFill>
                <a:srgbClr val="000000"/>
              </a:solidFill>
              <a:effectLst/>
            </a:endParaRPr>
          </a:p>
          <a:p>
            <a:r>
              <a:rPr lang="fr-FR" sz="1700" b="0" i="0" dirty="0">
                <a:solidFill>
                  <a:srgbClr val="000000"/>
                </a:solidFill>
                <a:effectLst/>
              </a:rPr>
              <a:t>Valeur de $fruit avant : mangue</a:t>
            </a:r>
            <a:br>
              <a:rPr lang="fr-FR" sz="1700" dirty="0"/>
            </a:br>
            <a:r>
              <a:rPr lang="fr-FR" sz="1700" dirty="0"/>
              <a:t>- </a:t>
            </a:r>
            <a:r>
              <a:rPr lang="fr-FR" sz="1700" b="0" i="0" dirty="0">
                <a:solidFill>
                  <a:srgbClr val="000000"/>
                </a:solidFill>
                <a:effectLst/>
              </a:rPr>
              <a:t>pomme</a:t>
            </a:r>
            <a:br>
              <a:rPr lang="fr-FR" sz="1700" dirty="0"/>
            </a:br>
            <a:r>
              <a:rPr lang="fr-FR" sz="1700" dirty="0"/>
              <a:t>- </a:t>
            </a:r>
            <a:r>
              <a:rPr lang="fr-FR" sz="1700" b="0" i="0" dirty="0">
                <a:solidFill>
                  <a:srgbClr val="000000"/>
                </a:solidFill>
                <a:effectLst/>
              </a:rPr>
              <a:t>fraise</a:t>
            </a:r>
            <a:br>
              <a:rPr lang="fr-FR" sz="1700" dirty="0"/>
            </a:br>
            <a:r>
              <a:rPr lang="fr-FR" sz="1700" dirty="0"/>
              <a:t>- </a:t>
            </a:r>
            <a:r>
              <a:rPr lang="fr-FR" sz="1700" b="0" i="0" dirty="0">
                <a:solidFill>
                  <a:srgbClr val="000000"/>
                </a:solidFill>
                <a:effectLst/>
              </a:rPr>
              <a:t>poire</a:t>
            </a:r>
            <a:br>
              <a:rPr lang="fr-FR" sz="1700" dirty="0"/>
            </a:br>
            <a:r>
              <a:rPr lang="fr-FR" sz="1700" dirty="0"/>
              <a:t>- </a:t>
            </a:r>
            <a:r>
              <a:rPr lang="fr-FR" sz="1700" b="0" i="0" dirty="0">
                <a:solidFill>
                  <a:srgbClr val="000000"/>
                </a:solidFill>
                <a:effectLst/>
              </a:rPr>
              <a:t>orange</a:t>
            </a:r>
            <a:br>
              <a:rPr lang="fr-FR" sz="1700" dirty="0"/>
            </a:br>
            <a:r>
              <a:rPr lang="fr-FR" sz="1700" b="0" i="0" dirty="0">
                <a:solidFill>
                  <a:srgbClr val="000000"/>
                </a:solidFill>
                <a:effectLst/>
              </a:rPr>
              <a:t>Valeur de $fruit après : orange</a:t>
            </a:r>
            <a:endParaRPr lang="fr-FR" sz="1700" dirty="0"/>
          </a:p>
        </p:txBody>
      </p:sp>
      <p:sp>
        <p:nvSpPr>
          <p:cNvPr id="12" name="Rectangle : avec coins arrondis en diagonale 11">
            <a:extLst>
              <a:ext uri="{FF2B5EF4-FFF2-40B4-BE49-F238E27FC236}">
                <a16:creationId xmlns:a16="http://schemas.microsoft.com/office/drawing/2014/main" id="{7697F9D2-6979-4E69-AEDC-9D853A9EB116}"/>
              </a:ext>
            </a:extLst>
          </p:cNvPr>
          <p:cNvSpPr/>
          <p:nvPr/>
        </p:nvSpPr>
        <p:spPr>
          <a:xfrm>
            <a:off x="1041538" y="3901742"/>
            <a:ext cx="6253341" cy="2724150"/>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sz="1400" b="0" noProof="1">
                <a:solidFill>
                  <a:srgbClr val="9CDCFE"/>
                </a:solidFill>
                <a:effectLst/>
                <a:latin typeface="Consolas" panose="020B0609020204030204" pitchFamily="49" charset="0"/>
              </a:rPr>
              <a:t>$tableChosen</a:t>
            </a:r>
            <a:r>
              <a:rPr lang="fr-FR" sz="1400" b="0" noProof="1">
                <a:solidFill>
                  <a:srgbClr val="D4D4D4"/>
                </a:solidFill>
                <a:effectLst/>
                <a:latin typeface="Consolas" panose="020B0609020204030204" pitchFamily="49" charset="0"/>
              </a:rPr>
              <a:t> = </a:t>
            </a:r>
            <a:r>
              <a:rPr lang="fr-FR" sz="1400" b="0" noProof="1">
                <a:solidFill>
                  <a:srgbClr val="B5CEA8"/>
                </a:solidFill>
                <a:effectLst/>
                <a:latin typeface="Consolas" panose="020B0609020204030204" pitchFamily="49" charset="0"/>
              </a:rPr>
              <a:t>5</a:t>
            </a:r>
            <a:r>
              <a:rPr lang="fr-FR" sz="1400" b="0" noProof="1">
                <a:solidFill>
                  <a:srgbClr val="D4D4D4"/>
                </a:solidFill>
                <a:effectLst/>
                <a:latin typeface="Consolas" panose="020B0609020204030204" pitchFamily="49" charset="0"/>
              </a:rPr>
              <a:t>;</a:t>
            </a:r>
          </a:p>
          <a:p>
            <a:r>
              <a:rPr lang="fr-FR" sz="1400" b="0" noProof="1">
                <a:solidFill>
                  <a:srgbClr val="9CDCFE"/>
                </a:solidFill>
                <a:effectLst/>
                <a:latin typeface="Consolas" panose="020B0609020204030204" pitchFamily="49" charset="0"/>
              </a:rPr>
              <a:t>$i</a:t>
            </a:r>
            <a:r>
              <a:rPr lang="fr-FR" sz="1400" b="0" noProof="1">
                <a:solidFill>
                  <a:srgbClr val="D4D4D4"/>
                </a:solidFill>
                <a:effectLst/>
                <a:latin typeface="Consolas" panose="020B0609020204030204" pitchFamily="49" charset="0"/>
              </a:rPr>
              <a:t> = </a:t>
            </a:r>
            <a:r>
              <a:rPr lang="fr-FR" sz="1400" b="0" noProof="1">
                <a:solidFill>
                  <a:srgbClr val="B5CEA8"/>
                </a:solidFill>
                <a:effectLst/>
                <a:latin typeface="Consolas" panose="020B0609020204030204" pitchFamily="49" charset="0"/>
              </a:rPr>
              <a:t>50</a:t>
            </a:r>
            <a:r>
              <a:rPr lang="fr-FR" sz="1400" b="0" noProof="1">
                <a:solidFill>
                  <a:srgbClr val="D4D4D4"/>
                </a:solidFill>
                <a:effectLst/>
                <a:latin typeface="Consolas" panose="020B0609020204030204" pitchFamily="49" charset="0"/>
              </a:rPr>
              <a:t>;</a:t>
            </a:r>
          </a:p>
          <a:p>
            <a:br>
              <a:rPr lang="fr-FR" sz="1400" b="0" noProof="1">
                <a:solidFill>
                  <a:srgbClr val="D4D4D4"/>
                </a:solidFill>
                <a:effectLst/>
                <a:latin typeface="Consolas" panose="020B0609020204030204" pitchFamily="49" charset="0"/>
              </a:rPr>
            </a:br>
            <a:r>
              <a:rPr lang="fr-FR" sz="1400" b="0" noProof="1">
                <a:solidFill>
                  <a:srgbClr val="DCDCAA"/>
                </a:solidFill>
                <a:effectLst/>
                <a:latin typeface="Consolas" panose="020B0609020204030204" pitchFamily="49" charset="0"/>
              </a:rPr>
              <a:t>echo</a:t>
            </a:r>
            <a:r>
              <a:rPr lang="fr-FR" sz="1400" b="0" noProof="1">
                <a:solidFill>
                  <a:srgbClr val="D4D4D4"/>
                </a:solidFill>
                <a:effectLst/>
                <a:latin typeface="Consolas" panose="020B0609020204030204" pitchFamily="49" charset="0"/>
              </a:rPr>
              <a:t> </a:t>
            </a:r>
            <a:r>
              <a:rPr lang="fr-FR" sz="1400" b="0" noProof="1">
                <a:solidFill>
                  <a:srgbClr val="CE9178"/>
                </a:solidFill>
                <a:effectLst/>
                <a:latin typeface="Consolas" panose="020B0609020204030204" pitchFamily="49" charset="0"/>
              </a:rPr>
              <a:t>'Valeur de $i avant : '</a:t>
            </a:r>
            <a:r>
              <a:rPr lang="fr-FR" sz="1400" b="0" noProof="1">
                <a:solidFill>
                  <a:srgbClr val="D4D4D4"/>
                </a:solidFill>
                <a:effectLst/>
                <a:latin typeface="Consolas" panose="020B0609020204030204" pitchFamily="49" charset="0"/>
              </a:rPr>
              <a:t>.</a:t>
            </a:r>
            <a:r>
              <a:rPr lang="fr-FR" sz="1400" b="0" noProof="1">
                <a:solidFill>
                  <a:srgbClr val="9CDCFE"/>
                </a:solidFill>
                <a:effectLst/>
                <a:latin typeface="Consolas" panose="020B0609020204030204" pitchFamily="49" charset="0"/>
              </a:rPr>
              <a:t>$i</a:t>
            </a:r>
            <a:r>
              <a:rPr lang="fr-FR" sz="1400" b="0" noProof="1">
                <a:solidFill>
                  <a:srgbClr val="D4D4D4"/>
                </a:solidFill>
                <a:effectLst/>
                <a:latin typeface="Consolas" panose="020B0609020204030204" pitchFamily="49" charset="0"/>
              </a:rPr>
              <a:t>.</a:t>
            </a:r>
            <a:r>
              <a:rPr lang="fr-FR" sz="1400" b="0" noProof="1">
                <a:solidFill>
                  <a:srgbClr val="CE9178"/>
                </a:solidFill>
                <a:effectLst/>
                <a:latin typeface="Consolas" panose="020B0609020204030204" pitchFamily="49" charset="0"/>
              </a:rPr>
              <a:t>'&lt;br&gt;'</a:t>
            </a:r>
            <a:r>
              <a:rPr lang="fr-FR" sz="1400" b="0" noProof="1">
                <a:solidFill>
                  <a:srgbClr val="D4D4D4"/>
                </a:solidFill>
                <a:effectLst/>
                <a:latin typeface="Consolas" panose="020B0609020204030204" pitchFamily="49" charset="0"/>
              </a:rPr>
              <a:t>;</a:t>
            </a:r>
          </a:p>
          <a:p>
            <a:br>
              <a:rPr lang="fr-FR" sz="1400" b="0" noProof="1">
                <a:solidFill>
                  <a:srgbClr val="D4D4D4"/>
                </a:solidFill>
                <a:effectLst/>
                <a:latin typeface="Consolas" panose="020B0609020204030204" pitchFamily="49" charset="0"/>
              </a:rPr>
            </a:br>
            <a:r>
              <a:rPr lang="fr-FR" sz="1400" b="0" noProof="1">
                <a:solidFill>
                  <a:srgbClr val="C586C0"/>
                </a:solidFill>
                <a:effectLst/>
                <a:latin typeface="Consolas" panose="020B0609020204030204" pitchFamily="49" charset="0"/>
              </a:rPr>
              <a:t>for</a:t>
            </a:r>
            <a:r>
              <a:rPr lang="fr-FR" sz="1400" b="0" noProof="1">
                <a:solidFill>
                  <a:srgbClr val="D4D4D4"/>
                </a:solidFill>
                <a:effectLst/>
                <a:latin typeface="Consolas" panose="020B0609020204030204" pitchFamily="49" charset="0"/>
              </a:rPr>
              <a:t> (</a:t>
            </a:r>
            <a:r>
              <a:rPr lang="fr-FR" sz="1400" b="0" noProof="1">
                <a:solidFill>
                  <a:srgbClr val="9CDCFE"/>
                </a:solidFill>
                <a:effectLst/>
                <a:latin typeface="Consolas" panose="020B0609020204030204" pitchFamily="49" charset="0"/>
              </a:rPr>
              <a:t>$i</a:t>
            </a:r>
            <a:r>
              <a:rPr lang="fr-FR" sz="1400" b="0" noProof="1">
                <a:solidFill>
                  <a:srgbClr val="D4D4D4"/>
                </a:solidFill>
                <a:effectLst/>
                <a:latin typeface="Consolas" panose="020B0609020204030204" pitchFamily="49" charset="0"/>
              </a:rPr>
              <a:t> = </a:t>
            </a:r>
            <a:r>
              <a:rPr lang="fr-FR" sz="1400" b="0" noProof="1">
                <a:solidFill>
                  <a:srgbClr val="B5CEA8"/>
                </a:solidFill>
                <a:effectLst/>
                <a:latin typeface="Consolas" panose="020B0609020204030204" pitchFamily="49" charset="0"/>
              </a:rPr>
              <a:t>0</a:t>
            </a:r>
            <a:r>
              <a:rPr lang="fr-FR" sz="1400" b="0" noProof="1">
                <a:solidFill>
                  <a:srgbClr val="D4D4D4"/>
                </a:solidFill>
                <a:effectLst/>
                <a:latin typeface="Consolas" panose="020B0609020204030204" pitchFamily="49" charset="0"/>
              </a:rPr>
              <a:t>; </a:t>
            </a:r>
            <a:r>
              <a:rPr lang="fr-FR" sz="1400" b="0" noProof="1">
                <a:solidFill>
                  <a:srgbClr val="9CDCFE"/>
                </a:solidFill>
                <a:effectLst/>
                <a:latin typeface="Consolas" panose="020B0609020204030204" pitchFamily="49" charset="0"/>
              </a:rPr>
              <a:t>$i</a:t>
            </a:r>
            <a:r>
              <a:rPr lang="fr-FR" sz="1400" b="0" noProof="1">
                <a:solidFill>
                  <a:srgbClr val="D4D4D4"/>
                </a:solidFill>
                <a:effectLst/>
                <a:latin typeface="Consolas" panose="020B0609020204030204" pitchFamily="49" charset="0"/>
              </a:rPr>
              <a:t> &lt;= </a:t>
            </a:r>
            <a:r>
              <a:rPr lang="fr-FR" sz="1400" b="0" noProof="1">
                <a:solidFill>
                  <a:srgbClr val="B5CEA8"/>
                </a:solidFill>
                <a:effectLst/>
                <a:latin typeface="Consolas" panose="020B0609020204030204" pitchFamily="49" charset="0"/>
              </a:rPr>
              <a:t>10</a:t>
            </a:r>
            <a:r>
              <a:rPr lang="fr-FR" sz="1400" b="0" noProof="1">
                <a:solidFill>
                  <a:srgbClr val="D4D4D4"/>
                </a:solidFill>
                <a:effectLst/>
                <a:latin typeface="Consolas" panose="020B0609020204030204" pitchFamily="49" charset="0"/>
              </a:rPr>
              <a:t>; </a:t>
            </a:r>
            <a:r>
              <a:rPr lang="fr-FR" sz="1400" b="0" noProof="1">
                <a:solidFill>
                  <a:srgbClr val="9CDCFE"/>
                </a:solidFill>
                <a:effectLst/>
                <a:latin typeface="Consolas" panose="020B0609020204030204" pitchFamily="49" charset="0"/>
              </a:rPr>
              <a:t>$i</a:t>
            </a:r>
            <a:r>
              <a:rPr lang="fr-FR" sz="1400" b="0" noProof="1">
                <a:solidFill>
                  <a:srgbClr val="D4D4D4"/>
                </a:solidFill>
                <a:effectLst/>
                <a:latin typeface="Consolas" panose="020B0609020204030204" pitchFamily="49" charset="0"/>
              </a:rPr>
              <a:t>++) {</a:t>
            </a:r>
          </a:p>
          <a:p>
            <a:r>
              <a:rPr lang="fr-FR" sz="1400" b="0" noProof="1">
                <a:solidFill>
                  <a:srgbClr val="D4D4D4"/>
                </a:solidFill>
                <a:effectLst/>
                <a:latin typeface="Consolas" panose="020B0609020204030204" pitchFamily="49" charset="0"/>
              </a:rPr>
              <a:t>    </a:t>
            </a:r>
            <a:r>
              <a:rPr lang="fr-FR" sz="1400" b="0" noProof="1">
                <a:solidFill>
                  <a:srgbClr val="9CDCFE"/>
                </a:solidFill>
                <a:effectLst/>
                <a:latin typeface="Consolas" panose="020B0609020204030204" pitchFamily="49" charset="0"/>
              </a:rPr>
              <a:t>$result</a:t>
            </a:r>
            <a:r>
              <a:rPr lang="fr-FR" sz="1400" b="0" noProof="1">
                <a:solidFill>
                  <a:srgbClr val="D4D4D4"/>
                </a:solidFill>
                <a:effectLst/>
                <a:latin typeface="Consolas" panose="020B0609020204030204" pitchFamily="49" charset="0"/>
              </a:rPr>
              <a:t> = </a:t>
            </a:r>
            <a:r>
              <a:rPr lang="fr-FR" sz="1400" b="0" noProof="1">
                <a:solidFill>
                  <a:srgbClr val="9CDCFE"/>
                </a:solidFill>
                <a:effectLst/>
                <a:latin typeface="Consolas" panose="020B0609020204030204" pitchFamily="49" charset="0"/>
              </a:rPr>
              <a:t>$tableChosen</a:t>
            </a:r>
            <a:r>
              <a:rPr lang="fr-FR" sz="1400" b="0" noProof="1">
                <a:solidFill>
                  <a:srgbClr val="D4D4D4"/>
                </a:solidFill>
                <a:effectLst/>
                <a:latin typeface="Consolas" panose="020B0609020204030204" pitchFamily="49" charset="0"/>
              </a:rPr>
              <a:t> * </a:t>
            </a:r>
            <a:r>
              <a:rPr lang="fr-FR" sz="1400" b="0" noProof="1">
                <a:solidFill>
                  <a:srgbClr val="9CDCFE"/>
                </a:solidFill>
                <a:effectLst/>
                <a:latin typeface="Consolas" panose="020B0609020204030204" pitchFamily="49" charset="0"/>
              </a:rPr>
              <a:t>$i</a:t>
            </a:r>
            <a:r>
              <a:rPr lang="fr-FR" sz="1400" b="0" noProof="1">
                <a:solidFill>
                  <a:srgbClr val="D4D4D4"/>
                </a:solidFill>
                <a:effectLst/>
                <a:latin typeface="Consolas" panose="020B0609020204030204" pitchFamily="49" charset="0"/>
              </a:rPr>
              <a:t>;</a:t>
            </a:r>
          </a:p>
          <a:p>
            <a:r>
              <a:rPr lang="fr-FR" sz="1400" b="0" noProof="1">
                <a:solidFill>
                  <a:srgbClr val="D4D4D4"/>
                </a:solidFill>
                <a:effectLst/>
                <a:latin typeface="Consolas" panose="020B0609020204030204" pitchFamily="49" charset="0"/>
              </a:rPr>
              <a:t>    </a:t>
            </a:r>
            <a:r>
              <a:rPr lang="fr-FR" sz="1400" b="0" noProof="1">
                <a:solidFill>
                  <a:srgbClr val="DCDCAA"/>
                </a:solidFill>
                <a:effectLst/>
                <a:latin typeface="Consolas" panose="020B0609020204030204" pitchFamily="49" charset="0"/>
              </a:rPr>
              <a:t>echo</a:t>
            </a:r>
            <a:r>
              <a:rPr lang="fr-FR" sz="1400" b="0" noProof="1">
                <a:solidFill>
                  <a:srgbClr val="D4D4D4"/>
                </a:solidFill>
                <a:effectLst/>
                <a:latin typeface="Consolas" panose="020B0609020204030204" pitchFamily="49" charset="0"/>
              </a:rPr>
              <a:t> </a:t>
            </a:r>
            <a:r>
              <a:rPr lang="fr-FR" sz="1400" b="0" noProof="1">
                <a:solidFill>
                  <a:srgbClr val="9CDCFE"/>
                </a:solidFill>
                <a:effectLst/>
                <a:latin typeface="Consolas" panose="020B0609020204030204" pitchFamily="49" charset="0"/>
              </a:rPr>
              <a:t>$tableChosen</a:t>
            </a:r>
            <a:r>
              <a:rPr lang="fr-FR" sz="1400" b="0" noProof="1">
                <a:solidFill>
                  <a:srgbClr val="D4D4D4"/>
                </a:solidFill>
                <a:effectLst/>
                <a:latin typeface="Consolas" panose="020B0609020204030204" pitchFamily="49" charset="0"/>
              </a:rPr>
              <a:t>.</a:t>
            </a:r>
            <a:r>
              <a:rPr lang="fr-FR" sz="1400" b="0" noProof="1">
                <a:solidFill>
                  <a:srgbClr val="CE9178"/>
                </a:solidFill>
                <a:effectLst/>
                <a:latin typeface="Consolas" panose="020B0609020204030204" pitchFamily="49" charset="0"/>
              </a:rPr>
              <a:t>' x '</a:t>
            </a:r>
            <a:r>
              <a:rPr lang="fr-FR" sz="1400" b="0" noProof="1">
                <a:solidFill>
                  <a:srgbClr val="D4D4D4"/>
                </a:solidFill>
                <a:effectLst/>
                <a:latin typeface="Consolas" panose="020B0609020204030204" pitchFamily="49" charset="0"/>
              </a:rPr>
              <a:t>.</a:t>
            </a:r>
            <a:r>
              <a:rPr lang="fr-FR" sz="1400" b="0" noProof="1">
                <a:solidFill>
                  <a:srgbClr val="9CDCFE"/>
                </a:solidFill>
                <a:effectLst/>
                <a:latin typeface="Consolas" panose="020B0609020204030204" pitchFamily="49" charset="0"/>
              </a:rPr>
              <a:t>$i</a:t>
            </a:r>
            <a:r>
              <a:rPr lang="fr-FR" sz="1400" b="0" noProof="1">
                <a:solidFill>
                  <a:srgbClr val="D4D4D4"/>
                </a:solidFill>
                <a:effectLst/>
                <a:latin typeface="Consolas" panose="020B0609020204030204" pitchFamily="49" charset="0"/>
              </a:rPr>
              <a:t>.</a:t>
            </a:r>
            <a:r>
              <a:rPr lang="fr-FR" sz="1400" b="0" noProof="1">
                <a:solidFill>
                  <a:srgbClr val="CE9178"/>
                </a:solidFill>
                <a:effectLst/>
                <a:latin typeface="Consolas" panose="020B0609020204030204" pitchFamily="49" charset="0"/>
              </a:rPr>
              <a:t>' = '</a:t>
            </a:r>
            <a:r>
              <a:rPr lang="fr-FR" sz="1400" b="0" noProof="1">
                <a:solidFill>
                  <a:srgbClr val="D4D4D4"/>
                </a:solidFill>
                <a:effectLst/>
                <a:latin typeface="Consolas" panose="020B0609020204030204" pitchFamily="49" charset="0"/>
              </a:rPr>
              <a:t>.</a:t>
            </a:r>
            <a:r>
              <a:rPr lang="fr-FR" sz="1400" b="0" noProof="1">
                <a:solidFill>
                  <a:srgbClr val="9CDCFE"/>
                </a:solidFill>
                <a:effectLst/>
                <a:latin typeface="Consolas" panose="020B0609020204030204" pitchFamily="49" charset="0"/>
              </a:rPr>
              <a:t>$result</a:t>
            </a:r>
            <a:r>
              <a:rPr lang="fr-FR" sz="1400" b="0" noProof="1">
                <a:solidFill>
                  <a:srgbClr val="D4D4D4"/>
                </a:solidFill>
                <a:effectLst/>
                <a:latin typeface="Consolas" panose="020B0609020204030204" pitchFamily="49" charset="0"/>
              </a:rPr>
              <a:t>.</a:t>
            </a:r>
            <a:r>
              <a:rPr lang="fr-FR" sz="1400" b="0" noProof="1">
                <a:solidFill>
                  <a:srgbClr val="CE9178"/>
                </a:solidFill>
                <a:effectLst/>
                <a:latin typeface="Consolas" panose="020B0609020204030204" pitchFamily="49" charset="0"/>
              </a:rPr>
              <a:t>'&lt;br&gt;'</a:t>
            </a:r>
            <a:r>
              <a:rPr lang="fr-FR" sz="1400" b="0" noProof="1">
                <a:solidFill>
                  <a:srgbClr val="D4D4D4"/>
                </a:solidFill>
                <a:effectLst/>
                <a:latin typeface="Consolas" panose="020B0609020204030204" pitchFamily="49" charset="0"/>
              </a:rPr>
              <a:t>;</a:t>
            </a:r>
          </a:p>
          <a:p>
            <a:r>
              <a:rPr lang="fr-FR" sz="1400" b="0" noProof="1">
                <a:solidFill>
                  <a:srgbClr val="D4D4D4"/>
                </a:solidFill>
                <a:effectLst/>
                <a:latin typeface="Consolas" panose="020B0609020204030204" pitchFamily="49" charset="0"/>
              </a:rPr>
              <a:t>}</a:t>
            </a:r>
          </a:p>
          <a:p>
            <a:br>
              <a:rPr lang="fr-FR" sz="1400" b="0" noProof="1">
                <a:solidFill>
                  <a:srgbClr val="D4D4D4"/>
                </a:solidFill>
                <a:effectLst/>
                <a:latin typeface="Consolas" panose="020B0609020204030204" pitchFamily="49" charset="0"/>
              </a:rPr>
            </a:br>
            <a:r>
              <a:rPr lang="fr-FR" sz="1400" b="0" noProof="1">
                <a:solidFill>
                  <a:srgbClr val="DCDCAA"/>
                </a:solidFill>
                <a:effectLst/>
                <a:latin typeface="Consolas" panose="020B0609020204030204" pitchFamily="49" charset="0"/>
              </a:rPr>
              <a:t>echo</a:t>
            </a:r>
            <a:r>
              <a:rPr lang="fr-FR" sz="1400" b="0" noProof="1">
                <a:solidFill>
                  <a:srgbClr val="D4D4D4"/>
                </a:solidFill>
                <a:effectLst/>
                <a:latin typeface="Consolas" panose="020B0609020204030204" pitchFamily="49" charset="0"/>
              </a:rPr>
              <a:t> </a:t>
            </a:r>
            <a:r>
              <a:rPr lang="fr-FR" sz="1400" b="0" noProof="1">
                <a:solidFill>
                  <a:srgbClr val="CE9178"/>
                </a:solidFill>
                <a:effectLst/>
                <a:latin typeface="Consolas" panose="020B0609020204030204" pitchFamily="49" charset="0"/>
              </a:rPr>
              <a:t>'Valeur de $i après : '</a:t>
            </a:r>
            <a:r>
              <a:rPr lang="fr-FR" sz="1400" b="0" noProof="1">
                <a:solidFill>
                  <a:srgbClr val="D4D4D4"/>
                </a:solidFill>
                <a:effectLst/>
                <a:latin typeface="Consolas" panose="020B0609020204030204" pitchFamily="49" charset="0"/>
              </a:rPr>
              <a:t>.</a:t>
            </a:r>
            <a:r>
              <a:rPr lang="fr-FR" sz="1400" b="0" noProof="1">
                <a:solidFill>
                  <a:srgbClr val="9CDCFE"/>
                </a:solidFill>
                <a:effectLst/>
                <a:latin typeface="Consolas" panose="020B0609020204030204" pitchFamily="49" charset="0"/>
              </a:rPr>
              <a:t>$i</a:t>
            </a:r>
            <a:r>
              <a:rPr lang="fr-FR" sz="1400" b="0" noProof="1">
                <a:solidFill>
                  <a:srgbClr val="D4D4D4"/>
                </a:solidFill>
                <a:effectLst/>
                <a:latin typeface="Consolas" panose="020B0609020204030204" pitchFamily="49" charset="0"/>
              </a:rPr>
              <a:t>;</a:t>
            </a:r>
          </a:p>
        </p:txBody>
      </p:sp>
      <p:sp>
        <p:nvSpPr>
          <p:cNvPr id="13" name="ZoneTexte 12">
            <a:extLst>
              <a:ext uri="{FF2B5EF4-FFF2-40B4-BE49-F238E27FC236}">
                <a16:creationId xmlns:a16="http://schemas.microsoft.com/office/drawing/2014/main" id="{D5E99183-4F6B-4AC0-BDB6-E47CD40D05B6}"/>
              </a:ext>
            </a:extLst>
          </p:cNvPr>
          <p:cNvSpPr txBox="1"/>
          <p:nvPr/>
        </p:nvSpPr>
        <p:spPr>
          <a:xfrm>
            <a:off x="7823576" y="3842306"/>
            <a:ext cx="3967230" cy="2708434"/>
          </a:xfrm>
          <a:prstGeom prst="rect">
            <a:avLst/>
          </a:prstGeom>
          <a:noFill/>
        </p:spPr>
        <p:txBody>
          <a:bodyPr wrap="square">
            <a:spAutoFit/>
          </a:bodyPr>
          <a:lstStyle/>
          <a:p>
            <a:r>
              <a:rPr lang="fr-FR" sz="1700" b="1" i="0" dirty="0">
                <a:solidFill>
                  <a:srgbClr val="000000"/>
                </a:solidFill>
                <a:effectLst/>
              </a:rPr>
              <a:t>Résultat navigateur :</a:t>
            </a:r>
          </a:p>
          <a:p>
            <a:endParaRPr lang="fr-FR" sz="1700" b="0" i="0" dirty="0">
              <a:solidFill>
                <a:srgbClr val="000000"/>
              </a:solidFill>
              <a:effectLst/>
            </a:endParaRPr>
          </a:p>
          <a:p>
            <a:r>
              <a:rPr lang="fr-FR" sz="1700" b="0" i="0" dirty="0">
                <a:solidFill>
                  <a:srgbClr val="000000"/>
                </a:solidFill>
                <a:effectLst/>
              </a:rPr>
              <a:t>Valeur de $i avant : 50</a:t>
            </a:r>
            <a:br>
              <a:rPr lang="fr-FR" sz="1700" dirty="0"/>
            </a:br>
            <a:r>
              <a:rPr lang="fr-FR" sz="1700" b="0" i="0" dirty="0">
                <a:solidFill>
                  <a:srgbClr val="000000"/>
                </a:solidFill>
                <a:effectLst/>
              </a:rPr>
              <a:t>5 x 0 = 0</a:t>
            </a:r>
            <a:br>
              <a:rPr lang="fr-FR" sz="1700" dirty="0"/>
            </a:br>
            <a:r>
              <a:rPr lang="fr-FR" sz="1700" b="0" i="0" dirty="0">
                <a:solidFill>
                  <a:srgbClr val="000000"/>
                </a:solidFill>
                <a:effectLst/>
              </a:rPr>
              <a:t>5 x 1 = 5</a:t>
            </a:r>
            <a:br>
              <a:rPr lang="fr-FR" sz="1700" dirty="0"/>
            </a:br>
            <a:r>
              <a:rPr lang="fr-FR" sz="1700" b="0" i="0" dirty="0">
                <a:solidFill>
                  <a:srgbClr val="000000"/>
                </a:solidFill>
                <a:effectLst/>
              </a:rPr>
              <a:t>5 x 2 = 10</a:t>
            </a:r>
            <a:br>
              <a:rPr lang="fr-FR" sz="1700" dirty="0"/>
            </a:br>
            <a:r>
              <a:rPr lang="fr-FR" sz="1700" dirty="0"/>
              <a:t>…</a:t>
            </a:r>
            <a:br>
              <a:rPr lang="fr-FR" sz="1700" dirty="0"/>
            </a:br>
            <a:r>
              <a:rPr lang="fr-FR" sz="1700" b="0" i="0" dirty="0">
                <a:solidFill>
                  <a:srgbClr val="000000"/>
                </a:solidFill>
                <a:effectLst/>
              </a:rPr>
              <a:t>5 x 9 = 45</a:t>
            </a:r>
            <a:br>
              <a:rPr lang="fr-FR" sz="1700" dirty="0"/>
            </a:br>
            <a:r>
              <a:rPr lang="fr-FR" sz="1700" b="0" i="0" dirty="0">
                <a:solidFill>
                  <a:srgbClr val="000000"/>
                </a:solidFill>
                <a:effectLst/>
              </a:rPr>
              <a:t>5 x 10 = 50</a:t>
            </a:r>
            <a:br>
              <a:rPr lang="fr-FR" sz="1700" dirty="0"/>
            </a:br>
            <a:r>
              <a:rPr lang="fr-FR" sz="1700" b="0" i="0" dirty="0">
                <a:solidFill>
                  <a:srgbClr val="000000"/>
                </a:solidFill>
                <a:effectLst/>
              </a:rPr>
              <a:t>Valeur de $i après : 11</a:t>
            </a:r>
            <a:endParaRPr lang="fr-FR" sz="1700" dirty="0"/>
          </a:p>
        </p:txBody>
      </p:sp>
    </p:spTree>
    <p:extLst>
      <p:ext uri="{BB962C8B-B14F-4D97-AF65-F5344CB8AC3E}">
        <p14:creationId xmlns:p14="http://schemas.microsoft.com/office/powerpoint/2010/main" val="2715178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9807191" y="107659"/>
            <a:ext cx="2281343" cy="723550"/>
          </a:xfrm>
        </p:spPr>
        <p:txBody>
          <a:bodyPr>
            <a:normAutofit/>
          </a:bodyPr>
          <a:lstStyle/>
          <a:p>
            <a:pPr algn="r"/>
            <a:r>
              <a:rPr lang="fr-FR" sz="4400" dirty="0">
                <a:solidFill>
                  <a:srgbClr val="4A2318"/>
                </a:solidFill>
              </a:rPr>
              <a:t>Boucles</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8892791"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Contrôle de boucle : Break et Continue</a:t>
            </a:r>
          </a:p>
        </p:txBody>
      </p:sp>
      <p:sp>
        <p:nvSpPr>
          <p:cNvPr id="8" name="Espace réservé du contenu 2">
            <a:extLst>
              <a:ext uri="{FF2B5EF4-FFF2-40B4-BE49-F238E27FC236}">
                <a16:creationId xmlns:a16="http://schemas.microsoft.com/office/drawing/2014/main" id="{CC31A6DC-82DB-4AB1-91B9-8840FE4D15CC}"/>
              </a:ext>
            </a:extLst>
          </p:cNvPr>
          <p:cNvSpPr>
            <a:spLocks noGrp="1"/>
          </p:cNvSpPr>
          <p:nvPr>
            <p:ph idx="1"/>
          </p:nvPr>
        </p:nvSpPr>
        <p:spPr>
          <a:xfrm>
            <a:off x="1224419" y="1546220"/>
            <a:ext cx="10764381" cy="2263780"/>
          </a:xfrm>
        </p:spPr>
        <p:txBody>
          <a:bodyPr>
            <a:normAutofit/>
          </a:bodyPr>
          <a:lstStyle/>
          <a:p>
            <a:r>
              <a:rPr lang="fr-FR" dirty="0"/>
              <a:t>Il existe 2 actions particulière utilisables n’importe où dans le code d’une boucle pour: </a:t>
            </a:r>
          </a:p>
          <a:p>
            <a:pPr lvl="1"/>
            <a:r>
              <a:rPr lang="fr-FR" dirty="0"/>
              <a:t>Arrêter complètement la boucle à un endroit/moment précis</a:t>
            </a:r>
          </a:p>
          <a:p>
            <a:pPr lvl="1"/>
            <a:r>
              <a:rPr lang="fr-FR" dirty="0"/>
              <a:t>Passer à l’itération suivante</a:t>
            </a:r>
          </a:p>
          <a:p>
            <a:r>
              <a:rPr lang="fr-FR" dirty="0"/>
              <a:t>« break; » permet l’arrêt total de la boucle</a:t>
            </a:r>
          </a:p>
          <a:p>
            <a:r>
              <a:rPr lang="fr-FR" dirty="0"/>
              <a:t>«  continue; » permet de passer à l’itération suivante en ignorant le reste de l’itération en cours</a:t>
            </a:r>
          </a:p>
        </p:txBody>
      </p:sp>
    </p:spTree>
    <p:extLst>
      <p:ext uri="{BB962C8B-B14F-4D97-AF65-F5344CB8AC3E}">
        <p14:creationId xmlns:p14="http://schemas.microsoft.com/office/powerpoint/2010/main" val="491660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9807191" y="107659"/>
            <a:ext cx="2281343" cy="723550"/>
          </a:xfrm>
        </p:spPr>
        <p:txBody>
          <a:bodyPr>
            <a:normAutofit/>
          </a:bodyPr>
          <a:lstStyle/>
          <a:p>
            <a:pPr algn="r"/>
            <a:r>
              <a:rPr lang="fr-FR" sz="4400" dirty="0">
                <a:solidFill>
                  <a:srgbClr val="4A2318"/>
                </a:solidFill>
              </a:rPr>
              <a:t>Boucles</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8892791"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8422641" cy="520463"/>
          </a:xfrm>
          <a:prstGeom prst="rect">
            <a:avLst/>
          </a:prstGeom>
        </p:spPr>
        <p:txBody>
          <a:bodyPr vert="horz" lIns="91440" tIns="45720" rIns="91440" bIns="45720" rtlCol="0" anchor="t">
            <a:normAutofit fontScale="92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Contrôle de boucle : Break et Continue - Exemple</a:t>
            </a:r>
          </a:p>
        </p:txBody>
      </p:sp>
      <p:sp>
        <p:nvSpPr>
          <p:cNvPr id="10" name="Rectangle : avec coins arrondis en diagonale 9">
            <a:extLst>
              <a:ext uri="{FF2B5EF4-FFF2-40B4-BE49-F238E27FC236}">
                <a16:creationId xmlns:a16="http://schemas.microsoft.com/office/drawing/2014/main" id="{0EEFDA77-AC23-409A-8B52-2415B8F74331}"/>
              </a:ext>
            </a:extLst>
          </p:cNvPr>
          <p:cNvSpPr/>
          <p:nvPr/>
        </p:nvSpPr>
        <p:spPr>
          <a:xfrm>
            <a:off x="1092339" y="1330382"/>
            <a:ext cx="6253341" cy="2724150"/>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sz="1400" b="0" noProof="1">
                <a:solidFill>
                  <a:srgbClr val="9CDCFE"/>
                </a:solidFill>
                <a:effectLst/>
                <a:latin typeface="Consolas" panose="020B0609020204030204" pitchFamily="49" charset="0"/>
              </a:rPr>
              <a:t>$tableChosen</a:t>
            </a:r>
            <a:r>
              <a:rPr lang="fr-FR" sz="1400" b="0" noProof="1">
                <a:solidFill>
                  <a:srgbClr val="D4D4D4"/>
                </a:solidFill>
                <a:effectLst/>
                <a:latin typeface="Consolas" panose="020B0609020204030204" pitchFamily="49" charset="0"/>
              </a:rPr>
              <a:t> = </a:t>
            </a:r>
            <a:r>
              <a:rPr lang="fr-FR" sz="1400" b="0" noProof="1">
                <a:solidFill>
                  <a:srgbClr val="B5CEA8"/>
                </a:solidFill>
                <a:effectLst/>
                <a:latin typeface="Consolas" panose="020B0609020204030204" pitchFamily="49" charset="0"/>
              </a:rPr>
              <a:t>5</a:t>
            </a:r>
            <a:r>
              <a:rPr lang="fr-FR" sz="1400" b="0" noProof="1">
                <a:solidFill>
                  <a:srgbClr val="D4D4D4"/>
                </a:solidFill>
                <a:effectLst/>
                <a:latin typeface="Consolas" panose="020B0609020204030204" pitchFamily="49" charset="0"/>
              </a:rPr>
              <a:t>;</a:t>
            </a:r>
          </a:p>
          <a:p>
            <a:br>
              <a:rPr lang="fr-FR" sz="1400" b="0" noProof="1">
                <a:solidFill>
                  <a:srgbClr val="D4D4D4"/>
                </a:solidFill>
                <a:effectLst/>
                <a:latin typeface="Consolas" panose="020B0609020204030204" pitchFamily="49" charset="0"/>
              </a:rPr>
            </a:br>
            <a:r>
              <a:rPr lang="fr-FR" sz="1400" b="0" noProof="1">
                <a:solidFill>
                  <a:srgbClr val="C586C0"/>
                </a:solidFill>
                <a:effectLst/>
                <a:latin typeface="Consolas" panose="020B0609020204030204" pitchFamily="49" charset="0"/>
              </a:rPr>
              <a:t>for</a:t>
            </a:r>
            <a:r>
              <a:rPr lang="fr-FR" sz="1400" b="0" noProof="1">
                <a:solidFill>
                  <a:srgbClr val="D4D4D4"/>
                </a:solidFill>
                <a:effectLst/>
                <a:latin typeface="Consolas" panose="020B0609020204030204" pitchFamily="49" charset="0"/>
              </a:rPr>
              <a:t> (</a:t>
            </a:r>
            <a:r>
              <a:rPr lang="fr-FR" sz="1400" b="0" noProof="1">
                <a:solidFill>
                  <a:srgbClr val="9CDCFE"/>
                </a:solidFill>
                <a:effectLst/>
                <a:latin typeface="Consolas" panose="020B0609020204030204" pitchFamily="49" charset="0"/>
              </a:rPr>
              <a:t>$i</a:t>
            </a:r>
            <a:r>
              <a:rPr lang="fr-FR" sz="1400" b="0" noProof="1">
                <a:solidFill>
                  <a:srgbClr val="D4D4D4"/>
                </a:solidFill>
                <a:effectLst/>
                <a:latin typeface="Consolas" panose="020B0609020204030204" pitchFamily="49" charset="0"/>
              </a:rPr>
              <a:t> = </a:t>
            </a:r>
            <a:r>
              <a:rPr lang="fr-FR" sz="1400" b="0" noProof="1">
                <a:solidFill>
                  <a:srgbClr val="B5CEA8"/>
                </a:solidFill>
                <a:effectLst/>
                <a:latin typeface="Consolas" panose="020B0609020204030204" pitchFamily="49" charset="0"/>
              </a:rPr>
              <a:t>0</a:t>
            </a:r>
            <a:r>
              <a:rPr lang="fr-FR" sz="1400" b="0" noProof="1">
                <a:solidFill>
                  <a:srgbClr val="D4D4D4"/>
                </a:solidFill>
                <a:effectLst/>
                <a:latin typeface="Consolas" panose="020B0609020204030204" pitchFamily="49" charset="0"/>
              </a:rPr>
              <a:t>; </a:t>
            </a:r>
            <a:r>
              <a:rPr lang="fr-FR" sz="1400" b="0" noProof="1">
                <a:solidFill>
                  <a:srgbClr val="9CDCFE"/>
                </a:solidFill>
                <a:effectLst/>
                <a:latin typeface="Consolas" panose="020B0609020204030204" pitchFamily="49" charset="0"/>
              </a:rPr>
              <a:t>$i</a:t>
            </a:r>
            <a:r>
              <a:rPr lang="fr-FR" sz="1400" b="0" noProof="1">
                <a:solidFill>
                  <a:srgbClr val="D4D4D4"/>
                </a:solidFill>
                <a:effectLst/>
                <a:latin typeface="Consolas" panose="020B0609020204030204" pitchFamily="49" charset="0"/>
              </a:rPr>
              <a:t> &lt;= </a:t>
            </a:r>
            <a:r>
              <a:rPr lang="fr-FR" sz="1400" b="0" noProof="1">
                <a:solidFill>
                  <a:srgbClr val="B5CEA8"/>
                </a:solidFill>
                <a:effectLst/>
                <a:latin typeface="Consolas" panose="020B0609020204030204" pitchFamily="49" charset="0"/>
              </a:rPr>
              <a:t>10</a:t>
            </a:r>
            <a:r>
              <a:rPr lang="fr-FR" sz="1400" b="0" noProof="1">
                <a:solidFill>
                  <a:srgbClr val="D4D4D4"/>
                </a:solidFill>
                <a:effectLst/>
                <a:latin typeface="Consolas" panose="020B0609020204030204" pitchFamily="49" charset="0"/>
              </a:rPr>
              <a:t>; </a:t>
            </a:r>
            <a:r>
              <a:rPr lang="fr-FR" sz="1400" b="0" noProof="1">
                <a:solidFill>
                  <a:srgbClr val="9CDCFE"/>
                </a:solidFill>
                <a:effectLst/>
                <a:latin typeface="Consolas" panose="020B0609020204030204" pitchFamily="49" charset="0"/>
              </a:rPr>
              <a:t>$i</a:t>
            </a:r>
            <a:r>
              <a:rPr lang="fr-FR" sz="1400" b="0" noProof="1">
                <a:solidFill>
                  <a:srgbClr val="D4D4D4"/>
                </a:solidFill>
                <a:effectLst/>
                <a:latin typeface="Consolas" panose="020B0609020204030204" pitchFamily="49" charset="0"/>
              </a:rPr>
              <a:t>++) {</a:t>
            </a:r>
          </a:p>
          <a:p>
            <a:r>
              <a:rPr lang="fr-FR" sz="1400" b="0" noProof="1">
                <a:solidFill>
                  <a:srgbClr val="D4D4D4"/>
                </a:solidFill>
                <a:effectLst/>
                <a:latin typeface="Consolas" panose="020B0609020204030204" pitchFamily="49" charset="0"/>
              </a:rPr>
              <a:t>    </a:t>
            </a:r>
            <a:r>
              <a:rPr lang="fr-FR" sz="1400" b="0" noProof="1">
                <a:solidFill>
                  <a:srgbClr val="9CDCFE"/>
                </a:solidFill>
                <a:effectLst/>
                <a:latin typeface="Consolas" panose="020B0609020204030204" pitchFamily="49" charset="0"/>
              </a:rPr>
              <a:t>$result</a:t>
            </a:r>
            <a:r>
              <a:rPr lang="fr-FR" sz="1400" b="0" noProof="1">
                <a:solidFill>
                  <a:srgbClr val="D4D4D4"/>
                </a:solidFill>
                <a:effectLst/>
                <a:latin typeface="Consolas" panose="020B0609020204030204" pitchFamily="49" charset="0"/>
              </a:rPr>
              <a:t> = </a:t>
            </a:r>
            <a:r>
              <a:rPr lang="fr-FR" sz="1400" b="0" noProof="1">
                <a:solidFill>
                  <a:srgbClr val="9CDCFE"/>
                </a:solidFill>
                <a:effectLst/>
                <a:latin typeface="Consolas" panose="020B0609020204030204" pitchFamily="49" charset="0"/>
              </a:rPr>
              <a:t>$tableChosen</a:t>
            </a:r>
            <a:r>
              <a:rPr lang="fr-FR" sz="1400" b="0" noProof="1">
                <a:solidFill>
                  <a:srgbClr val="D4D4D4"/>
                </a:solidFill>
                <a:effectLst/>
                <a:latin typeface="Consolas" panose="020B0609020204030204" pitchFamily="49" charset="0"/>
              </a:rPr>
              <a:t> * </a:t>
            </a:r>
            <a:r>
              <a:rPr lang="fr-FR" sz="1400" b="0" noProof="1">
                <a:solidFill>
                  <a:srgbClr val="9CDCFE"/>
                </a:solidFill>
                <a:effectLst/>
                <a:latin typeface="Consolas" panose="020B0609020204030204" pitchFamily="49" charset="0"/>
              </a:rPr>
              <a:t>$i</a:t>
            </a:r>
            <a:r>
              <a:rPr lang="fr-FR" sz="1400" b="0" noProof="1">
                <a:solidFill>
                  <a:srgbClr val="D4D4D4"/>
                </a:solidFill>
                <a:effectLst/>
                <a:latin typeface="Consolas" panose="020B0609020204030204" pitchFamily="49" charset="0"/>
              </a:rPr>
              <a:t>;</a:t>
            </a:r>
          </a:p>
          <a:p>
            <a:r>
              <a:rPr lang="fr-FR" sz="1400" b="0" noProof="1">
                <a:solidFill>
                  <a:srgbClr val="D4D4D4"/>
                </a:solidFill>
                <a:effectLst/>
                <a:latin typeface="Consolas" panose="020B0609020204030204" pitchFamily="49" charset="0"/>
              </a:rPr>
              <a:t>    </a:t>
            </a:r>
          </a:p>
          <a:p>
            <a:r>
              <a:rPr lang="fr-FR" sz="1400" b="0" noProof="1">
                <a:solidFill>
                  <a:srgbClr val="D4D4D4"/>
                </a:solidFill>
                <a:effectLst/>
                <a:latin typeface="Consolas" panose="020B0609020204030204" pitchFamily="49" charset="0"/>
              </a:rPr>
              <a:t>    </a:t>
            </a:r>
            <a:r>
              <a:rPr lang="fr-FR" sz="1400" b="0" noProof="1">
                <a:solidFill>
                  <a:srgbClr val="C586C0"/>
                </a:solidFill>
                <a:effectLst/>
                <a:latin typeface="Consolas" panose="020B0609020204030204" pitchFamily="49" charset="0"/>
              </a:rPr>
              <a:t>if</a:t>
            </a:r>
            <a:r>
              <a:rPr lang="fr-FR" sz="1400" b="0" noProof="1">
                <a:solidFill>
                  <a:srgbClr val="D4D4D4"/>
                </a:solidFill>
                <a:effectLst/>
                <a:latin typeface="Consolas" panose="020B0609020204030204" pitchFamily="49" charset="0"/>
              </a:rPr>
              <a:t>(</a:t>
            </a:r>
            <a:r>
              <a:rPr lang="fr-FR" sz="1400" b="0" noProof="1">
                <a:solidFill>
                  <a:srgbClr val="9CDCFE"/>
                </a:solidFill>
                <a:effectLst/>
                <a:latin typeface="Consolas" panose="020B0609020204030204" pitchFamily="49" charset="0"/>
              </a:rPr>
              <a:t>$result</a:t>
            </a:r>
            <a:r>
              <a:rPr lang="fr-FR" sz="1400" b="0" noProof="1">
                <a:solidFill>
                  <a:srgbClr val="D4D4D4"/>
                </a:solidFill>
                <a:effectLst/>
                <a:latin typeface="Consolas" panose="020B0609020204030204" pitchFamily="49" charset="0"/>
              </a:rPr>
              <a:t> % </a:t>
            </a:r>
            <a:r>
              <a:rPr lang="fr-FR" sz="1400" b="0" noProof="1">
                <a:solidFill>
                  <a:srgbClr val="B5CEA8"/>
                </a:solidFill>
                <a:effectLst/>
                <a:latin typeface="Consolas" panose="020B0609020204030204" pitchFamily="49" charset="0"/>
              </a:rPr>
              <a:t>2</a:t>
            </a:r>
            <a:r>
              <a:rPr lang="fr-FR" sz="1400" b="0" noProof="1">
                <a:solidFill>
                  <a:srgbClr val="D4D4D4"/>
                </a:solidFill>
                <a:effectLst/>
                <a:latin typeface="Consolas" panose="020B0609020204030204" pitchFamily="49" charset="0"/>
              </a:rPr>
              <a:t> == </a:t>
            </a:r>
            <a:r>
              <a:rPr lang="fr-FR" sz="1400" b="0" noProof="1">
                <a:solidFill>
                  <a:srgbClr val="B5CEA8"/>
                </a:solidFill>
                <a:effectLst/>
                <a:latin typeface="Consolas" panose="020B0609020204030204" pitchFamily="49" charset="0"/>
              </a:rPr>
              <a:t>0</a:t>
            </a:r>
            <a:r>
              <a:rPr lang="fr-FR" sz="1400" b="0" noProof="1">
                <a:solidFill>
                  <a:srgbClr val="D4D4D4"/>
                </a:solidFill>
                <a:effectLst/>
                <a:latin typeface="Consolas" panose="020B0609020204030204" pitchFamily="49" charset="0"/>
              </a:rPr>
              <a:t>) {</a:t>
            </a:r>
          </a:p>
          <a:p>
            <a:r>
              <a:rPr lang="fr-FR" sz="1400" b="0" noProof="1">
                <a:solidFill>
                  <a:srgbClr val="D4D4D4"/>
                </a:solidFill>
                <a:effectLst/>
                <a:latin typeface="Consolas" panose="020B0609020204030204" pitchFamily="49" charset="0"/>
              </a:rPr>
              <a:t>        </a:t>
            </a:r>
            <a:r>
              <a:rPr lang="fr-FR" sz="1400" b="0" noProof="1">
                <a:solidFill>
                  <a:srgbClr val="C586C0"/>
                </a:solidFill>
                <a:effectLst/>
                <a:latin typeface="Consolas" panose="020B0609020204030204" pitchFamily="49" charset="0"/>
              </a:rPr>
              <a:t>continue</a:t>
            </a:r>
            <a:r>
              <a:rPr lang="fr-FR" sz="1400" b="0" noProof="1">
                <a:solidFill>
                  <a:srgbClr val="D4D4D4"/>
                </a:solidFill>
                <a:effectLst/>
                <a:latin typeface="Consolas" panose="020B0609020204030204" pitchFamily="49" charset="0"/>
              </a:rPr>
              <a:t>;</a:t>
            </a:r>
          </a:p>
          <a:p>
            <a:r>
              <a:rPr lang="fr-FR" sz="1400" b="0" noProof="1">
                <a:solidFill>
                  <a:srgbClr val="D4D4D4"/>
                </a:solidFill>
                <a:effectLst/>
                <a:latin typeface="Consolas" panose="020B0609020204030204" pitchFamily="49" charset="0"/>
              </a:rPr>
              <a:t>    }</a:t>
            </a:r>
          </a:p>
          <a:p>
            <a:br>
              <a:rPr lang="fr-FR" sz="1400" b="0" noProof="1">
                <a:solidFill>
                  <a:srgbClr val="D4D4D4"/>
                </a:solidFill>
                <a:effectLst/>
                <a:latin typeface="Consolas" panose="020B0609020204030204" pitchFamily="49" charset="0"/>
              </a:rPr>
            </a:br>
            <a:r>
              <a:rPr lang="fr-FR" sz="1400" b="0" noProof="1">
                <a:solidFill>
                  <a:srgbClr val="D4D4D4"/>
                </a:solidFill>
                <a:effectLst/>
                <a:latin typeface="Consolas" panose="020B0609020204030204" pitchFamily="49" charset="0"/>
              </a:rPr>
              <a:t>    </a:t>
            </a:r>
            <a:r>
              <a:rPr lang="fr-FR" sz="1400" b="0" noProof="1">
                <a:solidFill>
                  <a:srgbClr val="DCDCAA"/>
                </a:solidFill>
                <a:effectLst/>
                <a:latin typeface="Consolas" panose="020B0609020204030204" pitchFamily="49" charset="0"/>
              </a:rPr>
              <a:t>echo</a:t>
            </a:r>
            <a:r>
              <a:rPr lang="fr-FR" sz="1400" b="0" noProof="1">
                <a:solidFill>
                  <a:srgbClr val="D4D4D4"/>
                </a:solidFill>
                <a:effectLst/>
                <a:latin typeface="Consolas" panose="020B0609020204030204" pitchFamily="49" charset="0"/>
              </a:rPr>
              <a:t> </a:t>
            </a:r>
            <a:r>
              <a:rPr lang="fr-FR" sz="1400" b="0" noProof="1">
                <a:solidFill>
                  <a:srgbClr val="9CDCFE"/>
                </a:solidFill>
                <a:effectLst/>
                <a:latin typeface="Consolas" panose="020B0609020204030204" pitchFamily="49" charset="0"/>
              </a:rPr>
              <a:t>$tableChosen</a:t>
            </a:r>
            <a:r>
              <a:rPr lang="fr-FR" sz="1400" b="0" noProof="1">
                <a:solidFill>
                  <a:srgbClr val="D4D4D4"/>
                </a:solidFill>
                <a:effectLst/>
                <a:latin typeface="Consolas" panose="020B0609020204030204" pitchFamily="49" charset="0"/>
              </a:rPr>
              <a:t>.</a:t>
            </a:r>
            <a:r>
              <a:rPr lang="fr-FR" sz="1400" b="0" noProof="1">
                <a:solidFill>
                  <a:srgbClr val="CE9178"/>
                </a:solidFill>
                <a:effectLst/>
                <a:latin typeface="Consolas" panose="020B0609020204030204" pitchFamily="49" charset="0"/>
              </a:rPr>
              <a:t>' x '</a:t>
            </a:r>
            <a:r>
              <a:rPr lang="fr-FR" sz="1400" b="0" noProof="1">
                <a:solidFill>
                  <a:srgbClr val="D4D4D4"/>
                </a:solidFill>
                <a:effectLst/>
                <a:latin typeface="Consolas" panose="020B0609020204030204" pitchFamily="49" charset="0"/>
              </a:rPr>
              <a:t>.</a:t>
            </a:r>
            <a:r>
              <a:rPr lang="fr-FR" sz="1400" b="0" noProof="1">
                <a:solidFill>
                  <a:srgbClr val="9CDCFE"/>
                </a:solidFill>
                <a:effectLst/>
                <a:latin typeface="Consolas" panose="020B0609020204030204" pitchFamily="49" charset="0"/>
              </a:rPr>
              <a:t>$i</a:t>
            </a:r>
            <a:r>
              <a:rPr lang="fr-FR" sz="1400" b="0" noProof="1">
                <a:solidFill>
                  <a:srgbClr val="D4D4D4"/>
                </a:solidFill>
                <a:effectLst/>
                <a:latin typeface="Consolas" panose="020B0609020204030204" pitchFamily="49" charset="0"/>
              </a:rPr>
              <a:t>.</a:t>
            </a:r>
            <a:r>
              <a:rPr lang="fr-FR" sz="1400" b="0" noProof="1">
                <a:solidFill>
                  <a:srgbClr val="CE9178"/>
                </a:solidFill>
                <a:effectLst/>
                <a:latin typeface="Consolas" panose="020B0609020204030204" pitchFamily="49" charset="0"/>
              </a:rPr>
              <a:t>' = '</a:t>
            </a:r>
            <a:r>
              <a:rPr lang="fr-FR" sz="1400" b="0" noProof="1">
                <a:solidFill>
                  <a:srgbClr val="D4D4D4"/>
                </a:solidFill>
                <a:effectLst/>
                <a:latin typeface="Consolas" panose="020B0609020204030204" pitchFamily="49" charset="0"/>
              </a:rPr>
              <a:t>.</a:t>
            </a:r>
            <a:r>
              <a:rPr lang="fr-FR" sz="1400" b="0" noProof="1">
                <a:solidFill>
                  <a:srgbClr val="9CDCFE"/>
                </a:solidFill>
                <a:effectLst/>
                <a:latin typeface="Consolas" panose="020B0609020204030204" pitchFamily="49" charset="0"/>
              </a:rPr>
              <a:t>$result</a:t>
            </a:r>
            <a:r>
              <a:rPr lang="fr-FR" sz="1400" b="0" noProof="1">
                <a:solidFill>
                  <a:srgbClr val="D4D4D4"/>
                </a:solidFill>
                <a:effectLst/>
                <a:latin typeface="Consolas" panose="020B0609020204030204" pitchFamily="49" charset="0"/>
              </a:rPr>
              <a:t>.</a:t>
            </a:r>
            <a:r>
              <a:rPr lang="fr-FR" sz="1400" b="0" noProof="1">
                <a:solidFill>
                  <a:srgbClr val="CE9178"/>
                </a:solidFill>
                <a:effectLst/>
                <a:latin typeface="Consolas" panose="020B0609020204030204" pitchFamily="49" charset="0"/>
              </a:rPr>
              <a:t>'&lt;br&gt;'</a:t>
            </a:r>
            <a:r>
              <a:rPr lang="fr-FR" sz="1400" b="0" noProof="1">
                <a:solidFill>
                  <a:srgbClr val="D4D4D4"/>
                </a:solidFill>
                <a:effectLst/>
                <a:latin typeface="Consolas" panose="020B0609020204030204" pitchFamily="49" charset="0"/>
              </a:rPr>
              <a:t>;</a:t>
            </a:r>
          </a:p>
          <a:p>
            <a:r>
              <a:rPr lang="fr-FR" sz="1400" b="0" noProof="1">
                <a:solidFill>
                  <a:srgbClr val="D4D4D4"/>
                </a:solidFill>
                <a:effectLst/>
                <a:latin typeface="Consolas" panose="020B0609020204030204" pitchFamily="49" charset="0"/>
              </a:rPr>
              <a:t>}</a:t>
            </a:r>
          </a:p>
        </p:txBody>
      </p:sp>
      <p:sp>
        <p:nvSpPr>
          <p:cNvPr id="11" name="ZoneTexte 10">
            <a:extLst>
              <a:ext uri="{FF2B5EF4-FFF2-40B4-BE49-F238E27FC236}">
                <a16:creationId xmlns:a16="http://schemas.microsoft.com/office/drawing/2014/main" id="{B010BA3D-F421-4AD1-A9ED-0E028C40DF18}"/>
              </a:ext>
            </a:extLst>
          </p:cNvPr>
          <p:cNvSpPr txBox="1"/>
          <p:nvPr/>
        </p:nvSpPr>
        <p:spPr>
          <a:xfrm>
            <a:off x="7960610" y="1330382"/>
            <a:ext cx="2605789" cy="2031325"/>
          </a:xfrm>
          <a:prstGeom prst="rect">
            <a:avLst/>
          </a:prstGeom>
          <a:noFill/>
        </p:spPr>
        <p:txBody>
          <a:bodyPr wrap="square">
            <a:spAutoFit/>
          </a:bodyPr>
          <a:lstStyle/>
          <a:p>
            <a:r>
              <a:rPr lang="fr-FR" b="1" i="0" dirty="0">
                <a:solidFill>
                  <a:srgbClr val="000000"/>
                </a:solidFill>
                <a:effectLst/>
              </a:rPr>
              <a:t>Résultat navigateur :</a:t>
            </a:r>
          </a:p>
          <a:p>
            <a:endParaRPr lang="fr-FR" b="1" i="0" dirty="0">
              <a:solidFill>
                <a:srgbClr val="000000"/>
              </a:solidFill>
              <a:effectLst/>
            </a:endParaRPr>
          </a:p>
          <a:p>
            <a:r>
              <a:rPr lang="fr-FR" b="0" i="0" dirty="0">
                <a:solidFill>
                  <a:srgbClr val="000000"/>
                </a:solidFill>
                <a:effectLst/>
              </a:rPr>
              <a:t>5 x 1 = 5</a:t>
            </a:r>
            <a:br>
              <a:rPr lang="fr-FR" dirty="0"/>
            </a:br>
            <a:r>
              <a:rPr lang="fr-FR" b="0" i="0" dirty="0">
                <a:solidFill>
                  <a:srgbClr val="000000"/>
                </a:solidFill>
                <a:effectLst/>
              </a:rPr>
              <a:t>5 x 3 = 15</a:t>
            </a:r>
            <a:br>
              <a:rPr lang="fr-FR" dirty="0"/>
            </a:br>
            <a:r>
              <a:rPr lang="fr-FR" b="0" i="0" dirty="0">
                <a:solidFill>
                  <a:srgbClr val="000000"/>
                </a:solidFill>
                <a:effectLst/>
              </a:rPr>
              <a:t>5 x 5 = 25</a:t>
            </a:r>
            <a:br>
              <a:rPr lang="fr-FR" dirty="0"/>
            </a:br>
            <a:r>
              <a:rPr lang="fr-FR" b="0" i="0" dirty="0">
                <a:solidFill>
                  <a:srgbClr val="000000"/>
                </a:solidFill>
                <a:effectLst/>
              </a:rPr>
              <a:t>5 x 7 = 35</a:t>
            </a:r>
            <a:br>
              <a:rPr lang="fr-FR" dirty="0"/>
            </a:br>
            <a:r>
              <a:rPr lang="fr-FR" b="0" i="0" dirty="0">
                <a:solidFill>
                  <a:srgbClr val="000000"/>
                </a:solidFill>
                <a:effectLst/>
              </a:rPr>
              <a:t>5 x 9 = 45</a:t>
            </a:r>
            <a:endParaRPr lang="fr-FR" dirty="0"/>
          </a:p>
        </p:txBody>
      </p:sp>
      <p:sp>
        <p:nvSpPr>
          <p:cNvPr id="12" name="Rectangle : avec coins arrondis en diagonale 11">
            <a:extLst>
              <a:ext uri="{FF2B5EF4-FFF2-40B4-BE49-F238E27FC236}">
                <a16:creationId xmlns:a16="http://schemas.microsoft.com/office/drawing/2014/main" id="{A5C67E7C-E424-41B8-9AE7-7480AA7DFD48}"/>
              </a:ext>
            </a:extLst>
          </p:cNvPr>
          <p:cNvSpPr/>
          <p:nvPr/>
        </p:nvSpPr>
        <p:spPr>
          <a:xfrm>
            <a:off x="1092338" y="4308532"/>
            <a:ext cx="6253341" cy="2247424"/>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sz="1400" b="0" noProof="1">
                <a:solidFill>
                  <a:srgbClr val="9CDCFE"/>
                </a:solidFill>
                <a:effectLst/>
                <a:latin typeface="Consolas" panose="020B0609020204030204" pitchFamily="49" charset="0"/>
              </a:rPr>
              <a:t>$fruits</a:t>
            </a:r>
            <a:r>
              <a:rPr lang="fr-FR" sz="1400" b="0" noProof="1">
                <a:solidFill>
                  <a:srgbClr val="D4D4D4"/>
                </a:solidFill>
                <a:effectLst/>
                <a:latin typeface="Consolas" panose="020B0609020204030204" pitchFamily="49" charset="0"/>
              </a:rPr>
              <a:t> = [</a:t>
            </a:r>
            <a:r>
              <a:rPr lang="fr-FR" sz="1400" b="0" noProof="1">
                <a:solidFill>
                  <a:srgbClr val="CE9178"/>
                </a:solidFill>
                <a:effectLst/>
                <a:latin typeface="Consolas" panose="020B0609020204030204" pitchFamily="49" charset="0"/>
              </a:rPr>
              <a:t>'pomme'</a:t>
            </a:r>
            <a:r>
              <a:rPr lang="fr-FR" sz="1400" b="0" noProof="1">
                <a:solidFill>
                  <a:srgbClr val="D4D4D4"/>
                </a:solidFill>
                <a:effectLst/>
                <a:latin typeface="Consolas" panose="020B0609020204030204" pitchFamily="49" charset="0"/>
              </a:rPr>
              <a:t>, </a:t>
            </a:r>
            <a:r>
              <a:rPr lang="fr-FR" sz="1400" b="0" noProof="1">
                <a:solidFill>
                  <a:srgbClr val="CE9178"/>
                </a:solidFill>
                <a:effectLst/>
                <a:latin typeface="Consolas" panose="020B0609020204030204" pitchFamily="49" charset="0"/>
              </a:rPr>
              <a:t>'fraise'</a:t>
            </a:r>
            <a:r>
              <a:rPr lang="fr-FR" sz="1400" b="0" noProof="1">
                <a:solidFill>
                  <a:srgbClr val="D4D4D4"/>
                </a:solidFill>
                <a:effectLst/>
                <a:latin typeface="Consolas" panose="020B0609020204030204" pitchFamily="49" charset="0"/>
              </a:rPr>
              <a:t>, </a:t>
            </a:r>
            <a:r>
              <a:rPr lang="fr-FR" sz="1400" b="0" noProof="1">
                <a:solidFill>
                  <a:srgbClr val="CE9178"/>
                </a:solidFill>
                <a:effectLst/>
                <a:latin typeface="Consolas" panose="020B0609020204030204" pitchFamily="49" charset="0"/>
              </a:rPr>
              <a:t>'poire'</a:t>
            </a:r>
            <a:r>
              <a:rPr lang="fr-FR" sz="1400" b="0" noProof="1">
                <a:solidFill>
                  <a:srgbClr val="D4D4D4"/>
                </a:solidFill>
                <a:effectLst/>
                <a:latin typeface="Consolas" panose="020B0609020204030204" pitchFamily="49" charset="0"/>
              </a:rPr>
              <a:t>, </a:t>
            </a:r>
            <a:r>
              <a:rPr lang="fr-FR" sz="1400" b="0" noProof="1">
                <a:solidFill>
                  <a:srgbClr val="CE9178"/>
                </a:solidFill>
                <a:effectLst/>
                <a:latin typeface="Consolas" panose="020B0609020204030204" pitchFamily="49" charset="0"/>
              </a:rPr>
              <a:t>'orange'</a:t>
            </a:r>
            <a:r>
              <a:rPr lang="fr-FR" sz="1400" b="0" noProof="1">
                <a:solidFill>
                  <a:srgbClr val="D4D4D4"/>
                </a:solidFill>
                <a:effectLst/>
                <a:latin typeface="Consolas" panose="020B0609020204030204" pitchFamily="49" charset="0"/>
              </a:rPr>
              <a:t>];</a:t>
            </a:r>
          </a:p>
          <a:p>
            <a:r>
              <a:rPr lang="fr-FR" sz="1400" b="0" noProof="1">
                <a:solidFill>
                  <a:srgbClr val="9CDCFE"/>
                </a:solidFill>
                <a:effectLst/>
                <a:latin typeface="Consolas" panose="020B0609020204030204" pitchFamily="49" charset="0"/>
              </a:rPr>
              <a:t>$searched</a:t>
            </a:r>
            <a:r>
              <a:rPr lang="fr-FR" sz="1400" b="0" noProof="1">
                <a:solidFill>
                  <a:srgbClr val="D4D4D4"/>
                </a:solidFill>
                <a:effectLst/>
                <a:latin typeface="Consolas" panose="020B0609020204030204" pitchFamily="49" charset="0"/>
              </a:rPr>
              <a:t> = </a:t>
            </a:r>
            <a:r>
              <a:rPr lang="fr-FR" sz="1400" b="0" noProof="1">
                <a:solidFill>
                  <a:srgbClr val="CE9178"/>
                </a:solidFill>
                <a:effectLst/>
                <a:latin typeface="Consolas" panose="020B0609020204030204" pitchFamily="49" charset="0"/>
              </a:rPr>
              <a:t>'poire'</a:t>
            </a:r>
            <a:r>
              <a:rPr lang="fr-FR" sz="1400" b="0" noProof="1">
                <a:solidFill>
                  <a:srgbClr val="D4D4D4"/>
                </a:solidFill>
                <a:effectLst/>
                <a:latin typeface="Consolas" panose="020B0609020204030204" pitchFamily="49" charset="0"/>
              </a:rPr>
              <a:t>;</a:t>
            </a:r>
          </a:p>
          <a:p>
            <a:br>
              <a:rPr lang="fr-FR" sz="1400" b="0" noProof="1">
                <a:solidFill>
                  <a:srgbClr val="D4D4D4"/>
                </a:solidFill>
                <a:effectLst/>
                <a:latin typeface="Consolas" panose="020B0609020204030204" pitchFamily="49" charset="0"/>
              </a:rPr>
            </a:br>
            <a:r>
              <a:rPr lang="fr-FR" sz="1400" b="0" noProof="1">
                <a:solidFill>
                  <a:srgbClr val="C586C0"/>
                </a:solidFill>
                <a:effectLst/>
                <a:latin typeface="Consolas" panose="020B0609020204030204" pitchFamily="49" charset="0"/>
              </a:rPr>
              <a:t>foreach</a:t>
            </a:r>
            <a:r>
              <a:rPr lang="fr-FR" sz="1400" b="0" noProof="1">
                <a:solidFill>
                  <a:srgbClr val="D4D4D4"/>
                </a:solidFill>
                <a:effectLst/>
                <a:latin typeface="Consolas" panose="020B0609020204030204" pitchFamily="49" charset="0"/>
              </a:rPr>
              <a:t> (</a:t>
            </a:r>
            <a:r>
              <a:rPr lang="fr-FR" sz="1400" b="0" noProof="1">
                <a:solidFill>
                  <a:srgbClr val="9CDCFE"/>
                </a:solidFill>
                <a:effectLst/>
                <a:latin typeface="Consolas" panose="020B0609020204030204" pitchFamily="49" charset="0"/>
              </a:rPr>
              <a:t>$fruits</a:t>
            </a:r>
            <a:r>
              <a:rPr lang="fr-FR" sz="1400" b="0" noProof="1">
                <a:solidFill>
                  <a:srgbClr val="D4D4D4"/>
                </a:solidFill>
                <a:effectLst/>
                <a:latin typeface="Consolas" panose="020B0609020204030204" pitchFamily="49" charset="0"/>
              </a:rPr>
              <a:t> as </a:t>
            </a:r>
            <a:r>
              <a:rPr lang="fr-FR" sz="1400" b="0" noProof="1">
                <a:solidFill>
                  <a:srgbClr val="9CDCFE"/>
                </a:solidFill>
                <a:effectLst/>
                <a:latin typeface="Consolas" panose="020B0609020204030204" pitchFamily="49" charset="0"/>
              </a:rPr>
              <a:t>$fruit</a:t>
            </a:r>
            <a:r>
              <a:rPr lang="fr-FR" sz="1400" b="0" noProof="1">
                <a:solidFill>
                  <a:srgbClr val="D4D4D4"/>
                </a:solidFill>
                <a:effectLst/>
                <a:latin typeface="Consolas" panose="020B0609020204030204" pitchFamily="49" charset="0"/>
              </a:rPr>
              <a:t>) {</a:t>
            </a:r>
          </a:p>
          <a:p>
            <a:r>
              <a:rPr lang="fr-FR" sz="1400" b="0" noProof="1">
                <a:solidFill>
                  <a:srgbClr val="D4D4D4"/>
                </a:solidFill>
                <a:effectLst/>
                <a:latin typeface="Consolas" panose="020B0609020204030204" pitchFamily="49" charset="0"/>
              </a:rPr>
              <a:t>    </a:t>
            </a:r>
            <a:r>
              <a:rPr lang="fr-FR" sz="1400" b="0" noProof="1">
                <a:solidFill>
                  <a:srgbClr val="C586C0"/>
                </a:solidFill>
                <a:effectLst/>
                <a:latin typeface="Consolas" panose="020B0609020204030204" pitchFamily="49" charset="0"/>
              </a:rPr>
              <a:t>if</a:t>
            </a:r>
            <a:r>
              <a:rPr lang="fr-FR" sz="1400" b="0" noProof="1">
                <a:solidFill>
                  <a:srgbClr val="D4D4D4"/>
                </a:solidFill>
                <a:effectLst/>
                <a:latin typeface="Consolas" panose="020B0609020204030204" pitchFamily="49" charset="0"/>
              </a:rPr>
              <a:t>(</a:t>
            </a:r>
            <a:r>
              <a:rPr lang="fr-FR" sz="1400" b="0" noProof="1">
                <a:solidFill>
                  <a:srgbClr val="9CDCFE"/>
                </a:solidFill>
                <a:effectLst/>
                <a:latin typeface="Consolas" panose="020B0609020204030204" pitchFamily="49" charset="0"/>
              </a:rPr>
              <a:t>$fruit</a:t>
            </a:r>
            <a:r>
              <a:rPr lang="fr-FR" sz="1400" b="0" noProof="1">
                <a:solidFill>
                  <a:srgbClr val="D4D4D4"/>
                </a:solidFill>
                <a:effectLst/>
                <a:latin typeface="Consolas" panose="020B0609020204030204" pitchFamily="49" charset="0"/>
              </a:rPr>
              <a:t> == </a:t>
            </a:r>
            <a:r>
              <a:rPr lang="fr-FR" sz="1400" b="0" noProof="1">
                <a:solidFill>
                  <a:srgbClr val="9CDCFE"/>
                </a:solidFill>
                <a:effectLst/>
                <a:latin typeface="Consolas" panose="020B0609020204030204" pitchFamily="49" charset="0"/>
              </a:rPr>
              <a:t>$searched</a:t>
            </a:r>
            <a:r>
              <a:rPr lang="fr-FR" sz="1400" b="0" noProof="1">
                <a:solidFill>
                  <a:srgbClr val="D4D4D4"/>
                </a:solidFill>
                <a:effectLst/>
                <a:latin typeface="Consolas" panose="020B0609020204030204" pitchFamily="49" charset="0"/>
              </a:rPr>
              <a:t>) {</a:t>
            </a:r>
          </a:p>
          <a:p>
            <a:r>
              <a:rPr lang="fr-FR" sz="1400" b="0" noProof="1">
                <a:solidFill>
                  <a:srgbClr val="D4D4D4"/>
                </a:solidFill>
                <a:effectLst/>
                <a:latin typeface="Consolas" panose="020B0609020204030204" pitchFamily="49" charset="0"/>
              </a:rPr>
              <a:t>        </a:t>
            </a:r>
            <a:r>
              <a:rPr lang="fr-FR" sz="1400" b="0" noProof="1">
                <a:solidFill>
                  <a:srgbClr val="DCDCAA"/>
                </a:solidFill>
                <a:effectLst/>
                <a:latin typeface="Consolas" panose="020B0609020204030204" pitchFamily="49" charset="0"/>
              </a:rPr>
              <a:t>echo</a:t>
            </a:r>
            <a:r>
              <a:rPr lang="fr-FR" sz="1400" b="0" noProof="1">
                <a:solidFill>
                  <a:srgbClr val="D4D4D4"/>
                </a:solidFill>
                <a:effectLst/>
                <a:latin typeface="Consolas" panose="020B0609020204030204" pitchFamily="49" charset="0"/>
              </a:rPr>
              <a:t> </a:t>
            </a:r>
            <a:r>
              <a:rPr lang="fr-FR" sz="1400" b="0" noProof="1">
                <a:solidFill>
                  <a:srgbClr val="CE9178"/>
                </a:solidFill>
                <a:effectLst/>
                <a:latin typeface="Consolas" panose="020B0609020204030204" pitchFamily="49" charset="0"/>
              </a:rPr>
              <a:t>"Le fruit 'poire' existe dans le tableau."</a:t>
            </a:r>
            <a:r>
              <a:rPr lang="fr-FR" sz="1400" b="0" noProof="1">
                <a:solidFill>
                  <a:srgbClr val="D4D4D4"/>
                </a:solidFill>
                <a:effectLst/>
                <a:latin typeface="Consolas" panose="020B0609020204030204" pitchFamily="49" charset="0"/>
              </a:rPr>
              <a:t>;</a:t>
            </a:r>
          </a:p>
          <a:p>
            <a:r>
              <a:rPr lang="fr-FR" sz="1400" b="0" noProof="1">
                <a:solidFill>
                  <a:srgbClr val="D4D4D4"/>
                </a:solidFill>
                <a:effectLst/>
                <a:latin typeface="Consolas" panose="020B0609020204030204" pitchFamily="49" charset="0"/>
              </a:rPr>
              <a:t>        </a:t>
            </a:r>
            <a:r>
              <a:rPr lang="fr-FR" sz="1400" b="0" noProof="1">
                <a:solidFill>
                  <a:srgbClr val="C586C0"/>
                </a:solidFill>
                <a:effectLst/>
                <a:latin typeface="Consolas" panose="020B0609020204030204" pitchFamily="49" charset="0"/>
              </a:rPr>
              <a:t>break</a:t>
            </a:r>
            <a:r>
              <a:rPr lang="fr-FR" sz="1400" b="0" noProof="1">
                <a:solidFill>
                  <a:srgbClr val="D4D4D4"/>
                </a:solidFill>
                <a:effectLst/>
                <a:latin typeface="Consolas" panose="020B0609020204030204" pitchFamily="49" charset="0"/>
              </a:rPr>
              <a:t>;</a:t>
            </a:r>
          </a:p>
          <a:p>
            <a:r>
              <a:rPr lang="fr-FR" sz="1400" b="0" noProof="1">
                <a:solidFill>
                  <a:srgbClr val="D4D4D4"/>
                </a:solidFill>
                <a:effectLst/>
                <a:latin typeface="Consolas" panose="020B0609020204030204" pitchFamily="49" charset="0"/>
              </a:rPr>
              <a:t>    }</a:t>
            </a:r>
          </a:p>
          <a:p>
            <a:r>
              <a:rPr lang="fr-FR" sz="1400" b="0" noProof="1">
                <a:solidFill>
                  <a:srgbClr val="D4D4D4"/>
                </a:solidFill>
                <a:effectLst/>
                <a:latin typeface="Consolas" panose="020B0609020204030204" pitchFamily="49" charset="0"/>
              </a:rPr>
              <a:t>}</a:t>
            </a:r>
          </a:p>
        </p:txBody>
      </p:sp>
      <p:sp>
        <p:nvSpPr>
          <p:cNvPr id="13" name="ZoneTexte 12">
            <a:extLst>
              <a:ext uri="{FF2B5EF4-FFF2-40B4-BE49-F238E27FC236}">
                <a16:creationId xmlns:a16="http://schemas.microsoft.com/office/drawing/2014/main" id="{BB4AE36D-A521-429E-B940-505E16931006}"/>
              </a:ext>
            </a:extLst>
          </p:cNvPr>
          <p:cNvSpPr txBox="1"/>
          <p:nvPr/>
        </p:nvSpPr>
        <p:spPr>
          <a:xfrm>
            <a:off x="7943297" y="4308532"/>
            <a:ext cx="3727788" cy="923330"/>
          </a:xfrm>
          <a:prstGeom prst="rect">
            <a:avLst/>
          </a:prstGeom>
          <a:noFill/>
        </p:spPr>
        <p:txBody>
          <a:bodyPr wrap="square">
            <a:spAutoFit/>
          </a:bodyPr>
          <a:lstStyle/>
          <a:p>
            <a:r>
              <a:rPr lang="fr-FR" b="1" i="0" dirty="0">
                <a:solidFill>
                  <a:srgbClr val="000000"/>
                </a:solidFill>
                <a:effectLst/>
              </a:rPr>
              <a:t>Résultat navigateur :</a:t>
            </a:r>
          </a:p>
          <a:p>
            <a:endParaRPr lang="fr-FR" b="1" i="0" dirty="0">
              <a:solidFill>
                <a:srgbClr val="000000"/>
              </a:solidFill>
              <a:effectLst/>
            </a:endParaRPr>
          </a:p>
          <a:p>
            <a:r>
              <a:rPr lang="fr-FR" b="0" i="0" dirty="0">
                <a:solidFill>
                  <a:srgbClr val="000000"/>
                </a:solidFill>
                <a:effectLst/>
              </a:rPr>
              <a:t>Le fruit 'poire' existe dans le tableau.</a:t>
            </a:r>
            <a:endParaRPr lang="fr-FR" dirty="0"/>
          </a:p>
        </p:txBody>
      </p:sp>
    </p:spTree>
    <p:extLst>
      <p:ext uri="{BB962C8B-B14F-4D97-AF65-F5344CB8AC3E}">
        <p14:creationId xmlns:p14="http://schemas.microsoft.com/office/powerpoint/2010/main" val="1396254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9807191" y="107659"/>
            <a:ext cx="2281343" cy="723550"/>
          </a:xfrm>
        </p:spPr>
        <p:txBody>
          <a:bodyPr>
            <a:normAutofit/>
          </a:bodyPr>
          <a:lstStyle/>
          <a:p>
            <a:pPr algn="r"/>
            <a:r>
              <a:rPr lang="fr-FR" sz="4400" dirty="0">
                <a:solidFill>
                  <a:srgbClr val="4A2318"/>
                </a:solidFill>
              </a:rPr>
              <a:t>Boucles</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8892791"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Imbrications</a:t>
            </a:r>
          </a:p>
        </p:txBody>
      </p:sp>
      <p:sp>
        <p:nvSpPr>
          <p:cNvPr id="8" name="Espace réservé du contenu 2">
            <a:extLst>
              <a:ext uri="{FF2B5EF4-FFF2-40B4-BE49-F238E27FC236}">
                <a16:creationId xmlns:a16="http://schemas.microsoft.com/office/drawing/2014/main" id="{CC31A6DC-82DB-4AB1-91B9-8840FE4D15CC}"/>
              </a:ext>
            </a:extLst>
          </p:cNvPr>
          <p:cNvSpPr>
            <a:spLocks noGrp="1"/>
          </p:cNvSpPr>
          <p:nvPr>
            <p:ph idx="1"/>
          </p:nvPr>
        </p:nvSpPr>
        <p:spPr>
          <a:xfrm>
            <a:off x="1082179" y="1489045"/>
            <a:ext cx="10764381" cy="4729278"/>
          </a:xfrm>
        </p:spPr>
        <p:txBody>
          <a:bodyPr>
            <a:normAutofit/>
          </a:bodyPr>
          <a:lstStyle/>
          <a:p>
            <a:r>
              <a:rPr lang="fr-FR" dirty="0"/>
              <a:t>Il est possible d’avoir autant de boucles dans des boucles que l’on veut.</a:t>
            </a:r>
          </a:p>
        </p:txBody>
      </p:sp>
      <p:sp>
        <p:nvSpPr>
          <p:cNvPr id="5" name="Rectangle : avec coins arrondis en diagonale 4">
            <a:extLst>
              <a:ext uri="{FF2B5EF4-FFF2-40B4-BE49-F238E27FC236}">
                <a16:creationId xmlns:a16="http://schemas.microsoft.com/office/drawing/2014/main" id="{3B8B611B-C0FA-476B-8687-C172F55E5C19}"/>
              </a:ext>
            </a:extLst>
          </p:cNvPr>
          <p:cNvSpPr/>
          <p:nvPr/>
        </p:nvSpPr>
        <p:spPr>
          <a:xfrm>
            <a:off x="1537234" y="2203860"/>
            <a:ext cx="8269957" cy="2860358"/>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b="0" noProof="1">
                <a:solidFill>
                  <a:srgbClr val="C586C0"/>
                </a:solidFill>
                <a:effectLst/>
                <a:latin typeface="Consolas" panose="020B0609020204030204" pitchFamily="49" charset="0"/>
              </a:rPr>
              <a:t>foreach</a:t>
            </a:r>
            <a:r>
              <a:rPr lang="fr-FR" b="0" noProof="1">
                <a:solidFill>
                  <a:srgbClr val="D4D4D4"/>
                </a:solidFill>
                <a:effectLst/>
                <a:latin typeface="Consolas" panose="020B0609020204030204" pitchFamily="49" charset="0"/>
              </a:rPr>
              <a:t> (ENUMERATOR as </a:t>
            </a:r>
            <a:r>
              <a:rPr lang="fr-FR" b="0" noProof="1">
                <a:solidFill>
                  <a:srgbClr val="9CDCFE"/>
                </a:solidFill>
                <a:effectLst/>
                <a:latin typeface="Consolas" panose="020B0609020204030204" pitchFamily="49" charset="0"/>
              </a:rPr>
              <a:t>$RECEIVER</a:t>
            </a:r>
            <a:r>
              <a:rPr lang="fr-FR" b="0" noProof="1">
                <a:solidFill>
                  <a:srgbClr val="D4D4D4"/>
                </a:solidFill>
                <a:effectLst/>
                <a:latin typeface="Consolas" panose="020B0609020204030204" pitchFamily="49" charset="0"/>
              </a:rPr>
              <a:t>) {</a:t>
            </a:r>
          </a:p>
          <a:p>
            <a:r>
              <a:rPr lang="fr-FR" b="0" noProof="1">
                <a:solidFill>
                  <a:srgbClr val="D4D4D4"/>
                </a:solidFill>
                <a:effectLst/>
                <a:latin typeface="Consolas" panose="020B0609020204030204" pitchFamily="49" charset="0"/>
              </a:rPr>
              <a:t>    </a:t>
            </a:r>
            <a:r>
              <a:rPr lang="fr-FR" b="0" noProof="1">
                <a:solidFill>
                  <a:srgbClr val="6A9955"/>
                </a:solidFill>
                <a:effectLst/>
                <a:latin typeface="Consolas" panose="020B0609020204030204" pitchFamily="49" charset="0"/>
              </a:rPr>
              <a:t>// CODE as long as ENUMERATOR has elements</a:t>
            </a:r>
            <a:endParaRPr lang="fr-FR" b="0" noProof="1">
              <a:solidFill>
                <a:srgbClr val="D4D4D4"/>
              </a:solidFill>
              <a:effectLst/>
              <a:latin typeface="Consolas" panose="020B0609020204030204" pitchFamily="49" charset="0"/>
            </a:endParaRPr>
          </a:p>
          <a:p>
            <a:r>
              <a:rPr lang="fr-FR" b="0" noProof="1">
                <a:solidFill>
                  <a:srgbClr val="D4D4D4"/>
                </a:solidFill>
                <a:effectLst/>
                <a:latin typeface="Consolas" panose="020B0609020204030204" pitchFamily="49" charset="0"/>
              </a:rPr>
              <a:t>    </a:t>
            </a:r>
            <a:r>
              <a:rPr lang="fr-FR" b="0" noProof="1">
                <a:solidFill>
                  <a:srgbClr val="C586C0"/>
                </a:solidFill>
                <a:effectLst/>
                <a:latin typeface="Consolas" panose="020B0609020204030204" pitchFamily="49" charset="0"/>
              </a:rPr>
              <a:t>for</a:t>
            </a:r>
            <a:r>
              <a:rPr lang="fr-FR" b="0" noProof="1">
                <a:solidFill>
                  <a:srgbClr val="D4D4D4"/>
                </a:solidFill>
                <a:effectLst/>
                <a:latin typeface="Consolas" panose="020B0609020204030204" pitchFamily="49" charset="0"/>
              </a:rPr>
              <a:t> (START_1; LIMIT_1; VARIATOR_1) {</a:t>
            </a:r>
          </a:p>
          <a:p>
            <a:r>
              <a:rPr lang="fr-FR" b="0" noProof="1">
                <a:solidFill>
                  <a:srgbClr val="D4D4D4"/>
                </a:solidFill>
                <a:effectLst/>
                <a:latin typeface="Consolas" panose="020B0609020204030204" pitchFamily="49" charset="0"/>
              </a:rPr>
              <a:t>        </a:t>
            </a:r>
            <a:r>
              <a:rPr lang="fr-FR" b="0" noProof="1">
                <a:solidFill>
                  <a:srgbClr val="6A9955"/>
                </a:solidFill>
                <a:effectLst/>
                <a:latin typeface="Consolas" panose="020B0609020204030204" pitchFamily="49" charset="0"/>
              </a:rPr>
              <a:t>// CODE as long as LIMIT_1 is not reached</a:t>
            </a:r>
            <a:endParaRPr lang="fr-FR" b="0" noProof="1">
              <a:solidFill>
                <a:srgbClr val="D4D4D4"/>
              </a:solidFill>
              <a:effectLst/>
              <a:latin typeface="Consolas" panose="020B0609020204030204" pitchFamily="49" charset="0"/>
            </a:endParaRPr>
          </a:p>
          <a:p>
            <a:r>
              <a:rPr lang="fr-FR" b="0" noProof="1">
                <a:solidFill>
                  <a:srgbClr val="D4D4D4"/>
                </a:solidFill>
                <a:effectLst/>
                <a:latin typeface="Consolas" panose="020B0609020204030204" pitchFamily="49" charset="0"/>
              </a:rPr>
              <a:t>        </a:t>
            </a:r>
            <a:r>
              <a:rPr lang="fr-FR" b="0" noProof="1">
                <a:solidFill>
                  <a:srgbClr val="C586C0"/>
                </a:solidFill>
                <a:effectLst/>
                <a:latin typeface="Consolas" panose="020B0609020204030204" pitchFamily="49" charset="0"/>
              </a:rPr>
              <a:t>for</a:t>
            </a:r>
            <a:r>
              <a:rPr lang="fr-FR" b="0" noProof="1">
                <a:solidFill>
                  <a:srgbClr val="D4D4D4"/>
                </a:solidFill>
                <a:effectLst/>
                <a:latin typeface="Consolas" panose="020B0609020204030204" pitchFamily="49" charset="0"/>
              </a:rPr>
              <a:t> (START_2; LIMIT_2; VARIATOR_2) {</a:t>
            </a:r>
          </a:p>
          <a:p>
            <a:r>
              <a:rPr lang="fr-FR" b="0" noProof="1">
                <a:solidFill>
                  <a:srgbClr val="D4D4D4"/>
                </a:solidFill>
                <a:effectLst/>
                <a:latin typeface="Consolas" panose="020B0609020204030204" pitchFamily="49" charset="0"/>
              </a:rPr>
              <a:t>            </a:t>
            </a:r>
            <a:r>
              <a:rPr lang="fr-FR" b="0" noProof="1">
                <a:solidFill>
                  <a:srgbClr val="6A9955"/>
                </a:solidFill>
                <a:effectLst/>
                <a:latin typeface="Consolas" panose="020B0609020204030204" pitchFamily="49" charset="0"/>
              </a:rPr>
              <a:t>// CODE as long as LIMIT_2 is not reached</a:t>
            </a:r>
            <a:endParaRPr lang="fr-FR" b="0" noProof="1">
              <a:solidFill>
                <a:srgbClr val="D4D4D4"/>
              </a:solidFill>
              <a:effectLst/>
              <a:latin typeface="Consolas" panose="020B0609020204030204" pitchFamily="49" charset="0"/>
            </a:endParaRPr>
          </a:p>
          <a:p>
            <a:r>
              <a:rPr lang="fr-FR" b="0" noProof="1">
                <a:solidFill>
                  <a:srgbClr val="D4D4D4"/>
                </a:solidFill>
                <a:effectLst/>
                <a:latin typeface="Consolas" panose="020B0609020204030204" pitchFamily="49" charset="0"/>
              </a:rPr>
              <a:t>        }</a:t>
            </a:r>
          </a:p>
          <a:p>
            <a:r>
              <a:rPr lang="fr-FR" b="0" noProof="1">
                <a:solidFill>
                  <a:srgbClr val="D4D4D4"/>
                </a:solidFill>
                <a:effectLst/>
                <a:latin typeface="Consolas" panose="020B0609020204030204" pitchFamily="49" charset="0"/>
              </a:rPr>
              <a:t>    }</a:t>
            </a:r>
          </a:p>
          <a:p>
            <a:r>
              <a:rPr lang="fr-FR" b="0" noProof="1">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255669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4371030" y="107659"/>
            <a:ext cx="3949004" cy="723550"/>
          </a:xfrm>
        </p:spPr>
        <p:txBody>
          <a:bodyPr>
            <a:normAutofit/>
          </a:bodyPr>
          <a:lstStyle/>
          <a:p>
            <a:pPr algn="ctr"/>
            <a:r>
              <a:rPr lang="fr-FR" dirty="0"/>
              <a:t>Pratique</a:t>
            </a:r>
          </a:p>
        </p:txBody>
      </p:sp>
      <p:cxnSp>
        <p:nvCxnSpPr>
          <p:cNvPr id="11" name="Connecteur droit 10">
            <a:extLst>
              <a:ext uri="{FF2B5EF4-FFF2-40B4-BE49-F238E27FC236}">
                <a16:creationId xmlns:a16="http://schemas.microsoft.com/office/drawing/2014/main" id="{A861434A-C362-4D8F-A67A-662794C630AD}"/>
              </a:ext>
            </a:extLst>
          </p:cNvPr>
          <p:cNvCxnSpPr>
            <a:cxnSpLocks/>
          </p:cNvCxnSpPr>
          <p:nvPr/>
        </p:nvCxnSpPr>
        <p:spPr>
          <a:xfrm flipV="1">
            <a:off x="994784" y="509626"/>
            <a:ext cx="3376246" cy="2186"/>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FCB5B20B-9733-4938-B58D-F1A0A935D5F2}"/>
              </a:ext>
            </a:extLst>
          </p:cNvPr>
          <p:cNvCxnSpPr>
            <a:cxnSpLocks/>
            <a:stCxn id="2" idx="3"/>
          </p:cNvCxnSpPr>
          <p:nvPr/>
        </p:nvCxnSpPr>
        <p:spPr>
          <a:xfrm flipV="1">
            <a:off x="8320034" y="459386"/>
            <a:ext cx="3436537" cy="10048"/>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20" name="Rectangle : coins arrondis 19">
            <a:extLst>
              <a:ext uri="{FF2B5EF4-FFF2-40B4-BE49-F238E27FC236}">
                <a16:creationId xmlns:a16="http://schemas.microsoft.com/office/drawing/2014/main" id="{0C736B76-3E31-40BA-AE40-6B8CADF79645}"/>
              </a:ext>
            </a:extLst>
          </p:cNvPr>
          <p:cNvSpPr/>
          <p:nvPr/>
        </p:nvSpPr>
        <p:spPr>
          <a:xfrm>
            <a:off x="1165609" y="913779"/>
            <a:ext cx="9228071" cy="548483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342900" indent="-342900">
              <a:buFont typeface="+mj-lt"/>
              <a:buAutoNum type="arabicPeriod"/>
            </a:pPr>
            <a:r>
              <a:rPr lang="fr-FR" dirty="0"/>
              <a:t>Réalisez l’affichage n°1. Créez une variable « $star » contenant un nombre d’étoile et avec une boucle « for » réalisez l’affichage. Vous devez prendre en compte que le nombre d’étoile varie selon la valeur de « $star ». S « $star = 8 », il doit y avoir 8 étoiles au début et 1 étoile à la fin. Vous aurez besoin de « </a:t>
            </a:r>
            <a:r>
              <a:rPr lang="fr-FR" dirty="0" err="1"/>
              <a:t>str_repeat</a:t>
            </a:r>
            <a:r>
              <a:rPr lang="fr-FR" dirty="0"/>
              <a:t>() ».</a:t>
            </a:r>
          </a:p>
          <a:p>
            <a:pPr marL="342900" indent="-342900">
              <a:buFont typeface="+mj-lt"/>
              <a:buAutoNum type="arabicPeriod"/>
            </a:pPr>
            <a:endParaRPr lang="fr-FR" dirty="0"/>
          </a:p>
          <a:p>
            <a:pPr marL="342900" indent="-342900">
              <a:buFont typeface="+mj-lt"/>
              <a:buAutoNum type="arabicPeriod"/>
            </a:pPr>
            <a:r>
              <a:rPr lang="fr-FR" dirty="0"/>
              <a:t>Réalisez l’affichage n°2 avec une boucle « for ». Espace HTML : &amp;</a:t>
            </a:r>
            <a:r>
              <a:rPr lang="fr-FR" dirty="0" err="1"/>
              <a:t>nbsp</a:t>
            </a:r>
            <a:endParaRPr lang="fr-FR" dirty="0"/>
          </a:p>
          <a:p>
            <a:pPr marL="342900" indent="-342900">
              <a:buFont typeface="+mj-lt"/>
              <a:buAutoNum type="arabicPeriod"/>
            </a:pPr>
            <a:endParaRPr lang="fr-FR" dirty="0"/>
          </a:p>
          <a:p>
            <a:pPr marL="342900" indent="-342900">
              <a:buFont typeface="+mj-lt"/>
              <a:buAutoNum type="arabicPeriod"/>
            </a:pPr>
            <a:r>
              <a:rPr lang="fr-FR" dirty="0"/>
              <a:t>En utilisant un « </a:t>
            </a:r>
            <a:r>
              <a:rPr lang="fr-FR" dirty="0" err="1"/>
              <a:t>foreach</a:t>
            </a:r>
            <a:r>
              <a:rPr lang="fr-FR" dirty="0"/>
              <a:t> », générez une liste de liens HTML (&lt;a …&gt;&lt;/a&gt;) à partir du tableau suivant : </a:t>
            </a:r>
            <a:r>
              <a:rPr lang="fr-FR" b="0" dirty="0">
                <a:solidFill>
                  <a:srgbClr val="D4D4D4"/>
                </a:solidFill>
                <a:effectLst/>
                <a:highlight>
                  <a:srgbClr val="000000"/>
                </a:highlight>
                <a:latin typeface="Consolas" panose="020B0609020204030204" pitchFamily="49" charset="0"/>
              </a:rPr>
              <a:t>[</a:t>
            </a:r>
            <a:r>
              <a:rPr lang="fr-FR" b="0" dirty="0">
                <a:solidFill>
                  <a:srgbClr val="CE9178"/>
                </a:solidFill>
                <a:effectLst/>
                <a:highlight>
                  <a:srgbClr val="000000"/>
                </a:highlight>
                <a:latin typeface="Consolas" panose="020B0609020204030204" pitchFamily="49" charset="0"/>
              </a:rPr>
              <a:t>'google.com'</a:t>
            </a:r>
            <a:r>
              <a:rPr lang="fr-FR" b="0" dirty="0">
                <a:solidFill>
                  <a:srgbClr val="D4D4D4"/>
                </a:solidFill>
                <a:effectLst/>
                <a:highlight>
                  <a:srgbClr val="000000"/>
                </a:highlight>
                <a:latin typeface="Consolas" panose="020B0609020204030204" pitchFamily="49" charset="0"/>
              </a:rPr>
              <a:t>, </a:t>
            </a:r>
            <a:r>
              <a:rPr lang="fr-FR" b="0" dirty="0">
                <a:solidFill>
                  <a:srgbClr val="CE9178"/>
                </a:solidFill>
                <a:effectLst/>
                <a:highlight>
                  <a:srgbClr val="000000"/>
                </a:highlight>
                <a:latin typeface="Consolas" panose="020B0609020204030204" pitchFamily="49" charset="0"/>
              </a:rPr>
              <a:t>'php.net'</a:t>
            </a:r>
            <a:r>
              <a:rPr lang="fr-FR" b="0" dirty="0">
                <a:solidFill>
                  <a:srgbClr val="D4D4D4"/>
                </a:solidFill>
                <a:effectLst/>
                <a:highlight>
                  <a:srgbClr val="000000"/>
                </a:highlight>
                <a:latin typeface="Consolas" panose="020B0609020204030204" pitchFamily="49" charset="0"/>
              </a:rPr>
              <a:t>, </a:t>
            </a:r>
            <a:r>
              <a:rPr lang="fr-FR" b="0" dirty="0">
                <a:solidFill>
                  <a:srgbClr val="CE9178"/>
                </a:solidFill>
                <a:effectLst/>
                <a:highlight>
                  <a:srgbClr val="000000"/>
                </a:highlight>
                <a:latin typeface="Consolas" panose="020B0609020204030204" pitchFamily="49" charset="0"/>
              </a:rPr>
              <a:t>'wordpress.com'</a:t>
            </a:r>
            <a:r>
              <a:rPr lang="fr-FR" b="0" dirty="0">
                <a:solidFill>
                  <a:srgbClr val="D4D4D4"/>
                </a:solidFill>
                <a:effectLst/>
                <a:highlight>
                  <a:srgbClr val="000000"/>
                </a:highlight>
                <a:latin typeface="Consolas" panose="020B0609020204030204" pitchFamily="49" charset="0"/>
              </a:rPr>
              <a:t>]</a:t>
            </a:r>
            <a:r>
              <a:rPr lang="fr-FR" dirty="0"/>
              <a:t> (recopiez-le). Aidez-vous des exemples du cours.</a:t>
            </a:r>
          </a:p>
          <a:p>
            <a:pPr marL="342900" indent="-342900">
              <a:buFont typeface="+mj-lt"/>
              <a:buAutoNum type="arabicPeriod"/>
            </a:pPr>
            <a:endParaRPr lang="fr-FR" dirty="0"/>
          </a:p>
          <a:p>
            <a:pPr marL="342900" indent="-342900">
              <a:buFont typeface="+mj-lt"/>
              <a:buAutoNum type="arabicPeriod"/>
            </a:pPr>
            <a:r>
              <a:rPr lang="fr-FR" dirty="0"/>
              <a:t>Réalisez un programme générant automatiquement un tableau HTML avec un nombre de colonne et de ligne défini par une variable. (Astuce: Vous aurez besoin d’imbriquer une boucle « for » dans une autre boucle « for »).</a:t>
            </a:r>
          </a:p>
        </p:txBody>
      </p:sp>
      <p:sp>
        <p:nvSpPr>
          <p:cNvPr id="8" name="ZoneTexte 7">
            <a:extLst>
              <a:ext uri="{FF2B5EF4-FFF2-40B4-BE49-F238E27FC236}">
                <a16:creationId xmlns:a16="http://schemas.microsoft.com/office/drawing/2014/main" id="{A29D32D0-4A9A-4422-A584-DAA2B4B05091}"/>
              </a:ext>
            </a:extLst>
          </p:cNvPr>
          <p:cNvSpPr txBox="1"/>
          <p:nvPr/>
        </p:nvSpPr>
        <p:spPr>
          <a:xfrm>
            <a:off x="10697584" y="3315176"/>
            <a:ext cx="1198880" cy="2092881"/>
          </a:xfrm>
          <a:prstGeom prst="rect">
            <a:avLst/>
          </a:prstGeom>
          <a:solidFill>
            <a:srgbClr val="736460"/>
          </a:solidFill>
          <a:ln>
            <a:solidFill>
              <a:schemeClr val="tx1"/>
            </a:solidFill>
          </a:ln>
        </p:spPr>
        <p:txBody>
          <a:bodyPr wrap="square">
            <a:spAutoFit/>
          </a:bodyPr>
          <a:lstStyle/>
          <a:p>
            <a:r>
              <a:rPr lang="fr-FR" b="1" i="0" dirty="0">
                <a:solidFill>
                  <a:srgbClr val="FFC000"/>
                </a:solidFill>
                <a:effectLst/>
              </a:rPr>
              <a:t>N°2</a:t>
            </a:r>
          </a:p>
          <a:p>
            <a:r>
              <a:rPr lang="fr-FR" sz="1600" b="0" i="0" dirty="0">
                <a:solidFill>
                  <a:schemeClr val="bg1"/>
                </a:solidFill>
                <a:effectLst/>
              </a:rPr>
              <a:t>$star = 5;</a:t>
            </a:r>
          </a:p>
          <a:p>
            <a:r>
              <a:rPr lang="fr-FR" sz="1600" dirty="0">
                <a:solidFill>
                  <a:schemeClr val="bg1"/>
                </a:solidFill>
              </a:rPr>
              <a:t>Résultat :</a:t>
            </a:r>
            <a:endParaRPr lang="fr-FR" sz="1600" b="0" i="0" dirty="0">
              <a:solidFill>
                <a:schemeClr val="bg1"/>
              </a:solidFill>
              <a:effectLst/>
            </a:endParaRPr>
          </a:p>
          <a:p>
            <a:r>
              <a:rPr lang="fr-FR" sz="1600" b="0" i="0" dirty="0">
                <a:solidFill>
                  <a:schemeClr val="bg1"/>
                </a:solidFill>
                <a:effectLst/>
              </a:rPr>
              <a:t>    *</a:t>
            </a:r>
            <a:br>
              <a:rPr lang="fr-FR" sz="1600" dirty="0">
                <a:solidFill>
                  <a:schemeClr val="bg1"/>
                </a:solidFill>
              </a:rPr>
            </a:br>
            <a:r>
              <a:rPr lang="fr-FR" sz="1600" b="0" i="0" dirty="0">
                <a:solidFill>
                  <a:schemeClr val="bg1"/>
                </a:solidFill>
                <a:effectLst/>
              </a:rPr>
              <a:t>   **</a:t>
            </a:r>
            <a:br>
              <a:rPr lang="fr-FR" sz="1600" dirty="0">
                <a:solidFill>
                  <a:schemeClr val="bg1"/>
                </a:solidFill>
              </a:rPr>
            </a:br>
            <a:r>
              <a:rPr lang="fr-FR" sz="1600" b="0" i="0" dirty="0">
                <a:solidFill>
                  <a:schemeClr val="bg1"/>
                </a:solidFill>
                <a:effectLst/>
              </a:rPr>
              <a:t>  ***</a:t>
            </a:r>
            <a:br>
              <a:rPr lang="fr-FR" sz="1600" dirty="0">
                <a:solidFill>
                  <a:schemeClr val="bg1"/>
                </a:solidFill>
              </a:rPr>
            </a:br>
            <a:r>
              <a:rPr lang="fr-FR" sz="1600" b="0" i="0" dirty="0">
                <a:solidFill>
                  <a:schemeClr val="bg1"/>
                </a:solidFill>
                <a:effectLst/>
              </a:rPr>
              <a:t> ****</a:t>
            </a:r>
            <a:br>
              <a:rPr lang="fr-FR" sz="1600" dirty="0">
                <a:solidFill>
                  <a:schemeClr val="bg1"/>
                </a:solidFill>
              </a:rPr>
            </a:br>
            <a:r>
              <a:rPr lang="fr-FR" sz="1600" b="0" i="0" dirty="0">
                <a:solidFill>
                  <a:schemeClr val="bg1"/>
                </a:solidFill>
                <a:effectLst/>
              </a:rPr>
              <a:t>*****</a:t>
            </a:r>
            <a:endParaRPr lang="fr-FR" sz="1600" dirty="0">
              <a:solidFill>
                <a:schemeClr val="bg1"/>
              </a:solidFill>
            </a:endParaRPr>
          </a:p>
        </p:txBody>
      </p:sp>
      <p:sp>
        <p:nvSpPr>
          <p:cNvPr id="9" name="ZoneTexte 8">
            <a:extLst>
              <a:ext uri="{FF2B5EF4-FFF2-40B4-BE49-F238E27FC236}">
                <a16:creationId xmlns:a16="http://schemas.microsoft.com/office/drawing/2014/main" id="{0B0ADCDF-7A12-4E8B-9308-6FE13977F08E}"/>
              </a:ext>
            </a:extLst>
          </p:cNvPr>
          <p:cNvSpPr txBox="1"/>
          <p:nvPr/>
        </p:nvSpPr>
        <p:spPr>
          <a:xfrm>
            <a:off x="10697584" y="1079976"/>
            <a:ext cx="1198880" cy="2092881"/>
          </a:xfrm>
          <a:prstGeom prst="rect">
            <a:avLst/>
          </a:prstGeom>
          <a:solidFill>
            <a:srgbClr val="736460"/>
          </a:solidFill>
          <a:ln>
            <a:solidFill>
              <a:schemeClr val="tx1"/>
            </a:solidFill>
          </a:ln>
        </p:spPr>
        <p:txBody>
          <a:bodyPr wrap="square">
            <a:spAutoFit/>
          </a:bodyPr>
          <a:lstStyle/>
          <a:p>
            <a:r>
              <a:rPr lang="fr-FR" b="1" i="0" dirty="0">
                <a:solidFill>
                  <a:srgbClr val="FFC000"/>
                </a:solidFill>
                <a:effectLst/>
              </a:rPr>
              <a:t>N°1</a:t>
            </a:r>
          </a:p>
          <a:p>
            <a:r>
              <a:rPr lang="fr-FR" sz="1600" b="0" i="0" dirty="0">
                <a:solidFill>
                  <a:schemeClr val="bg1"/>
                </a:solidFill>
                <a:effectLst/>
              </a:rPr>
              <a:t>$star = 5;</a:t>
            </a:r>
          </a:p>
          <a:p>
            <a:r>
              <a:rPr lang="fr-FR" sz="1600" dirty="0">
                <a:solidFill>
                  <a:schemeClr val="bg1"/>
                </a:solidFill>
              </a:rPr>
              <a:t>Résultat :</a:t>
            </a:r>
            <a:endParaRPr lang="fr-FR" sz="1600" b="0" i="0" dirty="0">
              <a:solidFill>
                <a:schemeClr val="bg1"/>
              </a:solidFill>
              <a:effectLst/>
            </a:endParaRPr>
          </a:p>
          <a:p>
            <a:r>
              <a:rPr lang="fr-FR" sz="1600" b="0" i="0" dirty="0">
                <a:solidFill>
                  <a:schemeClr val="bg1"/>
                </a:solidFill>
                <a:effectLst/>
              </a:rPr>
              <a:t>*****</a:t>
            </a:r>
            <a:br>
              <a:rPr lang="fr-FR" sz="1600" dirty="0">
                <a:solidFill>
                  <a:schemeClr val="bg1"/>
                </a:solidFill>
              </a:rPr>
            </a:br>
            <a:r>
              <a:rPr lang="fr-FR" sz="1600" b="0" i="0" dirty="0">
                <a:solidFill>
                  <a:schemeClr val="bg1"/>
                </a:solidFill>
                <a:effectLst/>
              </a:rPr>
              <a:t>****</a:t>
            </a:r>
            <a:br>
              <a:rPr lang="fr-FR" sz="1600" dirty="0">
                <a:solidFill>
                  <a:schemeClr val="bg1"/>
                </a:solidFill>
              </a:rPr>
            </a:br>
            <a:r>
              <a:rPr lang="fr-FR" sz="1600" b="0" i="0" dirty="0">
                <a:solidFill>
                  <a:schemeClr val="bg1"/>
                </a:solidFill>
                <a:effectLst/>
              </a:rPr>
              <a:t>***</a:t>
            </a:r>
            <a:br>
              <a:rPr lang="fr-FR" sz="1600" dirty="0">
                <a:solidFill>
                  <a:schemeClr val="bg1"/>
                </a:solidFill>
              </a:rPr>
            </a:br>
            <a:r>
              <a:rPr lang="fr-FR" sz="1600" b="0" i="0" dirty="0">
                <a:solidFill>
                  <a:schemeClr val="bg1"/>
                </a:solidFill>
                <a:effectLst/>
              </a:rPr>
              <a:t>**</a:t>
            </a:r>
            <a:br>
              <a:rPr lang="fr-FR" sz="1600" dirty="0">
                <a:solidFill>
                  <a:schemeClr val="bg1"/>
                </a:solidFill>
              </a:rPr>
            </a:br>
            <a:r>
              <a:rPr lang="fr-FR" sz="1600" b="0" i="0" dirty="0">
                <a:solidFill>
                  <a:schemeClr val="bg1"/>
                </a:solidFill>
                <a:effectLst/>
              </a:rPr>
              <a:t>*</a:t>
            </a:r>
            <a:endParaRPr lang="fr-FR" sz="1600" dirty="0">
              <a:solidFill>
                <a:schemeClr val="bg1"/>
              </a:solidFill>
            </a:endParaRPr>
          </a:p>
        </p:txBody>
      </p:sp>
    </p:spTree>
    <p:extLst>
      <p:ext uri="{BB962C8B-B14F-4D97-AF65-F5344CB8AC3E}">
        <p14:creationId xmlns:p14="http://schemas.microsoft.com/office/powerpoint/2010/main" val="935602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ECF363-8B4B-43F3-A804-79A3A8ED7B51}"/>
              </a:ext>
            </a:extLst>
          </p:cNvPr>
          <p:cNvSpPr>
            <a:spLocks noGrp="1"/>
          </p:cNvSpPr>
          <p:nvPr>
            <p:ph type="ctrTitle"/>
          </p:nvPr>
        </p:nvSpPr>
        <p:spPr>
          <a:xfrm>
            <a:off x="1084006" y="1086142"/>
            <a:ext cx="9969910" cy="3465385"/>
          </a:xfrm>
        </p:spPr>
        <p:txBody>
          <a:bodyPr anchor="ctr">
            <a:normAutofit/>
          </a:bodyPr>
          <a:lstStyle/>
          <a:p>
            <a:r>
              <a:rPr lang="fr-FR" dirty="0"/>
              <a:t>PHP</a:t>
            </a:r>
          </a:p>
        </p:txBody>
      </p:sp>
      <p:sp>
        <p:nvSpPr>
          <p:cNvPr id="3" name="Sous-titre 2">
            <a:extLst>
              <a:ext uri="{FF2B5EF4-FFF2-40B4-BE49-F238E27FC236}">
                <a16:creationId xmlns:a16="http://schemas.microsoft.com/office/drawing/2014/main" id="{D556962B-78F9-41E0-B8DF-1A3B6D0A296C}"/>
              </a:ext>
            </a:extLst>
          </p:cNvPr>
          <p:cNvSpPr>
            <a:spLocks noGrp="1"/>
          </p:cNvSpPr>
          <p:nvPr>
            <p:ph type="subTitle" idx="1"/>
          </p:nvPr>
        </p:nvSpPr>
        <p:spPr>
          <a:xfrm>
            <a:off x="1084006" y="5295418"/>
            <a:ext cx="10073039" cy="1562582"/>
          </a:xfrm>
        </p:spPr>
        <p:txBody>
          <a:bodyPr>
            <a:normAutofit/>
          </a:bodyPr>
          <a:lstStyle/>
          <a:p>
            <a:r>
              <a:rPr lang="fr-FR" dirty="0">
                <a:solidFill>
                  <a:schemeClr val="tx1"/>
                </a:solidFill>
              </a:rPr>
              <a:t>Les boucles</a:t>
            </a:r>
          </a:p>
          <a:p>
            <a:endParaRPr lang="fr-FR" dirty="0">
              <a:solidFill>
                <a:schemeClr val="tx1"/>
              </a:solidFill>
            </a:endParaRPr>
          </a:p>
          <a:p>
            <a:r>
              <a:rPr lang="fr-FR" b="1" dirty="0">
                <a:solidFill>
                  <a:schemeClr val="tx1"/>
                </a:solidFill>
              </a:rPr>
              <a:t>Fin du module</a:t>
            </a:r>
          </a:p>
        </p:txBody>
      </p:sp>
    </p:spTree>
    <p:extLst>
      <p:ext uri="{BB962C8B-B14F-4D97-AF65-F5344CB8AC3E}">
        <p14:creationId xmlns:p14="http://schemas.microsoft.com/office/powerpoint/2010/main" val="1085265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14902AA-4E7E-4D93-A756-AC2EF9AAF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0" name="Freeform 6">
            <a:extLst>
              <a:ext uri="{FF2B5EF4-FFF2-40B4-BE49-F238E27FC236}">
                <a16:creationId xmlns:a16="http://schemas.microsoft.com/office/drawing/2014/main" id="{AE0AE5A0-0098-4DC4-82DC-CCE4071B6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2" name="Rectangle 11">
            <a:extLst>
              <a:ext uri="{FF2B5EF4-FFF2-40B4-BE49-F238E27FC236}">
                <a16:creationId xmlns:a16="http://schemas.microsoft.com/office/drawing/2014/main" id="{B6D28670-6E3D-4F4B-AD22-EFA33BF3C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6"/>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92899A27-EAB9-4701-9E81-674798E317CB}"/>
              </a:ext>
            </a:extLst>
          </p:cNvPr>
          <p:cNvSpPr>
            <a:spLocks noGrp="1"/>
          </p:cNvSpPr>
          <p:nvPr>
            <p:ph type="title"/>
          </p:nvPr>
        </p:nvSpPr>
        <p:spPr>
          <a:xfrm>
            <a:off x="1371600" y="1281916"/>
            <a:ext cx="9601200" cy="723053"/>
          </a:xfrm>
        </p:spPr>
        <p:txBody>
          <a:bodyPr>
            <a:normAutofit/>
          </a:bodyPr>
          <a:lstStyle/>
          <a:p>
            <a:r>
              <a:rPr lang="fr-FR" dirty="0"/>
              <a:t>Dans ce module</a:t>
            </a:r>
          </a:p>
        </p:txBody>
      </p:sp>
      <p:sp>
        <p:nvSpPr>
          <p:cNvPr id="3" name="Espace réservé du contenu 2">
            <a:extLst>
              <a:ext uri="{FF2B5EF4-FFF2-40B4-BE49-F238E27FC236}">
                <a16:creationId xmlns:a16="http://schemas.microsoft.com/office/drawing/2014/main" id="{79151920-99A9-45AB-8892-EA4044D6DA05}"/>
              </a:ext>
            </a:extLst>
          </p:cNvPr>
          <p:cNvSpPr>
            <a:spLocks noGrp="1"/>
          </p:cNvSpPr>
          <p:nvPr>
            <p:ph idx="1"/>
          </p:nvPr>
        </p:nvSpPr>
        <p:spPr>
          <a:xfrm>
            <a:off x="1371600" y="2276619"/>
            <a:ext cx="9601200" cy="4333905"/>
          </a:xfrm>
        </p:spPr>
        <p:txBody>
          <a:bodyPr>
            <a:normAutofit/>
          </a:bodyPr>
          <a:lstStyle/>
          <a:p>
            <a:pPr marL="285750" indent="-285750" defTabSz="914400">
              <a:lnSpc>
                <a:spcPct val="94000"/>
              </a:lnSpc>
              <a:spcAft>
                <a:spcPts val="200"/>
              </a:spcAft>
              <a:buSzPct val="75000"/>
              <a:buFont typeface="Wingdings" panose="05000000000000000000" pitchFamily="2" charset="2"/>
              <a:buChar char="q"/>
            </a:pPr>
            <a:r>
              <a:rPr lang="fr-FR" dirty="0">
                <a:solidFill>
                  <a:schemeClr val="tx1">
                    <a:lumMod val="95000"/>
                  </a:schemeClr>
                </a:solidFill>
              </a:rPr>
              <a:t>Boucle While</a:t>
            </a:r>
          </a:p>
          <a:p>
            <a:pPr marL="285750" indent="-285750" defTabSz="914400">
              <a:lnSpc>
                <a:spcPct val="94000"/>
              </a:lnSpc>
              <a:spcAft>
                <a:spcPts val="200"/>
              </a:spcAft>
              <a:buSzPct val="75000"/>
              <a:buFont typeface="Wingdings" panose="05000000000000000000" pitchFamily="2" charset="2"/>
              <a:buChar char="q"/>
            </a:pPr>
            <a:r>
              <a:rPr lang="fr-FR" dirty="0">
                <a:solidFill>
                  <a:schemeClr val="tx1">
                    <a:lumMod val="95000"/>
                  </a:schemeClr>
                </a:solidFill>
              </a:rPr>
              <a:t>Boucle For</a:t>
            </a:r>
          </a:p>
          <a:p>
            <a:pPr marL="285750" indent="-285750" defTabSz="914400">
              <a:lnSpc>
                <a:spcPct val="94000"/>
              </a:lnSpc>
              <a:spcAft>
                <a:spcPts val="200"/>
              </a:spcAft>
              <a:buSzPct val="75000"/>
              <a:buFont typeface="Wingdings" panose="05000000000000000000" pitchFamily="2" charset="2"/>
              <a:buChar char="q"/>
            </a:pPr>
            <a:r>
              <a:rPr lang="fr-FR" dirty="0">
                <a:solidFill>
                  <a:schemeClr val="tx1">
                    <a:lumMod val="95000"/>
                  </a:schemeClr>
                </a:solidFill>
              </a:rPr>
              <a:t>Boucle Foreach</a:t>
            </a:r>
          </a:p>
          <a:p>
            <a:pPr marL="285750" indent="-285750" defTabSz="914400">
              <a:lnSpc>
                <a:spcPct val="94000"/>
              </a:lnSpc>
              <a:spcAft>
                <a:spcPts val="200"/>
              </a:spcAft>
              <a:buSzPct val="75000"/>
              <a:buFont typeface="Wingdings" panose="05000000000000000000" pitchFamily="2" charset="2"/>
              <a:buChar char="q"/>
            </a:pPr>
            <a:r>
              <a:rPr lang="fr-FR" dirty="0">
                <a:solidFill>
                  <a:schemeClr val="tx1">
                    <a:lumMod val="95000"/>
                  </a:schemeClr>
                </a:solidFill>
              </a:rPr>
              <a:t>Scope des variables des boucles For</a:t>
            </a:r>
          </a:p>
          <a:p>
            <a:pPr marL="285750" indent="-285750" defTabSz="914400">
              <a:lnSpc>
                <a:spcPct val="94000"/>
              </a:lnSpc>
              <a:spcAft>
                <a:spcPts val="200"/>
              </a:spcAft>
              <a:buSzPct val="75000"/>
              <a:buFont typeface="Wingdings" panose="05000000000000000000" pitchFamily="2" charset="2"/>
              <a:buChar char="q"/>
            </a:pPr>
            <a:r>
              <a:rPr lang="fr-FR" dirty="0">
                <a:solidFill>
                  <a:schemeClr val="tx1">
                    <a:lumMod val="95000"/>
                  </a:schemeClr>
                </a:solidFill>
              </a:rPr>
              <a:t>Contrôle de boucle : Break et Continue</a:t>
            </a:r>
          </a:p>
          <a:p>
            <a:pPr marL="285750" indent="-285750" defTabSz="914400">
              <a:lnSpc>
                <a:spcPct val="94000"/>
              </a:lnSpc>
              <a:spcAft>
                <a:spcPts val="200"/>
              </a:spcAft>
              <a:buSzPct val="75000"/>
              <a:buFont typeface="Wingdings" panose="05000000000000000000" pitchFamily="2" charset="2"/>
              <a:buChar char="q"/>
            </a:pPr>
            <a:r>
              <a:rPr lang="fr-FR" dirty="0">
                <a:solidFill>
                  <a:schemeClr val="tx1">
                    <a:lumMod val="95000"/>
                  </a:schemeClr>
                </a:solidFill>
              </a:rPr>
              <a:t>Imbrications</a:t>
            </a:r>
          </a:p>
          <a:p>
            <a:pPr marL="285750" indent="-285750" defTabSz="914400">
              <a:lnSpc>
                <a:spcPct val="94000"/>
              </a:lnSpc>
              <a:spcAft>
                <a:spcPts val="200"/>
              </a:spcAft>
              <a:buSzPct val="75000"/>
              <a:buFont typeface="Wingdings" panose="05000000000000000000" pitchFamily="2" charset="2"/>
              <a:buChar char="q"/>
            </a:pPr>
            <a:r>
              <a:rPr lang="fr-FR" dirty="0">
                <a:solidFill>
                  <a:schemeClr val="tx1">
                    <a:lumMod val="95000"/>
                  </a:schemeClr>
                </a:solidFill>
              </a:rPr>
              <a:t>Pratique</a:t>
            </a:r>
          </a:p>
        </p:txBody>
      </p:sp>
    </p:spTree>
    <p:extLst>
      <p:ext uri="{BB962C8B-B14F-4D97-AF65-F5344CB8AC3E}">
        <p14:creationId xmlns:p14="http://schemas.microsoft.com/office/powerpoint/2010/main" val="267650254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9807191" y="107659"/>
            <a:ext cx="2281343" cy="723550"/>
          </a:xfrm>
        </p:spPr>
        <p:txBody>
          <a:bodyPr>
            <a:normAutofit/>
          </a:bodyPr>
          <a:lstStyle/>
          <a:p>
            <a:pPr algn="r"/>
            <a:r>
              <a:rPr lang="fr-FR" sz="4400" dirty="0">
                <a:solidFill>
                  <a:srgbClr val="4A2318"/>
                </a:solidFill>
              </a:rPr>
              <a:t>Boucles</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8892791"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Boucle While</a:t>
            </a:r>
          </a:p>
        </p:txBody>
      </p:sp>
      <p:sp>
        <p:nvSpPr>
          <p:cNvPr id="8" name="Espace réservé du contenu 2">
            <a:extLst>
              <a:ext uri="{FF2B5EF4-FFF2-40B4-BE49-F238E27FC236}">
                <a16:creationId xmlns:a16="http://schemas.microsoft.com/office/drawing/2014/main" id="{CC31A6DC-82DB-4AB1-91B9-8840FE4D15CC}"/>
              </a:ext>
            </a:extLst>
          </p:cNvPr>
          <p:cNvSpPr>
            <a:spLocks noGrp="1"/>
          </p:cNvSpPr>
          <p:nvPr>
            <p:ph idx="1"/>
          </p:nvPr>
        </p:nvSpPr>
        <p:spPr>
          <a:xfrm>
            <a:off x="1082179" y="1346805"/>
            <a:ext cx="10764381" cy="3103271"/>
          </a:xfrm>
        </p:spPr>
        <p:txBody>
          <a:bodyPr>
            <a:normAutofit fontScale="92500" lnSpcReduction="20000"/>
          </a:bodyPr>
          <a:lstStyle/>
          <a:p>
            <a:r>
              <a:rPr lang="fr-FR" dirty="0"/>
              <a:t>Une boucle sert à répéter un nombre limité ou infini de fois un code. Chaque répétition de code s’appel une « </a:t>
            </a:r>
            <a:r>
              <a:rPr lang="fr-FR" b="1" dirty="0"/>
              <a:t>itération</a:t>
            </a:r>
            <a:r>
              <a:rPr lang="fr-FR" dirty="0"/>
              <a:t> ».</a:t>
            </a:r>
          </a:p>
          <a:p>
            <a:r>
              <a:rPr lang="fr-FR" dirty="0"/>
              <a:t>« </a:t>
            </a:r>
            <a:r>
              <a:rPr lang="fr-FR" b="1" dirty="0" err="1"/>
              <a:t>while</a:t>
            </a:r>
            <a:r>
              <a:rPr lang="fr-FR" dirty="0"/>
              <a:t> » et « </a:t>
            </a:r>
            <a:r>
              <a:rPr lang="fr-FR" b="1" dirty="0"/>
              <a:t>do</a:t>
            </a:r>
            <a:r>
              <a:rPr lang="fr-FR" dirty="0"/>
              <a:t> … </a:t>
            </a:r>
            <a:r>
              <a:rPr lang="fr-FR" b="1" dirty="0" err="1"/>
              <a:t>while</a:t>
            </a:r>
            <a:r>
              <a:rPr lang="fr-FR" dirty="0"/>
              <a:t> » servent à répéter infiniment un code tant que la CONDITION de la boucle est vraie.</a:t>
            </a:r>
          </a:p>
          <a:p>
            <a:r>
              <a:rPr lang="fr-FR" dirty="0"/>
              <a:t>Les données de chaque itération ne sont pas perdues tant que la boucle tourne. Chaque itération génère des données nouvelles. Le problème de ce type de boucle est donc de gérer la CONDITION car tant que celle-ci est vraie la boucle ne s’arrête pas, engendrant des données croissantes et impliquant une limite software ou hardware provocant l’arrêt forcé du programme ou un blocage de la machine.</a:t>
            </a:r>
          </a:p>
          <a:p>
            <a:r>
              <a:rPr lang="fr-FR" dirty="0"/>
              <a:t>Rarement utilisé en PHP car trop risqué pour un serveur. Généralement utilisé lorsque la limite ne peut pas être connue.</a:t>
            </a:r>
          </a:p>
        </p:txBody>
      </p:sp>
      <p:sp>
        <p:nvSpPr>
          <p:cNvPr id="5" name="Rectangle : avec coins arrondis en diagonale 4">
            <a:extLst>
              <a:ext uri="{FF2B5EF4-FFF2-40B4-BE49-F238E27FC236}">
                <a16:creationId xmlns:a16="http://schemas.microsoft.com/office/drawing/2014/main" id="{3B8B611B-C0FA-476B-8687-C172F55E5C19}"/>
              </a:ext>
            </a:extLst>
          </p:cNvPr>
          <p:cNvSpPr/>
          <p:nvPr/>
        </p:nvSpPr>
        <p:spPr>
          <a:xfrm>
            <a:off x="1082179" y="4530361"/>
            <a:ext cx="5253538" cy="1021556"/>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b="0" noProof="1">
                <a:solidFill>
                  <a:srgbClr val="C586C0"/>
                </a:solidFill>
                <a:effectLst/>
                <a:latin typeface="Consolas" panose="020B0609020204030204" pitchFamily="49" charset="0"/>
              </a:rPr>
              <a:t>while</a:t>
            </a:r>
            <a:r>
              <a:rPr lang="en-US" b="0" noProof="1">
                <a:solidFill>
                  <a:srgbClr val="D4D4D4"/>
                </a:solidFill>
                <a:effectLst/>
                <a:latin typeface="Consolas" panose="020B0609020204030204" pitchFamily="49" charset="0"/>
              </a:rPr>
              <a:t>(CONDITION) {</a:t>
            </a:r>
          </a:p>
          <a:p>
            <a:r>
              <a:rPr lang="en-US" b="0" noProof="1">
                <a:solidFill>
                  <a:srgbClr val="D4D4D4"/>
                </a:solidFill>
                <a:effectLst/>
                <a:latin typeface="Consolas" panose="020B0609020204030204" pitchFamily="49" charset="0"/>
              </a:rPr>
              <a:t>    </a:t>
            </a:r>
            <a:r>
              <a:rPr lang="en-US" b="0" noProof="1">
                <a:solidFill>
                  <a:srgbClr val="6A9955"/>
                </a:solidFill>
                <a:effectLst/>
                <a:latin typeface="Consolas" panose="020B0609020204030204" pitchFamily="49" charset="0"/>
              </a:rPr>
              <a:t>// Repeated CODE if CONDITION true</a:t>
            </a:r>
            <a:endParaRPr lang="en-US" b="0" noProof="1">
              <a:solidFill>
                <a:srgbClr val="D4D4D4"/>
              </a:solidFill>
              <a:effectLst/>
              <a:latin typeface="Consolas" panose="020B0609020204030204" pitchFamily="49" charset="0"/>
            </a:endParaRPr>
          </a:p>
          <a:p>
            <a:r>
              <a:rPr lang="en-US" b="0" noProof="1">
                <a:solidFill>
                  <a:srgbClr val="D4D4D4"/>
                </a:solidFill>
                <a:effectLst/>
                <a:latin typeface="Consolas" panose="020B0609020204030204" pitchFamily="49" charset="0"/>
              </a:rPr>
              <a:t>}</a:t>
            </a:r>
          </a:p>
        </p:txBody>
      </p:sp>
      <p:sp>
        <p:nvSpPr>
          <p:cNvPr id="10" name="Rectangle : avec coins arrondis en diagonale 9">
            <a:extLst>
              <a:ext uri="{FF2B5EF4-FFF2-40B4-BE49-F238E27FC236}">
                <a16:creationId xmlns:a16="http://schemas.microsoft.com/office/drawing/2014/main" id="{6D3AA8BF-5D3C-43B6-BB27-2E94046F3B84}"/>
              </a:ext>
            </a:extLst>
          </p:cNvPr>
          <p:cNvSpPr/>
          <p:nvPr/>
        </p:nvSpPr>
        <p:spPr>
          <a:xfrm>
            <a:off x="6593022" y="4530361"/>
            <a:ext cx="5253538" cy="1328023"/>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b="0" noProof="1">
                <a:solidFill>
                  <a:srgbClr val="C586C0"/>
                </a:solidFill>
                <a:effectLst/>
                <a:latin typeface="Consolas" panose="020B0609020204030204" pitchFamily="49" charset="0"/>
              </a:rPr>
              <a:t>do</a:t>
            </a:r>
            <a:r>
              <a:rPr lang="en-US" b="0" noProof="1">
                <a:solidFill>
                  <a:srgbClr val="D4D4D4"/>
                </a:solidFill>
                <a:effectLst/>
                <a:latin typeface="Consolas" panose="020B0609020204030204" pitchFamily="49" charset="0"/>
              </a:rPr>
              <a:t> {</a:t>
            </a:r>
          </a:p>
          <a:p>
            <a:r>
              <a:rPr lang="en-US" b="0" noProof="1">
                <a:solidFill>
                  <a:srgbClr val="D4D4D4"/>
                </a:solidFill>
                <a:effectLst/>
                <a:latin typeface="Consolas" panose="020B0609020204030204" pitchFamily="49" charset="0"/>
              </a:rPr>
              <a:t>    </a:t>
            </a:r>
            <a:r>
              <a:rPr lang="en-US" b="0" noProof="1">
                <a:solidFill>
                  <a:srgbClr val="6A9955"/>
                </a:solidFill>
                <a:effectLst/>
                <a:latin typeface="Consolas" panose="020B0609020204030204" pitchFamily="49" charset="0"/>
              </a:rPr>
              <a:t>// CODE at least once</a:t>
            </a:r>
            <a:endParaRPr lang="en-US" b="0" noProof="1">
              <a:solidFill>
                <a:srgbClr val="D4D4D4"/>
              </a:solidFill>
              <a:effectLst/>
              <a:latin typeface="Consolas" panose="020B0609020204030204" pitchFamily="49" charset="0"/>
            </a:endParaRPr>
          </a:p>
          <a:p>
            <a:r>
              <a:rPr lang="en-US" b="0" noProof="1">
                <a:solidFill>
                  <a:srgbClr val="D4D4D4"/>
                </a:solidFill>
                <a:effectLst/>
                <a:latin typeface="Consolas" panose="020B0609020204030204" pitchFamily="49" charset="0"/>
              </a:rPr>
              <a:t>    </a:t>
            </a:r>
            <a:r>
              <a:rPr lang="en-US" b="0" noProof="1">
                <a:solidFill>
                  <a:srgbClr val="6A9955"/>
                </a:solidFill>
                <a:effectLst/>
                <a:latin typeface="Consolas" panose="020B0609020204030204" pitchFamily="49" charset="0"/>
              </a:rPr>
              <a:t>// Repeated CODE if CONDITION true</a:t>
            </a:r>
            <a:endParaRPr lang="en-US" b="0" noProof="1">
              <a:solidFill>
                <a:srgbClr val="D4D4D4"/>
              </a:solidFill>
              <a:effectLst/>
              <a:latin typeface="Consolas" panose="020B0609020204030204" pitchFamily="49" charset="0"/>
            </a:endParaRPr>
          </a:p>
          <a:p>
            <a:r>
              <a:rPr lang="en-US" b="0" noProof="1">
                <a:solidFill>
                  <a:srgbClr val="D4D4D4"/>
                </a:solidFill>
                <a:effectLst/>
                <a:latin typeface="Consolas" panose="020B0609020204030204" pitchFamily="49" charset="0"/>
              </a:rPr>
              <a:t>} </a:t>
            </a:r>
            <a:r>
              <a:rPr lang="en-US" b="0" noProof="1">
                <a:solidFill>
                  <a:srgbClr val="C586C0"/>
                </a:solidFill>
                <a:effectLst/>
                <a:latin typeface="Consolas" panose="020B0609020204030204" pitchFamily="49" charset="0"/>
              </a:rPr>
              <a:t>while</a:t>
            </a:r>
            <a:r>
              <a:rPr lang="en-US" b="0" noProof="1">
                <a:solidFill>
                  <a:srgbClr val="D4D4D4"/>
                </a:solidFill>
                <a:effectLst/>
                <a:latin typeface="Consolas" panose="020B0609020204030204" pitchFamily="49" charset="0"/>
              </a:rPr>
              <a:t>(CONDITION);</a:t>
            </a:r>
          </a:p>
        </p:txBody>
      </p:sp>
      <p:sp>
        <p:nvSpPr>
          <p:cNvPr id="3" name="ZoneTexte 2">
            <a:extLst>
              <a:ext uri="{FF2B5EF4-FFF2-40B4-BE49-F238E27FC236}">
                <a16:creationId xmlns:a16="http://schemas.microsoft.com/office/drawing/2014/main" id="{736326B5-612F-4522-89A1-147334F5A69D}"/>
              </a:ext>
            </a:extLst>
          </p:cNvPr>
          <p:cNvSpPr txBox="1"/>
          <p:nvPr/>
        </p:nvSpPr>
        <p:spPr>
          <a:xfrm>
            <a:off x="1175657" y="5562308"/>
            <a:ext cx="4996543" cy="646331"/>
          </a:xfrm>
          <a:prstGeom prst="rect">
            <a:avLst/>
          </a:prstGeom>
          <a:noFill/>
        </p:spPr>
        <p:txBody>
          <a:bodyPr wrap="square" rtlCol="0">
            <a:spAutoFit/>
          </a:bodyPr>
          <a:lstStyle/>
          <a:p>
            <a:r>
              <a:rPr lang="fr-FR" dirty="0"/>
              <a:t>Code répété indéfiniment tant que la CONDITION est vraie</a:t>
            </a:r>
          </a:p>
        </p:txBody>
      </p:sp>
      <p:sp>
        <p:nvSpPr>
          <p:cNvPr id="11" name="ZoneTexte 10">
            <a:extLst>
              <a:ext uri="{FF2B5EF4-FFF2-40B4-BE49-F238E27FC236}">
                <a16:creationId xmlns:a16="http://schemas.microsoft.com/office/drawing/2014/main" id="{4249E745-D081-474C-8DA8-6E5CE45C92F4}"/>
              </a:ext>
            </a:extLst>
          </p:cNvPr>
          <p:cNvSpPr txBox="1"/>
          <p:nvPr/>
        </p:nvSpPr>
        <p:spPr>
          <a:xfrm>
            <a:off x="6650634" y="5856719"/>
            <a:ext cx="5138314" cy="646331"/>
          </a:xfrm>
          <a:prstGeom prst="rect">
            <a:avLst/>
          </a:prstGeom>
          <a:noFill/>
        </p:spPr>
        <p:txBody>
          <a:bodyPr wrap="square" rtlCol="0">
            <a:spAutoFit/>
          </a:bodyPr>
          <a:lstStyle/>
          <a:p>
            <a:r>
              <a:rPr lang="fr-FR" dirty="0"/>
              <a:t>Exécuté au moins une fois puis répété indéfiniment tant que la CONDITION est vraie</a:t>
            </a:r>
          </a:p>
        </p:txBody>
      </p:sp>
    </p:spTree>
    <p:extLst>
      <p:ext uri="{BB962C8B-B14F-4D97-AF65-F5344CB8AC3E}">
        <p14:creationId xmlns:p14="http://schemas.microsoft.com/office/powerpoint/2010/main" val="3067171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9807191" y="107659"/>
            <a:ext cx="2281343" cy="723550"/>
          </a:xfrm>
        </p:spPr>
        <p:txBody>
          <a:bodyPr>
            <a:normAutofit/>
          </a:bodyPr>
          <a:lstStyle/>
          <a:p>
            <a:pPr algn="r"/>
            <a:r>
              <a:rPr lang="fr-FR" sz="4400" dirty="0">
                <a:solidFill>
                  <a:srgbClr val="4A2318"/>
                </a:solidFill>
              </a:rPr>
              <a:t>Boucles</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8892791"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Boucle While - Exemple</a:t>
            </a:r>
          </a:p>
        </p:txBody>
      </p:sp>
      <p:sp>
        <p:nvSpPr>
          <p:cNvPr id="5" name="Rectangle : avec coins arrondis en diagonale 4">
            <a:extLst>
              <a:ext uri="{FF2B5EF4-FFF2-40B4-BE49-F238E27FC236}">
                <a16:creationId xmlns:a16="http://schemas.microsoft.com/office/drawing/2014/main" id="{3B8B611B-C0FA-476B-8687-C172F55E5C19}"/>
              </a:ext>
            </a:extLst>
          </p:cNvPr>
          <p:cNvSpPr/>
          <p:nvPr/>
        </p:nvSpPr>
        <p:spPr>
          <a:xfrm>
            <a:off x="1076958" y="1437565"/>
            <a:ext cx="7670801" cy="3098721"/>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sz="1600" b="0" dirty="0">
                <a:solidFill>
                  <a:srgbClr val="6A9955"/>
                </a:solidFill>
                <a:effectLst/>
                <a:latin typeface="Consolas" panose="020B0609020204030204" pitchFamily="49" charset="0"/>
              </a:rPr>
              <a:t>// Display a multiplication table</a:t>
            </a:r>
            <a:endParaRPr lang="en-US" sz="1600" b="0" dirty="0">
              <a:solidFill>
                <a:srgbClr val="D4D4D4"/>
              </a:solidFill>
              <a:effectLst/>
              <a:latin typeface="Consolas" panose="020B0609020204030204" pitchFamily="49" charset="0"/>
            </a:endParaRPr>
          </a:p>
          <a:p>
            <a:br>
              <a:rPr lang="en-US" sz="1600" b="0" noProof="1">
                <a:solidFill>
                  <a:srgbClr val="D4D4D4"/>
                </a:solidFill>
                <a:effectLst/>
                <a:latin typeface="Consolas" panose="020B0609020204030204" pitchFamily="49" charset="0"/>
              </a:rPr>
            </a:br>
            <a:r>
              <a:rPr lang="en-US" b="0" noProof="1">
                <a:solidFill>
                  <a:srgbClr val="9CDCFE"/>
                </a:solidFill>
                <a:effectLst/>
                <a:latin typeface="Consolas" panose="020B0609020204030204" pitchFamily="49" charset="0"/>
              </a:rPr>
              <a:t>$tableChosen</a:t>
            </a:r>
            <a:r>
              <a:rPr lang="en-US" b="0" noProof="1">
                <a:solidFill>
                  <a:srgbClr val="D4D4D4"/>
                </a:solidFill>
                <a:effectLst/>
                <a:latin typeface="Consolas" panose="020B0609020204030204" pitchFamily="49" charset="0"/>
              </a:rPr>
              <a:t> = </a:t>
            </a:r>
            <a:r>
              <a:rPr lang="en-US" b="0" noProof="1">
                <a:solidFill>
                  <a:srgbClr val="B5CEA8"/>
                </a:solidFill>
                <a:effectLst/>
                <a:latin typeface="Consolas" panose="020B0609020204030204" pitchFamily="49" charset="0"/>
              </a:rPr>
              <a:t>5</a:t>
            </a:r>
            <a:r>
              <a:rPr lang="en-US" b="0" noProof="1">
                <a:solidFill>
                  <a:srgbClr val="D4D4D4"/>
                </a:solidFill>
                <a:effectLst/>
                <a:latin typeface="Consolas" panose="020B0609020204030204" pitchFamily="49" charset="0"/>
              </a:rPr>
              <a:t>; </a:t>
            </a:r>
          </a:p>
          <a:p>
            <a:r>
              <a:rPr lang="en-US" b="0" noProof="1">
                <a:solidFill>
                  <a:srgbClr val="9CDCFE"/>
                </a:solidFill>
                <a:effectLst/>
                <a:latin typeface="Consolas" panose="020B0609020204030204" pitchFamily="49" charset="0"/>
              </a:rPr>
              <a:t>$count</a:t>
            </a:r>
            <a:r>
              <a:rPr lang="en-US" b="0" noProof="1">
                <a:solidFill>
                  <a:srgbClr val="D4D4D4"/>
                </a:solidFill>
                <a:effectLst/>
                <a:latin typeface="Consolas" panose="020B0609020204030204" pitchFamily="49" charset="0"/>
              </a:rPr>
              <a:t> = </a:t>
            </a:r>
            <a:r>
              <a:rPr lang="en-US" b="0" noProof="1">
                <a:solidFill>
                  <a:srgbClr val="B5CEA8"/>
                </a:solidFill>
                <a:effectLst/>
                <a:latin typeface="Consolas" panose="020B0609020204030204" pitchFamily="49" charset="0"/>
              </a:rPr>
              <a:t>0</a:t>
            </a:r>
            <a:r>
              <a:rPr lang="en-US" b="0" noProof="1">
                <a:solidFill>
                  <a:srgbClr val="D4D4D4"/>
                </a:solidFill>
                <a:effectLst/>
                <a:latin typeface="Consolas" panose="020B0609020204030204" pitchFamily="49" charset="0"/>
              </a:rPr>
              <a:t>;</a:t>
            </a:r>
          </a:p>
          <a:p>
            <a:br>
              <a:rPr lang="en-US" b="0" noProof="1">
                <a:solidFill>
                  <a:srgbClr val="D4D4D4"/>
                </a:solidFill>
                <a:effectLst/>
                <a:latin typeface="Consolas" panose="020B0609020204030204" pitchFamily="49" charset="0"/>
              </a:rPr>
            </a:br>
            <a:r>
              <a:rPr lang="en-US" b="0" noProof="1">
                <a:solidFill>
                  <a:srgbClr val="C586C0"/>
                </a:solidFill>
                <a:effectLst/>
                <a:latin typeface="Consolas" panose="020B0609020204030204" pitchFamily="49" charset="0"/>
              </a:rPr>
              <a:t>while</a:t>
            </a:r>
            <a:r>
              <a:rPr lang="en-US" b="0" noProof="1">
                <a:solidFill>
                  <a:srgbClr val="D4D4D4"/>
                </a:solidFill>
                <a:effectLst/>
                <a:latin typeface="Consolas" panose="020B0609020204030204" pitchFamily="49" charset="0"/>
              </a:rPr>
              <a:t>(</a:t>
            </a:r>
            <a:r>
              <a:rPr lang="en-US" b="0" noProof="1">
                <a:solidFill>
                  <a:srgbClr val="9CDCFE"/>
                </a:solidFill>
                <a:effectLst/>
                <a:latin typeface="Consolas" panose="020B0609020204030204" pitchFamily="49" charset="0"/>
              </a:rPr>
              <a:t>$count</a:t>
            </a:r>
            <a:r>
              <a:rPr lang="en-US" b="0" noProof="1">
                <a:solidFill>
                  <a:srgbClr val="D4D4D4"/>
                </a:solidFill>
                <a:effectLst/>
                <a:latin typeface="Consolas" panose="020B0609020204030204" pitchFamily="49" charset="0"/>
              </a:rPr>
              <a:t> &lt;= </a:t>
            </a:r>
            <a:r>
              <a:rPr lang="en-US" b="0" noProof="1">
                <a:solidFill>
                  <a:srgbClr val="B5CEA8"/>
                </a:solidFill>
                <a:effectLst/>
                <a:latin typeface="Consolas" panose="020B0609020204030204" pitchFamily="49" charset="0"/>
              </a:rPr>
              <a:t>10</a:t>
            </a:r>
            <a:r>
              <a:rPr lang="en-US" b="0" noProof="1">
                <a:solidFill>
                  <a:srgbClr val="D4D4D4"/>
                </a:solidFill>
                <a:effectLst/>
                <a:latin typeface="Consolas" panose="020B0609020204030204" pitchFamily="49" charset="0"/>
              </a:rPr>
              <a:t>) {</a:t>
            </a:r>
          </a:p>
          <a:p>
            <a:r>
              <a:rPr lang="en-US" b="0" noProof="1">
                <a:solidFill>
                  <a:srgbClr val="D4D4D4"/>
                </a:solidFill>
                <a:effectLst/>
                <a:latin typeface="Consolas" panose="020B0609020204030204" pitchFamily="49" charset="0"/>
              </a:rPr>
              <a:t>    </a:t>
            </a:r>
            <a:r>
              <a:rPr lang="en-US" b="0" noProof="1">
                <a:solidFill>
                  <a:srgbClr val="9CDCFE"/>
                </a:solidFill>
                <a:effectLst/>
                <a:latin typeface="Consolas" panose="020B0609020204030204" pitchFamily="49" charset="0"/>
              </a:rPr>
              <a:t>$result</a:t>
            </a:r>
            <a:r>
              <a:rPr lang="en-US" b="0" noProof="1">
                <a:solidFill>
                  <a:srgbClr val="D4D4D4"/>
                </a:solidFill>
                <a:effectLst/>
                <a:latin typeface="Consolas" panose="020B0609020204030204" pitchFamily="49" charset="0"/>
              </a:rPr>
              <a:t> = </a:t>
            </a:r>
            <a:r>
              <a:rPr lang="en-US" b="0" noProof="1">
                <a:solidFill>
                  <a:srgbClr val="9CDCFE"/>
                </a:solidFill>
                <a:effectLst/>
                <a:latin typeface="Consolas" panose="020B0609020204030204" pitchFamily="49" charset="0"/>
              </a:rPr>
              <a:t>$tableChosen</a:t>
            </a:r>
            <a:r>
              <a:rPr lang="en-US" b="0" noProof="1">
                <a:solidFill>
                  <a:srgbClr val="D4D4D4"/>
                </a:solidFill>
                <a:effectLst/>
                <a:latin typeface="Consolas" panose="020B0609020204030204" pitchFamily="49" charset="0"/>
              </a:rPr>
              <a:t> * </a:t>
            </a:r>
            <a:r>
              <a:rPr lang="en-US" b="0" noProof="1">
                <a:solidFill>
                  <a:srgbClr val="9CDCFE"/>
                </a:solidFill>
                <a:effectLst/>
                <a:latin typeface="Consolas" panose="020B0609020204030204" pitchFamily="49" charset="0"/>
              </a:rPr>
              <a:t>$count</a:t>
            </a:r>
            <a:r>
              <a:rPr lang="en-US" b="0" noProof="1">
                <a:solidFill>
                  <a:srgbClr val="D4D4D4"/>
                </a:solidFill>
                <a:effectLst/>
                <a:latin typeface="Consolas" panose="020B0609020204030204" pitchFamily="49" charset="0"/>
              </a:rPr>
              <a:t>;</a:t>
            </a:r>
          </a:p>
          <a:p>
            <a:r>
              <a:rPr lang="en-US" b="0" noProof="1">
                <a:solidFill>
                  <a:srgbClr val="D4D4D4"/>
                </a:solidFill>
                <a:effectLst/>
                <a:latin typeface="Consolas" panose="020B0609020204030204" pitchFamily="49" charset="0"/>
              </a:rPr>
              <a:t>    </a:t>
            </a:r>
            <a:r>
              <a:rPr lang="en-US" b="0" noProof="1">
                <a:solidFill>
                  <a:srgbClr val="DCDCAA"/>
                </a:solidFill>
                <a:effectLst/>
                <a:latin typeface="Consolas" panose="020B0609020204030204" pitchFamily="49" charset="0"/>
              </a:rPr>
              <a:t>echo</a:t>
            </a:r>
            <a:r>
              <a:rPr lang="en-US" b="0" noProof="1">
                <a:solidFill>
                  <a:srgbClr val="D4D4D4"/>
                </a:solidFill>
                <a:effectLst/>
                <a:latin typeface="Consolas" panose="020B0609020204030204" pitchFamily="49" charset="0"/>
              </a:rPr>
              <a:t> </a:t>
            </a:r>
            <a:r>
              <a:rPr lang="en-US" b="0" noProof="1">
                <a:solidFill>
                  <a:srgbClr val="9CDCFE"/>
                </a:solidFill>
                <a:effectLst/>
                <a:latin typeface="Consolas" panose="020B0609020204030204" pitchFamily="49" charset="0"/>
              </a:rPr>
              <a:t>$tableChosen</a:t>
            </a:r>
            <a:r>
              <a:rPr lang="en-US" b="0" noProof="1">
                <a:solidFill>
                  <a:srgbClr val="D4D4D4"/>
                </a:solidFill>
                <a:effectLst/>
                <a:latin typeface="Consolas" panose="020B0609020204030204" pitchFamily="49" charset="0"/>
              </a:rPr>
              <a:t>.</a:t>
            </a:r>
            <a:r>
              <a:rPr lang="en-US" b="0" noProof="1">
                <a:solidFill>
                  <a:srgbClr val="CE9178"/>
                </a:solidFill>
                <a:effectLst/>
                <a:latin typeface="Consolas" panose="020B0609020204030204" pitchFamily="49" charset="0"/>
              </a:rPr>
              <a:t>' x '</a:t>
            </a:r>
            <a:r>
              <a:rPr lang="en-US" b="0" noProof="1">
                <a:solidFill>
                  <a:srgbClr val="D4D4D4"/>
                </a:solidFill>
                <a:effectLst/>
                <a:latin typeface="Consolas" panose="020B0609020204030204" pitchFamily="49" charset="0"/>
              </a:rPr>
              <a:t>.</a:t>
            </a:r>
            <a:r>
              <a:rPr lang="en-US" b="0" noProof="1">
                <a:solidFill>
                  <a:srgbClr val="9CDCFE"/>
                </a:solidFill>
                <a:effectLst/>
                <a:latin typeface="Consolas" panose="020B0609020204030204" pitchFamily="49" charset="0"/>
              </a:rPr>
              <a:t>$count</a:t>
            </a:r>
            <a:r>
              <a:rPr lang="en-US" b="0" noProof="1">
                <a:solidFill>
                  <a:srgbClr val="D4D4D4"/>
                </a:solidFill>
                <a:effectLst/>
                <a:latin typeface="Consolas" panose="020B0609020204030204" pitchFamily="49" charset="0"/>
              </a:rPr>
              <a:t>.</a:t>
            </a:r>
            <a:r>
              <a:rPr lang="en-US" b="0" noProof="1">
                <a:solidFill>
                  <a:srgbClr val="CE9178"/>
                </a:solidFill>
                <a:effectLst/>
                <a:latin typeface="Consolas" panose="020B0609020204030204" pitchFamily="49" charset="0"/>
              </a:rPr>
              <a:t>' = '</a:t>
            </a:r>
            <a:r>
              <a:rPr lang="en-US" b="0" noProof="1">
                <a:solidFill>
                  <a:srgbClr val="D4D4D4"/>
                </a:solidFill>
                <a:effectLst/>
                <a:latin typeface="Consolas" panose="020B0609020204030204" pitchFamily="49" charset="0"/>
              </a:rPr>
              <a:t>.</a:t>
            </a:r>
            <a:r>
              <a:rPr lang="en-US" b="0" noProof="1">
                <a:solidFill>
                  <a:srgbClr val="9CDCFE"/>
                </a:solidFill>
                <a:effectLst/>
                <a:latin typeface="Consolas" panose="020B0609020204030204" pitchFamily="49" charset="0"/>
              </a:rPr>
              <a:t>$result</a:t>
            </a:r>
            <a:r>
              <a:rPr lang="en-US" b="0" noProof="1">
                <a:solidFill>
                  <a:srgbClr val="D4D4D4"/>
                </a:solidFill>
                <a:effectLst/>
                <a:latin typeface="Consolas" panose="020B0609020204030204" pitchFamily="49" charset="0"/>
              </a:rPr>
              <a:t>.</a:t>
            </a:r>
            <a:r>
              <a:rPr lang="en-US" b="0" noProof="1">
                <a:solidFill>
                  <a:srgbClr val="CE9178"/>
                </a:solidFill>
                <a:effectLst/>
                <a:latin typeface="Consolas" panose="020B0609020204030204" pitchFamily="49" charset="0"/>
              </a:rPr>
              <a:t>'&lt;br&gt;'</a:t>
            </a:r>
            <a:r>
              <a:rPr lang="en-US" b="0" noProof="1">
                <a:solidFill>
                  <a:srgbClr val="D4D4D4"/>
                </a:solidFill>
                <a:effectLst/>
                <a:latin typeface="Consolas" panose="020B0609020204030204" pitchFamily="49" charset="0"/>
              </a:rPr>
              <a:t>;</a:t>
            </a:r>
          </a:p>
          <a:p>
            <a:r>
              <a:rPr lang="en-US" b="0" noProof="1">
                <a:solidFill>
                  <a:srgbClr val="D4D4D4"/>
                </a:solidFill>
                <a:effectLst/>
                <a:latin typeface="Consolas" panose="020B0609020204030204" pitchFamily="49" charset="0"/>
              </a:rPr>
              <a:t>    </a:t>
            </a:r>
            <a:r>
              <a:rPr lang="en-US" b="0" noProof="1">
                <a:solidFill>
                  <a:srgbClr val="9CDCFE"/>
                </a:solidFill>
                <a:effectLst/>
                <a:latin typeface="Consolas" panose="020B0609020204030204" pitchFamily="49" charset="0"/>
              </a:rPr>
              <a:t>$count</a:t>
            </a:r>
            <a:r>
              <a:rPr lang="en-US" b="0" noProof="1">
                <a:solidFill>
                  <a:srgbClr val="D4D4D4"/>
                </a:solidFill>
                <a:effectLst/>
                <a:latin typeface="Consolas" panose="020B0609020204030204" pitchFamily="49" charset="0"/>
              </a:rPr>
              <a:t>++;</a:t>
            </a:r>
          </a:p>
          <a:p>
            <a:r>
              <a:rPr lang="en-US" b="0" noProof="1">
                <a:solidFill>
                  <a:srgbClr val="D4D4D4"/>
                </a:solidFill>
                <a:effectLst/>
                <a:latin typeface="Consolas" panose="020B0609020204030204" pitchFamily="49" charset="0"/>
              </a:rPr>
              <a:t>}</a:t>
            </a:r>
          </a:p>
        </p:txBody>
      </p:sp>
      <p:sp>
        <p:nvSpPr>
          <p:cNvPr id="14" name="ZoneTexte 13">
            <a:extLst>
              <a:ext uri="{FF2B5EF4-FFF2-40B4-BE49-F238E27FC236}">
                <a16:creationId xmlns:a16="http://schemas.microsoft.com/office/drawing/2014/main" id="{DC3320DC-0FBE-4417-BC81-2F76A9418720}"/>
              </a:ext>
            </a:extLst>
          </p:cNvPr>
          <p:cNvSpPr txBox="1"/>
          <p:nvPr/>
        </p:nvSpPr>
        <p:spPr>
          <a:xfrm>
            <a:off x="9118850" y="1437565"/>
            <a:ext cx="2605789" cy="3693319"/>
          </a:xfrm>
          <a:prstGeom prst="rect">
            <a:avLst/>
          </a:prstGeom>
          <a:noFill/>
        </p:spPr>
        <p:txBody>
          <a:bodyPr wrap="square">
            <a:spAutoFit/>
          </a:bodyPr>
          <a:lstStyle/>
          <a:p>
            <a:r>
              <a:rPr lang="fr-FR" b="1" i="0" dirty="0">
                <a:solidFill>
                  <a:srgbClr val="000000"/>
                </a:solidFill>
                <a:effectLst/>
              </a:rPr>
              <a:t>Résultat navigateur :</a:t>
            </a:r>
          </a:p>
          <a:p>
            <a:endParaRPr lang="fr-FR" b="0" i="0" dirty="0">
              <a:solidFill>
                <a:srgbClr val="000000"/>
              </a:solidFill>
              <a:effectLst/>
            </a:endParaRPr>
          </a:p>
          <a:p>
            <a:r>
              <a:rPr lang="fr-FR" b="0" i="0" dirty="0">
                <a:solidFill>
                  <a:srgbClr val="000000"/>
                </a:solidFill>
                <a:effectLst/>
              </a:rPr>
              <a:t>5 x 0 = 0</a:t>
            </a:r>
            <a:br>
              <a:rPr lang="fr-FR" dirty="0"/>
            </a:br>
            <a:r>
              <a:rPr lang="fr-FR" b="0" i="0" dirty="0">
                <a:solidFill>
                  <a:srgbClr val="000000"/>
                </a:solidFill>
                <a:effectLst/>
              </a:rPr>
              <a:t>5 x 1 = 5</a:t>
            </a:r>
            <a:br>
              <a:rPr lang="fr-FR" dirty="0"/>
            </a:br>
            <a:r>
              <a:rPr lang="fr-FR" b="0" i="0" dirty="0">
                <a:solidFill>
                  <a:srgbClr val="000000"/>
                </a:solidFill>
                <a:effectLst/>
              </a:rPr>
              <a:t>5 x 2 = 10</a:t>
            </a:r>
            <a:br>
              <a:rPr lang="fr-FR" dirty="0"/>
            </a:br>
            <a:r>
              <a:rPr lang="fr-FR" b="0" i="0" dirty="0">
                <a:solidFill>
                  <a:srgbClr val="000000"/>
                </a:solidFill>
                <a:effectLst/>
              </a:rPr>
              <a:t>5 x 3 = 15</a:t>
            </a:r>
            <a:br>
              <a:rPr lang="fr-FR" dirty="0"/>
            </a:br>
            <a:r>
              <a:rPr lang="fr-FR" b="0" i="0" dirty="0">
                <a:solidFill>
                  <a:srgbClr val="000000"/>
                </a:solidFill>
                <a:effectLst/>
              </a:rPr>
              <a:t>5 x 4 = 20</a:t>
            </a:r>
            <a:br>
              <a:rPr lang="fr-FR" dirty="0"/>
            </a:br>
            <a:r>
              <a:rPr lang="fr-FR" b="0" i="0" dirty="0">
                <a:solidFill>
                  <a:srgbClr val="000000"/>
                </a:solidFill>
                <a:effectLst/>
              </a:rPr>
              <a:t>5 x 5 = 25</a:t>
            </a:r>
            <a:br>
              <a:rPr lang="fr-FR" dirty="0"/>
            </a:br>
            <a:r>
              <a:rPr lang="fr-FR" b="0" i="0" dirty="0">
                <a:solidFill>
                  <a:srgbClr val="000000"/>
                </a:solidFill>
                <a:effectLst/>
              </a:rPr>
              <a:t>5 x 6 = 30</a:t>
            </a:r>
            <a:br>
              <a:rPr lang="fr-FR" dirty="0"/>
            </a:br>
            <a:r>
              <a:rPr lang="fr-FR" b="0" i="0" dirty="0">
                <a:solidFill>
                  <a:srgbClr val="000000"/>
                </a:solidFill>
                <a:effectLst/>
              </a:rPr>
              <a:t>5 x 7 = 35</a:t>
            </a:r>
            <a:br>
              <a:rPr lang="fr-FR" dirty="0"/>
            </a:br>
            <a:r>
              <a:rPr lang="fr-FR" b="0" i="0" dirty="0">
                <a:solidFill>
                  <a:srgbClr val="000000"/>
                </a:solidFill>
                <a:effectLst/>
              </a:rPr>
              <a:t>5 x 8 = 40</a:t>
            </a:r>
            <a:br>
              <a:rPr lang="fr-FR" dirty="0"/>
            </a:br>
            <a:r>
              <a:rPr lang="fr-FR" b="0" i="0" dirty="0">
                <a:solidFill>
                  <a:srgbClr val="000000"/>
                </a:solidFill>
                <a:effectLst/>
              </a:rPr>
              <a:t>5 x 9 = 45</a:t>
            </a:r>
            <a:br>
              <a:rPr lang="fr-FR" dirty="0"/>
            </a:br>
            <a:r>
              <a:rPr lang="fr-FR" b="0" i="0" dirty="0">
                <a:solidFill>
                  <a:srgbClr val="000000"/>
                </a:solidFill>
                <a:effectLst/>
              </a:rPr>
              <a:t>5 x 10 = 50</a:t>
            </a:r>
            <a:endParaRPr lang="fr-FR" dirty="0"/>
          </a:p>
        </p:txBody>
      </p:sp>
    </p:spTree>
    <p:extLst>
      <p:ext uri="{BB962C8B-B14F-4D97-AF65-F5344CB8AC3E}">
        <p14:creationId xmlns:p14="http://schemas.microsoft.com/office/powerpoint/2010/main" val="3692824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9807191" y="107659"/>
            <a:ext cx="2281343" cy="723550"/>
          </a:xfrm>
        </p:spPr>
        <p:txBody>
          <a:bodyPr>
            <a:normAutofit/>
          </a:bodyPr>
          <a:lstStyle/>
          <a:p>
            <a:pPr algn="r"/>
            <a:r>
              <a:rPr lang="fr-FR" sz="4400" dirty="0">
                <a:solidFill>
                  <a:srgbClr val="4A2318"/>
                </a:solidFill>
              </a:rPr>
              <a:t>Boucles</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8892791"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Boucle For</a:t>
            </a:r>
          </a:p>
        </p:txBody>
      </p:sp>
      <p:sp>
        <p:nvSpPr>
          <p:cNvPr id="8" name="Espace réservé du contenu 2">
            <a:extLst>
              <a:ext uri="{FF2B5EF4-FFF2-40B4-BE49-F238E27FC236}">
                <a16:creationId xmlns:a16="http://schemas.microsoft.com/office/drawing/2014/main" id="{CC31A6DC-82DB-4AB1-91B9-8840FE4D15CC}"/>
              </a:ext>
            </a:extLst>
          </p:cNvPr>
          <p:cNvSpPr>
            <a:spLocks noGrp="1"/>
          </p:cNvSpPr>
          <p:nvPr>
            <p:ph idx="1"/>
          </p:nvPr>
        </p:nvSpPr>
        <p:spPr>
          <a:xfrm>
            <a:off x="1082179" y="1489045"/>
            <a:ext cx="10764381" cy="4729278"/>
          </a:xfrm>
        </p:spPr>
        <p:txBody>
          <a:bodyPr>
            <a:normAutofit/>
          </a:bodyPr>
          <a:lstStyle/>
          <a:p>
            <a:r>
              <a:rPr lang="fr-FR" dirty="0"/>
              <a:t>Une boucle « for » est limité par un nombre d’itération précis.</a:t>
            </a:r>
          </a:p>
          <a:p>
            <a:r>
              <a:rPr lang="fr-FR" dirty="0"/>
              <a:t>On défini une variable (ex: « $i ») qui définira le nombre d’itération de façon statique ou dynamique comme suit :</a:t>
            </a:r>
          </a:p>
          <a:p>
            <a:pPr marL="987552" lvl="1" indent="-457200">
              <a:buFont typeface="+mj-lt"/>
              <a:buAutoNum type="arabicPeriod"/>
            </a:pPr>
            <a:r>
              <a:rPr lang="fr-FR" dirty="0"/>
              <a:t>START: On défini une valeur de départ à « $i » (généralement numérique).</a:t>
            </a:r>
          </a:p>
          <a:p>
            <a:pPr marL="987552" lvl="1" indent="-457200">
              <a:buFont typeface="+mj-lt"/>
              <a:buAutoNum type="arabicPeriod"/>
            </a:pPr>
            <a:r>
              <a:rPr lang="fr-FR" dirty="0"/>
              <a:t>LIMIT: On défini une condition limite que « $i » doit atteindre (ex: « $i &lt;= 10 »).</a:t>
            </a:r>
          </a:p>
          <a:p>
            <a:pPr marL="987552" lvl="1" indent="-457200">
              <a:buFont typeface="+mj-lt"/>
              <a:buAutoNum type="arabicPeriod"/>
            </a:pPr>
            <a:r>
              <a:rPr lang="fr-FR" dirty="0"/>
              <a:t>VARIATOR: On défini la façon dont « $i » par atteindre la LIMIT (ex: $i++).</a:t>
            </a:r>
          </a:p>
          <a:p>
            <a:r>
              <a:rPr lang="fr-FR" dirty="0"/>
              <a:t>Très utilisé en PHP.</a:t>
            </a:r>
          </a:p>
        </p:txBody>
      </p:sp>
      <p:sp>
        <p:nvSpPr>
          <p:cNvPr id="5" name="Rectangle : avec coins arrondis en diagonale 4">
            <a:extLst>
              <a:ext uri="{FF2B5EF4-FFF2-40B4-BE49-F238E27FC236}">
                <a16:creationId xmlns:a16="http://schemas.microsoft.com/office/drawing/2014/main" id="{3B8B611B-C0FA-476B-8687-C172F55E5C19}"/>
              </a:ext>
            </a:extLst>
          </p:cNvPr>
          <p:cNvSpPr/>
          <p:nvPr/>
        </p:nvSpPr>
        <p:spPr>
          <a:xfrm>
            <a:off x="1537234" y="4473444"/>
            <a:ext cx="5968861" cy="1021556"/>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b="0" noProof="1">
                <a:solidFill>
                  <a:srgbClr val="C586C0"/>
                </a:solidFill>
                <a:effectLst/>
                <a:latin typeface="Consolas" panose="020B0609020204030204" pitchFamily="49" charset="0"/>
              </a:rPr>
              <a:t>for</a:t>
            </a:r>
            <a:r>
              <a:rPr lang="fr-FR" b="0" noProof="1">
                <a:solidFill>
                  <a:srgbClr val="D4D4D4"/>
                </a:solidFill>
                <a:effectLst/>
                <a:latin typeface="Consolas" panose="020B0609020204030204" pitchFamily="49" charset="0"/>
              </a:rPr>
              <a:t> (START; LIMIT; VARIATOR) {</a:t>
            </a:r>
          </a:p>
          <a:p>
            <a:r>
              <a:rPr lang="fr-FR" b="0" noProof="1">
                <a:solidFill>
                  <a:srgbClr val="D4D4D4"/>
                </a:solidFill>
                <a:effectLst/>
                <a:latin typeface="Consolas" panose="020B0609020204030204" pitchFamily="49" charset="0"/>
              </a:rPr>
              <a:t>    </a:t>
            </a:r>
            <a:r>
              <a:rPr lang="fr-FR" b="0" noProof="1">
                <a:solidFill>
                  <a:srgbClr val="6A9955"/>
                </a:solidFill>
                <a:effectLst/>
                <a:latin typeface="Consolas" panose="020B0609020204030204" pitchFamily="49" charset="0"/>
              </a:rPr>
              <a:t>// CODE as long as LIMIT is not reached</a:t>
            </a:r>
            <a:endParaRPr lang="fr-FR" b="0" noProof="1">
              <a:solidFill>
                <a:srgbClr val="D4D4D4"/>
              </a:solidFill>
              <a:effectLst/>
              <a:latin typeface="Consolas" panose="020B0609020204030204" pitchFamily="49" charset="0"/>
            </a:endParaRPr>
          </a:p>
          <a:p>
            <a:r>
              <a:rPr lang="fr-FR" b="0" noProof="1">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710900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9807191" y="107659"/>
            <a:ext cx="2281343" cy="723550"/>
          </a:xfrm>
        </p:spPr>
        <p:txBody>
          <a:bodyPr>
            <a:normAutofit/>
          </a:bodyPr>
          <a:lstStyle/>
          <a:p>
            <a:pPr algn="r"/>
            <a:r>
              <a:rPr lang="fr-FR" sz="4400" dirty="0">
                <a:solidFill>
                  <a:srgbClr val="4A2318"/>
                </a:solidFill>
              </a:rPr>
              <a:t>Boucles</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8892791"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Boucle For - Exemple</a:t>
            </a:r>
          </a:p>
        </p:txBody>
      </p:sp>
      <p:sp>
        <p:nvSpPr>
          <p:cNvPr id="5" name="Rectangle : avec coins arrondis en diagonale 4">
            <a:extLst>
              <a:ext uri="{FF2B5EF4-FFF2-40B4-BE49-F238E27FC236}">
                <a16:creationId xmlns:a16="http://schemas.microsoft.com/office/drawing/2014/main" id="{3B8B611B-C0FA-476B-8687-C172F55E5C19}"/>
              </a:ext>
            </a:extLst>
          </p:cNvPr>
          <p:cNvSpPr/>
          <p:nvPr/>
        </p:nvSpPr>
        <p:spPr>
          <a:xfrm>
            <a:off x="1066798" y="1437565"/>
            <a:ext cx="7670801" cy="2485787"/>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sz="1600" b="0" dirty="0">
                <a:solidFill>
                  <a:srgbClr val="6A9955"/>
                </a:solidFill>
                <a:effectLst/>
                <a:latin typeface="Consolas" panose="020B0609020204030204" pitchFamily="49" charset="0"/>
              </a:rPr>
              <a:t>// Display a multiplication table</a:t>
            </a:r>
            <a:endParaRPr lang="en-US" sz="1600" b="0" dirty="0">
              <a:solidFill>
                <a:srgbClr val="D4D4D4"/>
              </a:solidFill>
              <a:effectLst/>
              <a:latin typeface="Consolas" panose="020B0609020204030204" pitchFamily="49" charset="0"/>
            </a:endParaRPr>
          </a:p>
          <a:p>
            <a:br>
              <a:rPr lang="en-US" sz="1600" b="0" noProof="1">
                <a:solidFill>
                  <a:srgbClr val="D4D4D4"/>
                </a:solidFill>
                <a:effectLst/>
                <a:latin typeface="Consolas" panose="020B0609020204030204" pitchFamily="49" charset="0"/>
              </a:rPr>
            </a:br>
            <a:r>
              <a:rPr lang="fr-FR" b="0" noProof="1">
                <a:solidFill>
                  <a:srgbClr val="9CDCFE"/>
                </a:solidFill>
                <a:effectLst/>
                <a:latin typeface="Consolas" panose="020B0609020204030204" pitchFamily="49" charset="0"/>
              </a:rPr>
              <a:t>$tableChosen</a:t>
            </a:r>
            <a:r>
              <a:rPr lang="fr-FR" b="0" noProof="1">
                <a:solidFill>
                  <a:srgbClr val="D4D4D4"/>
                </a:solidFill>
                <a:effectLst/>
                <a:latin typeface="Consolas" panose="020B0609020204030204" pitchFamily="49" charset="0"/>
              </a:rPr>
              <a:t> = </a:t>
            </a:r>
            <a:r>
              <a:rPr lang="fr-FR" b="0" noProof="1">
                <a:solidFill>
                  <a:srgbClr val="B5CEA8"/>
                </a:solidFill>
                <a:effectLst/>
                <a:latin typeface="Consolas" panose="020B0609020204030204" pitchFamily="49" charset="0"/>
              </a:rPr>
              <a:t>5</a:t>
            </a:r>
            <a:r>
              <a:rPr lang="fr-FR" b="0" noProof="1">
                <a:solidFill>
                  <a:srgbClr val="D4D4D4"/>
                </a:solidFill>
                <a:effectLst/>
                <a:latin typeface="Consolas" panose="020B0609020204030204" pitchFamily="49" charset="0"/>
              </a:rPr>
              <a:t>;</a:t>
            </a:r>
          </a:p>
          <a:p>
            <a:br>
              <a:rPr lang="fr-FR" b="0" noProof="1">
                <a:solidFill>
                  <a:srgbClr val="D4D4D4"/>
                </a:solidFill>
                <a:effectLst/>
                <a:latin typeface="Consolas" panose="020B0609020204030204" pitchFamily="49" charset="0"/>
              </a:rPr>
            </a:br>
            <a:r>
              <a:rPr lang="fr-FR" b="0" noProof="1">
                <a:solidFill>
                  <a:srgbClr val="C586C0"/>
                </a:solidFill>
                <a:effectLst/>
                <a:latin typeface="Consolas" panose="020B0609020204030204" pitchFamily="49" charset="0"/>
              </a:rPr>
              <a:t>for</a:t>
            </a:r>
            <a:r>
              <a:rPr lang="fr-FR" b="0" noProof="1">
                <a:solidFill>
                  <a:srgbClr val="D4D4D4"/>
                </a:solidFill>
                <a:effectLst/>
                <a:latin typeface="Consolas" panose="020B0609020204030204" pitchFamily="49" charset="0"/>
              </a:rPr>
              <a:t> (</a:t>
            </a:r>
            <a:r>
              <a:rPr lang="fr-FR" b="0" noProof="1">
                <a:solidFill>
                  <a:srgbClr val="9CDCFE"/>
                </a:solidFill>
                <a:effectLst/>
                <a:latin typeface="Consolas" panose="020B0609020204030204" pitchFamily="49" charset="0"/>
              </a:rPr>
              <a:t>$i</a:t>
            </a:r>
            <a:r>
              <a:rPr lang="fr-FR" b="0" noProof="1">
                <a:solidFill>
                  <a:srgbClr val="D4D4D4"/>
                </a:solidFill>
                <a:effectLst/>
                <a:latin typeface="Consolas" panose="020B0609020204030204" pitchFamily="49" charset="0"/>
              </a:rPr>
              <a:t> = </a:t>
            </a:r>
            <a:r>
              <a:rPr lang="fr-FR" b="0" noProof="1">
                <a:solidFill>
                  <a:srgbClr val="B5CEA8"/>
                </a:solidFill>
                <a:effectLst/>
                <a:latin typeface="Consolas" panose="020B0609020204030204" pitchFamily="49" charset="0"/>
              </a:rPr>
              <a:t>0</a:t>
            </a:r>
            <a:r>
              <a:rPr lang="fr-FR" b="0" noProof="1">
                <a:solidFill>
                  <a:srgbClr val="D4D4D4"/>
                </a:solidFill>
                <a:effectLst/>
                <a:latin typeface="Consolas" panose="020B0609020204030204" pitchFamily="49" charset="0"/>
              </a:rPr>
              <a:t>; </a:t>
            </a:r>
            <a:r>
              <a:rPr lang="fr-FR" b="0" noProof="1">
                <a:solidFill>
                  <a:srgbClr val="9CDCFE"/>
                </a:solidFill>
                <a:effectLst/>
                <a:latin typeface="Consolas" panose="020B0609020204030204" pitchFamily="49" charset="0"/>
              </a:rPr>
              <a:t>$i</a:t>
            </a:r>
            <a:r>
              <a:rPr lang="fr-FR" b="0" noProof="1">
                <a:solidFill>
                  <a:srgbClr val="D4D4D4"/>
                </a:solidFill>
                <a:effectLst/>
                <a:latin typeface="Consolas" panose="020B0609020204030204" pitchFamily="49" charset="0"/>
              </a:rPr>
              <a:t> &lt;= </a:t>
            </a:r>
            <a:r>
              <a:rPr lang="fr-FR" b="0" noProof="1">
                <a:solidFill>
                  <a:srgbClr val="B5CEA8"/>
                </a:solidFill>
                <a:effectLst/>
                <a:latin typeface="Consolas" panose="020B0609020204030204" pitchFamily="49" charset="0"/>
              </a:rPr>
              <a:t>10</a:t>
            </a:r>
            <a:r>
              <a:rPr lang="fr-FR" b="0" noProof="1">
                <a:solidFill>
                  <a:srgbClr val="D4D4D4"/>
                </a:solidFill>
                <a:effectLst/>
                <a:latin typeface="Consolas" panose="020B0609020204030204" pitchFamily="49" charset="0"/>
              </a:rPr>
              <a:t>; </a:t>
            </a:r>
            <a:r>
              <a:rPr lang="fr-FR" b="0" noProof="1">
                <a:solidFill>
                  <a:srgbClr val="9CDCFE"/>
                </a:solidFill>
                <a:effectLst/>
                <a:latin typeface="Consolas" panose="020B0609020204030204" pitchFamily="49" charset="0"/>
              </a:rPr>
              <a:t>$i</a:t>
            </a:r>
            <a:r>
              <a:rPr lang="fr-FR" b="0" noProof="1">
                <a:solidFill>
                  <a:srgbClr val="D4D4D4"/>
                </a:solidFill>
                <a:effectLst/>
                <a:latin typeface="Consolas" panose="020B0609020204030204" pitchFamily="49" charset="0"/>
              </a:rPr>
              <a:t>++) {</a:t>
            </a:r>
          </a:p>
          <a:p>
            <a:r>
              <a:rPr lang="fr-FR" b="0" noProof="1">
                <a:solidFill>
                  <a:srgbClr val="D4D4D4"/>
                </a:solidFill>
                <a:effectLst/>
                <a:latin typeface="Consolas" panose="020B0609020204030204" pitchFamily="49" charset="0"/>
              </a:rPr>
              <a:t>    </a:t>
            </a:r>
            <a:r>
              <a:rPr lang="fr-FR" b="0" noProof="1">
                <a:solidFill>
                  <a:srgbClr val="9CDCFE"/>
                </a:solidFill>
                <a:effectLst/>
                <a:latin typeface="Consolas" panose="020B0609020204030204" pitchFamily="49" charset="0"/>
              </a:rPr>
              <a:t>$result</a:t>
            </a:r>
            <a:r>
              <a:rPr lang="fr-FR" b="0" noProof="1">
                <a:solidFill>
                  <a:srgbClr val="D4D4D4"/>
                </a:solidFill>
                <a:effectLst/>
                <a:latin typeface="Consolas" panose="020B0609020204030204" pitchFamily="49" charset="0"/>
              </a:rPr>
              <a:t> = </a:t>
            </a:r>
            <a:r>
              <a:rPr lang="fr-FR" b="0" noProof="1">
                <a:solidFill>
                  <a:srgbClr val="9CDCFE"/>
                </a:solidFill>
                <a:effectLst/>
                <a:latin typeface="Consolas" panose="020B0609020204030204" pitchFamily="49" charset="0"/>
              </a:rPr>
              <a:t>$tableChosen</a:t>
            </a:r>
            <a:r>
              <a:rPr lang="fr-FR" b="0" noProof="1">
                <a:solidFill>
                  <a:srgbClr val="D4D4D4"/>
                </a:solidFill>
                <a:effectLst/>
                <a:latin typeface="Consolas" panose="020B0609020204030204" pitchFamily="49" charset="0"/>
              </a:rPr>
              <a:t> * </a:t>
            </a:r>
            <a:r>
              <a:rPr lang="fr-FR" b="0" noProof="1">
                <a:solidFill>
                  <a:srgbClr val="9CDCFE"/>
                </a:solidFill>
                <a:effectLst/>
                <a:latin typeface="Consolas" panose="020B0609020204030204" pitchFamily="49" charset="0"/>
              </a:rPr>
              <a:t>$i</a:t>
            </a:r>
            <a:r>
              <a:rPr lang="fr-FR" b="0" noProof="1">
                <a:solidFill>
                  <a:srgbClr val="D4D4D4"/>
                </a:solidFill>
                <a:effectLst/>
                <a:latin typeface="Consolas" panose="020B0609020204030204" pitchFamily="49" charset="0"/>
              </a:rPr>
              <a:t>;</a:t>
            </a:r>
          </a:p>
          <a:p>
            <a:r>
              <a:rPr lang="fr-FR" b="0" noProof="1">
                <a:solidFill>
                  <a:srgbClr val="D4D4D4"/>
                </a:solidFill>
                <a:effectLst/>
                <a:latin typeface="Consolas" panose="020B0609020204030204" pitchFamily="49" charset="0"/>
              </a:rPr>
              <a:t>    </a:t>
            </a:r>
            <a:r>
              <a:rPr lang="fr-FR" b="0" noProof="1">
                <a:solidFill>
                  <a:srgbClr val="DCDCAA"/>
                </a:solidFill>
                <a:effectLst/>
                <a:latin typeface="Consolas" panose="020B0609020204030204" pitchFamily="49" charset="0"/>
              </a:rPr>
              <a:t>echo</a:t>
            </a:r>
            <a:r>
              <a:rPr lang="fr-FR" b="0" noProof="1">
                <a:solidFill>
                  <a:srgbClr val="D4D4D4"/>
                </a:solidFill>
                <a:effectLst/>
                <a:latin typeface="Consolas" panose="020B0609020204030204" pitchFamily="49" charset="0"/>
              </a:rPr>
              <a:t> </a:t>
            </a:r>
            <a:r>
              <a:rPr lang="fr-FR" b="0" noProof="1">
                <a:solidFill>
                  <a:srgbClr val="9CDCFE"/>
                </a:solidFill>
                <a:effectLst/>
                <a:latin typeface="Consolas" panose="020B0609020204030204" pitchFamily="49" charset="0"/>
              </a:rPr>
              <a:t>$tableChosen</a:t>
            </a:r>
            <a:r>
              <a:rPr lang="fr-FR" b="0" noProof="1">
                <a:solidFill>
                  <a:srgbClr val="D4D4D4"/>
                </a:solidFill>
                <a:effectLst/>
                <a:latin typeface="Consolas" panose="020B0609020204030204" pitchFamily="49" charset="0"/>
              </a:rPr>
              <a:t>.</a:t>
            </a:r>
            <a:r>
              <a:rPr lang="fr-FR" b="0" noProof="1">
                <a:solidFill>
                  <a:srgbClr val="CE9178"/>
                </a:solidFill>
                <a:effectLst/>
                <a:latin typeface="Consolas" panose="020B0609020204030204" pitchFamily="49" charset="0"/>
              </a:rPr>
              <a:t>' x '</a:t>
            </a:r>
            <a:r>
              <a:rPr lang="fr-FR" b="0" noProof="1">
                <a:solidFill>
                  <a:srgbClr val="D4D4D4"/>
                </a:solidFill>
                <a:effectLst/>
                <a:latin typeface="Consolas" panose="020B0609020204030204" pitchFamily="49" charset="0"/>
              </a:rPr>
              <a:t>.</a:t>
            </a:r>
            <a:r>
              <a:rPr lang="fr-FR" b="0" noProof="1">
                <a:solidFill>
                  <a:srgbClr val="9CDCFE"/>
                </a:solidFill>
                <a:effectLst/>
                <a:latin typeface="Consolas" panose="020B0609020204030204" pitchFamily="49" charset="0"/>
              </a:rPr>
              <a:t>$i</a:t>
            </a:r>
            <a:r>
              <a:rPr lang="fr-FR" b="0" noProof="1">
                <a:solidFill>
                  <a:srgbClr val="D4D4D4"/>
                </a:solidFill>
                <a:effectLst/>
                <a:latin typeface="Consolas" panose="020B0609020204030204" pitchFamily="49" charset="0"/>
              </a:rPr>
              <a:t>.</a:t>
            </a:r>
            <a:r>
              <a:rPr lang="fr-FR" b="0" noProof="1">
                <a:solidFill>
                  <a:srgbClr val="CE9178"/>
                </a:solidFill>
                <a:effectLst/>
                <a:latin typeface="Consolas" panose="020B0609020204030204" pitchFamily="49" charset="0"/>
              </a:rPr>
              <a:t>' = '</a:t>
            </a:r>
            <a:r>
              <a:rPr lang="fr-FR" b="0" noProof="1">
                <a:solidFill>
                  <a:srgbClr val="D4D4D4"/>
                </a:solidFill>
                <a:effectLst/>
                <a:latin typeface="Consolas" panose="020B0609020204030204" pitchFamily="49" charset="0"/>
              </a:rPr>
              <a:t>.</a:t>
            </a:r>
            <a:r>
              <a:rPr lang="fr-FR" b="0" noProof="1">
                <a:solidFill>
                  <a:srgbClr val="9CDCFE"/>
                </a:solidFill>
                <a:effectLst/>
                <a:latin typeface="Consolas" panose="020B0609020204030204" pitchFamily="49" charset="0"/>
              </a:rPr>
              <a:t>$result</a:t>
            </a:r>
            <a:r>
              <a:rPr lang="fr-FR" b="0" noProof="1">
                <a:solidFill>
                  <a:srgbClr val="D4D4D4"/>
                </a:solidFill>
                <a:effectLst/>
                <a:latin typeface="Consolas" panose="020B0609020204030204" pitchFamily="49" charset="0"/>
              </a:rPr>
              <a:t>.</a:t>
            </a:r>
            <a:r>
              <a:rPr lang="fr-FR" b="0" noProof="1">
                <a:solidFill>
                  <a:srgbClr val="CE9178"/>
                </a:solidFill>
                <a:effectLst/>
                <a:latin typeface="Consolas" panose="020B0609020204030204" pitchFamily="49" charset="0"/>
              </a:rPr>
              <a:t>'&lt;br&gt;'</a:t>
            </a:r>
            <a:r>
              <a:rPr lang="fr-FR" b="0" noProof="1">
                <a:solidFill>
                  <a:srgbClr val="D4D4D4"/>
                </a:solidFill>
                <a:effectLst/>
                <a:latin typeface="Consolas" panose="020B0609020204030204" pitchFamily="49" charset="0"/>
              </a:rPr>
              <a:t>;</a:t>
            </a:r>
          </a:p>
          <a:p>
            <a:r>
              <a:rPr lang="fr-FR" b="0" noProof="1">
                <a:solidFill>
                  <a:srgbClr val="D4D4D4"/>
                </a:solidFill>
                <a:effectLst/>
                <a:latin typeface="Consolas" panose="020B0609020204030204" pitchFamily="49" charset="0"/>
              </a:rPr>
              <a:t>}</a:t>
            </a:r>
          </a:p>
        </p:txBody>
      </p:sp>
      <p:sp>
        <p:nvSpPr>
          <p:cNvPr id="14" name="ZoneTexte 13">
            <a:extLst>
              <a:ext uri="{FF2B5EF4-FFF2-40B4-BE49-F238E27FC236}">
                <a16:creationId xmlns:a16="http://schemas.microsoft.com/office/drawing/2014/main" id="{DC3320DC-0FBE-4417-BC81-2F76A9418720}"/>
              </a:ext>
            </a:extLst>
          </p:cNvPr>
          <p:cNvSpPr txBox="1"/>
          <p:nvPr/>
        </p:nvSpPr>
        <p:spPr>
          <a:xfrm>
            <a:off x="9118850" y="1437565"/>
            <a:ext cx="2605789" cy="3693319"/>
          </a:xfrm>
          <a:prstGeom prst="rect">
            <a:avLst/>
          </a:prstGeom>
          <a:noFill/>
        </p:spPr>
        <p:txBody>
          <a:bodyPr wrap="square">
            <a:spAutoFit/>
          </a:bodyPr>
          <a:lstStyle/>
          <a:p>
            <a:r>
              <a:rPr lang="fr-FR" b="1" i="0" dirty="0">
                <a:solidFill>
                  <a:srgbClr val="000000"/>
                </a:solidFill>
                <a:effectLst/>
              </a:rPr>
              <a:t>Résultat navigateur :</a:t>
            </a:r>
          </a:p>
          <a:p>
            <a:endParaRPr lang="fr-FR" b="0" i="0" dirty="0">
              <a:solidFill>
                <a:srgbClr val="000000"/>
              </a:solidFill>
              <a:effectLst/>
            </a:endParaRPr>
          </a:p>
          <a:p>
            <a:r>
              <a:rPr lang="fr-FR" b="0" i="0" dirty="0">
                <a:solidFill>
                  <a:srgbClr val="000000"/>
                </a:solidFill>
                <a:effectLst/>
              </a:rPr>
              <a:t>5 x 0 = 0</a:t>
            </a:r>
            <a:br>
              <a:rPr lang="fr-FR" dirty="0"/>
            </a:br>
            <a:r>
              <a:rPr lang="fr-FR" b="0" i="0" dirty="0">
                <a:solidFill>
                  <a:srgbClr val="000000"/>
                </a:solidFill>
                <a:effectLst/>
              </a:rPr>
              <a:t>5 x 1 = 5</a:t>
            </a:r>
            <a:br>
              <a:rPr lang="fr-FR" dirty="0"/>
            </a:br>
            <a:r>
              <a:rPr lang="fr-FR" b="0" i="0" dirty="0">
                <a:solidFill>
                  <a:srgbClr val="000000"/>
                </a:solidFill>
                <a:effectLst/>
              </a:rPr>
              <a:t>5 x 2 = 10</a:t>
            </a:r>
            <a:br>
              <a:rPr lang="fr-FR" dirty="0"/>
            </a:br>
            <a:r>
              <a:rPr lang="fr-FR" b="0" i="0" dirty="0">
                <a:solidFill>
                  <a:srgbClr val="000000"/>
                </a:solidFill>
                <a:effectLst/>
              </a:rPr>
              <a:t>5 x 3 = 15</a:t>
            </a:r>
            <a:br>
              <a:rPr lang="fr-FR" dirty="0"/>
            </a:br>
            <a:r>
              <a:rPr lang="fr-FR" b="0" i="0" dirty="0">
                <a:solidFill>
                  <a:srgbClr val="000000"/>
                </a:solidFill>
                <a:effectLst/>
              </a:rPr>
              <a:t>5 x 4 = 20</a:t>
            </a:r>
            <a:br>
              <a:rPr lang="fr-FR" dirty="0"/>
            </a:br>
            <a:r>
              <a:rPr lang="fr-FR" b="0" i="0" dirty="0">
                <a:solidFill>
                  <a:srgbClr val="000000"/>
                </a:solidFill>
                <a:effectLst/>
              </a:rPr>
              <a:t>5 x 5 = 25</a:t>
            </a:r>
            <a:br>
              <a:rPr lang="fr-FR" dirty="0"/>
            </a:br>
            <a:r>
              <a:rPr lang="fr-FR" b="0" i="0" dirty="0">
                <a:solidFill>
                  <a:srgbClr val="000000"/>
                </a:solidFill>
                <a:effectLst/>
              </a:rPr>
              <a:t>5 x 6 = 30</a:t>
            </a:r>
            <a:br>
              <a:rPr lang="fr-FR" dirty="0"/>
            </a:br>
            <a:r>
              <a:rPr lang="fr-FR" b="0" i="0" dirty="0">
                <a:solidFill>
                  <a:srgbClr val="000000"/>
                </a:solidFill>
                <a:effectLst/>
              </a:rPr>
              <a:t>5 x 7 = 35</a:t>
            </a:r>
            <a:br>
              <a:rPr lang="fr-FR" dirty="0"/>
            </a:br>
            <a:r>
              <a:rPr lang="fr-FR" b="0" i="0" dirty="0">
                <a:solidFill>
                  <a:srgbClr val="000000"/>
                </a:solidFill>
                <a:effectLst/>
              </a:rPr>
              <a:t>5 x 8 = 40</a:t>
            </a:r>
            <a:br>
              <a:rPr lang="fr-FR" dirty="0"/>
            </a:br>
            <a:r>
              <a:rPr lang="fr-FR" b="0" i="0" dirty="0">
                <a:solidFill>
                  <a:srgbClr val="000000"/>
                </a:solidFill>
                <a:effectLst/>
              </a:rPr>
              <a:t>5 x 9 = 45</a:t>
            </a:r>
            <a:br>
              <a:rPr lang="fr-FR" dirty="0"/>
            </a:br>
            <a:r>
              <a:rPr lang="fr-FR" b="0" i="0" dirty="0">
                <a:solidFill>
                  <a:srgbClr val="000000"/>
                </a:solidFill>
                <a:effectLst/>
              </a:rPr>
              <a:t>5 x 10 = 50</a:t>
            </a:r>
            <a:endParaRPr lang="fr-FR" dirty="0"/>
          </a:p>
        </p:txBody>
      </p:sp>
    </p:spTree>
    <p:extLst>
      <p:ext uri="{BB962C8B-B14F-4D97-AF65-F5344CB8AC3E}">
        <p14:creationId xmlns:p14="http://schemas.microsoft.com/office/powerpoint/2010/main" val="2288167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9807191" y="107659"/>
            <a:ext cx="2281343" cy="723550"/>
          </a:xfrm>
        </p:spPr>
        <p:txBody>
          <a:bodyPr>
            <a:normAutofit/>
          </a:bodyPr>
          <a:lstStyle/>
          <a:p>
            <a:pPr algn="r"/>
            <a:r>
              <a:rPr lang="fr-FR" sz="4400" dirty="0">
                <a:solidFill>
                  <a:srgbClr val="4A2318"/>
                </a:solidFill>
              </a:rPr>
              <a:t>Boucles</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8892791"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Boucle Foreach</a:t>
            </a:r>
          </a:p>
        </p:txBody>
      </p:sp>
      <p:sp>
        <p:nvSpPr>
          <p:cNvPr id="8" name="Espace réservé du contenu 2">
            <a:extLst>
              <a:ext uri="{FF2B5EF4-FFF2-40B4-BE49-F238E27FC236}">
                <a16:creationId xmlns:a16="http://schemas.microsoft.com/office/drawing/2014/main" id="{CC31A6DC-82DB-4AB1-91B9-8840FE4D15CC}"/>
              </a:ext>
            </a:extLst>
          </p:cNvPr>
          <p:cNvSpPr>
            <a:spLocks noGrp="1"/>
          </p:cNvSpPr>
          <p:nvPr>
            <p:ph idx="1"/>
          </p:nvPr>
        </p:nvSpPr>
        <p:spPr>
          <a:xfrm>
            <a:off x="1092339" y="1330382"/>
            <a:ext cx="10764381" cy="3790257"/>
          </a:xfrm>
        </p:spPr>
        <p:txBody>
          <a:bodyPr>
            <a:normAutofit/>
          </a:bodyPr>
          <a:lstStyle/>
          <a:p>
            <a:r>
              <a:rPr lang="fr-FR" dirty="0"/>
              <a:t>Une boucle « foreach » sert à boucler sur une variable de type énumérable comme les Tableaux/Listes et certaines Classes.</a:t>
            </a:r>
          </a:p>
          <a:p>
            <a:pPr lvl="1"/>
            <a:r>
              <a:rPr lang="fr-FR" sz="1800" dirty="0">
                <a:solidFill>
                  <a:srgbClr val="91807B"/>
                </a:solidFill>
              </a:rPr>
              <a:t>Une variable de type énumérable est une variable qui contient aucune ou autant de valeur (élément) de l’on veut. Exemple du contenu d’une variable « tableau » : [0, 1, 2, 3, 4]. En PHP, chaque élément d’un type énumérable peut être de n’importe qu’elle type. Exemple du contenu d’un « tableau » de string : [‘pomme’, ‘fraise’, ‘poire’, ‘orange‘]</a:t>
            </a:r>
          </a:p>
          <a:p>
            <a:r>
              <a:rPr lang="fr-FR" dirty="0"/>
              <a:t>Dans le cas d’un serveur web, il s’agira souvent de données de la base de donnée que l’on va contenir dans un type énumérable comme un Tableau (array) ou une Classe dite « arrayable ».</a:t>
            </a:r>
          </a:p>
          <a:p>
            <a:r>
              <a:rPr lang="fr-FR" dirty="0"/>
              <a:t>Chaque itération de la boucle sera une valeur de la variable énumérateur du premier au dernier éléments.</a:t>
            </a:r>
          </a:p>
          <a:p>
            <a:r>
              <a:rPr lang="fr-FR" dirty="0"/>
              <a:t>Le plus utilisé en PHP.</a:t>
            </a:r>
          </a:p>
        </p:txBody>
      </p:sp>
      <p:sp>
        <p:nvSpPr>
          <p:cNvPr id="5" name="Rectangle : avec coins arrondis en diagonale 4">
            <a:extLst>
              <a:ext uri="{FF2B5EF4-FFF2-40B4-BE49-F238E27FC236}">
                <a16:creationId xmlns:a16="http://schemas.microsoft.com/office/drawing/2014/main" id="{3B8B611B-C0FA-476B-8687-C172F55E5C19}"/>
              </a:ext>
            </a:extLst>
          </p:cNvPr>
          <p:cNvSpPr/>
          <p:nvPr/>
        </p:nvSpPr>
        <p:spPr>
          <a:xfrm>
            <a:off x="1516914" y="5189137"/>
            <a:ext cx="6204686" cy="1021556"/>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b="0" noProof="1">
                <a:solidFill>
                  <a:srgbClr val="C586C0"/>
                </a:solidFill>
                <a:effectLst/>
                <a:latin typeface="Consolas" panose="020B0609020204030204" pitchFamily="49" charset="0"/>
              </a:rPr>
              <a:t>foreach</a:t>
            </a:r>
            <a:r>
              <a:rPr lang="fr-FR" b="0" noProof="1">
                <a:solidFill>
                  <a:srgbClr val="D4D4D4"/>
                </a:solidFill>
                <a:effectLst/>
                <a:latin typeface="Consolas" panose="020B0609020204030204" pitchFamily="49" charset="0"/>
              </a:rPr>
              <a:t> (ENUMERATOR as </a:t>
            </a:r>
            <a:r>
              <a:rPr lang="fr-FR" b="0" noProof="1">
                <a:solidFill>
                  <a:srgbClr val="9CDCFE"/>
                </a:solidFill>
                <a:effectLst/>
                <a:latin typeface="Consolas" panose="020B0609020204030204" pitchFamily="49" charset="0"/>
              </a:rPr>
              <a:t>$RECEIVER</a:t>
            </a:r>
            <a:r>
              <a:rPr lang="fr-FR" b="0" noProof="1">
                <a:solidFill>
                  <a:srgbClr val="D4D4D4"/>
                </a:solidFill>
                <a:effectLst/>
                <a:latin typeface="Consolas" panose="020B0609020204030204" pitchFamily="49" charset="0"/>
              </a:rPr>
              <a:t>) {</a:t>
            </a:r>
          </a:p>
          <a:p>
            <a:r>
              <a:rPr lang="fr-FR" b="0" noProof="1">
                <a:solidFill>
                  <a:srgbClr val="D4D4D4"/>
                </a:solidFill>
                <a:effectLst/>
                <a:latin typeface="Consolas" panose="020B0609020204030204" pitchFamily="49" charset="0"/>
              </a:rPr>
              <a:t>    </a:t>
            </a:r>
            <a:r>
              <a:rPr lang="fr-FR" b="0" noProof="1">
                <a:solidFill>
                  <a:srgbClr val="6A9955"/>
                </a:solidFill>
                <a:effectLst/>
                <a:latin typeface="Consolas" panose="020B0609020204030204" pitchFamily="49" charset="0"/>
              </a:rPr>
              <a:t>// CODE as long as ENUMERATOR has elements</a:t>
            </a:r>
            <a:endParaRPr lang="fr-FR" b="0" noProof="1">
              <a:solidFill>
                <a:srgbClr val="D4D4D4"/>
              </a:solidFill>
              <a:effectLst/>
              <a:latin typeface="Consolas" panose="020B0609020204030204" pitchFamily="49" charset="0"/>
            </a:endParaRPr>
          </a:p>
          <a:p>
            <a:r>
              <a:rPr lang="fr-FR" b="0" noProof="1">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722444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9807191" y="107659"/>
            <a:ext cx="2281343" cy="723550"/>
          </a:xfrm>
        </p:spPr>
        <p:txBody>
          <a:bodyPr>
            <a:normAutofit/>
          </a:bodyPr>
          <a:lstStyle/>
          <a:p>
            <a:pPr algn="r"/>
            <a:r>
              <a:rPr lang="fr-FR" sz="4400" dirty="0">
                <a:solidFill>
                  <a:srgbClr val="4A2318"/>
                </a:solidFill>
              </a:rPr>
              <a:t>Boucles</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8892791"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Boucle Foreach - Exemple</a:t>
            </a:r>
          </a:p>
        </p:txBody>
      </p:sp>
      <p:sp>
        <p:nvSpPr>
          <p:cNvPr id="5" name="Rectangle : avec coins arrondis en diagonale 4">
            <a:extLst>
              <a:ext uri="{FF2B5EF4-FFF2-40B4-BE49-F238E27FC236}">
                <a16:creationId xmlns:a16="http://schemas.microsoft.com/office/drawing/2014/main" id="{3B8B611B-C0FA-476B-8687-C172F55E5C19}"/>
              </a:ext>
            </a:extLst>
          </p:cNvPr>
          <p:cNvSpPr/>
          <p:nvPr/>
        </p:nvSpPr>
        <p:spPr>
          <a:xfrm>
            <a:off x="1066798" y="1437565"/>
            <a:ext cx="7670801" cy="2247424"/>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b="0" noProof="1">
                <a:solidFill>
                  <a:srgbClr val="6A9955"/>
                </a:solidFill>
                <a:effectLst/>
                <a:latin typeface="Consolas" panose="020B0609020204030204" pitchFamily="49" charset="0"/>
              </a:rPr>
              <a:t>// Display fruit names</a:t>
            </a:r>
            <a:endParaRPr lang="fr-FR" b="0" noProof="1">
              <a:solidFill>
                <a:srgbClr val="D4D4D4"/>
              </a:solidFill>
              <a:effectLst/>
              <a:latin typeface="Consolas" panose="020B0609020204030204" pitchFamily="49" charset="0"/>
            </a:endParaRPr>
          </a:p>
          <a:p>
            <a:br>
              <a:rPr lang="fr-FR" b="0" noProof="1">
                <a:solidFill>
                  <a:srgbClr val="D4D4D4"/>
                </a:solidFill>
                <a:effectLst/>
                <a:latin typeface="Consolas" panose="020B0609020204030204" pitchFamily="49" charset="0"/>
              </a:rPr>
            </a:br>
            <a:r>
              <a:rPr lang="fr-FR" b="0" noProof="1">
                <a:solidFill>
                  <a:srgbClr val="9CDCFE"/>
                </a:solidFill>
                <a:effectLst/>
                <a:latin typeface="Consolas" panose="020B0609020204030204" pitchFamily="49" charset="0"/>
              </a:rPr>
              <a:t>$fruits</a:t>
            </a:r>
            <a:r>
              <a:rPr lang="fr-FR" b="0" noProof="1">
                <a:solidFill>
                  <a:srgbClr val="D4D4D4"/>
                </a:solidFill>
                <a:effectLst/>
                <a:latin typeface="Consolas" panose="020B0609020204030204" pitchFamily="49" charset="0"/>
              </a:rPr>
              <a:t> = [</a:t>
            </a:r>
            <a:r>
              <a:rPr lang="fr-FR" b="0" noProof="1">
                <a:solidFill>
                  <a:srgbClr val="CE9178"/>
                </a:solidFill>
                <a:effectLst/>
                <a:latin typeface="Consolas" panose="020B0609020204030204" pitchFamily="49" charset="0"/>
              </a:rPr>
              <a:t>'pomme'</a:t>
            </a:r>
            <a:r>
              <a:rPr lang="fr-FR" b="0" noProof="1">
                <a:solidFill>
                  <a:srgbClr val="D4D4D4"/>
                </a:solidFill>
                <a:effectLst/>
                <a:latin typeface="Consolas" panose="020B0609020204030204" pitchFamily="49" charset="0"/>
              </a:rPr>
              <a:t>, </a:t>
            </a:r>
            <a:r>
              <a:rPr lang="fr-FR" b="0" noProof="1">
                <a:solidFill>
                  <a:srgbClr val="CE9178"/>
                </a:solidFill>
                <a:effectLst/>
                <a:latin typeface="Consolas" panose="020B0609020204030204" pitchFamily="49" charset="0"/>
              </a:rPr>
              <a:t>'fraise'</a:t>
            </a:r>
            <a:r>
              <a:rPr lang="fr-FR" b="0" noProof="1">
                <a:solidFill>
                  <a:srgbClr val="D4D4D4"/>
                </a:solidFill>
                <a:effectLst/>
                <a:latin typeface="Consolas" panose="020B0609020204030204" pitchFamily="49" charset="0"/>
              </a:rPr>
              <a:t>, </a:t>
            </a:r>
            <a:r>
              <a:rPr lang="fr-FR" b="0" noProof="1">
                <a:solidFill>
                  <a:srgbClr val="CE9178"/>
                </a:solidFill>
                <a:effectLst/>
                <a:latin typeface="Consolas" panose="020B0609020204030204" pitchFamily="49" charset="0"/>
              </a:rPr>
              <a:t>'poire'</a:t>
            </a:r>
            <a:r>
              <a:rPr lang="fr-FR" b="0" noProof="1">
                <a:solidFill>
                  <a:srgbClr val="D4D4D4"/>
                </a:solidFill>
                <a:effectLst/>
                <a:latin typeface="Consolas" panose="020B0609020204030204" pitchFamily="49" charset="0"/>
              </a:rPr>
              <a:t>, </a:t>
            </a:r>
            <a:r>
              <a:rPr lang="fr-FR" b="0" noProof="1">
                <a:solidFill>
                  <a:srgbClr val="CE9178"/>
                </a:solidFill>
                <a:effectLst/>
                <a:latin typeface="Consolas" panose="020B0609020204030204" pitchFamily="49" charset="0"/>
              </a:rPr>
              <a:t>'orange'</a:t>
            </a:r>
            <a:r>
              <a:rPr lang="fr-FR" b="0" noProof="1">
                <a:solidFill>
                  <a:srgbClr val="D4D4D4"/>
                </a:solidFill>
                <a:effectLst/>
                <a:latin typeface="Consolas" panose="020B0609020204030204" pitchFamily="49" charset="0"/>
              </a:rPr>
              <a:t>];</a:t>
            </a:r>
          </a:p>
          <a:p>
            <a:br>
              <a:rPr lang="fr-FR" b="0" noProof="1">
                <a:solidFill>
                  <a:srgbClr val="D4D4D4"/>
                </a:solidFill>
                <a:effectLst/>
                <a:latin typeface="Consolas" panose="020B0609020204030204" pitchFamily="49" charset="0"/>
              </a:rPr>
            </a:br>
            <a:r>
              <a:rPr lang="fr-FR" b="0" noProof="1">
                <a:solidFill>
                  <a:srgbClr val="C586C0"/>
                </a:solidFill>
                <a:effectLst/>
                <a:latin typeface="Consolas" panose="020B0609020204030204" pitchFamily="49" charset="0"/>
              </a:rPr>
              <a:t>foreach</a:t>
            </a:r>
            <a:r>
              <a:rPr lang="fr-FR" b="0" noProof="1">
                <a:solidFill>
                  <a:srgbClr val="D4D4D4"/>
                </a:solidFill>
                <a:effectLst/>
                <a:latin typeface="Consolas" panose="020B0609020204030204" pitchFamily="49" charset="0"/>
              </a:rPr>
              <a:t> (</a:t>
            </a:r>
            <a:r>
              <a:rPr lang="fr-FR" b="0" noProof="1">
                <a:solidFill>
                  <a:srgbClr val="9CDCFE"/>
                </a:solidFill>
                <a:effectLst/>
                <a:latin typeface="Consolas" panose="020B0609020204030204" pitchFamily="49" charset="0"/>
              </a:rPr>
              <a:t>$fruits</a:t>
            </a:r>
            <a:r>
              <a:rPr lang="fr-FR" b="0" noProof="1">
                <a:solidFill>
                  <a:srgbClr val="D4D4D4"/>
                </a:solidFill>
                <a:effectLst/>
                <a:latin typeface="Consolas" panose="020B0609020204030204" pitchFamily="49" charset="0"/>
              </a:rPr>
              <a:t> as </a:t>
            </a:r>
            <a:r>
              <a:rPr lang="fr-FR" b="0" noProof="1">
                <a:solidFill>
                  <a:srgbClr val="9CDCFE"/>
                </a:solidFill>
                <a:effectLst/>
                <a:latin typeface="Consolas" panose="020B0609020204030204" pitchFamily="49" charset="0"/>
              </a:rPr>
              <a:t>$fruit</a:t>
            </a:r>
            <a:r>
              <a:rPr lang="fr-FR" b="0" noProof="1">
                <a:solidFill>
                  <a:srgbClr val="D4D4D4"/>
                </a:solidFill>
                <a:effectLst/>
                <a:latin typeface="Consolas" panose="020B0609020204030204" pitchFamily="49" charset="0"/>
              </a:rPr>
              <a:t>) {</a:t>
            </a:r>
          </a:p>
          <a:p>
            <a:r>
              <a:rPr lang="fr-FR" b="0" noProof="1">
                <a:solidFill>
                  <a:srgbClr val="D4D4D4"/>
                </a:solidFill>
                <a:effectLst/>
                <a:latin typeface="Consolas" panose="020B0609020204030204" pitchFamily="49" charset="0"/>
              </a:rPr>
              <a:t>    </a:t>
            </a:r>
            <a:r>
              <a:rPr lang="fr-FR" b="0" noProof="1">
                <a:solidFill>
                  <a:srgbClr val="DCDCAA"/>
                </a:solidFill>
                <a:effectLst/>
                <a:latin typeface="Consolas" panose="020B0609020204030204" pitchFamily="49" charset="0"/>
              </a:rPr>
              <a:t>echo</a:t>
            </a:r>
            <a:r>
              <a:rPr lang="fr-FR" b="0" noProof="1">
                <a:solidFill>
                  <a:srgbClr val="D4D4D4"/>
                </a:solidFill>
                <a:effectLst/>
                <a:latin typeface="Consolas" panose="020B0609020204030204" pitchFamily="49" charset="0"/>
              </a:rPr>
              <a:t> </a:t>
            </a:r>
            <a:r>
              <a:rPr lang="fr-FR" b="0" noProof="1">
                <a:solidFill>
                  <a:srgbClr val="9CDCFE"/>
                </a:solidFill>
                <a:effectLst/>
                <a:latin typeface="Consolas" panose="020B0609020204030204" pitchFamily="49" charset="0"/>
              </a:rPr>
              <a:t>$fruit</a:t>
            </a:r>
            <a:r>
              <a:rPr lang="fr-FR" b="0" noProof="1">
                <a:solidFill>
                  <a:srgbClr val="D4D4D4"/>
                </a:solidFill>
                <a:effectLst/>
                <a:latin typeface="Consolas" panose="020B0609020204030204" pitchFamily="49" charset="0"/>
              </a:rPr>
              <a:t>.</a:t>
            </a:r>
            <a:r>
              <a:rPr lang="fr-FR" b="0" noProof="1">
                <a:solidFill>
                  <a:srgbClr val="CE9178"/>
                </a:solidFill>
                <a:effectLst/>
                <a:latin typeface="Consolas" panose="020B0609020204030204" pitchFamily="49" charset="0"/>
              </a:rPr>
              <a:t>'&lt;br&gt;'</a:t>
            </a:r>
            <a:r>
              <a:rPr lang="fr-FR" b="0" noProof="1">
                <a:solidFill>
                  <a:srgbClr val="D4D4D4"/>
                </a:solidFill>
                <a:effectLst/>
                <a:latin typeface="Consolas" panose="020B0609020204030204" pitchFamily="49" charset="0"/>
              </a:rPr>
              <a:t>;</a:t>
            </a:r>
          </a:p>
          <a:p>
            <a:r>
              <a:rPr lang="fr-FR" b="0" noProof="1">
                <a:solidFill>
                  <a:srgbClr val="D4D4D4"/>
                </a:solidFill>
                <a:effectLst/>
                <a:latin typeface="Consolas" panose="020B0609020204030204" pitchFamily="49" charset="0"/>
              </a:rPr>
              <a:t>}</a:t>
            </a:r>
          </a:p>
        </p:txBody>
      </p:sp>
      <p:sp>
        <p:nvSpPr>
          <p:cNvPr id="14" name="ZoneTexte 13">
            <a:extLst>
              <a:ext uri="{FF2B5EF4-FFF2-40B4-BE49-F238E27FC236}">
                <a16:creationId xmlns:a16="http://schemas.microsoft.com/office/drawing/2014/main" id="{DC3320DC-0FBE-4417-BC81-2F76A9418720}"/>
              </a:ext>
            </a:extLst>
          </p:cNvPr>
          <p:cNvSpPr txBox="1"/>
          <p:nvPr/>
        </p:nvSpPr>
        <p:spPr>
          <a:xfrm>
            <a:off x="9118850" y="1437565"/>
            <a:ext cx="2605789" cy="1754326"/>
          </a:xfrm>
          <a:prstGeom prst="rect">
            <a:avLst/>
          </a:prstGeom>
          <a:noFill/>
        </p:spPr>
        <p:txBody>
          <a:bodyPr wrap="square">
            <a:spAutoFit/>
          </a:bodyPr>
          <a:lstStyle/>
          <a:p>
            <a:r>
              <a:rPr lang="fr-FR" b="1" i="0" dirty="0">
                <a:solidFill>
                  <a:srgbClr val="000000"/>
                </a:solidFill>
                <a:effectLst/>
              </a:rPr>
              <a:t>Résultat navigateur :</a:t>
            </a:r>
          </a:p>
          <a:p>
            <a:endParaRPr lang="fr-FR" b="1" i="0" dirty="0">
              <a:solidFill>
                <a:srgbClr val="000000"/>
              </a:solidFill>
              <a:effectLst/>
            </a:endParaRPr>
          </a:p>
          <a:p>
            <a:r>
              <a:rPr lang="fr-FR" b="0" i="0" dirty="0">
                <a:solidFill>
                  <a:srgbClr val="000000"/>
                </a:solidFill>
                <a:effectLst/>
              </a:rPr>
              <a:t>pomme</a:t>
            </a:r>
            <a:br>
              <a:rPr lang="fr-FR" dirty="0"/>
            </a:br>
            <a:r>
              <a:rPr lang="fr-FR" b="0" i="0" dirty="0">
                <a:solidFill>
                  <a:srgbClr val="000000"/>
                </a:solidFill>
                <a:effectLst/>
              </a:rPr>
              <a:t>fraise</a:t>
            </a:r>
            <a:br>
              <a:rPr lang="fr-FR" dirty="0"/>
            </a:br>
            <a:r>
              <a:rPr lang="fr-FR" b="0" i="0" dirty="0">
                <a:solidFill>
                  <a:srgbClr val="000000"/>
                </a:solidFill>
                <a:effectLst/>
              </a:rPr>
              <a:t>poire</a:t>
            </a:r>
            <a:br>
              <a:rPr lang="fr-FR" dirty="0"/>
            </a:br>
            <a:r>
              <a:rPr lang="fr-FR" b="0" i="0" dirty="0">
                <a:solidFill>
                  <a:srgbClr val="000000"/>
                </a:solidFill>
                <a:effectLst/>
              </a:rPr>
              <a:t>orange</a:t>
            </a:r>
            <a:endParaRPr lang="fr-FR" dirty="0"/>
          </a:p>
        </p:txBody>
      </p:sp>
    </p:spTree>
    <p:extLst>
      <p:ext uri="{BB962C8B-B14F-4D97-AF65-F5344CB8AC3E}">
        <p14:creationId xmlns:p14="http://schemas.microsoft.com/office/powerpoint/2010/main" val="3414525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9807191" y="107659"/>
            <a:ext cx="2281343" cy="723550"/>
          </a:xfrm>
        </p:spPr>
        <p:txBody>
          <a:bodyPr>
            <a:normAutofit/>
          </a:bodyPr>
          <a:lstStyle/>
          <a:p>
            <a:pPr algn="r"/>
            <a:r>
              <a:rPr lang="fr-FR" sz="4400" dirty="0">
                <a:solidFill>
                  <a:srgbClr val="4A2318"/>
                </a:solidFill>
              </a:rPr>
              <a:t>Boucles</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8892791"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Scope des variables des boucles For</a:t>
            </a:r>
          </a:p>
        </p:txBody>
      </p:sp>
      <p:sp>
        <p:nvSpPr>
          <p:cNvPr id="8" name="Espace réservé du contenu 2">
            <a:extLst>
              <a:ext uri="{FF2B5EF4-FFF2-40B4-BE49-F238E27FC236}">
                <a16:creationId xmlns:a16="http://schemas.microsoft.com/office/drawing/2014/main" id="{CC31A6DC-82DB-4AB1-91B9-8840FE4D15CC}"/>
              </a:ext>
            </a:extLst>
          </p:cNvPr>
          <p:cNvSpPr>
            <a:spLocks noGrp="1"/>
          </p:cNvSpPr>
          <p:nvPr>
            <p:ph idx="1"/>
          </p:nvPr>
        </p:nvSpPr>
        <p:spPr>
          <a:xfrm>
            <a:off x="1224419" y="1546219"/>
            <a:ext cx="10764381" cy="2385695"/>
          </a:xfrm>
        </p:spPr>
        <p:txBody>
          <a:bodyPr>
            <a:normAutofit/>
          </a:bodyPr>
          <a:lstStyle/>
          <a:p>
            <a:r>
              <a:rPr lang="fr-FR" dirty="0"/>
              <a:t>Dans le cas d’une boucle « for » ou « foreach », la variable d’itération (ex: « $i », « $fruit », …) créer dans les parenthèses remplace (modifie) toute variable déjà existante qui aurait été créé avant la boucle et qui porterai exactement le même nom.</a:t>
            </a:r>
          </a:p>
          <a:p>
            <a:r>
              <a:rPr lang="fr-FR" dirty="0"/>
              <a:t>La variable d’itération existera dans tous les cas même après la boucle et aura la valeur de la dernière itération (après VARIATOR dans le cas d’une boucle « for »).</a:t>
            </a:r>
          </a:p>
        </p:txBody>
      </p:sp>
    </p:spTree>
    <p:extLst>
      <p:ext uri="{BB962C8B-B14F-4D97-AF65-F5344CB8AC3E}">
        <p14:creationId xmlns:p14="http://schemas.microsoft.com/office/powerpoint/2010/main" val="1228160876"/>
      </p:ext>
    </p:extLst>
  </p:cSld>
  <p:clrMapOvr>
    <a:masterClrMapping/>
  </p:clrMapOvr>
</p:sld>
</file>

<file path=ppt/theme/theme1.xml><?xml version="1.0" encoding="utf-8"?>
<a:theme xmlns:a="http://schemas.openxmlformats.org/drawingml/2006/main" name="Cadrage">
  <a:themeElements>
    <a:clrScheme name="Cadrage">
      <a:dk1>
        <a:sysClr val="windowText" lastClr="000000"/>
      </a:dk1>
      <a:lt1>
        <a:sysClr val="window" lastClr="FFFFFF"/>
      </a:lt1>
      <a:dk2>
        <a:srgbClr val="4A2318"/>
      </a:dk2>
      <a:lt2>
        <a:srgbClr val="EDECEB"/>
      </a:lt2>
      <a:accent1>
        <a:srgbClr val="F3C82E"/>
      </a:accent1>
      <a:accent2>
        <a:srgbClr val="A26176"/>
      </a:accent2>
      <a:accent3>
        <a:srgbClr val="74A94E"/>
      </a:accent3>
      <a:accent4>
        <a:srgbClr val="188E8D"/>
      </a:accent4>
      <a:accent5>
        <a:srgbClr val="EE913A"/>
      </a:accent5>
      <a:accent6>
        <a:srgbClr val="DF5D4A"/>
      </a:accent6>
      <a:hlink>
        <a:srgbClr val="188E8D"/>
      </a:hlink>
      <a:folHlink>
        <a:srgbClr val="A26176"/>
      </a:folHlink>
    </a:clrScheme>
    <a:fontScheme name="Cadrag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dra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D7AA1D6E-F3E9-4763-A3BC-84DF2E02F60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C8AEDB8405E0742A9ADFB6D4084D515" ma:contentTypeVersion="13" ma:contentTypeDescription="Create a new document." ma:contentTypeScope="" ma:versionID="14494b703a25f43c47aba8c06ba2cfdf">
  <xsd:schema xmlns:xsd="http://www.w3.org/2001/XMLSchema" xmlns:xs="http://www.w3.org/2001/XMLSchema" xmlns:p="http://schemas.microsoft.com/office/2006/metadata/properties" xmlns:ns2="53e7e946-44f4-49f5-9dad-e407c2fd17d7" xmlns:ns3="4fb49bd0-a5f8-443a-b531-ddcc37593867" targetNamespace="http://schemas.microsoft.com/office/2006/metadata/properties" ma:root="true" ma:fieldsID="d7f96f9ff8bbeb0cf6821e4ed6ac7b98" ns2:_="" ns3:_="">
    <xsd:import namespace="53e7e946-44f4-49f5-9dad-e407c2fd17d7"/>
    <xsd:import namespace="4fb49bd0-a5f8-443a-b531-ddcc3759386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e7e946-44f4-49f5-9dad-e407c2fd17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a7664016-f4d0-4920-9d3c-774f4546349b"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Location" ma:index="18" nillable="true" ma:displayName="Location" ma:indexed="true" ma:internalName="MediaServiceLocatio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fb49bd0-a5f8-443a-b531-ddcc37593867"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ef110dc3-fd3f-460c-9116-c306b057b6ec}" ma:internalName="TaxCatchAll" ma:showField="CatchAllData" ma:web="4fb49bd0-a5f8-443a-b531-ddcc3759386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53e7e946-44f4-49f5-9dad-e407c2fd17d7">
      <Terms xmlns="http://schemas.microsoft.com/office/infopath/2007/PartnerControls"/>
    </lcf76f155ced4ddcb4097134ff3c332f>
    <TaxCatchAll xmlns="4fb49bd0-a5f8-443a-b531-ddcc37593867" xsi:nil="true"/>
  </documentManagement>
</p:properties>
</file>

<file path=customXml/itemProps1.xml><?xml version="1.0" encoding="utf-8"?>
<ds:datastoreItem xmlns:ds="http://schemas.openxmlformats.org/officeDocument/2006/customXml" ds:itemID="{C5B67F15-33DC-4EAC-A364-C959F5880012}"/>
</file>

<file path=customXml/itemProps2.xml><?xml version="1.0" encoding="utf-8"?>
<ds:datastoreItem xmlns:ds="http://schemas.openxmlformats.org/officeDocument/2006/customXml" ds:itemID="{48871401-B82E-46C8-A2C8-99FD3FEF5BA8}"/>
</file>

<file path=customXml/itemProps3.xml><?xml version="1.0" encoding="utf-8"?>
<ds:datastoreItem xmlns:ds="http://schemas.openxmlformats.org/officeDocument/2006/customXml" ds:itemID="{7897405B-CCFA-4286-985E-43BFC216A0A2}"/>
</file>

<file path=docProps/app.xml><?xml version="1.0" encoding="utf-8"?>
<Properties xmlns="http://schemas.openxmlformats.org/officeDocument/2006/extended-properties" xmlns:vt="http://schemas.openxmlformats.org/officeDocument/2006/docPropsVTypes">
  <TotalTime>1022</TotalTime>
  <Words>1713</Words>
  <Application>Microsoft Macintosh PowerPoint</Application>
  <PresentationFormat>Grand écran</PresentationFormat>
  <Paragraphs>171</Paragraphs>
  <Slides>15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15</vt:i4>
      </vt:variant>
    </vt:vector>
  </HeadingPairs>
  <TitlesOfParts>
    <vt:vector size="19" baseType="lpstr">
      <vt:lpstr>Consolas</vt:lpstr>
      <vt:lpstr>Franklin Gothic Book</vt:lpstr>
      <vt:lpstr>Wingdings</vt:lpstr>
      <vt:lpstr>Cadrage</vt:lpstr>
      <vt:lpstr>PHP</vt:lpstr>
      <vt:lpstr>Dans ce module</vt:lpstr>
      <vt:lpstr>Boucles</vt:lpstr>
      <vt:lpstr>Boucles</vt:lpstr>
      <vt:lpstr>Boucles</vt:lpstr>
      <vt:lpstr>Boucles</vt:lpstr>
      <vt:lpstr>Boucles</vt:lpstr>
      <vt:lpstr>Boucles</vt:lpstr>
      <vt:lpstr>Boucles</vt:lpstr>
      <vt:lpstr>Boucles</vt:lpstr>
      <vt:lpstr>Boucles</vt:lpstr>
      <vt:lpstr>Boucles</vt:lpstr>
      <vt:lpstr>Boucles</vt:lpstr>
      <vt:lpstr>Pratique</vt:lpstr>
      <vt:lpstr>PHP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dc:title>
  <dc:creator>OULAD HAMMOUCH-MAYER Mehdi</dc:creator>
  <cp:lastModifiedBy>OULAD HAMMOUCH-MAYER Mehdi</cp:lastModifiedBy>
  <cp:revision>165</cp:revision>
  <dcterms:created xsi:type="dcterms:W3CDTF">2021-01-10T19:11:48Z</dcterms:created>
  <dcterms:modified xsi:type="dcterms:W3CDTF">2021-12-02T14:30:38Z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0x0101002C8AEDB8405E0742A9ADFB6D4084D515</vt:lpwstr>
  </property>
</Properties>
</file>