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5" r:id="rId4"/>
    <p:sldId id="288" r:id="rId5"/>
    <p:sldId id="287" r:id="rId6"/>
    <p:sldId id="298" r:id="rId7"/>
    <p:sldId id="294" r:id="rId8"/>
    <p:sldId id="292" r:id="rId9"/>
    <p:sldId id="297" r:id="rId10"/>
    <p:sldId id="290" r:id="rId11"/>
    <p:sldId id="291" r:id="rId12"/>
    <p:sldId id="296" r:id="rId13"/>
    <p:sldId id="289" r:id="rId14"/>
    <p:sldId id="299" r:id="rId15"/>
    <p:sldId id="301" r:id="rId16"/>
    <p:sldId id="300" r:id="rId17"/>
    <p:sldId id="302" r:id="rId18"/>
    <p:sldId id="28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ULAD HAMMOUCH-MAYER Mehdi" initials="OHMM" lastIdx="1" clrIdx="0">
    <p:extLst>
      <p:ext uri="{19B8F6BF-5375-455C-9EA6-DF929625EA0E}">
        <p15:presenceInfo xmlns:p15="http://schemas.microsoft.com/office/powerpoint/2012/main" userId="OULAD HAMMOUCH-MAYER Meh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964"/>
    <a:srgbClr val="4A2318"/>
    <a:srgbClr val="8A3CC4"/>
    <a:srgbClr val="875829"/>
    <a:srgbClr val="7A3A28"/>
    <a:srgbClr val="FFFFFF"/>
    <a:srgbClr val="E1B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75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61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63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9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7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fr/ref.array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515897"/>
            <a:ext cx="10073039" cy="7152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Les tableaux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Travaux sur un tableau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30" y="1223156"/>
            <a:ext cx="10765672" cy="5395351"/>
          </a:xfrm>
        </p:spPr>
        <p:txBody>
          <a:bodyPr>
            <a:normAutofit/>
          </a:bodyPr>
          <a:lstStyle/>
          <a:p>
            <a:r>
              <a:rPr lang="fr-FR" sz="1850" dirty="0"/>
              <a:t> Comme toutes les valeurs d’un tableau PHP possèdent une clé, on peut réaliser les actions suivantes :</a:t>
            </a:r>
          </a:p>
          <a:p>
            <a:pPr lvl="1"/>
            <a:r>
              <a:rPr lang="fr-FR" sz="1850" dirty="0"/>
              <a:t>Ajouter un élément clé/valeur à un tableau existant</a:t>
            </a:r>
          </a:p>
          <a:p>
            <a:pPr lvl="1"/>
            <a:endParaRPr lang="fr-FR" sz="1850" dirty="0"/>
          </a:p>
          <a:p>
            <a:pPr lvl="1"/>
            <a:endParaRPr lang="fr-FR" sz="1850" dirty="0"/>
          </a:p>
          <a:p>
            <a:pPr lvl="1"/>
            <a:endParaRPr lang="fr-FR" sz="1850" dirty="0"/>
          </a:p>
          <a:p>
            <a:pPr lvl="1"/>
            <a:endParaRPr lang="fr-FR" sz="1850" dirty="0"/>
          </a:p>
          <a:p>
            <a:pPr marL="530352" lvl="1" indent="0">
              <a:buNone/>
            </a:pPr>
            <a:endParaRPr lang="fr-FR" sz="1850" dirty="0"/>
          </a:p>
          <a:p>
            <a:pPr marL="530352" lvl="1" indent="0">
              <a:buNone/>
            </a:pPr>
            <a:endParaRPr lang="fr-FR" sz="1300" dirty="0"/>
          </a:p>
          <a:p>
            <a:pPr lvl="1"/>
            <a:r>
              <a:rPr lang="fr-FR" sz="1850" dirty="0"/>
              <a:t>Modifier une valeur à partir d’une clé connue</a:t>
            </a:r>
          </a:p>
          <a:p>
            <a:pPr lvl="1"/>
            <a:endParaRPr lang="fr-FR" sz="1850" dirty="0"/>
          </a:p>
          <a:p>
            <a:pPr marL="530352" lvl="1" indent="0">
              <a:buNone/>
            </a:pPr>
            <a:endParaRPr lang="fr-FR" sz="2100" dirty="0"/>
          </a:p>
          <a:p>
            <a:pPr lvl="1"/>
            <a:r>
              <a:rPr lang="fr-FR" sz="1850" dirty="0"/>
              <a:t>Supprimer un élément clé/valeur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CA3773EE-40CF-422F-AEA5-6A85F68D9CA0}"/>
              </a:ext>
            </a:extLst>
          </p:cNvPr>
          <p:cNvSpPr/>
          <p:nvPr/>
        </p:nvSpPr>
        <p:spPr>
          <a:xfrm>
            <a:off x="2349044" y="1937971"/>
            <a:ext cx="6218013" cy="1770698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[KEY] = VALUE;</a:t>
            </a:r>
          </a:p>
          <a:p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[KEY =&gt; VALUE];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'type'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'race'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'norvégien'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['type' =&gt; 'chat', 'race' =&gt; 'norvégien']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0A793ECD-F6D6-462F-AE7B-4D9ABE093F76}"/>
              </a:ext>
            </a:extLst>
          </p:cNvPr>
          <p:cNvSpPr/>
          <p:nvPr/>
        </p:nvSpPr>
        <p:spPr>
          <a:xfrm>
            <a:off x="2349043" y="4334947"/>
            <a:ext cx="6218013" cy="578882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'race'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 coon'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['type' =&gt; 'chat', 'race' =&gt; 'main coon']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B629E9EF-3049-4135-A2F1-E908352CA28A}"/>
              </a:ext>
            </a:extLst>
          </p:cNvPr>
          <p:cNvSpPr/>
          <p:nvPr/>
        </p:nvSpPr>
        <p:spPr>
          <a:xfrm>
            <a:off x="2349043" y="5460965"/>
            <a:ext cx="6218013" cy="578882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'type'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['race' =&gt; 'main coon']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0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Travaux sur un tableau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30" y="1223156"/>
            <a:ext cx="10765672" cy="5395351"/>
          </a:xfrm>
        </p:spPr>
        <p:txBody>
          <a:bodyPr>
            <a:normAutofit/>
          </a:bodyPr>
          <a:lstStyle/>
          <a:p>
            <a:r>
              <a:rPr lang="fr-FR" sz="1850" dirty="0"/>
              <a:t> Comme toutes les valeurs d’un tableau PHP possèdent une clé, on peut réaliser les actions suivantes :</a:t>
            </a:r>
          </a:p>
          <a:p>
            <a:pPr lvl="1"/>
            <a:r>
              <a:rPr lang="fr-FR" sz="1850" dirty="0"/>
              <a:t>Ajouter, modifier ou supprimer des éléments clé/valeur depuis un foreach :</a:t>
            </a:r>
          </a:p>
          <a:p>
            <a:pPr lvl="1"/>
            <a:endParaRPr lang="fr-FR" sz="1850" dirty="0"/>
          </a:p>
          <a:p>
            <a:pPr lvl="1"/>
            <a:endParaRPr lang="fr-FR" sz="1850" dirty="0"/>
          </a:p>
          <a:p>
            <a:pPr lvl="1"/>
            <a:endParaRPr lang="fr-FR" sz="1850" dirty="0"/>
          </a:p>
          <a:p>
            <a:pPr lvl="1"/>
            <a:endParaRPr lang="fr-FR" sz="1850" dirty="0"/>
          </a:p>
          <a:p>
            <a:pPr marL="530352" lvl="1" indent="0">
              <a:buNone/>
            </a:pPr>
            <a:endParaRPr lang="fr-FR" sz="18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773EE-40CF-422F-AEA5-6A85F68D9CA0}"/>
              </a:ext>
            </a:extLst>
          </p:cNvPr>
          <p:cNvSpPr/>
          <p:nvPr/>
        </p:nvSpPr>
        <p:spPr>
          <a:xfrm>
            <a:off x="1347558" y="2014173"/>
            <a:ext cx="6453653" cy="4693593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'type'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'race'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'norvégien'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'origin_type'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'natural breed'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'origin'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'northern europe'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$keyToChange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'race'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'breed'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Uppercase first char of all values</a:t>
            </a:r>
            <a:endParaRPr lang="fr-FR" sz="13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ucfirst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Replace the space char by a dash</a:t>
            </a:r>
            <a:endParaRPr lang="fr-FR" sz="13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str_replace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3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Update value</a:t>
            </a:r>
            <a:endParaRPr lang="fr-FR" sz="13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Change key</a:t>
            </a:r>
            <a:endParaRPr lang="fr-FR" sz="13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3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array_key_exists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$keyToChange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$newKey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$keyToChange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fr-FR" sz="13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new key name</a:t>
            </a:r>
            <a:endParaRPr lang="fr-FR" sz="13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$newKey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fr-FR" sz="13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Add new element key/value</a:t>
            </a:r>
            <a:endParaRPr lang="fr-FR" sz="13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3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 </a:t>
            </a:r>
            <a:r>
              <a:rPr lang="fr-FR" sz="13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Remove old key/value</a:t>
            </a:r>
            <a:endParaRPr lang="fr-FR" sz="13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3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AF5CC468-0ED4-48D8-AF1E-3CA6AAF0042D}"/>
              </a:ext>
            </a:extLst>
          </p:cNvPr>
          <p:cNvSpPr/>
          <p:nvPr/>
        </p:nvSpPr>
        <p:spPr>
          <a:xfrm>
            <a:off x="7985487" y="3347323"/>
            <a:ext cx="3984612" cy="1827238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(size=4)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'type'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'Chat'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'origin_type'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'Natural-breed'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'origin'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noProof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Northern-europe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'breed' </a:t>
            </a:r>
            <a:r>
              <a:rPr lang="fr-FR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'Norvégien'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4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Array multidimensionnel ou imbriqué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30" y="1223157"/>
            <a:ext cx="10765672" cy="1405520"/>
          </a:xfrm>
        </p:spPr>
        <p:txBody>
          <a:bodyPr>
            <a:normAutofit/>
          </a:bodyPr>
          <a:lstStyle/>
          <a:p>
            <a:r>
              <a:rPr lang="fr-FR" sz="1850" dirty="0"/>
              <a:t>Les valeurs d’un tableau peut être de n’importe quels type donc on peut insérer un tableau dans un tableau.</a:t>
            </a:r>
          </a:p>
          <a:p>
            <a:r>
              <a:rPr lang="fr-FR" sz="1850" dirty="0"/>
              <a:t>On parlera alors de tableaux </a:t>
            </a:r>
            <a:r>
              <a:rPr lang="fr-FR" sz="2000" dirty="0">
                <a:solidFill>
                  <a:srgbClr val="4A2318"/>
                </a:solidFill>
              </a:rPr>
              <a:t>multidimensionnel.</a:t>
            </a:r>
            <a:r>
              <a:rPr lang="fr-FR" sz="1850" dirty="0">
                <a:solidFill>
                  <a:srgbClr val="4A2318"/>
                </a:solidFill>
              </a:rPr>
              <a:t> Le nombre de dimension est théoriquement infini.</a:t>
            </a:r>
          </a:p>
          <a:p>
            <a:endParaRPr lang="fr-FR" sz="2000" dirty="0">
              <a:solidFill>
                <a:srgbClr val="4A2318"/>
              </a:solidFill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A932BABA-747B-4C34-8DF5-E52546932F96}"/>
              </a:ext>
            </a:extLst>
          </p:cNvPr>
          <p:cNvSpPr/>
          <p:nvPr/>
        </p:nvSpPr>
        <p:spPr>
          <a:xfrm>
            <a:off x="1821193" y="2452208"/>
            <a:ext cx="6533058" cy="4086225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A796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A796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A796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A796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AA796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rgbClr val="8A3CC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AA796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AA796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A3CC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582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Array multidimensionnel - Exemple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773EE-40CF-422F-AEA5-6A85F68D9CA0}"/>
              </a:ext>
            </a:extLst>
          </p:cNvPr>
          <p:cNvSpPr/>
          <p:nvPr/>
        </p:nvSpPr>
        <p:spPr>
          <a:xfrm>
            <a:off x="1056728" y="1138368"/>
            <a:ext cx="4545419" cy="5609228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$searchEngine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 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[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AA7964"/>
                </a:solidFill>
                <a:effectLst/>
                <a:latin typeface="Consolas" panose="020B0609020204030204" pitchFamily="49" charset="0"/>
              </a:rPr>
              <a:t>'owner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 LLC'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'usa'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'created_at'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94.2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'bing'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[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'Bing'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'owner'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'Microsoft Corporation'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'usa'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'created_at'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'yahoo'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[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'Yahoo!'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'owner'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'Verizon Communications Inc.'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'usa'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'created_at'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1994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'qwant'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[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'Qwant'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'owner'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'Qwant SAS'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'french'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'created_at'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2013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'used'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fr-FR" sz="105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02F7D09F-E7AC-41C5-8472-B6575E28175C}"/>
              </a:ext>
            </a:extLst>
          </p:cNvPr>
          <p:cNvSpPr/>
          <p:nvPr/>
        </p:nvSpPr>
        <p:spPr>
          <a:xfrm>
            <a:off x="5889584" y="1115473"/>
            <a:ext cx="6020763" cy="1532334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Display value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$searchEngine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'owner'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Google LLC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Update value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$searchEngine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'qwant'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'QWANT'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Add key/value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$searchEngine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'qwant'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2A2AF353-A975-4842-B04F-9DC54CD04B35}"/>
              </a:ext>
            </a:extLst>
          </p:cNvPr>
          <p:cNvSpPr/>
          <p:nvPr/>
        </p:nvSpPr>
        <p:spPr>
          <a:xfrm>
            <a:off x="5889585" y="2774953"/>
            <a:ext cx="6020764" cy="2485787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$searchEngine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$seKey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$title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?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: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$seKey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'&lt;h4&gt;'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strtoupper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$title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'&lt;/h4&gt;'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'&lt;ul&gt;'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'&lt;li&gt;'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 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'&lt;/li&gt;'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'&lt;/ul&gt;'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A4E8D2EB-ECAB-4540-822E-1D99B045E9C7}"/>
              </a:ext>
            </a:extLst>
          </p:cNvPr>
          <p:cNvSpPr/>
          <p:nvPr/>
        </p:nvSpPr>
        <p:spPr>
          <a:xfrm>
            <a:off x="6593289" y="4976898"/>
            <a:ext cx="3984612" cy="1770698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l"/>
            <a:r>
              <a:rPr lang="en-US" sz="1400" b="1" i="0" noProof="1">
                <a:solidFill>
                  <a:srgbClr val="000000"/>
                </a:solidFill>
                <a:effectLst/>
              </a:rPr>
              <a:t>GOOGLE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noProof="1">
                <a:solidFill>
                  <a:srgbClr val="000000"/>
                </a:solidFill>
                <a:effectLst/>
              </a:rPr>
              <a:t> name: Google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noProof="1">
                <a:solidFill>
                  <a:srgbClr val="000000"/>
                </a:solidFill>
                <a:effectLst/>
              </a:rPr>
              <a:t> owner: Google LLC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noProof="1">
                <a:solidFill>
                  <a:srgbClr val="000000"/>
                </a:solidFill>
                <a:effectLst/>
              </a:rPr>
              <a:t> country: usa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noProof="1">
                <a:solidFill>
                  <a:srgbClr val="000000"/>
                </a:solidFill>
                <a:effectLst/>
              </a:rPr>
              <a:t> created_at: 1998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noProof="1">
                <a:solidFill>
                  <a:srgbClr val="000000"/>
                </a:solidFill>
                <a:effectLst/>
              </a:rPr>
              <a:t> used: 94.2</a:t>
            </a:r>
            <a:endParaRPr lang="en-US" sz="1400" noProof="1">
              <a:solidFill>
                <a:srgbClr val="000000"/>
              </a:solidFill>
            </a:endParaRPr>
          </a:p>
          <a:p>
            <a:r>
              <a:rPr lang="en-US" sz="1400" b="1" i="0" noProof="1">
                <a:solidFill>
                  <a:srgbClr val="000000"/>
                </a:solidFill>
                <a:effectLst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863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en-US" sz="4400" noProof="1">
                <a:solidFill>
                  <a:srgbClr val="4A2318"/>
                </a:solidFill>
              </a:rPr>
              <a:t>Tableaux</a:t>
            </a:r>
            <a:endParaRPr lang="en-US" noProof="1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noProof="1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noProof="1">
                <a:solidFill>
                  <a:srgbClr val="4A2318"/>
                </a:solidFill>
              </a:rPr>
              <a:t>Fonctions sur les tableaux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22E541ED-81CC-4720-A87F-63A64BCA36BE}"/>
              </a:ext>
            </a:extLst>
          </p:cNvPr>
          <p:cNvSpPr/>
          <p:nvPr/>
        </p:nvSpPr>
        <p:spPr>
          <a:xfrm>
            <a:off x="1081781" y="1330382"/>
            <a:ext cx="4876799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Trie par les valeurs avec nombre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55.4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[-3, 1, 19, 55.4, 78]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01469DFC-37B3-4D84-8E17-9905CC57DFDE}"/>
              </a:ext>
            </a:extLst>
          </p:cNvPr>
          <p:cNvSpPr/>
          <p:nvPr/>
        </p:nvSpPr>
        <p:spPr>
          <a:xfrm>
            <a:off x="6233422" y="1323911"/>
            <a:ext cx="5535333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Trie par les valeurs avec string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'franboise'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'fraise'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'coco'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['coco', 'fraise', 'franboise']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2D7FF1D0-586E-43DD-993C-190AA83860C9}"/>
              </a:ext>
            </a:extLst>
          </p:cNvPr>
          <p:cNvSpPr/>
          <p:nvPr/>
        </p:nvSpPr>
        <p:spPr>
          <a:xfrm>
            <a:off x="1081781" y="2477472"/>
            <a:ext cx="5334001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Trie par les clés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'coco'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'fraise'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ksort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[0 =&gt; 'fraise', 1 =&gt; 'coco']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1E33207A-2861-48C1-AC1A-0231EDD7D53D}"/>
              </a:ext>
            </a:extLst>
          </p:cNvPr>
          <p:cNvSpPr/>
          <p:nvPr/>
        </p:nvSpPr>
        <p:spPr>
          <a:xfrm>
            <a:off x="1081781" y="3619766"/>
            <a:ext cx="5856513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La clé existe ?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'created_at'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array_key_exists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'created_at'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true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EAB2EC7B-98BD-4A31-8DA2-219265A24942}"/>
              </a:ext>
            </a:extLst>
          </p:cNvPr>
          <p:cNvSpPr/>
          <p:nvPr/>
        </p:nvSpPr>
        <p:spPr>
          <a:xfrm>
            <a:off x="7264866" y="3619766"/>
            <a:ext cx="4645403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La valeur est dans le tableau ?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in_array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 LLS'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false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AE12061F-790E-43B7-B514-A04F559D2CE4}"/>
              </a:ext>
            </a:extLst>
          </p:cNvPr>
          <p:cNvSpPr/>
          <p:nvPr/>
        </p:nvSpPr>
        <p:spPr>
          <a:xfrm>
            <a:off x="6760080" y="2370934"/>
            <a:ext cx="5008675" cy="1123712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5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Inverse l'ordre (renverse)</a:t>
            </a:r>
            <a:endParaRPr lang="en-US" sz="15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'ppt'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'bleu'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array_reverse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[['bleu', 'red'], 7, 'ppt']</a:t>
            </a:r>
            <a:endParaRPr lang="en-US" sz="15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7A663509-2123-4BD0-AABB-34B6AC116F52}"/>
              </a:ext>
            </a:extLst>
          </p:cNvPr>
          <p:cNvSpPr/>
          <p:nvPr/>
        </p:nvSpPr>
        <p:spPr>
          <a:xfrm>
            <a:off x="1081782" y="4773327"/>
            <a:ext cx="3664390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Nombre d'élément ?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55.4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$nb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5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9F969DF7-F2DA-4967-A36F-BE3E47D35B0D}"/>
              </a:ext>
            </a:extLst>
          </p:cNvPr>
          <p:cNvSpPr/>
          <p:nvPr/>
        </p:nvSpPr>
        <p:spPr>
          <a:xfrm>
            <a:off x="5121310" y="4658935"/>
            <a:ext cx="5677270" cy="1123712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5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Je veux seulement les valeurs !</a:t>
            </a:r>
            <a:endParaRPr lang="en-US" sz="15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'Google'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'created_at'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sz="15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$values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5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array_values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en-US" sz="15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[0 =&gt; 'Google', 1 =&gt; 1998]</a:t>
            </a:r>
            <a:endParaRPr lang="en-US" sz="15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en-US" sz="4400" noProof="1">
                <a:solidFill>
                  <a:srgbClr val="4A2318"/>
                </a:solidFill>
              </a:rPr>
              <a:t>Tableaux</a:t>
            </a:r>
            <a:endParaRPr lang="en-US" noProof="1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noProof="1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noProof="1">
                <a:solidFill>
                  <a:srgbClr val="4A2318"/>
                </a:solidFill>
              </a:rPr>
              <a:t>Fonctions sur les tableaux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22E541ED-81CC-4720-A87F-63A64BCA36BE}"/>
              </a:ext>
            </a:extLst>
          </p:cNvPr>
          <p:cNvSpPr/>
          <p:nvPr/>
        </p:nvSpPr>
        <p:spPr>
          <a:xfrm>
            <a:off x="1081781" y="1311561"/>
            <a:ext cx="4876799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Avec séparetur : Array =&gt; String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'suis'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'là'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Je-suis-là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AF048F48-2B48-443F-9005-4F35CE84B1FF}"/>
              </a:ext>
            </a:extLst>
          </p:cNvPr>
          <p:cNvSpPr/>
          <p:nvPr/>
        </p:nvSpPr>
        <p:spPr>
          <a:xfrm>
            <a:off x="1081781" y="4982507"/>
            <a:ext cx="8285390" cy="1406059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è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Toutes les fonctions sur : 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https://www.php.net/manual/fr/ref.array.php</a:t>
            </a:r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FC18719B-BBF5-451D-8B8D-2554771FD595}"/>
              </a:ext>
            </a:extLst>
          </p:cNvPr>
          <p:cNvSpPr/>
          <p:nvPr/>
        </p:nvSpPr>
        <p:spPr>
          <a:xfrm>
            <a:off x="1081781" y="2344858"/>
            <a:ext cx="7478325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Avec séparetur : String =&gt; Array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'blabla@gmail.com'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explode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[0 =&gt; 'blabla', 1 =&gt; 'gmail.com']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3BC3459E-575E-446F-AEA1-15A12C9914FE}"/>
              </a:ext>
            </a:extLst>
          </p:cNvPr>
          <p:cNvSpPr/>
          <p:nvPr/>
        </p:nvSpPr>
        <p:spPr>
          <a:xfrm>
            <a:off x="1044675" y="3429000"/>
            <a:ext cx="7478325" cy="119181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Sans spérateur : String =&gt; Array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str_split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['H', 'e', 'l', 'l', 'o']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str_split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['He', 'll', 'o']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052D6824-842D-4F07-B2A1-FB6A5D5C3F5B}"/>
              </a:ext>
            </a:extLst>
          </p:cNvPr>
          <p:cNvSpPr/>
          <p:nvPr/>
        </p:nvSpPr>
        <p:spPr>
          <a:xfrm>
            <a:off x="6233422" y="1292799"/>
            <a:ext cx="4876799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Sans séparetur : Array =&gt; String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'suis'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'là'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Jesuislà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2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Concaténation de tableaux</a:t>
            </a:r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471E2537-5E08-4641-B57E-CA66AC999494}"/>
              </a:ext>
            </a:extLst>
          </p:cNvPr>
          <p:cNvSpPr/>
          <p:nvPr/>
        </p:nvSpPr>
        <p:spPr>
          <a:xfrm>
            <a:off x="1266253" y="1441465"/>
            <a:ext cx="4538529" cy="4392692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"pomme"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"banane"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"poire"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"fraise"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"cerise"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array_merge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79AC4581-A926-44F1-B649-24968DD38DDD}"/>
              </a:ext>
            </a:extLst>
          </p:cNvPr>
          <p:cNvSpPr/>
          <p:nvPr/>
        </p:nvSpPr>
        <p:spPr>
          <a:xfrm>
            <a:off x="6478102" y="1441465"/>
            <a:ext cx="4599963" cy="5144103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(size=3)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'a'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pomme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(length=5)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'b'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banane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'c'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'cerise'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(size=3)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'a'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poire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(length=5)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'b'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'fraise'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'c'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'cerise'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(size=3)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'a'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poire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(length=5)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'b'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'fraise'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'c'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'cerise'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0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Concaténation de tableaux</a:t>
            </a:r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471E2537-5E08-4641-B57E-CA66AC999494}"/>
              </a:ext>
            </a:extLst>
          </p:cNvPr>
          <p:cNvSpPr/>
          <p:nvPr/>
        </p:nvSpPr>
        <p:spPr>
          <a:xfrm>
            <a:off x="1266253" y="1441465"/>
            <a:ext cx="4538529" cy="4086225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noProof="1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"pomme"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noProof="1">
                <a:solidFill>
                  <a:srgbClr val="CE9178"/>
                </a:solidFill>
                <a:latin typeface="Consolas" panose="020B0609020204030204" pitchFamily="49" charset="0"/>
              </a:rPr>
              <a:t>1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"banane"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 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"poire"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"fraise"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"cerise"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array_merge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79AC4581-A926-44F1-B649-24968DD38DDD}"/>
              </a:ext>
            </a:extLst>
          </p:cNvPr>
          <p:cNvSpPr/>
          <p:nvPr/>
        </p:nvSpPr>
        <p:spPr>
          <a:xfrm>
            <a:off x="6663297" y="1441465"/>
            <a:ext cx="4599963" cy="4038482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(size=3)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noProof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'poire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(length=5)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'fraise'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'cerise'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(size=4)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noProof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pomme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(length=5)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 </a:t>
            </a:r>
            <a:r>
              <a:rPr lang="en-US" sz="1400" dirty="0">
                <a:solidFill>
                  <a:srgbClr val="888A8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noProof="1">
                <a:solidFill>
                  <a:srgbClr val="CC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banane</a:t>
            </a:r>
            <a:r>
              <a:rPr lang="en-US" sz="1400" dirty="0">
                <a:solidFill>
                  <a:srgbClr val="CC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noProof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'poire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(length=5)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3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'fraise'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4 </a:t>
            </a:r>
            <a:r>
              <a:rPr lang="en-US" sz="1400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'cerise'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(length=6)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7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1165609" y="913779"/>
            <a:ext cx="10590961" cy="54848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Testez vous-même les exemples du cours et vérifier les résultats. Utiliser « </a:t>
            </a:r>
            <a:r>
              <a:rPr lang="fr-FR" dirty="0" err="1"/>
              <a:t>var_dump</a:t>
            </a:r>
            <a:r>
              <a:rPr lang="fr-FR" dirty="0"/>
              <a:t> » pour vérifier les résultats.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Testez les fonctions vues dans ce cours et changez les tableaux des exemples puis observez les résultats. Le but étant de mieux comprendre les fonctions essentielles à la manipulation des tableaux.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Créez un programme de validation de mot de passe (une variable) suivant les règles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Au moins 8 charactères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Au moins 2 chiffres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Au moins 1 lettres minuscules et majuscules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Au moins 2 caractères spéciaux parmi : * ^ % # - + ? ! , ; : = @</a:t>
            </a:r>
          </a:p>
          <a:p>
            <a:pPr lvl="1"/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Créez un programme de validation d’adresse email (une variable) suivant les règles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Email de forme: </a:t>
            </a:r>
            <a:r>
              <a:rPr lang="fr-FR" b="1" dirty="0"/>
              <a:t>STRING @ STRING </a:t>
            </a:r>
            <a:r>
              <a:rPr lang="fr-FR" sz="3000" b="1" dirty="0"/>
              <a:t>.</a:t>
            </a:r>
            <a:r>
              <a:rPr lang="fr-FR" b="1" dirty="0"/>
              <a:t> STRING </a:t>
            </a:r>
            <a:r>
              <a:rPr lang="fr-FR" dirty="0"/>
              <a:t>(sans espace)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La 1</a:t>
            </a:r>
            <a:r>
              <a:rPr lang="fr-FR" baseline="30000" dirty="0"/>
              <a:t>ère</a:t>
            </a:r>
            <a:r>
              <a:rPr lang="fr-FR" dirty="0"/>
              <a:t> et 2</a:t>
            </a:r>
            <a:r>
              <a:rPr lang="fr-FR" baseline="30000" dirty="0"/>
              <a:t>ème</a:t>
            </a:r>
            <a:r>
              <a:rPr lang="fr-FR" dirty="0"/>
              <a:t> STRING accepte uniquement le caractère spécial « point 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La 1</a:t>
            </a:r>
            <a:r>
              <a:rPr lang="fr-FR" baseline="30000" dirty="0"/>
              <a:t>ère</a:t>
            </a:r>
            <a:r>
              <a:rPr lang="fr-FR" dirty="0"/>
              <a:t> et 2</a:t>
            </a:r>
            <a:r>
              <a:rPr lang="fr-FR" baseline="30000" dirty="0"/>
              <a:t>ème</a:t>
            </a:r>
            <a:r>
              <a:rPr lang="fr-FR" dirty="0"/>
              <a:t> STRING doit obligatoirement contenir des lettres et peut contenir des chiffres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La 3</a:t>
            </a:r>
            <a:r>
              <a:rPr lang="fr-FR" baseline="30000" dirty="0"/>
              <a:t>ème</a:t>
            </a:r>
            <a:r>
              <a:rPr lang="fr-FR" dirty="0"/>
              <a:t>  STRING ne peut contenir que des lettres a-z (pas de chiffre, pas de caractère spécial)</a:t>
            </a:r>
          </a:p>
        </p:txBody>
      </p:sp>
    </p:spTree>
    <p:extLst>
      <p:ext uri="{BB962C8B-B14F-4D97-AF65-F5344CB8AC3E}">
        <p14:creationId xmlns:p14="http://schemas.microsoft.com/office/powerpoint/2010/main" val="93560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295418"/>
            <a:ext cx="10073039" cy="1562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Les tableaux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Fin du module</a:t>
            </a:r>
          </a:p>
        </p:txBody>
      </p:sp>
    </p:spTree>
    <p:extLst>
      <p:ext uri="{BB962C8B-B14F-4D97-AF65-F5344CB8AC3E}">
        <p14:creationId xmlns:p14="http://schemas.microsoft.com/office/powerpoint/2010/main" val="10852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99A27-EAB9-4701-9E81-674798E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723053"/>
          </a:xfrm>
        </p:spPr>
        <p:txBody>
          <a:bodyPr>
            <a:normAutofit/>
          </a:bodyPr>
          <a:lstStyle/>
          <a:p>
            <a:r>
              <a:rPr lang="fr-FR" dirty="0"/>
              <a:t>Dans ce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51920-99A9-45AB-8892-EA4044D6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619"/>
            <a:ext cx="9601200" cy="4333905"/>
          </a:xfrm>
        </p:spPr>
        <p:txBody>
          <a:bodyPr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Array simple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Array complexe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Foreach sur un tableau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Travaux sur un tableau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Array multidimensionnel ou imbriqué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Fonctions sur les tableaux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Concaténation de tableaux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267650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Array simple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6"/>
            <a:ext cx="10764381" cy="1832378"/>
          </a:xfrm>
        </p:spPr>
        <p:txBody>
          <a:bodyPr>
            <a:normAutofit/>
          </a:bodyPr>
          <a:lstStyle/>
          <a:p>
            <a:r>
              <a:rPr lang="fr-FR" dirty="0"/>
              <a:t>Un array (tableau) est un type contenant plusieurs valeurs (données).</a:t>
            </a:r>
          </a:p>
          <a:p>
            <a:r>
              <a:rPr lang="fr-FR" dirty="0"/>
              <a:t>Une variable de type array peut donc contenir plusieurs valeurs.</a:t>
            </a:r>
          </a:p>
          <a:p>
            <a:r>
              <a:rPr lang="fr-FR" dirty="0"/>
              <a:t>Un array se présente sous la forme de crochet [ ].</a:t>
            </a:r>
          </a:p>
          <a:p>
            <a:r>
              <a:rPr lang="fr-FR" dirty="0"/>
              <a:t>Toutes les valeurs peuvent être de n’importe quels types.</a:t>
            </a:r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3B8B611B-C0FA-476B-8687-C172F55E5C19}"/>
              </a:ext>
            </a:extLst>
          </p:cNvPr>
          <p:cNvSpPr/>
          <p:nvPr/>
        </p:nvSpPr>
        <p:spPr>
          <a:xfrm>
            <a:off x="6680653" y="3822716"/>
            <a:ext cx="4668665" cy="715089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nn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[]</a:t>
            </a:r>
            <a:endParaRPr lang="nn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(VAL1, VAL2); </a:t>
            </a:r>
            <a:r>
              <a:rPr lang="nn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[VAL1, VAL2]</a:t>
            </a:r>
            <a:endParaRPr lang="nn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CA3773EE-40CF-422F-AEA5-6A85F68D9CA0}"/>
              </a:ext>
            </a:extLst>
          </p:cNvPr>
          <p:cNvSpPr/>
          <p:nvPr/>
        </p:nvSpPr>
        <p:spPr>
          <a:xfrm>
            <a:off x="1427335" y="3818229"/>
            <a:ext cx="4668665" cy="715089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[]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[VAL1, VAL2];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[VAL1, VAL2]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1D4082-9976-42A2-AFA0-EA2F444229B4}"/>
              </a:ext>
            </a:extLst>
          </p:cNvPr>
          <p:cNvSpPr txBox="1"/>
          <p:nvPr/>
        </p:nvSpPr>
        <p:spPr>
          <a:xfrm>
            <a:off x="1548359" y="4544399"/>
            <a:ext cx="28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raccourci (moderne)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0E3838-8E29-4741-9138-96372B50F94F}"/>
              </a:ext>
            </a:extLst>
          </p:cNvPr>
          <p:cNvSpPr txBox="1"/>
          <p:nvPr/>
        </p:nvSpPr>
        <p:spPr>
          <a:xfrm>
            <a:off x="6810641" y="4544399"/>
            <a:ext cx="183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classique</a:t>
            </a:r>
          </a:p>
        </p:txBody>
      </p:sp>
    </p:spTree>
    <p:extLst>
      <p:ext uri="{BB962C8B-B14F-4D97-AF65-F5344CB8AC3E}">
        <p14:creationId xmlns:p14="http://schemas.microsoft.com/office/powerpoint/2010/main" val="306717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Array simple - Exemple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CA3773EE-40CF-422F-AEA5-6A85F68D9CA0}"/>
              </a:ext>
            </a:extLst>
          </p:cNvPr>
          <p:cNvSpPr/>
          <p:nvPr/>
        </p:nvSpPr>
        <p:spPr>
          <a:xfrm>
            <a:off x="1056728" y="1671755"/>
            <a:ext cx="6533058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[], </a:t>
            </a:r>
            <a:r>
              <a:rPr lang="fr-FR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7.5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CA6EA15-46A0-46AB-8BB4-C5A14C91DDE1}"/>
              </a:ext>
            </a:extLst>
          </p:cNvPr>
          <p:cNvSpPr/>
          <p:nvPr/>
        </p:nvSpPr>
        <p:spPr>
          <a:xfrm>
            <a:off x="7868744" y="1640265"/>
            <a:ext cx="4085691" cy="3514509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(length=4)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E9A0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465A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(length=1)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(size=0)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800" dirty="0">
                <a:solidFill>
                  <a:srgbClr val="F57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5507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Array complexe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520" y="1223157"/>
            <a:ext cx="10764381" cy="2603810"/>
          </a:xfrm>
        </p:spPr>
        <p:txBody>
          <a:bodyPr>
            <a:normAutofit/>
          </a:bodyPr>
          <a:lstStyle/>
          <a:p>
            <a:r>
              <a:rPr lang="fr-FR" dirty="0"/>
              <a:t>En réalité, chaque valeur d’un array en PHP possède une clé.</a:t>
            </a:r>
          </a:p>
          <a:p>
            <a:r>
              <a:rPr lang="fr-FR" dirty="0"/>
              <a:t>La clé est définie explicitement ou générée automatiquement en partant de 0 ou en suivant la dernière clé numérique.</a:t>
            </a:r>
          </a:p>
          <a:p>
            <a:r>
              <a:rPr lang="fr-FR" dirty="0"/>
              <a:t>Le fonctionnement des arrays en PHP est le plus avancé.</a:t>
            </a:r>
          </a:p>
          <a:p>
            <a:pPr lvl="1"/>
            <a:r>
              <a:rPr lang="fr-FR" dirty="0"/>
              <a:t>Un array PHP équivaut à : array JS + objet JS</a:t>
            </a:r>
          </a:p>
          <a:p>
            <a:pPr lvl="1"/>
            <a:r>
              <a:rPr lang="fr-FR" dirty="0"/>
              <a:t>Un array PHP équivaut à : </a:t>
            </a:r>
            <a:r>
              <a:rPr lang="fr-FR" dirty="0" err="1"/>
              <a:t>list</a:t>
            </a:r>
            <a:r>
              <a:rPr lang="fr-FR" dirty="0"/>
              <a:t> Python + </a:t>
            </a:r>
            <a:r>
              <a:rPr lang="fr-FR" dirty="0" err="1"/>
              <a:t>dictionary</a:t>
            </a:r>
            <a:r>
              <a:rPr lang="fr-FR" dirty="0"/>
              <a:t> Python </a:t>
            </a:r>
          </a:p>
          <a:p>
            <a:pPr lvl="1"/>
            <a:endParaRPr lang="fr-FR" dirty="0"/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CA3773EE-40CF-422F-AEA5-6A85F68D9CA0}"/>
              </a:ext>
            </a:extLst>
          </p:cNvPr>
          <p:cNvSpPr/>
          <p:nvPr/>
        </p:nvSpPr>
        <p:spPr>
          <a:xfrm>
            <a:off x="1521730" y="3688277"/>
            <a:ext cx="9148539" cy="2860358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 </a:t>
            </a:r>
            <a:r>
              <a:rPr lang="nn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[]</a:t>
            </a:r>
            <a:endParaRPr lang="nn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[VAL1, VAL2]; </a:t>
            </a:r>
            <a:r>
              <a:rPr lang="nn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[0 =&gt; VAL1, 1 =&gt; VAL2]</a:t>
            </a:r>
            <a:endParaRPr lang="nn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VAL1, </a:t>
            </a:r>
            <a:r>
              <a:rPr lang="nn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VAL2]; </a:t>
            </a:r>
            <a:r>
              <a:rPr lang="nn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['a' =&gt; VAL1, 'b' =&gt; VAL2]</a:t>
            </a:r>
            <a:endParaRPr lang="nn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VAL1, </a:t>
            </a:r>
            <a:r>
              <a:rPr lang="nn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'str'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VAL2]; </a:t>
            </a:r>
            <a:r>
              <a:rPr lang="nn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[10 =&gt; VAL1, 'str' =&gt; VAL2]</a:t>
            </a:r>
            <a:endParaRPr lang="nn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VAL1, 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'str'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VAL2,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VAL3,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nn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[10 =&gt; VAL1, 'str' =&gt; VAL2, 11 =&gt; VAL3]</a:t>
            </a:r>
            <a:endParaRPr lang="nn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5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Array complexe - Représentation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FB1D3858-3EA4-42F7-ABAF-62E8AA6DC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83324"/>
              </p:ext>
            </p:extLst>
          </p:nvPr>
        </p:nvGraphicFramePr>
        <p:xfrm>
          <a:off x="1894114" y="2113042"/>
          <a:ext cx="8265885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4066917138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252385724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1317515049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11982649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3501730002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1011403019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466941818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3145495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Ordre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2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Key/index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0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9816"/>
                  </a:ext>
                </a:extLst>
              </a:tr>
            </a:tbl>
          </a:graphicData>
        </a:graphic>
      </p:graphicFrame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8DA17230-F476-4F89-81C6-04D0A48C1FCC}"/>
              </a:ext>
            </a:extLst>
          </p:cNvPr>
          <p:cNvSpPr/>
          <p:nvPr/>
        </p:nvSpPr>
        <p:spPr>
          <a:xfrm>
            <a:off x="3227614" y="1590498"/>
            <a:ext cx="5736772" cy="40862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D4F6EFFA-68E4-4A85-9156-4C54E26F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98917"/>
              </p:ext>
            </p:extLst>
          </p:nvPr>
        </p:nvGraphicFramePr>
        <p:xfrm>
          <a:off x="1894114" y="4234580"/>
          <a:ext cx="8265885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4066917138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252385724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1317515049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11982649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3501730002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1011403019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466941818"/>
                    </a:ext>
                  </a:extLst>
                </a:gridCol>
                <a:gridCol w="1003559">
                  <a:extLst>
                    <a:ext uri="{9D8B030D-6E8A-4147-A177-3AD203B41FA5}">
                      <a16:colId xmlns:a16="http://schemas.microsoft.com/office/drawing/2014/main" val="3145495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Ordre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2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Key/index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0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4A2318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9816"/>
                  </a:ext>
                </a:extLst>
              </a:tr>
            </a:tbl>
          </a:graphicData>
        </a:graphic>
      </p:graphicFrame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BF4611B0-AA93-4E85-A30D-5A2730946EB5}"/>
              </a:ext>
            </a:extLst>
          </p:cNvPr>
          <p:cNvSpPr/>
          <p:nvPr/>
        </p:nvSpPr>
        <p:spPr>
          <a:xfrm>
            <a:off x="2308190" y="3712036"/>
            <a:ext cx="7575620" cy="40862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501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Array complexe - Exemple</a:t>
            </a:r>
          </a:p>
        </p:txBody>
      </p: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60D294B0-C746-4B90-B096-330288664D3F}"/>
              </a:ext>
            </a:extLst>
          </p:cNvPr>
          <p:cNvSpPr/>
          <p:nvPr/>
        </p:nvSpPr>
        <p:spPr>
          <a:xfrm>
            <a:off x="1521728" y="3860171"/>
            <a:ext cx="4160615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$google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'created_at'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94.2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B825CC51-DE77-4BAD-A0AC-BA86412FEFFC}"/>
              </a:ext>
            </a:extLst>
          </p:cNvPr>
          <p:cNvSpPr/>
          <p:nvPr/>
        </p:nvSpPr>
        <p:spPr>
          <a:xfrm>
            <a:off x="1521730" y="1494954"/>
            <a:ext cx="4160614" cy="1940957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$utf8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41 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42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noProof="1">
                <a:solidFill>
                  <a:srgbClr val="CE9178"/>
                </a:solidFill>
                <a:latin typeface="Consolas" panose="020B0609020204030204" pitchFamily="49" charset="0"/>
              </a:rPr>
              <a:t>B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61 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62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9EA0957B-46CA-42A5-9042-419A1462E5BA}"/>
              </a:ext>
            </a:extLst>
          </p:cNvPr>
          <p:cNvSpPr/>
          <p:nvPr/>
        </p:nvSpPr>
        <p:spPr>
          <a:xfrm>
            <a:off x="5872848" y="2107887"/>
            <a:ext cx="4381494" cy="715089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$utf8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$utf8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D15EAD23-1F10-44E6-B552-80F280F398DF}"/>
              </a:ext>
            </a:extLst>
          </p:cNvPr>
          <p:cNvSpPr/>
          <p:nvPr/>
        </p:nvSpPr>
        <p:spPr>
          <a:xfrm>
            <a:off x="5872847" y="4319871"/>
            <a:ext cx="4381495" cy="715089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$google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Google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$google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94.2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0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Foreach sur un tableau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30" y="1223157"/>
            <a:ext cx="10765672" cy="1405520"/>
          </a:xfrm>
        </p:spPr>
        <p:txBody>
          <a:bodyPr>
            <a:normAutofit lnSpcReduction="10000"/>
          </a:bodyPr>
          <a:lstStyle/>
          <a:p>
            <a:r>
              <a:rPr lang="fr-FR" sz="1850" dirty="0"/>
              <a:t>On peut utiliser un foreach pour itérer sur chaque élément du tableau.</a:t>
            </a:r>
          </a:p>
          <a:p>
            <a:r>
              <a:rPr lang="fr-FR" sz="1850" dirty="0"/>
              <a:t>On peut alors utiliser 2 formes :</a:t>
            </a:r>
          </a:p>
          <a:p>
            <a:pPr lvl="1"/>
            <a:r>
              <a:rPr lang="fr-FR" sz="1850" dirty="0"/>
              <a:t>On ne récupère que la valeur des éléments du tableau</a:t>
            </a:r>
          </a:p>
          <a:p>
            <a:pPr lvl="1"/>
            <a:r>
              <a:rPr lang="fr-FR" sz="1850" dirty="0"/>
              <a:t>On récupère la clé et la valeur de chaque élément du tableau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CA3773EE-40CF-422F-AEA5-6A85F68D9CA0}"/>
              </a:ext>
            </a:extLst>
          </p:cNvPr>
          <p:cNvSpPr/>
          <p:nvPr/>
        </p:nvSpPr>
        <p:spPr>
          <a:xfrm>
            <a:off x="1121230" y="3343975"/>
            <a:ext cx="4876799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(ARRAY as $VALUE)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716487DD-6516-4166-8359-15CFF44BE2FA}"/>
              </a:ext>
            </a:extLst>
          </p:cNvPr>
          <p:cNvSpPr/>
          <p:nvPr/>
        </p:nvSpPr>
        <p:spPr>
          <a:xfrm>
            <a:off x="6651173" y="3330031"/>
            <a:ext cx="4876799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(ARRAY as $KEY =&gt; $VALUE)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DC1028-7757-44B9-830F-95B4DCAA9C3E}"/>
              </a:ext>
            </a:extLst>
          </p:cNvPr>
          <p:cNvSpPr txBox="1"/>
          <p:nvPr/>
        </p:nvSpPr>
        <p:spPr>
          <a:xfrm>
            <a:off x="1240972" y="4263376"/>
            <a:ext cx="363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Foreach avec uniquement la valeur.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6EB98E-7ACF-48C9-8AFB-6E09472E5B29}"/>
              </a:ext>
            </a:extLst>
          </p:cNvPr>
          <p:cNvSpPr txBox="1"/>
          <p:nvPr/>
        </p:nvSpPr>
        <p:spPr>
          <a:xfrm>
            <a:off x="6803572" y="4249432"/>
            <a:ext cx="322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Foreach avec la clé et la valeur.</a:t>
            </a:r>
          </a:p>
        </p:txBody>
      </p:sp>
    </p:spTree>
    <p:extLst>
      <p:ext uri="{BB962C8B-B14F-4D97-AF65-F5344CB8AC3E}">
        <p14:creationId xmlns:p14="http://schemas.microsoft.com/office/powerpoint/2010/main" val="21058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Tableaux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Foreach sur un tableau - Exemple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CA3773EE-40CF-422F-AEA5-6A85F68D9CA0}"/>
              </a:ext>
            </a:extLst>
          </p:cNvPr>
          <p:cNvSpPr/>
          <p:nvPr/>
        </p:nvSpPr>
        <p:spPr>
          <a:xfrm>
            <a:off x="1089385" y="3575731"/>
            <a:ext cx="6533058" cy="2860358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$google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'created_at'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94.2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$google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: 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'&lt;br&gt;'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9CA6EA15-46A0-46AB-8BB4-C5A14C91DDE1}"/>
              </a:ext>
            </a:extLst>
          </p:cNvPr>
          <p:cNvSpPr/>
          <p:nvPr/>
        </p:nvSpPr>
        <p:spPr>
          <a:xfrm>
            <a:off x="8002842" y="3575731"/>
            <a:ext cx="4085691" cy="1069655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i="0" noProof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 : Google</a:t>
            </a:r>
            <a:br>
              <a:rPr lang="en-US" noProof="1"/>
            </a:br>
            <a:r>
              <a:rPr lang="en-US" b="0" i="0" noProof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created_at : 1998</a:t>
            </a:r>
            <a:br>
              <a:rPr lang="en-US" noProof="1"/>
            </a:br>
            <a:r>
              <a:rPr lang="en-US" b="0" i="0" noProof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used : 94.2</a:t>
            </a:r>
            <a:endParaRPr lang="en-US" sz="18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2F5C6F28-39E3-4D57-B73D-80AAD6F69BAD}"/>
              </a:ext>
            </a:extLst>
          </p:cNvPr>
          <p:cNvSpPr/>
          <p:nvPr/>
        </p:nvSpPr>
        <p:spPr>
          <a:xfrm>
            <a:off x="1089385" y="1341313"/>
            <a:ext cx="6533058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$screen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'720p'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'1080p'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'1440p'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'2K'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'4K'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$screen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'&lt;br&gt;'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4D99F9FC-765D-46AA-9E71-07A2820643C7}"/>
              </a:ext>
            </a:extLst>
          </p:cNvPr>
          <p:cNvSpPr/>
          <p:nvPr/>
        </p:nvSpPr>
        <p:spPr>
          <a:xfrm>
            <a:off x="8002842" y="1321866"/>
            <a:ext cx="4085691" cy="1725437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b="0" i="0" noProof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720p</a:t>
            </a:r>
            <a:br>
              <a:rPr lang="fr-FR" noProof="1"/>
            </a:br>
            <a:r>
              <a:rPr lang="fr-FR" b="0" i="0" noProof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1080p</a:t>
            </a:r>
            <a:br>
              <a:rPr lang="fr-FR" noProof="1"/>
            </a:br>
            <a:r>
              <a:rPr lang="fr-FR" b="0" i="0" noProof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1440p</a:t>
            </a:r>
            <a:br>
              <a:rPr lang="fr-FR" noProof="1"/>
            </a:br>
            <a:r>
              <a:rPr lang="fr-FR" b="0" i="0" noProof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2K</a:t>
            </a:r>
            <a:br>
              <a:rPr lang="fr-FR" noProof="1"/>
            </a:br>
            <a:r>
              <a:rPr lang="fr-FR" b="0" i="0" noProof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4K</a:t>
            </a:r>
            <a:endParaRPr lang="fr-FR" sz="18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7916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eate a new document." ma:contentTypeScope="" ma:versionID="14494b703a25f43c47aba8c06ba2cfd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d7f96f9ff8bbeb0cf6821e4ed6ac7b98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Props1.xml><?xml version="1.0" encoding="utf-8"?>
<ds:datastoreItem xmlns:ds="http://schemas.openxmlformats.org/officeDocument/2006/customXml" ds:itemID="{9F5BFE22-3F61-487F-BF5F-6EE92E46D6CF}"/>
</file>

<file path=customXml/itemProps2.xml><?xml version="1.0" encoding="utf-8"?>
<ds:datastoreItem xmlns:ds="http://schemas.openxmlformats.org/officeDocument/2006/customXml" ds:itemID="{F504AE27-0CE3-45EF-ACF1-2C3FCEE6FC6C}"/>
</file>

<file path=customXml/itemProps3.xml><?xml version="1.0" encoding="utf-8"?>
<ds:datastoreItem xmlns:ds="http://schemas.openxmlformats.org/officeDocument/2006/customXml" ds:itemID="{F837293C-00DC-4423-9068-3B1C5E5EE144}"/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2518</Words>
  <Application>Microsoft Macintosh PowerPoint</Application>
  <PresentationFormat>Grand écran</PresentationFormat>
  <Paragraphs>397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Franklin Gothic Book</vt:lpstr>
      <vt:lpstr>Times New Roman</vt:lpstr>
      <vt:lpstr>Wingdings</vt:lpstr>
      <vt:lpstr>Cadrage</vt:lpstr>
      <vt:lpstr>PHP</vt:lpstr>
      <vt:lpstr>Dans ce module</vt:lpstr>
      <vt:lpstr>Tableaux</vt:lpstr>
      <vt:lpstr>Tableaux</vt:lpstr>
      <vt:lpstr>Tableaux</vt:lpstr>
      <vt:lpstr>Tableaux</vt:lpstr>
      <vt:lpstr>Tableaux</vt:lpstr>
      <vt:lpstr>Tableaux</vt:lpstr>
      <vt:lpstr>Tableaux</vt:lpstr>
      <vt:lpstr>Tableaux</vt:lpstr>
      <vt:lpstr>Tableaux</vt:lpstr>
      <vt:lpstr>Tableaux</vt:lpstr>
      <vt:lpstr>Tableaux</vt:lpstr>
      <vt:lpstr>Tableaux</vt:lpstr>
      <vt:lpstr>Tableaux</vt:lpstr>
      <vt:lpstr>Tableaux</vt:lpstr>
      <vt:lpstr>Tableaux</vt:lpstr>
      <vt:lpstr>Pratique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OULAD HAMMOUCH-MAYER Mehdi</dc:creator>
  <cp:lastModifiedBy>OULAD HAMMOUCH-MAYER Mehdi</cp:lastModifiedBy>
  <cp:revision>192</cp:revision>
  <dcterms:created xsi:type="dcterms:W3CDTF">2021-01-10T19:11:48Z</dcterms:created>
  <dcterms:modified xsi:type="dcterms:W3CDTF">2023-11-28T11:02:45Z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</Properties>
</file>