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85" r:id="rId4"/>
    <p:sldId id="286" r:id="rId5"/>
    <p:sldId id="287" r:id="rId6"/>
    <p:sldId id="288" r:id="rId7"/>
    <p:sldId id="289" r:id="rId8"/>
    <p:sldId id="292" r:id="rId9"/>
    <p:sldId id="291" r:id="rId10"/>
    <p:sldId id="298" r:id="rId11"/>
    <p:sldId id="299" r:id="rId12"/>
    <p:sldId id="290" r:id="rId13"/>
    <p:sldId id="294" r:id="rId14"/>
    <p:sldId id="293" r:id="rId15"/>
    <p:sldId id="295" r:id="rId16"/>
    <p:sldId id="284" r:id="rId17"/>
    <p:sldId id="297" r:id="rId18"/>
    <p:sldId id="296"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7A7"/>
    <a:srgbClr val="F3BF73"/>
    <a:srgbClr val="4A2318"/>
    <a:srgbClr val="875829"/>
    <a:srgbClr val="7A3A28"/>
    <a:srgbClr val="FFFFFF"/>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6" autoAdjust="0"/>
    <p:restoredTop sz="94660"/>
  </p:normalViewPr>
  <p:slideViewPr>
    <p:cSldViewPr snapToGrid="0">
      <p:cViewPr>
        <p:scale>
          <a:sx n="89" d="100"/>
          <a:sy n="89" d="100"/>
        </p:scale>
        <p:origin x="1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11/28/23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775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10477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5139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34957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11/28/23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676113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9740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882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6824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5927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6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11/28/23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791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11/28/23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777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classrooms.com/fr/courses/918836-concevez-votre-site-web-avec-php-et-mysql/912799-transmettez-des-donnees-avec-lurl" TargetMode="External"/><Relationship Id="rId2" Type="http://schemas.openxmlformats.org/officeDocument/2006/relationships/hyperlink" Target="http://creersonsiteweb.net/page-php-get-post" TargetMode="External"/><Relationship Id="rId1" Type="http://schemas.openxmlformats.org/officeDocument/2006/relationships/slideLayout" Target="../slideLayouts/slideLayout2.xml"/><Relationship Id="rId6" Type="http://schemas.openxmlformats.org/officeDocument/2006/relationships/hyperlink" Target="https://openclassrooms.com/fr/courses/918836-concevez-votre-site-web-avec-php-et-mysql/4239476-session-cookies" TargetMode="External"/><Relationship Id="rId5" Type="http://schemas.openxmlformats.org/officeDocument/2006/relationships/hyperlink" Target="http://creersonsiteweb.net/page-php-sessions" TargetMode="External"/><Relationship Id="rId4" Type="http://schemas.openxmlformats.org/officeDocument/2006/relationships/hyperlink" Target="http://creersonsiteweb.net/page-php-cooki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txBody>
          <a:bodyPr/>
          <a:lstStyle/>
          <a:p>
            <a:endParaRPr lang="fr-FR"/>
          </a:p>
        </p:txBody>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515897"/>
            <a:ext cx="10073039" cy="715221"/>
          </a:xfrm>
        </p:spPr>
        <p:txBody>
          <a:bodyPr>
            <a:normAutofit/>
          </a:bodyPr>
          <a:lstStyle/>
          <a:p>
            <a:r>
              <a:rPr lang="fr-FR" dirty="0">
                <a:solidFill>
                  <a:schemeClr val="tx1"/>
                </a:solidFill>
              </a:rPr>
              <a:t>Fonctions et Importations</a:t>
            </a:r>
          </a:p>
        </p:txBody>
      </p:sp>
      <p:sp>
        <p:nvSpPr>
          <p:cNvPr id="14" name="Rectangle 13">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78869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typage fort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8" y="1330382"/>
            <a:ext cx="10764381" cy="1754191"/>
          </a:xfrm>
        </p:spPr>
        <p:txBody>
          <a:bodyPr>
            <a:normAutofit/>
          </a:bodyPr>
          <a:lstStyle/>
          <a:p>
            <a:r>
              <a:rPr lang="fr-FR" dirty="0"/>
              <a:t>On peut imposer un type précis pour un paramètre (on parle alors de </a:t>
            </a:r>
            <a:r>
              <a:rPr lang="fr-FR" b="1" dirty="0"/>
              <a:t>typage fort</a:t>
            </a:r>
            <a:r>
              <a:rPr lang="fr-FR" dirty="0"/>
              <a:t>).</a:t>
            </a:r>
          </a:p>
          <a:p>
            <a:r>
              <a:rPr lang="fr-FR" dirty="0"/>
              <a:t>On peut imposer un type précis pour la valeur de retour (on parle alors de </a:t>
            </a:r>
            <a:r>
              <a:rPr lang="fr-FR" b="1" dirty="0"/>
              <a:t>typage fort</a:t>
            </a:r>
            <a:r>
              <a:rPr lang="fr-FR" dirty="0"/>
              <a:t>).</a:t>
            </a:r>
          </a:p>
          <a:p>
            <a:endParaRPr lang="fr-FR" dirty="0"/>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128478" y="4708871"/>
            <a:ext cx="6035821" cy="132802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NAME</a:t>
            </a:r>
            <a:r>
              <a:rPr lang="en-US" b="0" dirty="0">
                <a:solidFill>
                  <a:srgbClr val="D4D4D4"/>
                </a:solidFill>
                <a:effectLst/>
                <a:latin typeface="Consolas" panose="020B0609020204030204" pitchFamily="49" charset="0"/>
              </a:rPr>
              <a:t>(PARM1, PARM2, PARM3) : </a:t>
            </a:r>
            <a:r>
              <a:rPr lang="fr-FR" b="0" noProof="1">
                <a:solidFill>
                  <a:srgbClr val="FF0000"/>
                </a:solidFill>
                <a:effectLst/>
                <a:latin typeface="Consolas" panose="020B0609020204030204" pitchFamily="49" charset="0"/>
              </a:rPr>
              <a:t>TYPE </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CODE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p:txBody>
      </p:sp>
      <p:sp>
        <p:nvSpPr>
          <p:cNvPr id="12" name="Rectangle : avec coins arrondis en diagonale 11">
            <a:extLst>
              <a:ext uri="{FF2B5EF4-FFF2-40B4-BE49-F238E27FC236}">
                <a16:creationId xmlns:a16="http://schemas.microsoft.com/office/drawing/2014/main" id="{D40B27DF-2600-4A29-884F-D7C51FB8E2FF}"/>
              </a:ext>
            </a:extLst>
          </p:cNvPr>
          <p:cNvSpPr/>
          <p:nvPr/>
        </p:nvSpPr>
        <p:spPr>
          <a:xfrm>
            <a:off x="1128478" y="3002153"/>
            <a:ext cx="6035821" cy="132802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r>
              <a:rPr lang="fr-FR" b="0" noProof="1">
                <a:solidFill>
                  <a:srgbClr val="DCDCAA"/>
                </a:solidFill>
                <a:effectLst/>
                <a:latin typeface="Consolas" panose="020B0609020204030204" pitchFamily="49" charset="0"/>
              </a:rPr>
              <a:t>NAME</a:t>
            </a:r>
            <a:r>
              <a:rPr lang="fr-FR" b="0" noProof="1">
                <a:solidFill>
                  <a:srgbClr val="D4D4D4"/>
                </a:solidFill>
                <a:effectLst/>
                <a:latin typeface="Consolas" panose="020B0609020204030204" pitchFamily="49" charset="0"/>
              </a:rPr>
              <a:t>(</a:t>
            </a:r>
            <a:r>
              <a:rPr lang="fr-FR" b="0" noProof="1">
                <a:solidFill>
                  <a:srgbClr val="FF0000"/>
                </a:solidFill>
                <a:effectLst/>
                <a:latin typeface="Consolas" panose="020B0609020204030204" pitchFamily="49" charset="0"/>
              </a:rPr>
              <a:t>TYPE</a:t>
            </a:r>
            <a:r>
              <a:rPr lang="fr-FR" b="0" noProof="1">
                <a:solidFill>
                  <a:srgbClr val="D4D4D4"/>
                </a:solidFill>
                <a:effectLst/>
                <a:latin typeface="Consolas" panose="020B0609020204030204" pitchFamily="49" charset="0"/>
              </a:rPr>
              <a:t> PARM1, PARM2,</a:t>
            </a:r>
            <a:r>
              <a:rPr lang="fr-FR" b="0" noProof="1">
                <a:solidFill>
                  <a:srgbClr val="FF0000"/>
                </a:solidFill>
                <a:effectLst/>
                <a:latin typeface="Consolas" panose="020B0609020204030204" pitchFamily="49" charset="0"/>
              </a:rPr>
              <a:t> TYPE </a:t>
            </a:r>
            <a:r>
              <a:rPr lang="fr-FR" b="0" noProof="1">
                <a:solidFill>
                  <a:srgbClr val="D4D4D4"/>
                </a:solidFill>
                <a:effectLst/>
                <a:latin typeface="Consolas" panose="020B0609020204030204" pitchFamily="49" charset="0"/>
              </a:rPr>
              <a:t>PARM3)</a:t>
            </a:r>
          </a:p>
          <a:p>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
        <p:nvSpPr>
          <p:cNvPr id="4" name="ZoneTexte 3">
            <a:extLst>
              <a:ext uri="{FF2B5EF4-FFF2-40B4-BE49-F238E27FC236}">
                <a16:creationId xmlns:a16="http://schemas.microsoft.com/office/drawing/2014/main" id="{AF2031AC-D6FE-447C-86D3-305F2FC01952}"/>
              </a:ext>
            </a:extLst>
          </p:cNvPr>
          <p:cNvSpPr txBox="1"/>
          <p:nvPr/>
        </p:nvSpPr>
        <p:spPr>
          <a:xfrm>
            <a:off x="7164299" y="3065999"/>
            <a:ext cx="4289251" cy="1200329"/>
          </a:xfrm>
          <a:prstGeom prst="rect">
            <a:avLst/>
          </a:prstGeom>
          <a:noFill/>
        </p:spPr>
        <p:txBody>
          <a:bodyPr wrap="square" rtlCol="0">
            <a:spAutoFit/>
          </a:bodyPr>
          <a:lstStyle/>
          <a:p>
            <a:r>
              <a:rPr lang="fr-FR" dirty="0"/>
              <a:t>Fonction avec paramètres :</a:t>
            </a:r>
          </a:p>
          <a:p>
            <a:pPr marL="342900" indent="-342900">
              <a:buFont typeface="+mj-lt"/>
              <a:buAutoNum type="arabicPeriod"/>
            </a:pPr>
            <a:r>
              <a:rPr lang="fr-FR" dirty="0"/>
              <a:t>PARM1 obligatoire (type obligatoire)</a:t>
            </a:r>
          </a:p>
          <a:p>
            <a:pPr marL="342900" indent="-342900">
              <a:buFont typeface="+mj-lt"/>
              <a:buAutoNum type="arabicPeriod"/>
            </a:pPr>
            <a:r>
              <a:rPr lang="fr-FR" dirty="0"/>
              <a:t>PARM2 obligatoire</a:t>
            </a:r>
          </a:p>
          <a:p>
            <a:pPr marL="342900" indent="-342900">
              <a:buFont typeface="+mj-lt"/>
              <a:buAutoNum type="arabicPeriod"/>
            </a:pPr>
            <a:r>
              <a:rPr lang="fr-FR" dirty="0"/>
              <a:t>PARM3 optionnel car valeur par défaut</a:t>
            </a:r>
          </a:p>
        </p:txBody>
      </p:sp>
      <p:sp>
        <p:nvSpPr>
          <p:cNvPr id="11" name="ZoneTexte 10">
            <a:extLst>
              <a:ext uri="{FF2B5EF4-FFF2-40B4-BE49-F238E27FC236}">
                <a16:creationId xmlns:a16="http://schemas.microsoft.com/office/drawing/2014/main" id="{B688B3F4-6E72-4422-8B85-01E3840389E0}"/>
              </a:ext>
            </a:extLst>
          </p:cNvPr>
          <p:cNvSpPr txBox="1"/>
          <p:nvPr/>
        </p:nvSpPr>
        <p:spPr>
          <a:xfrm>
            <a:off x="7164299" y="5049716"/>
            <a:ext cx="2991637" cy="646331"/>
          </a:xfrm>
          <a:prstGeom prst="rect">
            <a:avLst/>
          </a:prstGeom>
          <a:noFill/>
        </p:spPr>
        <p:txBody>
          <a:bodyPr wrap="square" rtlCol="0">
            <a:spAutoFit/>
          </a:bodyPr>
          <a:lstStyle/>
          <a:p>
            <a:r>
              <a:rPr lang="fr-FR" dirty="0"/>
              <a:t>Fonction avec typage fort pour le valeur du return</a:t>
            </a:r>
          </a:p>
        </p:txBody>
      </p:sp>
    </p:spTree>
    <p:extLst>
      <p:ext uri="{BB962C8B-B14F-4D97-AF65-F5344CB8AC3E}">
        <p14:creationId xmlns:p14="http://schemas.microsoft.com/office/powerpoint/2010/main" val="112111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961377"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typage fort - Exemple</a:t>
            </a:r>
          </a:p>
        </p:txBody>
      </p:sp>
      <p:sp>
        <p:nvSpPr>
          <p:cNvPr id="13" name="Rectangle : avec coins arrondis en diagonale 12">
            <a:extLst>
              <a:ext uri="{FF2B5EF4-FFF2-40B4-BE49-F238E27FC236}">
                <a16:creationId xmlns:a16="http://schemas.microsoft.com/office/drawing/2014/main" id="{C1A58386-090A-4132-B93B-0469E394D226}"/>
              </a:ext>
            </a:extLst>
          </p:cNvPr>
          <p:cNvSpPr/>
          <p:nvPr/>
        </p:nvSpPr>
        <p:spPr>
          <a:xfrm>
            <a:off x="1202345" y="1451683"/>
            <a:ext cx="6926587" cy="173664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569CD6"/>
                </a:solidFill>
                <a:effectLst/>
                <a:latin typeface="Consolas" panose="020B0609020204030204" pitchFamily="49" charset="0"/>
              </a:rPr>
              <a:t>function</a:t>
            </a:r>
            <a:r>
              <a:rPr lang="en-US" sz="1600" b="0" noProof="1">
                <a:solidFill>
                  <a:srgbClr val="D4D4D4"/>
                </a:solidFill>
                <a:effectLst/>
                <a:latin typeface="Consolas" panose="020B0609020204030204" pitchFamily="49" charset="0"/>
              </a:rPr>
              <a:t> </a:t>
            </a:r>
            <a:r>
              <a:rPr lang="en-US" sz="1600" b="0" noProof="1">
                <a:solidFill>
                  <a:srgbClr val="DCDCAA"/>
                </a:solidFill>
                <a:effectLst/>
                <a:latin typeface="Consolas" panose="020B0609020204030204" pitchFamily="49" charset="0"/>
              </a:rPr>
              <a:t>priceTTC</a:t>
            </a:r>
            <a:r>
              <a:rPr lang="en-US" sz="1600" b="0" noProof="1">
                <a:solidFill>
                  <a:srgbClr val="D4D4D4"/>
                </a:solidFill>
                <a:effectLst/>
                <a:latin typeface="Consolas" panose="020B0609020204030204" pitchFamily="49" charset="0"/>
              </a:rPr>
              <a:t>(</a:t>
            </a:r>
            <a:r>
              <a:rPr lang="en-US" sz="1600" b="0" noProof="1">
                <a:solidFill>
                  <a:srgbClr val="569CD6"/>
                </a:solidFill>
                <a:effectLst/>
                <a:latin typeface="Consolas" panose="020B0609020204030204" pitchFamily="49" charset="0"/>
              </a:rPr>
              <a:t>float</a:t>
            </a:r>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$price</a:t>
            </a:r>
            <a:r>
              <a:rPr lang="en-US" sz="1600" b="0" noProof="1">
                <a:solidFill>
                  <a:srgbClr val="D4D4D4"/>
                </a:solidFill>
                <a:effectLst/>
                <a:latin typeface="Consolas" panose="020B0609020204030204" pitchFamily="49" charset="0"/>
              </a:rPr>
              <a:t>, </a:t>
            </a:r>
            <a:r>
              <a:rPr lang="en-US" sz="1600" b="0" noProof="1">
                <a:solidFill>
                  <a:srgbClr val="569CD6"/>
                </a:solidFill>
                <a:effectLst/>
                <a:latin typeface="Consolas" panose="020B0609020204030204" pitchFamily="49" charset="0"/>
              </a:rPr>
              <a:t>int</a:t>
            </a:r>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$vat</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20</a:t>
            </a:r>
            <a:r>
              <a:rPr lang="en-US" sz="1600" b="0" noProof="1">
                <a:solidFill>
                  <a:srgbClr val="D4D4D4"/>
                </a:solidFill>
                <a:effectLst/>
                <a:latin typeface="Consolas" panose="020B0609020204030204" pitchFamily="49" charset="0"/>
              </a:rPr>
              <a:t>) : </a:t>
            </a:r>
            <a:r>
              <a:rPr lang="en-US" sz="1600" b="0" noProof="1">
                <a:solidFill>
                  <a:srgbClr val="569CD6"/>
                </a:solidFill>
                <a:effectLst/>
                <a:latin typeface="Consolas" panose="020B0609020204030204" pitchFamily="49" charset="0"/>
              </a:rPr>
              <a:t>float</a:t>
            </a:r>
            <a:endParaRPr lang="en-US" sz="1600" b="0" noProof="1">
              <a:solidFill>
                <a:srgbClr val="D4D4D4"/>
              </a:solidFill>
              <a:effectLst/>
              <a:latin typeface="Consolas" panose="020B0609020204030204" pitchFamily="49" charset="0"/>
            </a:endParaRPr>
          </a:p>
          <a:p>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C586C0"/>
                </a:solidFill>
                <a:effectLst/>
                <a:latin typeface="Consolas" panose="020B0609020204030204" pitchFamily="49" charset="0"/>
              </a:rPr>
              <a:t>return</a:t>
            </a:r>
            <a:r>
              <a:rPr lang="en-US" sz="1600" b="0" noProof="1">
                <a:solidFill>
                  <a:srgbClr val="D4D4D4"/>
                </a:solidFill>
                <a:effectLst/>
                <a:latin typeface="Consolas" panose="020B0609020204030204" pitchFamily="49" charset="0"/>
              </a:rPr>
              <a:t> </a:t>
            </a:r>
            <a:r>
              <a:rPr lang="en-US" sz="1600" b="0" noProof="1">
                <a:solidFill>
                  <a:srgbClr val="DCDCAA"/>
                </a:solidFill>
                <a:effectLst/>
                <a:latin typeface="Consolas" panose="020B0609020204030204" pitchFamily="49" charset="0"/>
              </a:rPr>
              <a:t>round</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$price</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1</a:t>
            </a:r>
            <a:r>
              <a:rPr lang="en-US" sz="1600" b="0" noProof="1">
                <a:solidFill>
                  <a:srgbClr val="D4D4D4"/>
                </a:solidFill>
                <a:effectLst/>
                <a:latin typeface="Consolas" panose="020B0609020204030204" pitchFamily="49" charset="0"/>
              </a:rPr>
              <a:t> + </a:t>
            </a:r>
            <a:r>
              <a:rPr lang="en-US" sz="1600" b="0" noProof="1">
                <a:solidFill>
                  <a:srgbClr val="9CDCFE"/>
                </a:solidFill>
                <a:effectLst/>
                <a:latin typeface="Consolas" panose="020B0609020204030204" pitchFamily="49" charset="0"/>
              </a:rPr>
              <a:t>$vat</a:t>
            </a:r>
            <a:r>
              <a:rPr lang="en-US" sz="1600" b="0" noProof="1">
                <a:solidFill>
                  <a:srgbClr val="D4D4D4"/>
                </a:solidFill>
                <a:effectLst/>
                <a:latin typeface="Consolas" panose="020B0609020204030204" pitchFamily="49" charset="0"/>
              </a:rPr>
              <a:t>/</a:t>
            </a:r>
            <a:r>
              <a:rPr lang="en-US" sz="1600" b="0" noProof="1">
                <a:solidFill>
                  <a:srgbClr val="B5CEA8"/>
                </a:solidFill>
                <a:effectLst/>
                <a:latin typeface="Consolas" panose="020B0609020204030204" pitchFamily="49" charset="0"/>
              </a:rPr>
              <a:t>100</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p>
          <a:p>
            <a:r>
              <a:rPr lang="en-US" sz="16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3940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anonyme en callback</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8" y="1330382"/>
            <a:ext cx="10764381" cy="2516454"/>
          </a:xfrm>
        </p:spPr>
        <p:txBody>
          <a:bodyPr>
            <a:normAutofit/>
          </a:bodyPr>
          <a:lstStyle/>
          <a:p>
            <a:r>
              <a:rPr lang="fr-FR" dirty="0">
                <a:solidFill>
                  <a:srgbClr val="4A2318"/>
                </a:solidFill>
                <a:latin typeface="Calibri" panose="020F0502020204030204" pitchFamily="34" charset="0"/>
                <a:ea typeface="Calibri" panose="020F0502020204030204" pitchFamily="34" charset="0"/>
                <a:cs typeface="Calibri" panose="020F0502020204030204" pitchFamily="34" charset="0"/>
              </a:rPr>
              <a:t>Les fonctions anonymes, aussi appelées « fermetures » ou « </a:t>
            </a:r>
            <a:r>
              <a:rPr lang="fr-FR" dirty="0">
                <a:solidFill>
                  <a:srgbClr val="4A2318"/>
                </a:solidFill>
                <a:latin typeface="Calibri" panose="020F0502020204030204" pitchFamily="34" charset="0"/>
                <a:ea typeface="Calibri" panose="020F0502020204030204" pitchFamily="34" charset="0"/>
                <a:cs typeface="Times New Roman" panose="02020603050405020304" pitchFamily="18" charset="0"/>
              </a:rPr>
              <a:t>closures » permettent la création de fonctions sans préciser leur nom. Elles sont particulièrement utiles comme fonctions de rappel « callback », mais leur utilisation n'est pas limitée à ce seul usage. </a:t>
            </a:r>
          </a:p>
          <a:p>
            <a:r>
              <a:rPr lang="fr-FR" dirty="0">
                <a:solidFill>
                  <a:srgbClr val="4A2318"/>
                </a:solidFill>
                <a:latin typeface="Calibri" panose="020F0502020204030204" pitchFamily="34" charset="0"/>
                <a:cs typeface="Times New Roman" panose="02020603050405020304" pitchFamily="18" charset="0"/>
              </a:rPr>
              <a:t>Elles peuvent être contenu dans une variable.</a:t>
            </a:r>
          </a:p>
          <a:p>
            <a:r>
              <a:rPr lang="fr-FR" dirty="0">
                <a:solidFill>
                  <a:srgbClr val="4A2318"/>
                </a:solidFill>
                <a:latin typeface="Calibri" panose="020F0502020204030204" pitchFamily="34" charset="0"/>
                <a:cs typeface="Times New Roman" panose="02020603050405020304" pitchFamily="18" charset="0"/>
              </a:rPr>
              <a:t>Elles peuvent être utilisée comme valeurs dans les paramètres d’une fonction appelée.</a:t>
            </a:r>
            <a:endParaRPr lang="fr-FR" dirty="0">
              <a:solidFill>
                <a:srgbClr val="4A2318"/>
              </a:solidFill>
            </a:endParaRPr>
          </a:p>
        </p:txBody>
      </p:sp>
      <p:sp>
        <p:nvSpPr>
          <p:cNvPr id="12" name="Rectangle : avec coins arrondis en diagonale 11">
            <a:extLst>
              <a:ext uri="{FF2B5EF4-FFF2-40B4-BE49-F238E27FC236}">
                <a16:creationId xmlns:a16="http://schemas.microsoft.com/office/drawing/2014/main" id="{D40B27DF-2600-4A29-884F-D7C51FB8E2FF}"/>
              </a:ext>
            </a:extLst>
          </p:cNvPr>
          <p:cNvSpPr/>
          <p:nvPr/>
        </p:nvSpPr>
        <p:spPr>
          <a:xfrm>
            <a:off x="1128478" y="3835231"/>
            <a:ext cx="2757050"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
        <p:nvSpPr>
          <p:cNvPr id="4" name="ZoneTexte 3">
            <a:extLst>
              <a:ext uri="{FF2B5EF4-FFF2-40B4-BE49-F238E27FC236}">
                <a16:creationId xmlns:a16="http://schemas.microsoft.com/office/drawing/2014/main" id="{AF2031AC-D6FE-447C-86D3-305F2FC01952}"/>
              </a:ext>
            </a:extLst>
          </p:cNvPr>
          <p:cNvSpPr txBox="1"/>
          <p:nvPr/>
        </p:nvSpPr>
        <p:spPr>
          <a:xfrm>
            <a:off x="7402396" y="5218561"/>
            <a:ext cx="4240964" cy="923330"/>
          </a:xfrm>
          <a:prstGeom prst="rect">
            <a:avLst/>
          </a:prstGeom>
          <a:noFill/>
        </p:spPr>
        <p:txBody>
          <a:bodyPr wrap="square" rtlCol="0">
            <a:spAutoFit/>
          </a:bodyPr>
          <a:lstStyle/>
          <a:p>
            <a:r>
              <a:rPr lang="fr-FR" dirty="0"/>
              <a:t>Fonction anonyme comme valeur de variable.</a:t>
            </a:r>
          </a:p>
          <a:p>
            <a:pPr marL="342900" indent="-342900">
              <a:buFont typeface="+mj-lt"/>
              <a:buAutoNum type="arabicPeriod"/>
            </a:pPr>
            <a:endParaRPr lang="fr-FR" dirty="0"/>
          </a:p>
        </p:txBody>
      </p:sp>
      <p:sp>
        <p:nvSpPr>
          <p:cNvPr id="14" name="Rectangle : avec coins arrondis en diagonale 13">
            <a:extLst>
              <a:ext uri="{FF2B5EF4-FFF2-40B4-BE49-F238E27FC236}">
                <a16:creationId xmlns:a16="http://schemas.microsoft.com/office/drawing/2014/main" id="{F701E7F6-8268-4DE3-9B59-4A0E0BBA4906}"/>
              </a:ext>
            </a:extLst>
          </p:cNvPr>
          <p:cNvSpPr/>
          <p:nvPr/>
        </p:nvSpPr>
        <p:spPr>
          <a:xfrm>
            <a:off x="7189249" y="4197005"/>
            <a:ext cx="4552429"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9CDCFE"/>
                </a:solidFill>
                <a:effectLst/>
                <a:latin typeface="Consolas" panose="020B0609020204030204" pitchFamily="49" charset="0"/>
              </a:rPr>
              <a:t>$</a:t>
            </a:r>
            <a:r>
              <a:rPr lang="fr-FR" noProof="1">
                <a:solidFill>
                  <a:srgbClr val="9CDCFE"/>
                </a:solidFill>
                <a:latin typeface="Consolas" panose="020B0609020204030204" pitchFamily="49" charset="0"/>
              </a:rPr>
              <a:t>VAR</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r>
              <a:rPr lang="fr-FR" b="1" noProof="1">
                <a:solidFill>
                  <a:srgbClr val="D4D4D4"/>
                </a:solidFill>
                <a:effectLst/>
                <a:latin typeface="Consolas" panose="020B0609020204030204" pitchFamily="49" charset="0"/>
              </a:rPr>
              <a:t>;</a:t>
            </a:r>
          </a:p>
        </p:txBody>
      </p:sp>
      <p:sp>
        <p:nvSpPr>
          <p:cNvPr id="15" name="Rectangle : avec coins arrondis en diagonale 14">
            <a:extLst>
              <a:ext uri="{FF2B5EF4-FFF2-40B4-BE49-F238E27FC236}">
                <a16:creationId xmlns:a16="http://schemas.microsoft.com/office/drawing/2014/main" id="{0DD6E548-90EB-4374-8536-7CF064C55C1C}"/>
              </a:ext>
            </a:extLst>
          </p:cNvPr>
          <p:cNvSpPr/>
          <p:nvPr/>
        </p:nvSpPr>
        <p:spPr>
          <a:xfrm>
            <a:off x="1128478" y="5086289"/>
            <a:ext cx="2757050"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D4D4D4"/>
                </a:solidFill>
                <a:effectLst/>
                <a:latin typeface="Consolas" panose="020B0609020204030204" pitchFamily="49" charset="0"/>
              </a:rPr>
              <a:t>(</a:t>
            </a:r>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
        <p:nvSpPr>
          <p:cNvPr id="16" name="ZoneTexte 15">
            <a:extLst>
              <a:ext uri="{FF2B5EF4-FFF2-40B4-BE49-F238E27FC236}">
                <a16:creationId xmlns:a16="http://schemas.microsoft.com/office/drawing/2014/main" id="{2F6A0A02-8993-4FD7-911F-C39EEB6BBAE9}"/>
              </a:ext>
            </a:extLst>
          </p:cNvPr>
          <p:cNvSpPr txBox="1"/>
          <p:nvPr/>
        </p:nvSpPr>
        <p:spPr>
          <a:xfrm>
            <a:off x="3912352" y="4123835"/>
            <a:ext cx="2037344" cy="369332"/>
          </a:xfrm>
          <a:prstGeom prst="rect">
            <a:avLst/>
          </a:prstGeom>
          <a:noFill/>
        </p:spPr>
        <p:txBody>
          <a:bodyPr wrap="square" rtlCol="0">
            <a:spAutoFit/>
          </a:bodyPr>
          <a:lstStyle/>
          <a:p>
            <a:r>
              <a:rPr lang="fr-FR" dirty="0"/>
              <a:t>Fonction anonyme</a:t>
            </a:r>
          </a:p>
        </p:txBody>
      </p:sp>
      <p:sp>
        <p:nvSpPr>
          <p:cNvPr id="17" name="ZoneTexte 16">
            <a:extLst>
              <a:ext uri="{FF2B5EF4-FFF2-40B4-BE49-F238E27FC236}">
                <a16:creationId xmlns:a16="http://schemas.microsoft.com/office/drawing/2014/main" id="{F916014B-1235-47A0-9341-FBF12549D809}"/>
              </a:ext>
            </a:extLst>
          </p:cNvPr>
          <p:cNvSpPr txBox="1"/>
          <p:nvPr/>
        </p:nvSpPr>
        <p:spPr>
          <a:xfrm>
            <a:off x="3912352" y="5273901"/>
            <a:ext cx="2208032" cy="646331"/>
          </a:xfrm>
          <a:prstGeom prst="rect">
            <a:avLst/>
          </a:prstGeom>
          <a:noFill/>
        </p:spPr>
        <p:txBody>
          <a:bodyPr wrap="square" rtlCol="0">
            <a:spAutoFit/>
          </a:bodyPr>
          <a:lstStyle/>
          <a:p>
            <a:r>
              <a:rPr lang="fr-FR" dirty="0"/>
              <a:t>Fonction anonyme auto-appelé</a:t>
            </a:r>
          </a:p>
        </p:txBody>
      </p:sp>
    </p:spTree>
    <p:extLst>
      <p:ext uri="{BB962C8B-B14F-4D97-AF65-F5344CB8AC3E}">
        <p14:creationId xmlns:p14="http://schemas.microsoft.com/office/powerpoint/2010/main" val="332568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anonyme en callback - Exemple</a:t>
            </a:r>
          </a:p>
        </p:txBody>
      </p:sp>
      <p:sp>
        <p:nvSpPr>
          <p:cNvPr id="10" name="Rectangle : avec coins arrondis en diagonale 9">
            <a:extLst>
              <a:ext uri="{FF2B5EF4-FFF2-40B4-BE49-F238E27FC236}">
                <a16:creationId xmlns:a16="http://schemas.microsoft.com/office/drawing/2014/main" id="{004A49D5-D5C1-4A73-989C-F8DCB2B8E61A}"/>
              </a:ext>
            </a:extLst>
          </p:cNvPr>
          <p:cNvSpPr/>
          <p:nvPr/>
        </p:nvSpPr>
        <p:spPr>
          <a:xfrm>
            <a:off x="1295207" y="1257402"/>
            <a:ext cx="5556698" cy="309872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9CDCFE"/>
                </a:solidFill>
                <a:effectLst/>
                <a:latin typeface="Consolas" panose="020B0609020204030204" pitchFamily="49" charset="0"/>
              </a:rPr>
              <a:t>$arr</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2</a:t>
            </a:r>
            <a:r>
              <a:rPr lang="en-US" sz="1600" b="0" noProof="1">
                <a:solidFill>
                  <a:srgbClr val="D4D4D4"/>
                </a:solidFill>
                <a:effectLst/>
                <a:latin typeface="Consolas" panose="020B0609020204030204" pitchFamily="49" charset="0"/>
              </a:rPr>
              <a:t>, </a:t>
            </a:r>
            <a:r>
              <a:rPr lang="en-US" sz="1600" b="0" noProof="1">
                <a:solidFill>
                  <a:srgbClr val="B5CEA8"/>
                </a:solidFill>
                <a:effectLst/>
                <a:latin typeface="Consolas" panose="020B0609020204030204" pitchFamily="49" charset="0"/>
              </a:rPr>
              <a:t>4</a:t>
            </a:r>
            <a:r>
              <a:rPr lang="en-US" sz="1600" b="0" noProof="1">
                <a:solidFill>
                  <a:srgbClr val="D4D4D4"/>
                </a:solidFill>
                <a:effectLst/>
                <a:latin typeface="Consolas" panose="020B0609020204030204" pitchFamily="49" charset="0"/>
              </a:rPr>
              <a:t>, </a:t>
            </a:r>
            <a:r>
              <a:rPr lang="en-US" sz="1600" b="0" noProof="1">
                <a:solidFill>
                  <a:srgbClr val="B5CEA8"/>
                </a:solidFill>
                <a:effectLst/>
                <a:latin typeface="Consolas" panose="020B0609020204030204" pitchFamily="49" charset="0"/>
              </a:rPr>
              <a:t>8</a:t>
            </a:r>
            <a:r>
              <a:rPr lang="en-US" sz="1600" b="0" noProof="1">
                <a:solidFill>
                  <a:srgbClr val="D4D4D4"/>
                </a:solidFill>
                <a:effectLst/>
                <a:latin typeface="Consolas" panose="020B0609020204030204" pitchFamily="49" charset="0"/>
              </a:rPr>
              <a:t>, </a:t>
            </a:r>
            <a:r>
              <a:rPr lang="en-US" sz="1600" b="0" noProof="1">
                <a:solidFill>
                  <a:srgbClr val="B5CEA8"/>
                </a:solidFill>
                <a:effectLst/>
                <a:latin typeface="Consolas" panose="020B0609020204030204" pitchFamily="49" charset="0"/>
              </a:rPr>
              <a:t>16</a:t>
            </a:r>
            <a:r>
              <a:rPr lang="en-US" sz="1600" b="0" noProof="1">
                <a:solidFill>
                  <a:srgbClr val="D4D4D4"/>
                </a:solidFill>
                <a:effectLst/>
                <a:latin typeface="Consolas" panose="020B0609020204030204" pitchFamily="49" charset="0"/>
              </a:rPr>
              <a:t>, </a:t>
            </a:r>
            <a:r>
              <a:rPr lang="en-US" sz="1600" b="0" noProof="1">
                <a:solidFill>
                  <a:srgbClr val="B5CEA8"/>
                </a:solidFill>
                <a:effectLst/>
                <a:latin typeface="Consolas" panose="020B0609020204030204" pitchFamily="49" charset="0"/>
              </a:rPr>
              <a:t>32</a:t>
            </a:r>
            <a:r>
              <a:rPr lang="en-US" sz="1600" b="0" noProof="1">
                <a:solidFill>
                  <a:srgbClr val="D4D4D4"/>
                </a:solidFill>
                <a:effectLst/>
                <a:latin typeface="Consolas" panose="020B0609020204030204" pitchFamily="49" charset="0"/>
              </a:rPr>
              <a:t>];</a:t>
            </a:r>
          </a:p>
          <a:p>
            <a:br>
              <a:rPr lang="en-US" sz="1600" b="0" noProof="1">
                <a:solidFill>
                  <a:srgbClr val="D4D4D4"/>
                </a:solidFill>
                <a:effectLst/>
                <a:latin typeface="Consolas" panose="020B0609020204030204" pitchFamily="49" charset="0"/>
              </a:rPr>
            </a:br>
            <a:r>
              <a:rPr lang="en-US" sz="1600" b="0" noProof="1">
                <a:solidFill>
                  <a:srgbClr val="9CDCFE"/>
                </a:solidFill>
                <a:effectLst/>
                <a:latin typeface="Consolas" panose="020B0609020204030204" pitchFamily="49" charset="0"/>
              </a:rPr>
              <a:t>$arr</a:t>
            </a:r>
            <a:r>
              <a:rPr lang="en-US" sz="1600" b="0" noProof="1">
                <a:solidFill>
                  <a:srgbClr val="D4D4D4"/>
                </a:solidFill>
                <a:effectLst/>
                <a:latin typeface="Consolas" panose="020B0609020204030204" pitchFamily="49" charset="0"/>
              </a:rPr>
              <a:t> = </a:t>
            </a:r>
            <a:r>
              <a:rPr lang="en-US" sz="1600" b="0" noProof="1">
                <a:solidFill>
                  <a:srgbClr val="DCDCAA"/>
                </a:solidFill>
                <a:effectLst/>
                <a:latin typeface="Consolas" panose="020B0609020204030204" pitchFamily="49" charset="0"/>
              </a:rPr>
              <a:t>array_map</a:t>
            </a:r>
            <a:r>
              <a:rPr lang="en-US" sz="1600" b="0" noProof="1">
                <a:solidFill>
                  <a:srgbClr val="D4D4D4"/>
                </a:solidFill>
                <a:effectLst/>
                <a:latin typeface="Consolas" panose="020B0609020204030204" pitchFamily="49" charset="0"/>
              </a:rPr>
              <a:t>(</a:t>
            </a:r>
          </a:p>
          <a:p>
            <a:endParaRPr lang="en-US" sz="1600" b="0" noProof="1">
              <a:solidFill>
                <a:srgbClr val="D4D4D4"/>
              </a:solidFill>
              <a:effectLst/>
              <a:latin typeface="Consolas" panose="020B0609020204030204" pitchFamily="49" charset="0"/>
            </a:endParaRPr>
          </a:p>
          <a:p>
            <a:r>
              <a:rPr lang="en-US" sz="1600" b="0" noProof="1">
                <a:solidFill>
                  <a:srgbClr val="D4D4D4"/>
                </a:solidFill>
                <a:effectLst/>
                <a:latin typeface="Consolas" panose="020B0609020204030204" pitchFamily="49" charset="0"/>
              </a:rPr>
              <a:t>    </a:t>
            </a:r>
            <a:r>
              <a:rPr lang="en-US" sz="1600" b="0" noProof="1">
                <a:solidFill>
                  <a:srgbClr val="569CD6"/>
                </a:solidFill>
                <a:effectLst/>
                <a:latin typeface="Consolas" panose="020B0609020204030204" pitchFamily="49" charset="0"/>
              </a:rPr>
              <a:t>function</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$value</a:t>
            </a:r>
            <a:r>
              <a:rPr lang="en-US" sz="1600" b="0" noProof="1">
                <a:solidFill>
                  <a:srgbClr val="D4D4D4"/>
                </a:solidFill>
                <a:effectLst/>
                <a:latin typeface="Consolas" panose="020B0609020204030204" pitchFamily="49" charset="0"/>
              </a:rPr>
              <a:t>) { </a:t>
            </a:r>
            <a:r>
              <a:rPr lang="en-US" sz="1600" b="0" noProof="1">
                <a:solidFill>
                  <a:srgbClr val="6A9955"/>
                </a:solidFill>
                <a:effectLst/>
                <a:latin typeface="Consolas" panose="020B0609020204030204" pitchFamily="49" charset="0"/>
              </a:rPr>
              <a:t>// Callback function</a:t>
            </a:r>
            <a:endParaRPr lang="en-US" sz="1600" b="0" noProof="1">
              <a:solidFill>
                <a:srgbClr val="D4D4D4"/>
              </a:solidFill>
              <a:effectLst/>
              <a:latin typeface="Consolas" panose="020B0609020204030204" pitchFamily="49" charset="0"/>
            </a:endParaRPr>
          </a:p>
          <a:p>
            <a:r>
              <a:rPr lang="en-US" sz="1600" b="0" noProof="1">
                <a:solidFill>
                  <a:srgbClr val="D4D4D4"/>
                </a:solidFill>
                <a:effectLst/>
                <a:latin typeface="Consolas" panose="020B0609020204030204" pitchFamily="49" charset="0"/>
              </a:rPr>
              <a:t>        </a:t>
            </a:r>
            <a:r>
              <a:rPr lang="en-US" sz="1600" b="0" noProof="1">
                <a:solidFill>
                  <a:srgbClr val="C586C0"/>
                </a:solidFill>
                <a:effectLst/>
                <a:latin typeface="Consolas" panose="020B0609020204030204" pitchFamily="49" charset="0"/>
              </a:rPr>
              <a:t>return</a:t>
            </a:r>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$value</a:t>
            </a:r>
            <a:r>
              <a:rPr lang="en-US" sz="1600" b="0" noProof="1">
                <a:solidFill>
                  <a:srgbClr val="D4D4D4"/>
                </a:solidFill>
                <a:effectLst/>
                <a:latin typeface="Consolas" panose="020B0609020204030204" pitchFamily="49" charset="0"/>
              </a:rPr>
              <a:t>**</a:t>
            </a:r>
            <a:r>
              <a:rPr lang="en-US" sz="1600" b="0" noProof="1">
                <a:solidFill>
                  <a:srgbClr val="B5CEA8"/>
                </a:solidFill>
                <a:effectLst/>
                <a:latin typeface="Consolas" panose="020B0609020204030204" pitchFamily="49" charset="0"/>
              </a:rPr>
              <a:t>2</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p>
          <a:p>
            <a:endParaRPr lang="en-US" sz="1600" b="0" noProof="1">
              <a:solidFill>
                <a:srgbClr val="D4D4D4"/>
              </a:solidFill>
              <a:effectLst/>
              <a:latin typeface="Consolas" panose="020B0609020204030204" pitchFamily="49" charset="0"/>
            </a:endParaRPr>
          </a:p>
          <a:p>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$arr </a:t>
            </a:r>
            <a:r>
              <a:rPr lang="en-US" sz="1600" b="0" noProof="1">
                <a:solidFill>
                  <a:srgbClr val="6A9955"/>
                </a:solidFill>
                <a:effectLst/>
                <a:latin typeface="Consolas" panose="020B0609020204030204" pitchFamily="49" charset="0"/>
              </a:rPr>
              <a:t>// Array to work</a:t>
            </a:r>
          </a:p>
          <a:p>
            <a:endParaRPr lang="en-US" sz="1600" b="0" noProof="1">
              <a:solidFill>
                <a:srgbClr val="D4D4D4"/>
              </a:solidFill>
              <a:effectLst/>
              <a:latin typeface="Consolas" panose="020B0609020204030204" pitchFamily="49" charset="0"/>
            </a:endParaRPr>
          </a:p>
          <a:p>
            <a:r>
              <a:rPr lang="en-US" sz="1600" b="0" noProof="1">
                <a:solidFill>
                  <a:srgbClr val="D4D4D4"/>
                </a:solidFill>
                <a:effectLst/>
                <a:latin typeface="Consolas" panose="020B0609020204030204" pitchFamily="49" charset="0"/>
              </a:rPr>
              <a:t>);</a:t>
            </a:r>
            <a:r>
              <a:rPr lang="en-US" sz="1600" noProof="1">
                <a:solidFill>
                  <a:srgbClr val="D4D4D4"/>
                </a:solidFill>
                <a:latin typeface="Consolas" panose="020B0609020204030204" pitchFamily="49" charset="0"/>
              </a:rPr>
              <a:t> </a:t>
            </a:r>
            <a:r>
              <a:rPr lang="en-US" sz="1600" b="0" noProof="1">
                <a:solidFill>
                  <a:srgbClr val="6A9955"/>
                </a:solidFill>
                <a:effectLst/>
                <a:latin typeface="Consolas" panose="020B0609020204030204" pitchFamily="49" charset="0"/>
              </a:rPr>
              <a:t>// $arr = [4, 16, 64, 256, 1024]</a:t>
            </a:r>
            <a:endParaRPr lang="en-US" sz="1600" b="0" noProof="1">
              <a:solidFill>
                <a:srgbClr val="D4D4D4"/>
              </a:solidFill>
              <a:effectLst/>
              <a:latin typeface="Consolas" panose="020B0609020204030204" pitchFamily="49" charset="0"/>
            </a:endParaRPr>
          </a:p>
        </p:txBody>
      </p:sp>
      <p:sp>
        <p:nvSpPr>
          <p:cNvPr id="8" name="Rectangle : avec coins arrondis en diagonale 7">
            <a:extLst>
              <a:ext uri="{FF2B5EF4-FFF2-40B4-BE49-F238E27FC236}">
                <a16:creationId xmlns:a16="http://schemas.microsoft.com/office/drawing/2014/main" id="{429F6B82-0F45-4FBE-A840-ED9105E9EA0E}"/>
              </a:ext>
            </a:extLst>
          </p:cNvPr>
          <p:cNvSpPr/>
          <p:nvPr/>
        </p:nvSpPr>
        <p:spPr>
          <a:xfrm>
            <a:off x="1295205" y="4547299"/>
            <a:ext cx="5556699" cy="200906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$arr</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2</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4</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8</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16</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32</a:t>
            </a:r>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9CDCFE"/>
                </a:solidFill>
                <a:effectLst/>
                <a:latin typeface="Consolas" panose="020B0609020204030204" pitchFamily="49" charset="0"/>
              </a:rPr>
              <a:t>$arr</a:t>
            </a:r>
            <a:r>
              <a:rPr lang="fr-FR" sz="1600" b="0" noProof="1">
                <a:solidFill>
                  <a:srgbClr val="D4D4D4"/>
                </a:solidFill>
                <a:effectLst/>
                <a:latin typeface="Consolas" panose="020B0609020204030204" pitchFamily="49" charset="0"/>
              </a:rPr>
              <a:t> = </a:t>
            </a:r>
            <a:r>
              <a:rPr lang="fr-FR" sz="1600" b="0" noProof="1">
                <a:solidFill>
                  <a:srgbClr val="DCDCAA"/>
                </a:solidFill>
                <a:effectLst/>
                <a:latin typeface="Consolas" panose="020B0609020204030204" pitchFamily="49" charset="0"/>
              </a:rPr>
              <a:t>array_map</a:t>
            </a:r>
            <a:r>
              <a:rPr lang="fr-FR" sz="1600" b="0" noProof="1">
                <a:solidFill>
                  <a:srgbClr val="D4D4D4"/>
                </a:solidFill>
                <a:effectLst/>
                <a:latin typeface="Consolas" panose="020B0609020204030204" pitchFamily="49" charset="0"/>
              </a:rPr>
              <a:t>(</a:t>
            </a:r>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$value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return</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$value</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2</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$arr</a:t>
            </a:r>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$arr = [4, 16, 64, 256, 1024]</a:t>
            </a:r>
            <a:endParaRPr lang="fr-FR" sz="1600" b="0" noProof="1">
              <a:solidFill>
                <a:srgbClr val="D4D4D4"/>
              </a:solidFill>
              <a:effectLst/>
              <a:latin typeface="Consolas" panose="020B0609020204030204" pitchFamily="49" charset="0"/>
            </a:endParaRPr>
          </a:p>
        </p:txBody>
      </p:sp>
      <p:sp>
        <p:nvSpPr>
          <p:cNvPr id="3" name="ZoneTexte 2">
            <a:extLst>
              <a:ext uri="{FF2B5EF4-FFF2-40B4-BE49-F238E27FC236}">
                <a16:creationId xmlns:a16="http://schemas.microsoft.com/office/drawing/2014/main" id="{B2F5D160-C4A3-426F-B881-19AA44469186}"/>
              </a:ext>
            </a:extLst>
          </p:cNvPr>
          <p:cNvSpPr txBox="1"/>
          <p:nvPr/>
        </p:nvSpPr>
        <p:spPr>
          <a:xfrm>
            <a:off x="6949440" y="1726405"/>
            <a:ext cx="4596384" cy="1200329"/>
          </a:xfrm>
          <a:prstGeom prst="rect">
            <a:avLst/>
          </a:prstGeom>
          <a:noFill/>
        </p:spPr>
        <p:txBody>
          <a:bodyPr wrap="square" rtlCol="0">
            <a:spAutoFit/>
          </a:bodyPr>
          <a:lstStyle/>
          <a:p>
            <a:r>
              <a:rPr lang="fr-FR" dirty="0">
                <a:sym typeface="Wingdings" panose="05000000000000000000" pitchFamily="2" charset="2"/>
              </a:rPr>
              <a:t> </a:t>
            </a:r>
            <a:r>
              <a:rPr lang="fr-FR" dirty="0"/>
              <a:t>« </a:t>
            </a:r>
            <a:r>
              <a:rPr lang="fr-FR" noProof="1"/>
              <a:t>array_map </a:t>
            </a:r>
            <a:r>
              <a:rPr lang="fr-FR" dirty="0"/>
              <a:t>» est une fonction PHP utilisant une fonction anonyme en 1</a:t>
            </a:r>
            <a:r>
              <a:rPr lang="fr-FR" baseline="30000" dirty="0"/>
              <a:t>er</a:t>
            </a:r>
            <a:r>
              <a:rPr lang="fr-FR" dirty="0"/>
              <a:t> paramètre pour modifié les valeurs d’un tableau en 2</a:t>
            </a:r>
            <a:r>
              <a:rPr lang="fr-FR" baseline="30000" dirty="0"/>
              <a:t>ème</a:t>
            </a:r>
            <a:r>
              <a:rPr lang="fr-FR" dirty="0"/>
              <a:t> paramètre.</a:t>
            </a:r>
          </a:p>
        </p:txBody>
      </p:sp>
      <p:sp>
        <p:nvSpPr>
          <p:cNvPr id="11" name="ZoneTexte 10">
            <a:extLst>
              <a:ext uri="{FF2B5EF4-FFF2-40B4-BE49-F238E27FC236}">
                <a16:creationId xmlns:a16="http://schemas.microsoft.com/office/drawing/2014/main" id="{A49E0608-85F1-447F-BEB5-368F5B42395B}"/>
              </a:ext>
            </a:extLst>
          </p:cNvPr>
          <p:cNvSpPr txBox="1"/>
          <p:nvPr/>
        </p:nvSpPr>
        <p:spPr>
          <a:xfrm>
            <a:off x="6949440" y="5061392"/>
            <a:ext cx="4596384" cy="369332"/>
          </a:xfrm>
          <a:prstGeom prst="rect">
            <a:avLst/>
          </a:prstGeom>
          <a:noFill/>
        </p:spPr>
        <p:txBody>
          <a:bodyPr wrap="square" rtlCol="0">
            <a:spAutoFit/>
          </a:bodyPr>
          <a:lstStyle/>
          <a:p>
            <a:r>
              <a:rPr lang="fr-FR" dirty="0">
                <a:sym typeface="Wingdings" panose="05000000000000000000" pitchFamily="2" charset="2"/>
              </a:rPr>
              <a:t> </a:t>
            </a:r>
            <a:r>
              <a:rPr lang="fr-FR" dirty="0"/>
              <a:t>Véritable apparence normalisée PSR-2</a:t>
            </a:r>
          </a:p>
        </p:txBody>
      </p:sp>
    </p:spTree>
    <p:extLst>
      <p:ext uri="{BB962C8B-B14F-4D97-AF65-F5344CB8AC3E}">
        <p14:creationId xmlns:p14="http://schemas.microsoft.com/office/powerpoint/2010/main" val="234640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Scope des variables de fonctions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8" y="1330382"/>
            <a:ext cx="10764381" cy="2484700"/>
          </a:xfrm>
        </p:spPr>
        <p:txBody>
          <a:bodyPr>
            <a:normAutofit/>
          </a:bodyPr>
          <a:lstStyle/>
          <a:p>
            <a:r>
              <a:rPr lang="fr-FR" dirty="0"/>
              <a:t>Les variables créées dans une fonction n’existe que la fonction. Elles sont automatiquement détruites lorsque la fonction s’arrête. Cela inclut les paramètres de la fonction.</a:t>
            </a:r>
          </a:p>
          <a:p>
            <a:r>
              <a:rPr lang="fr-FR" dirty="0"/>
              <a:t>Les paramètres d’une fonction sont par défaut des copies de valeurs. Modifier un paramètre ne modifie pas la variable/valeur d’origine qui a été envoyée en paramètre.</a:t>
            </a:r>
          </a:p>
          <a:p>
            <a:r>
              <a:rPr lang="fr-FR" dirty="0"/>
              <a:t>Pour modifier une variable envoyée en paramètre d’une fonction sans return, il faut que dans la définition de la fonction le paramètre soit déclaré en « référence » avec le symbole « &amp; » avant le « $ ».</a:t>
            </a:r>
          </a:p>
        </p:txBody>
      </p:sp>
      <p:sp>
        <p:nvSpPr>
          <p:cNvPr id="10" name="Rectangle : avec coins arrondis en diagonale 9">
            <a:extLst>
              <a:ext uri="{FF2B5EF4-FFF2-40B4-BE49-F238E27FC236}">
                <a16:creationId xmlns:a16="http://schemas.microsoft.com/office/drawing/2014/main" id="{B77354B6-2573-40B0-9C92-6F94E52D856F}"/>
              </a:ext>
            </a:extLst>
          </p:cNvPr>
          <p:cNvSpPr/>
          <p:nvPr/>
        </p:nvSpPr>
        <p:spPr>
          <a:xfrm>
            <a:off x="1586387" y="3937276"/>
            <a:ext cx="2715961" cy="228147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569CD6"/>
                </a:solidFill>
                <a:effectLst/>
                <a:latin typeface="Consolas" panose="020B0609020204030204" pitchFamily="49" charset="0"/>
              </a:rPr>
              <a:t>function</a:t>
            </a:r>
            <a:r>
              <a:rPr lang="en-US" sz="1600" b="0" noProof="1">
                <a:solidFill>
                  <a:srgbClr val="D4D4D4"/>
                </a:solidFill>
                <a:effectLst/>
                <a:latin typeface="Consolas" panose="020B0609020204030204" pitchFamily="49" charset="0"/>
              </a:rPr>
              <a:t> </a:t>
            </a:r>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a:t>
            </a:r>
          </a:p>
          <a:p>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CE9178"/>
                </a:solidFill>
                <a:effectLst/>
                <a:latin typeface="Consolas" panose="020B0609020204030204" pitchFamily="49" charset="0"/>
              </a:rPr>
              <a:t>'hello'</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a:t>
            </a:r>
          </a:p>
          <a:p>
            <a:br>
              <a:rPr lang="en-US" sz="1600" b="0" noProof="1">
                <a:solidFill>
                  <a:srgbClr val="D4D4D4"/>
                </a:solidFill>
                <a:effectLst/>
                <a:latin typeface="Consolas" panose="020B0609020204030204" pitchFamily="49" charset="0"/>
              </a:rPr>
            </a:b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5</a:t>
            </a:r>
            <a:r>
              <a:rPr lang="en-US" sz="1600" b="0" noProof="1">
                <a:solidFill>
                  <a:srgbClr val="D4D4D4"/>
                </a:solidFill>
                <a:effectLst/>
                <a:latin typeface="Consolas" panose="020B0609020204030204" pitchFamily="49" charset="0"/>
              </a:rPr>
              <a:t>;</a:t>
            </a:r>
          </a:p>
          <a:p>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a:t>
            </a:r>
          </a:p>
          <a:p>
            <a:r>
              <a:rPr lang="en-US" sz="1600" b="0" noProof="1">
                <a:solidFill>
                  <a:srgbClr val="6A9955"/>
                </a:solidFill>
                <a:effectLst/>
                <a:latin typeface="Consolas" panose="020B0609020204030204" pitchFamily="49" charset="0"/>
              </a:rPr>
              <a:t>// $a = 5</a:t>
            </a:r>
            <a:endParaRPr lang="en-US" sz="1600" b="0" noProof="1">
              <a:solidFill>
                <a:srgbClr val="D4D4D4"/>
              </a:solidFill>
              <a:effectLst/>
              <a:latin typeface="Consolas" panose="020B0609020204030204" pitchFamily="49" charset="0"/>
            </a:endParaRPr>
          </a:p>
        </p:txBody>
      </p:sp>
      <p:sp>
        <p:nvSpPr>
          <p:cNvPr id="11" name="Rectangle : avec coins arrondis en diagonale 10">
            <a:extLst>
              <a:ext uri="{FF2B5EF4-FFF2-40B4-BE49-F238E27FC236}">
                <a16:creationId xmlns:a16="http://schemas.microsoft.com/office/drawing/2014/main" id="{04CADF87-DBB8-4C06-BBF8-15862FB21513}"/>
              </a:ext>
            </a:extLst>
          </p:cNvPr>
          <p:cNvSpPr/>
          <p:nvPr/>
        </p:nvSpPr>
        <p:spPr>
          <a:xfrm>
            <a:off x="4859939" y="3937276"/>
            <a:ext cx="2715961" cy="255389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569CD6"/>
                </a:solidFill>
                <a:effectLst/>
                <a:latin typeface="Consolas" panose="020B0609020204030204" pitchFamily="49" charset="0"/>
              </a:rPr>
              <a:t>function</a:t>
            </a:r>
            <a:r>
              <a:rPr lang="en-US" sz="1600" b="0" noProof="1">
                <a:solidFill>
                  <a:srgbClr val="D4D4D4"/>
                </a:solidFill>
                <a:effectLst/>
                <a:latin typeface="Consolas" panose="020B0609020204030204" pitchFamily="49" charset="0"/>
              </a:rPr>
              <a:t> </a:t>
            </a:r>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a:t>
            </a:r>
          </a:p>
          <a:p>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CE9178"/>
                </a:solidFill>
                <a:effectLst/>
                <a:latin typeface="Consolas" panose="020B0609020204030204" pitchFamily="49" charset="0"/>
              </a:rPr>
              <a:t>'hello'</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C586C0"/>
                </a:solidFill>
                <a:effectLst/>
                <a:latin typeface="Consolas" panose="020B0609020204030204" pitchFamily="49" charset="0"/>
              </a:rPr>
              <a:t>return</a:t>
            </a:r>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a:t>
            </a:r>
          </a:p>
          <a:p>
            <a:br>
              <a:rPr lang="en-US" sz="1600" b="0" noProof="1">
                <a:solidFill>
                  <a:srgbClr val="D4D4D4"/>
                </a:solidFill>
                <a:effectLst/>
                <a:latin typeface="Consolas" panose="020B0609020204030204" pitchFamily="49" charset="0"/>
              </a:rPr>
            </a:b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5</a:t>
            </a:r>
            <a:r>
              <a:rPr lang="en-US" sz="1600" b="0" noProof="1">
                <a:solidFill>
                  <a:srgbClr val="D4D4D4"/>
                </a:solidFill>
                <a:effectLst/>
                <a:latin typeface="Consolas" panose="020B0609020204030204" pitchFamily="49" charset="0"/>
              </a:rPr>
              <a:t>;</a:t>
            </a:r>
          </a:p>
          <a:p>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a:t>
            </a:r>
          </a:p>
          <a:p>
            <a:r>
              <a:rPr lang="en-US" sz="1600" b="0" noProof="1">
                <a:solidFill>
                  <a:srgbClr val="6A9955"/>
                </a:solidFill>
                <a:effectLst/>
                <a:latin typeface="Consolas" panose="020B0609020204030204" pitchFamily="49" charset="0"/>
              </a:rPr>
              <a:t>// $a = 'hello'</a:t>
            </a:r>
            <a:endParaRPr lang="en-US" sz="1600" b="0" noProof="1">
              <a:solidFill>
                <a:srgbClr val="D4D4D4"/>
              </a:solidFill>
              <a:effectLst/>
              <a:latin typeface="Consolas" panose="020B0609020204030204" pitchFamily="49" charset="0"/>
            </a:endParaRPr>
          </a:p>
        </p:txBody>
      </p:sp>
      <p:sp>
        <p:nvSpPr>
          <p:cNvPr id="13" name="Rectangle : avec coins arrondis en diagonale 12">
            <a:extLst>
              <a:ext uri="{FF2B5EF4-FFF2-40B4-BE49-F238E27FC236}">
                <a16:creationId xmlns:a16="http://schemas.microsoft.com/office/drawing/2014/main" id="{4F27A751-E8E1-48A6-9705-9AE6DAEF4FA5}"/>
              </a:ext>
            </a:extLst>
          </p:cNvPr>
          <p:cNvSpPr/>
          <p:nvPr/>
        </p:nvSpPr>
        <p:spPr>
          <a:xfrm>
            <a:off x="8133491" y="3937276"/>
            <a:ext cx="2715961" cy="228147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569CD6"/>
                </a:solidFill>
                <a:effectLst/>
                <a:latin typeface="Consolas" panose="020B0609020204030204" pitchFamily="49" charset="0"/>
              </a:rPr>
              <a:t>function</a:t>
            </a:r>
            <a:r>
              <a:rPr lang="en-US" sz="1600" b="0" noProof="1">
                <a:solidFill>
                  <a:srgbClr val="D4D4D4"/>
                </a:solidFill>
                <a:effectLst/>
                <a:latin typeface="Consolas" panose="020B0609020204030204" pitchFamily="49" charset="0"/>
              </a:rPr>
              <a:t> </a:t>
            </a:r>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FFC000"/>
                </a:solidFill>
                <a:effectLst/>
                <a:latin typeface="Consolas" panose="020B0609020204030204" pitchFamily="49" charset="0"/>
              </a:rPr>
              <a:t>&amp;</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    </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99</a:t>
            </a:r>
            <a:r>
              <a:rPr lang="en-US" sz="1600" b="0" noProof="1">
                <a:solidFill>
                  <a:srgbClr val="D4D4D4"/>
                </a:solidFill>
                <a:effectLst/>
                <a:latin typeface="Consolas" panose="020B0609020204030204" pitchFamily="49" charset="0"/>
              </a:rPr>
              <a:t>;</a:t>
            </a:r>
          </a:p>
          <a:p>
            <a:r>
              <a:rPr lang="en-US" sz="1600" b="0" noProof="1">
                <a:solidFill>
                  <a:srgbClr val="D4D4D4"/>
                </a:solidFill>
                <a:effectLst/>
                <a:latin typeface="Consolas" panose="020B0609020204030204" pitchFamily="49" charset="0"/>
              </a:rPr>
              <a:t>}</a:t>
            </a:r>
          </a:p>
          <a:p>
            <a:br>
              <a:rPr lang="en-US" sz="1600" b="0" noProof="1">
                <a:solidFill>
                  <a:srgbClr val="D4D4D4"/>
                </a:solidFill>
                <a:effectLst/>
                <a:latin typeface="Consolas" panose="020B0609020204030204" pitchFamily="49" charset="0"/>
              </a:rPr>
            </a:b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 = </a:t>
            </a:r>
            <a:r>
              <a:rPr lang="en-US" sz="1600" b="0" noProof="1">
                <a:solidFill>
                  <a:srgbClr val="B5CEA8"/>
                </a:solidFill>
                <a:effectLst/>
                <a:latin typeface="Consolas" panose="020B0609020204030204" pitchFamily="49" charset="0"/>
              </a:rPr>
              <a:t>5</a:t>
            </a:r>
            <a:r>
              <a:rPr lang="en-US" sz="1600" b="0" noProof="1">
                <a:solidFill>
                  <a:srgbClr val="D4D4D4"/>
                </a:solidFill>
                <a:effectLst/>
                <a:latin typeface="Consolas" panose="020B0609020204030204" pitchFamily="49" charset="0"/>
              </a:rPr>
              <a:t>;</a:t>
            </a:r>
          </a:p>
          <a:p>
            <a:r>
              <a:rPr lang="en-US" sz="1600" b="0" noProof="1">
                <a:solidFill>
                  <a:srgbClr val="DCDCAA"/>
                </a:solidFill>
                <a:effectLst/>
                <a:latin typeface="Consolas" panose="020B0609020204030204" pitchFamily="49" charset="0"/>
              </a:rPr>
              <a:t>foo</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$a</a:t>
            </a:r>
            <a:r>
              <a:rPr lang="en-US" sz="1600" b="0" noProof="1">
                <a:solidFill>
                  <a:srgbClr val="D4D4D4"/>
                </a:solidFill>
                <a:effectLst/>
                <a:latin typeface="Consolas" panose="020B0609020204030204" pitchFamily="49" charset="0"/>
              </a:rPr>
              <a:t>);</a:t>
            </a:r>
          </a:p>
          <a:p>
            <a:r>
              <a:rPr lang="en-US" sz="1600" b="0" noProof="1">
                <a:solidFill>
                  <a:srgbClr val="6A9955"/>
                </a:solidFill>
                <a:effectLst/>
                <a:latin typeface="Consolas" panose="020B0609020204030204" pitchFamily="49" charset="0"/>
              </a:rPr>
              <a:t>// $a = 99</a:t>
            </a:r>
            <a:endParaRPr lang="en-US" sz="16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3478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8924544" y="107659"/>
            <a:ext cx="3163990" cy="723550"/>
          </a:xfrm>
        </p:spPr>
        <p:txBody>
          <a:bodyPr>
            <a:normAutofit fontScale="90000"/>
          </a:bodyPr>
          <a:lstStyle/>
          <a:p>
            <a:pPr algn="r"/>
            <a:r>
              <a:rPr lang="fr-FR" dirty="0">
                <a:solidFill>
                  <a:srgbClr val="4A2318"/>
                </a:solidFill>
              </a:rPr>
              <a:t>I</a:t>
            </a:r>
            <a:r>
              <a:rPr lang="fr-FR" sz="4400" dirty="0">
                <a:solidFill>
                  <a:srgbClr val="4A2318"/>
                </a:solidFill>
              </a:rPr>
              <a:t>mportations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01014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Importer des scripts PHP</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914400" y="1330381"/>
            <a:ext cx="11174134" cy="2420030"/>
          </a:xfrm>
        </p:spPr>
        <p:txBody>
          <a:bodyPr>
            <a:normAutofit fontScale="92500" lnSpcReduction="10000"/>
          </a:bodyPr>
          <a:lstStyle/>
          <a:p>
            <a:r>
              <a:rPr lang="fr-FR" dirty="0">
                <a:solidFill>
                  <a:srgbClr val="4A2318"/>
                </a:solidFill>
                <a:latin typeface="Calibri" panose="020F0502020204030204" pitchFamily="34" charset="0"/>
                <a:ea typeface="Calibri" panose="020F0502020204030204" pitchFamily="34" charset="0"/>
                <a:cs typeface="Calibri" panose="020F0502020204030204" pitchFamily="34" charset="0"/>
              </a:rPr>
              <a:t>Une importation d’un script PHP c’est comme si le code du script importé avait été écrit là où l’importation est faite.</a:t>
            </a:r>
          </a:p>
          <a:p>
            <a:r>
              <a:rPr lang="fr-FR" dirty="0">
                <a:solidFill>
                  <a:srgbClr val="4A2318"/>
                </a:solidFill>
                <a:latin typeface="Calibri" panose="020F0502020204030204" pitchFamily="34" charset="0"/>
                <a:ea typeface="Calibri" panose="020F0502020204030204" pitchFamily="34" charset="0"/>
                <a:cs typeface="Calibri" panose="020F0502020204030204" pitchFamily="34" charset="0"/>
              </a:rPr>
              <a:t>Une importation de code entre script se fait avec (PATH est un chemin à partir du script appelant) :</a:t>
            </a:r>
          </a:p>
          <a:p>
            <a:pPr lvl="1"/>
            <a:r>
              <a:rPr lang="fr-FR" dirty="0">
                <a:solidFill>
                  <a:srgbClr val="4A2318"/>
                </a:solidFill>
                <a:latin typeface="Calibri" panose="020F0502020204030204" pitchFamily="34" charset="0"/>
                <a:cs typeface="Calibri" panose="020F0502020204030204" pitchFamily="34" charset="0"/>
              </a:rPr>
              <a:t>« include(PATH) » : </a:t>
            </a:r>
            <a:r>
              <a:rPr lang="fr-FR" b="1" dirty="0">
                <a:solidFill>
                  <a:srgbClr val="4A2318"/>
                </a:solidFill>
                <a:latin typeface="Calibri" panose="020F0502020204030204" pitchFamily="34" charset="0"/>
                <a:cs typeface="Calibri" panose="020F0502020204030204" pitchFamily="34" charset="0"/>
              </a:rPr>
              <a:t>import avec warning </a:t>
            </a:r>
            <a:r>
              <a:rPr lang="fr-FR" dirty="0">
                <a:solidFill>
                  <a:srgbClr val="4A2318"/>
                </a:solidFill>
                <a:latin typeface="Calibri" panose="020F0502020204030204" pitchFamily="34" charset="0"/>
                <a:cs typeface="Calibri" panose="020F0502020204030204" pitchFamily="34" charset="0"/>
              </a:rPr>
              <a:t>si le script cible n’existe pas. </a:t>
            </a:r>
            <a:r>
              <a:rPr lang="fr-FR" b="1" dirty="0">
                <a:solidFill>
                  <a:srgbClr val="4A2318"/>
                </a:solidFill>
                <a:latin typeface="Calibri" panose="020F0502020204030204" pitchFamily="34" charset="0"/>
                <a:cs typeface="Calibri" panose="020F0502020204030204" pitchFamily="34" charset="0"/>
              </a:rPr>
              <a:t>Erreur</a:t>
            </a:r>
            <a:r>
              <a:rPr lang="fr-FR" dirty="0">
                <a:solidFill>
                  <a:srgbClr val="4A2318"/>
                </a:solidFill>
                <a:latin typeface="Calibri" panose="020F0502020204030204" pitchFamily="34" charset="0"/>
                <a:cs typeface="Calibri" panose="020F0502020204030204" pitchFamily="34" charset="0"/>
              </a:rPr>
              <a:t> si appels doublon ! </a:t>
            </a:r>
          </a:p>
          <a:p>
            <a:pPr lvl="1"/>
            <a:r>
              <a:rPr lang="fr-FR" dirty="0">
                <a:solidFill>
                  <a:srgbClr val="4A2318"/>
                </a:solidFill>
                <a:latin typeface="Calibri" panose="020F0502020204030204" pitchFamily="34" charset="0"/>
                <a:cs typeface="Calibri" panose="020F0502020204030204" pitchFamily="34" charset="0"/>
              </a:rPr>
              <a:t>« include_once(PATH) » : </a:t>
            </a:r>
            <a:r>
              <a:rPr lang="fr-FR" b="1" dirty="0">
                <a:solidFill>
                  <a:srgbClr val="4A2318"/>
                </a:solidFill>
                <a:latin typeface="Calibri" panose="020F0502020204030204" pitchFamily="34" charset="0"/>
                <a:cs typeface="Calibri" panose="020F0502020204030204" pitchFamily="34" charset="0"/>
              </a:rPr>
              <a:t>import avec warning </a:t>
            </a:r>
            <a:r>
              <a:rPr lang="fr-FR" dirty="0">
                <a:solidFill>
                  <a:srgbClr val="4A2318"/>
                </a:solidFill>
                <a:latin typeface="Calibri" panose="020F0502020204030204" pitchFamily="34" charset="0"/>
                <a:cs typeface="Calibri" panose="020F0502020204030204" pitchFamily="34" charset="0"/>
              </a:rPr>
              <a:t>si le script cible n’existe pas. </a:t>
            </a:r>
            <a:r>
              <a:rPr lang="fr-FR" b="1" dirty="0">
                <a:solidFill>
                  <a:srgbClr val="4A2318"/>
                </a:solidFill>
                <a:latin typeface="Calibri" panose="020F0502020204030204" pitchFamily="34" charset="0"/>
                <a:cs typeface="Calibri" panose="020F0502020204030204" pitchFamily="34" charset="0"/>
              </a:rPr>
              <a:t>Gère</a:t>
            </a:r>
            <a:r>
              <a:rPr lang="fr-FR" dirty="0">
                <a:solidFill>
                  <a:srgbClr val="4A2318"/>
                </a:solidFill>
                <a:latin typeface="Calibri" panose="020F0502020204030204" pitchFamily="34" charset="0"/>
                <a:cs typeface="Calibri" panose="020F0502020204030204" pitchFamily="34" charset="0"/>
              </a:rPr>
              <a:t> les appels doublon.</a:t>
            </a:r>
          </a:p>
          <a:p>
            <a:pPr lvl="1"/>
            <a:r>
              <a:rPr lang="fr-FR" dirty="0">
                <a:solidFill>
                  <a:srgbClr val="4A2318"/>
                </a:solidFill>
                <a:latin typeface="Calibri" panose="020F0502020204030204" pitchFamily="34" charset="0"/>
                <a:cs typeface="Calibri" panose="020F0502020204030204" pitchFamily="34" charset="0"/>
              </a:rPr>
              <a:t>« require(PATH) » </a:t>
            </a:r>
            <a:r>
              <a:rPr lang="fr-FR" b="1" dirty="0">
                <a:solidFill>
                  <a:srgbClr val="4A2318"/>
                </a:solidFill>
                <a:latin typeface="Calibri" panose="020F0502020204030204" pitchFamily="34" charset="0"/>
                <a:cs typeface="Calibri" panose="020F0502020204030204" pitchFamily="34" charset="0"/>
              </a:rPr>
              <a:t>: import avec erreur </a:t>
            </a:r>
            <a:r>
              <a:rPr lang="fr-FR" dirty="0">
                <a:solidFill>
                  <a:srgbClr val="4A2318"/>
                </a:solidFill>
                <a:latin typeface="Calibri" panose="020F0502020204030204" pitchFamily="34" charset="0"/>
                <a:cs typeface="Calibri" panose="020F0502020204030204" pitchFamily="34" charset="0"/>
              </a:rPr>
              <a:t>si le script cible n’existe pas. </a:t>
            </a:r>
            <a:r>
              <a:rPr lang="fr-FR" b="1" dirty="0">
                <a:solidFill>
                  <a:srgbClr val="4A2318"/>
                </a:solidFill>
                <a:latin typeface="Calibri" panose="020F0502020204030204" pitchFamily="34" charset="0"/>
                <a:cs typeface="Calibri" panose="020F0502020204030204" pitchFamily="34" charset="0"/>
              </a:rPr>
              <a:t>Erreur</a:t>
            </a:r>
            <a:r>
              <a:rPr lang="fr-FR" dirty="0">
                <a:solidFill>
                  <a:srgbClr val="4A2318"/>
                </a:solidFill>
                <a:latin typeface="Calibri" panose="020F0502020204030204" pitchFamily="34" charset="0"/>
                <a:cs typeface="Calibri" panose="020F0502020204030204" pitchFamily="34" charset="0"/>
              </a:rPr>
              <a:t> si appels doublon ! </a:t>
            </a:r>
          </a:p>
          <a:p>
            <a:pPr lvl="1"/>
            <a:r>
              <a:rPr lang="fr-FR" dirty="0">
                <a:solidFill>
                  <a:srgbClr val="4A2318"/>
                </a:solidFill>
                <a:latin typeface="Calibri" panose="020F0502020204030204" pitchFamily="34" charset="0"/>
                <a:cs typeface="Calibri" panose="020F0502020204030204" pitchFamily="34" charset="0"/>
              </a:rPr>
              <a:t>« require_once(PATH) » :</a:t>
            </a:r>
            <a:r>
              <a:rPr lang="fr-FR" b="1" dirty="0">
                <a:solidFill>
                  <a:srgbClr val="4A2318"/>
                </a:solidFill>
                <a:latin typeface="Calibri" panose="020F0502020204030204" pitchFamily="34" charset="0"/>
                <a:cs typeface="Calibri" panose="020F0502020204030204" pitchFamily="34" charset="0"/>
              </a:rPr>
              <a:t> import avec erreur </a:t>
            </a:r>
            <a:r>
              <a:rPr lang="fr-FR" dirty="0">
                <a:solidFill>
                  <a:srgbClr val="4A2318"/>
                </a:solidFill>
                <a:latin typeface="Calibri" panose="020F0502020204030204" pitchFamily="34" charset="0"/>
                <a:cs typeface="Calibri" panose="020F0502020204030204" pitchFamily="34" charset="0"/>
              </a:rPr>
              <a:t>si le script cible n’existe pas. </a:t>
            </a:r>
            <a:r>
              <a:rPr lang="fr-FR" b="1" dirty="0">
                <a:solidFill>
                  <a:srgbClr val="4A2318"/>
                </a:solidFill>
                <a:latin typeface="Calibri" panose="020F0502020204030204" pitchFamily="34" charset="0"/>
                <a:cs typeface="Calibri" panose="020F0502020204030204" pitchFamily="34" charset="0"/>
              </a:rPr>
              <a:t>Gère</a:t>
            </a:r>
            <a:r>
              <a:rPr lang="fr-FR" dirty="0">
                <a:solidFill>
                  <a:srgbClr val="4A2318"/>
                </a:solidFill>
                <a:latin typeface="Calibri" panose="020F0502020204030204" pitchFamily="34" charset="0"/>
                <a:cs typeface="Calibri" panose="020F0502020204030204" pitchFamily="34" charset="0"/>
              </a:rPr>
              <a:t> les appels doublon.</a:t>
            </a:r>
          </a:p>
          <a:p>
            <a:pPr lvl="1"/>
            <a:endParaRPr lang="fr-FR" dirty="0">
              <a:solidFill>
                <a:srgbClr val="4A2318"/>
              </a:solidFill>
            </a:endParaRPr>
          </a:p>
        </p:txBody>
      </p:sp>
      <p:sp>
        <p:nvSpPr>
          <p:cNvPr id="12" name="Rectangle : avec coins arrondis en diagonale 11">
            <a:extLst>
              <a:ext uri="{FF2B5EF4-FFF2-40B4-BE49-F238E27FC236}">
                <a16:creationId xmlns:a16="http://schemas.microsoft.com/office/drawing/2014/main" id="{D40B27DF-2600-4A29-884F-D7C51FB8E2FF}"/>
              </a:ext>
            </a:extLst>
          </p:cNvPr>
          <p:cNvSpPr/>
          <p:nvPr/>
        </p:nvSpPr>
        <p:spPr>
          <a:xfrm>
            <a:off x="1189438" y="4298527"/>
            <a:ext cx="4187234" cy="1940957"/>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6A9955"/>
                </a:solidFill>
                <a:effectLst/>
                <a:latin typeface="Consolas" panose="020B0609020204030204" pitchFamily="49" charset="0"/>
              </a:rPr>
              <a:t>/-- mysite.com</a:t>
            </a:r>
            <a:endParaRPr lang="fr-FR" b="0" noProof="1">
              <a:solidFill>
                <a:srgbClr val="D4D4D4"/>
              </a:solidFill>
              <a:effectLst/>
              <a:latin typeface="Consolas" panose="020B0609020204030204" pitchFamily="49" charset="0"/>
            </a:endParaRPr>
          </a:p>
          <a:p>
            <a:r>
              <a:rPr lang="fr-FR" b="0" noProof="1">
                <a:solidFill>
                  <a:srgbClr val="6A9955"/>
                </a:solidFill>
                <a:effectLst/>
                <a:latin typeface="Consolas" panose="020B0609020204030204" pitchFamily="49" charset="0"/>
              </a:rPr>
              <a:t>    /-- functions</a:t>
            </a:r>
            <a:endParaRPr lang="fr-FR" b="0" noProof="1">
              <a:solidFill>
                <a:srgbClr val="D4D4D4"/>
              </a:solidFill>
              <a:effectLst/>
              <a:latin typeface="Consolas" panose="020B0609020204030204" pitchFamily="49" charset="0"/>
            </a:endParaRPr>
          </a:p>
          <a:p>
            <a:r>
              <a:rPr lang="fr-FR" b="0" noProof="1">
                <a:solidFill>
                  <a:srgbClr val="6A9955"/>
                </a:solidFill>
                <a:effectLst/>
                <a:latin typeface="Consolas" panose="020B0609020204030204" pitchFamily="49" charset="0"/>
              </a:rPr>
              <a:t>        -- math_functions.php</a:t>
            </a:r>
            <a:endParaRPr lang="fr-FR" b="0" noProof="1">
              <a:solidFill>
                <a:srgbClr val="D4D4D4"/>
              </a:solidFill>
              <a:effectLst/>
              <a:latin typeface="Consolas" panose="020B0609020204030204" pitchFamily="49" charset="0"/>
            </a:endParaRPr>
          </a:p>
          <a:p>
            <a:r>
              <a:rPr lang="fr-FR" b="0" noProof="1">
                <a:solidFill>
                  <a:srgbClr val="6A9955"/>
                </a:solidFill>
                <a:effectLst/>
                <a:latin typeface="Consolas" panose="020B0609020204030204" pitchFamily="49" charset="0"/>
              </a:rPr>
              <a:t>        -- html_functions.php</a:t>
            </a:r>
            <a:endParaRPr lang="fr-FR" b="0" noProof="1">
              <a:solidFill>
                <a:srgbClr val="D4D4D4"/>
              </a:solidFill>
              <a:effectLst/>
              <a:latin typeface="Consolas" panose="020B0609020204030204" pitchFamily="49" charset="0"/>
            </a:endParaRPr>
          </a:p>
          <a:p>
            <a:r>
              <a:rPr lang="fr-FR" b="0" noProof="1">
                <a:solidFill>
                  <a:srgbClr val="6A9955"/>
                </a:solidFill>
                <a:effectLst/>
                <a:latin typeface="Consolas" panose="020B0609020204030204" pitchFamily="49" charset="0"/>
              </a:rPr>
              <a:t>    -- index.php</a:t>
            </a:r>
            <a:endParaRPr lang="fr-FR" b="0" noProof="1">
              <a:solidFill>
                <a:srgbClr val="D4D4D4"/>
              </a:solidFill>
              <a:effectLst/>
              <a:latin typeface="Consolas" panose="020B0609020204030204" pitchFamily="49" charset="0"/>
            </a:endParaRPr>
          </a:p>
          <a:p>
            <a:r>
              <a:rPr lang="fr-FR" b="0" noProof="1">
                <a:solidFill>
                  <a:srgbClr val="6A9955"/>
                </a:solidFill>
                <a:effectLst/>
                <a:latin typeface="Consolas" panose="020B0609020204030204" pitchFamily="49" charset="0"/>
              </a:rPr>
              <a:t>    -- functions.php</a:t>
            </a:r>
            <a:endParaRPr lang="fr-FR" b="0" noProof="1">
              <a:solidFill>
                <a:srgbClr val="D4D4D4"/>
              </a:solidFill>
              <a:effectLst/>
              <a:latin typeface="Consolas" panose="020B0609020204030204" pitchFamily="49" charset="0"/>
            </a:endParaRPr>
          </a:p>
        </p:txBody>
      </p:sp>
      <p:sp>
        <p:nvSpPr>
          <p:cNvPr id="15" name="Rectangle : avec coins arrondis en diagonale 14">
            <a:extLst>
              <a:ext uri="{FF2B5EF4-FFF2-40B4-BE49-F238E27FC236}">
                <a16:creationId xmlns:a16="http://schemas.microsoft.com/office/drawing/2014/main" id="{0DD6E548-90EB-4374-8536-7CF064C55C1C}"/>
              </a:ext>
            </a:extLst>
          </p:cNvPr>
          <p:cNvSpPr/>
          <p:nvPr/>
        </p:nvSpPr>
        <p:spPr>
          <a:xfrm>
            <a:off x="5741602" y="4295651"/>
            <a:ext cx="6011485" cy="715089"/>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6A9955"/>
                </a:solidFill>
                <a:effectLst/>
                <a:latin typeface="Consolas" panose="020B0609020204030204" pitchFamily="49" charset="0"/>
              </a:rPr>
              <a:t>// Dans index.php</a:t>
            </a:r>
            <a:endParaRPr lang="fr-FR" b="0" noProof="1">
              <a:solidFill>
                <a:srgbClr val="D4D4D4"/>
              </a:solidFill>
              <a:effectLst/>
              <a:latin typeface="Consolas" panose="020B0609020204030204" pitchFamily="49" charset="0"/>
            </a:endParaRPr>
          </a:p>
          <a:p>
            <a:r>
              <a:rPr lang="fr-FR" b="0" noProof="1">
                <a:solidFill>
                  <a:srgbClr val="DCDCAA"/>
                </a:solidFill>
                <a:effectLst/>
                <a:latin typeface="Consolas" panose="020B0609020204030204" pitchFamily="49" charset="0"/>
              </a:rPr>
              <a:t>require</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'functions.php'</a:t>
            </a:r>
            <a:r>
              <a:rPr lang="fr-FR" b="0" noProof="1">
                <a:solidFill>
                  <a:srgbClr val="D4D4D4"/>
                </a:solidFill>
                <a:effectLst/>
                <a:latin typeface="Consolas" panose="020B0609020204030204" pitchFamily="49" charset="0"/>
              </a:rPr>
              <a:t>);</a:t>
            </a:r>
          </a:p>
        </p:txBody>
      </p:sp>
      <p:sp>
        <p:nvSpPr>
          <p:cNvPr id="18" name="Rectangle : avec coins arrondis en diagonale 17">
            <a:extLst>
              <a:ext uri="{FF2B5EF4-FFF2-40B4-BE49-F238E27FC236}">
                <a16:creationId xmlns:a16="http://schemas.microsoft.com/office/drawing/2014/main" id="{93CF9352-8CB5-49A5-9EC2-84F11AFA4435}"/>
              </a:ext>
            </a:extLst>
          </p:cNvPr>
          <p:cNvSpPr/>
          <p:nvPr/>
        </p:nvSpPr>
        <p:spPr>
          <a:xfrm>
            <a:off x="5738636" y="5211913"/>
            <a:ext cx="6014451"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noProof="1">
                <a:solidFill>
                  <a:srgbClr val="6A9955"/>
                </a:solidFill>
                <a:effectLst/>
                <a:latin typeface="Consolas" panose="020B0609020204030204" pitchFamily="49" charset="0"/>
              </a:rPr>
              <a:t>// Dans functions.php</a:t>
            </a:r>
            <a:endParaRPr lang="en-US" b="0" noProof="1">
              <a:solidFill>
                <a:srgbClr val="D4D4D4"/>
              </a:solidFill>
              <a:effectLst/>
              <a:latin typeface="Consolas" panose="020B0609020204030204" pitchFamily="49" charset="0"/>
            </a:endParaRPr>
          </a:p>
          <a:p>
            <a:r>
              <a:rPr lang="en-US" b="0" noProof="1">
                <a:solidFill>
                  <a:srgbClr val="DCDCAA"/>
                </a:solidFill>
                <a:effectLst/>
                <a:latin typeface="Consolas" panose="020B0609020204030204" pitchFamily="49" charset="0"/>
              </a:rPr>
              <a:t>require_once</a:t>
            </a:r>
            <a:r>
              <a:rPr lang="en-US" b="0" noProof="1">
                <a:solidFill>
                  <a:srgbClr val="D4D4D4"/>
                </a:solidFill>
                <a:effectLst/>
                <a:latin typeface="Consolas" panose="020B0609020204030204" pitchFamily="49" charset="0"/>
              </a:rPr>
              <a:t>(</a:t>
            </a:r>
            <a:r>
              <a:rPr lang="en-US" b="0" noProof="1">
                <a:solidFill>
                  <a:srgbClr val="CE9178"/>
                </a:solidFill>
                <a:effectLst/>
                <a:latin typeface="Consolas" panose="020B0609020204030204" pitchFamily="49" charset="0"/>
              </a:rPr>
              <a:t>'functions/math_functions.php'</a:t>
            </a:r>
            <a:r>
              <a:rPr lang="en-US" b="0" noProof="1">
                <a:solidFill>
                  <a:srgbClr val="D4D4D4"/>
                </a:solidFill>
                <a:effectLst/>
                <a:latin typeface="Consolas" panose="020B0609020204030204" pitchFamily="49" charset="0"/>
              </a:rPr>
              <a:t>);</a:t>
            </a:r>
          </a:p>
          <a:p>
            <a:r>
              <a:rPr lang="en-US" b="0" noProof="1">
                <a:solidFill>
                  <a:srgbClr val="DCDCAA"/>
                </a:solidFill>
                <a:effectLst/>
                <a:latin typeface="Consolas" panose="020B0609020204030204" pitchFamily="49" charset="0"/>
              </a:rPr>
              <a:t>require_once</a:t>
            </a:r>
            <a:r>
              <a:rPr lang="en-US" b="0" noProof="1">
                <a:solidFill>
                  <a:srgbClr val="D4D4D4"/>
                </a:solidFill>
                <a:effectLst/>
                <a:latin typeface="Consolas" panose="020B0609020204030204" pitchFamily="49" charset="0"/>
              </a:rPr>
              <a:t>(</a:t>
            </a:r>
            <a:r>
              <a:rPr lang="en-US" b="0" noProof="1">
                <a:solidFill>
                  <a:srgbClr val="CE9178"/>
                </a:solidFill>
                <a:effectLst/>
                <a:latin typeface="Consolas" panose="020B0609020204030204" pitchFamily="49" charset="0"/>
              </a:rPr>
              <a:t>'functions/html_functions.php'</a:t>
            </a:r>
            <a:r>
              <a:rPr lang="en-US"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6006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09" y="913779"/>
            <a:ext cx="10590961" cy="54848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v"/>
            </a:pPr>
            <a:r>
              <a:rPr lang="fr-FR" dirty="0"/>
              <a:t>Créer une page « </a:t>
            </a:r>
            <a:r>
              <a:rPr lang="fr-FR" b="1" dirty="0"/>
              <a:t>functions.php </a:t>
            </a:r>
            <a:r>
              <a:rPr lang="fr-FR" dirty="0"/>
              <a:t>» pour y mettre toutes les fonctions de l’exercice. Pour simplifier, nous appellerons directement les fonctions dans le script fonctions. Par la suite, nous importerons « functions.php » pour l’utiliser dans d’autres scripts PHP.</a:t>
            </a:r>
          </a:p>
          <a:p>
            <a:pPr marL="285750" indent="-285750">
              <a:buFont typeface="Wingdings" panose="05000000000000000000" pitchFamily="2" charset="2"/>
              <a:buChar char="v"/>
            </a:pPr>
            <a:r>
              <a:rPr lang="fr-FR" dirty="0"/>
              <a:t>Dans votre script « </a:t>
            </a:r>
            <a:r>
              <a:rPr lang="fr-FR" b="1" dirty="0"/>
              <a:t>functions.php </a:t>
            </a:r>
            <a:r>
              <a:rPr lang="fr-FR" dirty="0"/>
              <a:t>» réaliser les exercices suivants :</a:t>
            </a:r>
          </a:p>
          <a:p>
            <a:pPr marL="800100" lvl="1" indent="-342900">
              <a:buFont typeface="+mj-lt"/>
              <a:buAutoNum type="arabicPeriod"/>
            </a:pPr>
            <a:r>
              <a:rPr lang="fr-FR" dirty="0"/>
              <a:t>Reprendre les exercices corrigés (ou votre version à vous) sur les conditions et les boucles. Vous devez donc copier les corrigées dans des fonctions individuelles, que vous nommerez. Les variables de départ utilisé dans les exercices devront maintenant être des paramètres.</a:t>
            </a:r>
          </a:p>
          <a:p>
            <a:pPr marL="800100" lvl="1" indent="-342900">
              <a:buFont typeface="+mj-lt"/>
              <a:buAutoNum type="arabicPeriod"/>
            </a:pPr>
            <a:r>
              <a:rPr lang="fr-FR" dirty="0"/>
              <a:t>Réaliser une fonction pour calculer un prix HT à partir d’un prix TTC. (Inspirez-vous de l’exemple similaire dans le cours).</a:t>
            </a:r>
          </a:p>
          <a:p>
            <a:pPr marL="800100" lvl="1" indent="-342900">
              <a:buFont typeface="+mj-lt"/>
              <a:buAutoNum type="arabicPeriod"/>
            </a:pPr>
            <a:r>
              <a:rPr lang="fr-FR" dirty="0"/>
              <a:t>Réaliser une fonction nommée « </a:t>
            </a:r>
            <a:r>
              <a:rPr lang="fr-FR" b="1" dirty="0"/>
              <a:t>dd</a:t>
            </a:r>
            <a:r>
              <a:rPr lang="fr-FR" dirty="0"/>
              <a:t> » qui prendra 1 paramètre quelconque et l’affichera avec un « </a:t>
            </a:r>
            <a:r>
              <a:rPr lang="fr-FR" b="1" dirty="0" err="1"/>
              <a:t>var_dump</a:t>
            </a:r>
            <a:r>
              <a:rPr lang="fr-FR" b="1" dirty="0"/>
              <a:t>() </a:t>
            </a:r>
            <a:r>
              <a:rPr lang="fr-FR" dirty="0"/>
              <a:t>». La fonction devra arrêter le code PHP avec « </a:t>
            </a:r>
            <a:r>
              <a:rPr lang="fr-FR" b="1" dirty="0"/>
              <a:t>exit(); </a:t>
            </a:r>
            <a:r>
              <a:rPr lang="fr-FR" dirty="0"/>
              <a:t>». Elle servira a comme débogage avec arrêt du code PHP.</a:t>
            </a:r>
          </a:p>
          <a:p>
            <a:pPr marL="800100" lvl="1" indent="-342900">
              <a:buFont typeface="+mj-lt"/>
              <a:buAutoNum type="arabicPeriod"/>
            </a:pPr>
            <a:r>
              <a:rPr lang="fr-FR" dirty="0"/>
              <a:t>Réaliser</a:t>
            </a:r>
            <a:r>
              <a:rPr lang="fr-FR" sz="1800" dirty="0">
                <a:effectLst/>
                <a:latin typeface="Calibri" panose="020F0502020204030204" pitchFamily="34" charset="0"/>
                <a:ea typeface="MS Mincho" panose="02020609040205080304" pitchFamily="49" charset="-128"/>
                <a:cs typeface="Times New Roman" panose="02020603050405020304" pitchFamily="18" charset="0"/>
              </a:rPr>
              <a:t> une fonction demandant trois nombres entier </a:t>
            </a:r>
            <a:r>
              <a:rPr lang="fr-FR" sz="1800" b="1" dirty="0">
                <a:effectLst/>
                <a:latin typeface="Calibri" panose="020F0502020204030204" pitchFamily="34" charset="0"/>
                <a:ea typeface="MS Mincho" panose="02020609040205080304" pitchFamily="49" charset="-128"/>
                <a:cs typeface="Times New Roman" panose="02020603050405020304" pitchFamily="18" charset="0"/>
              </a:rPr>
              <a:t>x, y, z</a:t>
            </a:r>
            <a:r>
              <a:rPr lang="fr-FR" sz="1800" dirty="0">
                <a:effectLst/>
                <a:latin typeface="Calibri" panose="020F0502020204030204" pitchFamily="34" charset="0"/>
                <a:ea typeface="MS Mincho" panose="02020609040205080304" pitchFamily="49" charset="-128"/>
                <a:cs typeface="Times New Roman" panose="02020603050405020304" pitchFamily="18" charset="0"/>
              </a:rPr>
              <a:t> et qui les triera par ordre croissant. Vous ne devez pas utiliser de fonctions toute faite mais simplement des conditions.</a:t>
            </a:r>
            <a:endParaRPr lang="fr-FR" dirty="0"/>
          </a:p>
          <a:p>
            <a:pPr marL="800100" lvl="1" indent="-342900">
              <a:buFont typeface="+mj-lt"/>
              <a:buAutoNum type="arabicPeriod"/>
            </a:pPr>
            <a:r>
              <a:rPr lang="fr-FR" dirty="0"/>
              <a:t>Réaliser</a:t>
            </a:r>
            <a:r>
              <a:rPr lang="fr-FR" sz="1800" dirty="0">
                <a:effectLst/>
                <a:latin typeface="Calibri" panose="020F0502020204030204" pitchFamily="34" charset="0"/>
                <a:ea typeface="MS Mincho" panose="02020609040205080304" pitchFamily="49" charset="-128"/>
                <a:cs typeface="Times New Roman" panose="02020603050405020304" pitchFamily="18" charset="0"/>
              </a:rPr>
              <a:t> une fonction affichant une suite de nombres pairs dans une plage déterminée par 2 paramètres de la fonction : </a:t>
            </a:r>
            <a:r>
              <a:rPr lang="fr-FR" dirty="0">
                <a:latin typeface="Calibri" panose="020F0502020204030204" pitchFamily="34" charset="0"/>
                <a:ea typeface="MS Mincho" panose="02020609040205080304" pitchFamily="49" charset="-128"/>
                <a:cs typeface="Times New Roman" panose="02020603050405020304" pitchFamily="18" charset="0"/>
              </a:rPr>
              <a:t>un minimum</a:t>
            </a:r>
            <a:r>
              <a:rPr lang="fr-FR" sz="1800" dirty="0">
                <a:effectLst/>
                <a:latin typeface="Calibri" panose="020F0502020204030204" pitchFamily="34" charset="0"/>
                <a:ea typeface="MS Mincho" panose="02020609040205080304" pitchFamily="49" charset="-128"/>
                <a:cs typeface="Times New Roman" panose="02020603050405020304" pitchFamily="18" charset="0"/>
              </a:rPr>
              <a:t> et un maximum. La fonction les affichera dans un ordre croissant, sans inclure les bornes.</a:t>
            </a:r>
            <a:endParaRPr lang="fr-FR" dirty="0"/>
          </a:p>
        </p:txBody>
      </p:sp>
    </p:spTree>
    <p:extLst>
      <p:ext uri="{BB962C8B-B14F-4D97-AF65-F5344CB8AC3E}">
        <p14:creationId xmlns:p14="http://schemas.microsoft.com/office/powerpoint/2010/main" val="93560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10" y="1653890"/>
            <a:ext cx="10590961" cy="4021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v"/>
            </a:pPr>
            <a:r>
              <a:rPr lang="fr-FR" dirty="0"/>
              <a:t>Dans un nouveau dossier, créer un mini-site avec une page «  </a:t>
            </a:r>
            <a:r>
              <a:rPr lang="fr-FR" dirty="0" err="1"/>
              <a:t>index.php</a:t>
            </a:r>
            <a:r>
              <a:rPr lang="fr-FR" dirty="0"/>
              <a:t> », « </a:t>
            </a:r>
            <a:r>
              <a:rPr lang="fr-FR" dirty="0" err="1"/>
              <a:t>menu.php</a:t>
            </a:r>
            <a:r>
              <a:rPr lang="fr-FR" dirty="0"/>
              <a:t> » et « </a:t>
            </a:r>
            <a:r>
              <a:rPr lang="fr-FR" dirty="0" err="1"/>
              <a:t>footer.php</a:t>
            </a:r>
            <a:r>
              <a:rPr lang="fr-FR" dirty="0"/>
              <a:t> ». Dans «  </a:t>
            </a:r>
            <a:r>
              <a:rPr lang="fr-FR" dirty="0" err="1"/>
              <a:t>index.php</a:t>
            </a:r>
            <a:r>
              <a:rPr lang="fr-FR" dirty="0"/>
              <a:t> » ajouter le minima HTML et avec PHP importer « </a:t>
            </a:r>
            <a:r>
              <a:rPr lang="fr-FR" dirty="0" err="1"/>
              <a:t>menu.php</a:t>
            </a:r>
            <a:r>
              <a:rPr lang="fr-FR" dirty="0"/>
              <a:t> » au début de « body » puis importer «  </a:t>
            </a:r>
            <a:r>
              <a:rPr lang="fr-FR" dirty="0" err="1"/>
              <a:t>footer.php</a:t>
            </a:r>
            <a:r>
              <a:rPr lang="fr-FR" dirty="0"/>
              <a:t> » avant la fin de « body ».</a:t>
            </a:r>
          </a:p>
          <a:p>
            <a:pPr marL="342900" indent="-342900">
              <a:buFont typeface="Wingdings" panose="05000000000000000000" pitchFamily="2" charset="2"/>
              <a:buChar char="v"/>
            </a:pPr>
            <a:r>
              <a:rPr lang="fr-FR" dirty="0"/>
              <a:t>Créer 2 autres pages comme  « </a:t>
            </a:r>
            <a:r>
              <a:rPr lang="fr-FR" dirty="0" err="1"/>
              <a:t>index.php</a:t>
            </a:r>
            <a:r>
              <a:rPr lang="fr-FR" dirty="0"/>
              <a:t> » : « </a:t>
            </a:r>
            <a:r>
              <a:rPr lang="fr-FR" dirty="0" err="1"/>
              <a:t>cv.php</a:t>
            </a:r>
            <a:r>
              <a:rPr lang="fr-FR" dirty="0"/>
              <a:t> » et « </a:t>
            </a:r>
            <a:r>
              <a:rPr lang="fr-FR" dirty="0" err="1"/>
              <a:t>contact.php</a:t>
            </a:r>
            <a:r>
              <a:rPr lang="fr-FR" dirty="0"/>
              <a:t> ».</a:t>
            </a:r>
          </a:p>
          <a:p>
            <a:pPr marL="342900" indent="-342900">
              <a:buFont typeface="Wingdings" panose="05000000000000000000" pitchFamily="2" charset="2"/>
              <a:buChar char="v"/>
            </a:pPr>
            <a:r>
              <a:rPr lang="fr-FR" dirty="0"/>
              <a:t>Dans « </a:t>
            </a:r>
            <a:r>
              <a:rPr lang="fr-FR" dirty="0" err="1"/>
              <a:t>menu.php</a:t>
            </a:r>
            <a:r>
              <a:rPr lang="fr-FR" dirty="0"/>
              <a:t> », insérer une balise « </a:t>
            </a:r>
            <a:r>
              <a:rPr lang="fr-FR" dirty="0" err="1"/>
              <a:t>nav</a:t>
            </a:r>
            <a:r>
              <a:rPr lang="fr-FR" dirty="0"/>
              <a:t> » avec des balises liens HTML « a » pour entre les 3 pages : index, cv et contact.</a:t>
            </a:r>
          </a:p>
          <a:p>
            <a:pPr marL="342900" indent="-342900">
              <a:buFont typeface="Wingdings" panose="05000000000000000000" pitchFamily="2" charset="2"/>
              <a:buChar char="v"/>
            </a:pPr>
            <a:r>
              <a:rPr lang="fr-FR" dirty="0"/>
              <a:t>Dans « </a:t>
            </a:r>
            <a:r>
              <a:rPr lang="fr-FR" dirty="0" err="1"/>
              <a:t>footer.php</a:t>
            </a:r>
            <a:r>
              <a:rPr lang="fr-FR" dirty="0"/>
              <a:t> », insérer une balise « </a:t>
            </a:r>
            <a:r>
              <a:rPr lang="fr-FR" dirty="0" err="1"/>
              <a:t>footer</a:t>
            </a:r>
            <a:r>
              <a:rPr lang="fr-FR" dirty="0"/>
              <a:t> » avec quelques liens « </a:t>
            </a:r>
            <a:r>
              <a:rPr lang="fr-FR" dirty="0" err="1"/>
              <a:t>facebook</a:t>
            </a:r>
            <a:r>
              <a:rPr lang="fr-FR" dirty="0"/>
              <a:t> », « twitter » ou « </a:t>
            </a:r>
            <a:r>
              <a:rPr lang="fr-FR" dirty="0" err="1"/>
              <a:t>linkedin</a:t>
            </a:r>
            <a:r>
              <a:rPr lang="fr-FR" dirty="0"/>
              <a:t> ». </a:t>
            </a:r>
          </a:p>
          <a:p>
            <a:pPr marL="342900" indent="-342900">
              <a:buFont typeface="Wingdings" panose="05000000000000000000" pitchFamily="2" charset="2"/>
              <a:buChar char="v"/>
            </a:pPr>
            <a:r>
              <a:rPr lang="fr-FR" dirty="0"/>
              <a:t>Tester votre mini-site avec un menu et un </a:t>
            </a:r>
            <a:r>
              <a:rPr lang="fr-FR" dirty="0" err="1"/>
              <a:t>footer</a:t>
            </a:r>
            <a:r>
              <a:rPr lang="fr-FR" dirty="0"/>
              <a:t> centralisés et dynamiquement insérés.</a:t>
            </a:r>
          </a:p>
          <a:p>
            <a:pPr marL="285750" indent="-285750">
              <a:buFont typeface="Wingdings" panose="05000000000000000000" pitchFamily="2" charset="2"/>
              <a:buChar char="v"/>
            </a:pPr>
            <a:endParaRPr lang="fr-FR" dirty="0"/>
          </a:p>
        </p:txBody>
      </p:sp>
    </p:spTree>
    <p:extLst>
      <p:ext uri="{BB962C8B-B14F-4D97-AF65-F5344CB8AC3E}">
        <p14:creationId xmlns:p14="http://schemas.microsoft.com/office/powerpoint/2010/main" val="341286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Découvertes</a:t>
            </a:r>
          </a:p>
        </p:txBody>
      </p: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10" y="1534237"/>
            <a:ext cx="10590961" cy="3789526"/>
          </a:xfrm>
          <a:prstGeom prst="roundRect">
            <a:avLst/>
          </a:prstGeom>
          <a:solidFill>
            <a:srgbClr val="F7D7A7">
              <a:alpha val="14902"/>
            </a:srgbClr>
          </a:solidFill>
          <a:ln>
            <a:solidFill>
              <a:srgbClr val="4A2318"/>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v"/>
            </a:pPr>
            <a:r>
              <a:rPr lang="fr-FR" b="1" dirty="0"/>
              <a:t>GET et POST</a:t>
            </a:r>
          </a:p>
          <a:p>
            <a:pPr marL="800100" lvl="1" indent="-342900">
              <a:buSzPct val="75000"/>
              <a:buFont typeface="+mj-lt"/>
              <a:buAutoNum type="arabicPeriod"/>
            </a:pPr>
            <a:r>
              <a:rPr lang="fr-FR" dirty="0">
                <a:hlinkClick r:id="rId2"/>
              </a:rPr>
              <a:t>http://creersonsiteweb.net/page-php-get-post</a:t>
            </a:r>
            <a:r>
              <a:rPr lang="fr-FR" dirty="0"/>
              <a:t> </a:t>
            </a:r>
          </a:p>
          <a:p>
            <a:pPr marL="800100" lvl="1" indent="-342900">
              <a:buSzPct val="75000"/>
              <a:buFont typeface="+mj-lt"/>
              <a:buAutoNum type="arabicPeriod"/>
            </a:pPr>
            <a:r>
              <a:rPr lang="fr-FR" dirty="0">
                <a:hlinkClick r:id="rId3"/>
              </a:rPr>
              <a:t>https://openclassrooms.com/fr/courses/918836-concevez-votre-site-web-avec-php-et-mysql/912799-transmettez-des-donnees-avec-lurl</a:t>
            </a:r>
            <a:endParaRPr lang="fr-FR" dirty="0"/>
          </a:p>
          <a:p>
            <a:pPr marL="742950" lvl="1" indent="-285750">
              <a:buSzPct val="75000"/>
              <a:buFont typeface="Wingdings" panose="05000000000000000000" pitchFamily="2" charset="2"/>
              <a:buChar char="Ø"/>
            </a:pPr>
            <a:endParaRPr lang="fr-FR" dirty="0"/>
          </a:p>
          <a:p>
            <a:pPr marL="285750" indent="-285750">
              <a:buFont typeface="Wingdings" panose="05000000000000000000" pitchFamily="2" charset="2"/>
              <a:buChar char="v"/>
            </a:pPr>
            <a:r>
              <a:rPr lang="fr-FR" b="1" dirty="0"/>
              <a:t>Cookies et Sessions</a:t>
            </a:r>
          </a:p>
          <a:p>
            <a:pPr marL="800100" lvl="1" indent="-342900">
              <a:buSzPct val="75000"/>
              <a:buFont typeface="+mj-lt"/>
              <a:buAutoNum type="arabicPeriod"/>
            </a:pPr>
            <a:r>
              <a:rPr lang="fr-FR" dirty="0">
                <a:hlinkClick r:id="rId4"/>
              </a:rPr>
              <a:t>http://creersonsiteweb.net/page-php-cookies</a:t>
            </a:r>
            <a:endParaRPr lang="fr-FR" dirty="0"/>
          </a:p>
          <a:p>
            <a:pPr marL="800100" lvl="1" indent="-342900">
              <a:buSzPct val="75000"/>
              <a:buFont typeface="+mj-lt"/>
              <a:buAutoNum type="arabicPeriod"/>
            </a:pPr>
            <a:r>
              <a:rPr lang="fr-FR" dirty="0">
                <a:hlinkClick r:id="rId5"/>
              </a:rPr>
              <a:t>http://creersonsiteweb.net/page-php-sessions</a:t>
            </a:r>
            <a:endParaRPr lang="fr-FR" dirty="0"/>
          </a:p>
          <a:p>
            <a:pPr marL="800100" lvl="1" indent="-342900">
              <a:buSzPct val="75000"/>
              <a:buFont typeface="+mj-lt"/>
              <a:buAutoNum type="arabicPeriod"/>
            </a:pPr>
            <a:r>
              <a:rPr lang="fr-FR" dirty="0">
                <a:hlinkClick r:id="rId6"/>
              </a:rPr>
              <a:t>https://openclassrooms.com/fr/courses/918836-concevez-votre-site-web-avec-php-et-mysql/4239476-session-cookies</a:t>
            </a:r>
            <a:endParaRPr lang="fr-FR" dirty="0"/>
          </a:p>
        </p:txBody>
      </p:sp>
    </p:spTree>
    <p:extLst>
      <p:ext uri="{BB962C8B-B14F-4D97-AF65-F5344CB8AC3E}">
        <p14:creationId xmlns:p14="http://schemas.microsoft.com/office/powerpoint/2010/main" val="175474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dirty="0">
                <a:solidFill>
                  <a:schemeClr val="tx1"/>
                </a:solidFill>
              </a:rPr>
              <a:t>Fonctions et Importations</a:t>
            </a:r>
          </a:p>
          <a:p>
            <a:endParaRPr lang="fr-FR" dirty="0">
              <a:solidFill>
                <a:schemeClr val="tx1"/>
              </a:solidFill>
            </a:endParaRPr>
          </a:p>
          <a:p>
            <a:r>
              <a:rPr lang="fr-FR" b="1" dirty="0">
                <a:solidFill>
                  <a:schemeClr val="tx1"/>
                </a:solidFill>
              </a:rPr>
              <a:t>Fin du module</a:t>
            </a:r>
          </a:p>
        </p:txBody>
      </p:sp>
    </p:spTree>
    <p:extLst>
      <p:ext uri="{BB962C8B-B14F-4D97-AF65-F5344CB8AC3E}">
        <p14:creationId xmlns:p14="http://schemas.microsoft.com/office/powerpoint/2010/main" val="108526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fr-FR"/>
          </a:p>
        </p:txBody>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1371600" y="1281916"/>
            <a:ext cx="9601200" cy="723053"/>
          </a:xfrm>
        </p:spPr>
        <p:txBody>
          <a:bodyPr>
            <a:normAutofit/>
          </a:bodyPr>
          <a:lstStyle/>
          <a:p>
            <a:r>
              <a:rPr lang="fr-FR" dirty="0"/>
              <a:t>Dans ce module</a:t>
            </a:r>
          </a:p>
        </p:txBody>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1371600" y="2276619"/>
            <a:ext cx="9601200" cy="4333905"/>
          </a:xfrm>
        </p:spPr>
        <p:txBody>
          <a:bodyPr>
            <a:normAutofit fontScale="92500" lnSpcReduction="10000"/>
          </a:bodyPr>
          <a:lstStyle/>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Fonctions</a:t>
            </a:r>
          </a:p>
          <a:p>
            <a:pPr marL="816102" lvl="1" indent="-285750">
              <a:buSzPct val="75000"/>
              <a:buFont typeface="Wingdings" panose="05000000000000000000" pitchFamily="2" charset="2"/>
              <a:buChar char="q"/>
            </a:pPr>
            <a:r>
              <a:rPr lang="fr-FR" dirty="0">
                <a:solidFill>
                  <a:schemeClr val="tx1">
                    <a:lumMod val="95000"/>
                  </a:schemeClr>
                </a:solidFill>
              </a:rPr>
              <a:t>Fonction simple</a:t>
            </a:r>
          </a:p>
          <a:p>
            <a:pPr marL="816102" lvl="1" indent="-285750">
              <a:buSzPct val="75000"/>
              <a:buFont typeface="Wingdings" panose="05000000000000000000" pitchFamily="2" charset="2"/>
              <a:buChar char="q"/>
            </a:pPr>
            <a:r>
              <a:rPr lang="fr-FR" dirty="0">
                <a:solidFill>
                  <a:schemeClr val="tx1">
                    <a:lumMod val="95000"/>
                  </a:schemeClr>
                </a:solidFill>
              </a:rPr>
              <a:t>Fonction avec paramètres</a:t>
            </a:r>
          </a:p>
          <a:p>
            <a:pPr marL="816102" lvl="1" indent="-285750">
              <a:buSzPct val="75000"/>
              <a:buFont typeface="Wingdings" panose="05000000000000000000" pitchFamily="2" charset="2"/>
              <a:buChar char="q"/>
            </a:pPr>
            <a:r>
              <a:rPr lang="fr-FR" dirty="0">
                <a:solidFill>
                  <a:schemeClr val="tx1">
                    <a:lumMod val="95000"/>
                  </a:schemeClr>
                </a:solidFill>
              </a:rPr>
              <a:t>Fonctions avec return</a:t>
            </a:r>
          </a:p>
          <a:p>
            <a:pPr marL="816102" lvl="1" indent="-285750">
              <a:buSzPct val="75000"/>
              <a:buFont typeface="Wingdings" panose="05000000000000000000" pitchFamily="2" charset="2"/>
              <a:buChar char="q"/>
            </a:pPr>
            <a:r>
              <a:rPr lang="fr-FR" dirty="0">
                <a:solidFill>
                  <a:schemeClr val="tx1">
                    <a:lumMod val="95000"/>
                  </a:schemeClr>
                </a:solidFill>
              </a:rPr>
              <a:t>Fonction avec typage fort</a:t>
            </a:r>
          </a:p>
          <a:p>
            <a:pPr marL="816102" lvl="1" indent="-285750">
              <a:buSzPct val="75000"/>
              <a:buFont typeface="Wingdings" panose="05000000000000000000" pitchFamily="2" charset="2"/>
              <a:buChar char="q"/>
            </a:pPr>
            <a:r>
              <a:rPr lang="fr-FR" dirty="0">
                <a:solidFill>
                  <a:schemeClr val="tx1">
                    <a:lumMod val="95000"/>
                  </a:schemeClr>
                </a:solidFill>
              </a:rPr>
              <a:t>Fonction anonyme en Callback</a:t>
            </a:r>
          </a:p>
          <a:p>
            <a:pPr marL="816102" lvl="1" indent="-285750">
              <a:buSzPct val="75000"/>
              <a:buFont typeface="Wingdings" panose="05000000000000000000" pitchFamily="2" charset="2"/>
              <a:buChar char="q"/>
            </a:pPr>
            <a:r>
              <a:rPr lang="fr-FR" dirty="0">
                <a:solidFill>
                  <a:schemeClr val="tx1">
                    <a:lumMod val="95000"/>
                  </a:schemeClr>
                </a:solidFill>
              </a:rPr>
              <a:t>Scope des variables de fonctions</a:t>
            </a:r>
          </a:p>
          <a:p>
            <a:pPr marL="285750" indent="-285750">
              <a:buSzPct val="75000"/>
              <a:buFont typeface="Wingdings" panose="05000000000000000000" pitchFamily="2" charset="2"/>
              <a:buChar char="q"/>
            </a:pPr>
            <a:r>
              <a:rPr lang="fr-FR" dirty="0">
                <a:solidFill>
                  <a:schemeClr val="tx1">
                    <a:lumMod val="95000"/>
                  </a:schemeClr>
                </a:solidFill>
              </a:rPr>
              <a:t>Importations</a:t>
            </a:r>
          </a:p>
          <a:p>
            <a:pPr marL="816102" lvl="1" indent="-285750">
              <a:buSzPct val="75000"/>
              <a:buFont typeface="Wingdings" panose="05000000000000000000" pitchFamily="2" charset="2"/>
              <a:buChar char="q"/>
            </a:pPr>
            <a:r>
              <a:rPr lang="fr-FR" dirty="0">
                <a:solidFill>
                  <a:schemeClr val="tx1">
                    <a:lumMod val="95000"/>
                  </a:schemeClr>
                </a:solidFill>
              </a:rPr>
              <a:t>Importer des scripts PHP</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Pratique</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Découverte : GET et POST</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Découverte : Cookies et Sessions</a:t>
            </a:r>
          </a:p>
        </p:txBody>
      </p:sp>
    </p:spTree>
    <p:extLst>
      <p:ext uri="{BB962C8B-B14F-4D97-AF65-F5344CB8AC3E}">
        <p14:creationId xmlns:p14="http://schemas.microsoft.com/office/powerpoint/2010/main" val="2676502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simple</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8" y="1330382"/>
            <a:ext cx="10764381" cy="2887408"/>
          </a:xfrm>
        </p:spPr>
        <p:txBody>
          <a:bodyPr>
            <a:normAutofit lnSpcReduction="10000"/>
          </a:bodyPr>
          <a:lstStyle/>
          <a:p>
            <a:r>
              <a:rPr lang="fr-FR" dirty="0"/>
              <a:t>Une fonction va nous permettre de conserver un petit programme ou un code simple.</a:t>
            </a:r>
          </a:p>
          <a:p>
            <a:r>
              <a:rPr lang="fr-FR" dirty="0"/>
              <a:t>On pourra ainsi répéter le code d’une fonction où l’on veut et autant de fois que l’on veut tant que la fonction est créée ou importée avant d’être utilisée.</a:t>
            </a:r>
          </a:p>
          <a:p>
            <a:r>
              <a:rPr lang="fr-FR" dirty="0"/>
              <a:t>Une fonction doit être appelée pour être utilisée, donc on lui donnera un nom unique dans le scope de son utilisation. On peut aussi stocker une fonction directement dans une variable mais l’utilisation est moins commun car limité dans sa porté d’utilisation. On parlera aussi de fonction anonyme dans ce cas.</a:t>
            </a:r>
          </a:p>
          <a:p>
            <a:r>
              <a:rPr lang="fr-FR" dirty="0"/>
              <a:t>Dans la pratique, on sépare les fonctions dans des scripts (fichiers) PHP à part. Il faudra alors les importer pour les utiliser. Ces scripts ne contiennent alors que du PHP.</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280481" y="4561657"/>
            <a:ext cx="4552429" cy="132802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r>
              <a:rPr lang="fr-FR" b="0" noProof="1">
                <a:solidFill>
                  <a:srgbClr val="DCDCAA"/>
                </a:solidFill>
                <a:effectLst/>
                <a:latin typeface="Consolas" panose="020B0609020204030204" pitchFamily="49" charset="0"/>
              </a:rPr>
              <a:t>NAME</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
        <p:nvSpPr>
          <p:cNvPr id="10" name="Rectangle : avec coins arrondis en diagonale 9">
            <a:extLst>
              <a:ext uri="{FF2B5EF4-FFF2-40B4-BE49-F238E27FC236}">
                <a16:creationId xmlns:a16="http://schemas.microsoft.com/office/drawing/2014/main" id="{C0A91F47-C352-47FA-9039-400B1861816F}"/>
              </a:ext>
            </a:extLst>
          </p:cNvPr>
          <p:cNvSpPr/>
          <p:nvPr/>
        </p:nvSpPr>
        <p:spPr>
          <a:xfrm>
            <a:off x="6360193" y="4561657"/>
            <a:ext cx="4552429"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9CDCFE"/>
                </a:solidFill>
                <a:effectLst/>
                <a:latin typeface="Consolas" panose="020B0609020204030204" pitchFamily="49" charset="0"/>
              </a:rPr>
              <a:t>$</a:t>
            </a:r>
            <a:r>
              <a:rPr lang="fr-FR" noProof="1">
                <a:solidFill>
                  <a:srgbClr val="9CDCFE"/>
                </a:solidFill>
                <a:latin typeface="Consolas" panose="020B0609020204030204" pitchFamily="49" charset="0"/>
              </a:rPr>
              <a:t>VAR</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r>
              <a:rPr lang="fr-FR" b="1" noProof="1">
                <a:solidFill>
                  <a:srgbClr val="D4D4D4"/>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C04221C7-6E9D-48C3-87A6-8B01F0873AF3}"/>
              </a:ext>
            </a:extLst>
          </p:cNvPr>
          <p:cNvSpPr txBox="1"/>
          <p:nvPr/>
        </p:nvSpPr>
        <p:spPr>
          <a:xfrm>
            <a:off x="1365813" y="5889680"/>
            <a:ext cx="3890809" cy="646331"/>
          </a:xfrm>
          <a:prstGeom prst="rect">
            <a:avLst/>
          </a:prstGeom>
          <a:noFill/>
        </p:spPr>
        <p:txBody>
          <a:bodyPr wrap="square" rtlCol="0">
            <a:spAutoFit/>
          </a:bodyPr>
          <a:lstStyle/>
          <a:p>
            <a:r>
              <a:rPr lang="fr-FR" dirty="0"/>
              <a:t>Définition d’une fonction classique (sans paramètre)</a:t>
            </a:r>
          </a:p>
        </p:txBody>
      </p:sp>
      <p:sp>
        <p:nvSpPr>
          <p:cNvPr id="11" name="ZoneTexte 10">
            <a:extLst>
              <a:ext uri="{FF2B5EF4-FFF2-40B4-BE49-F238E27FC236}">
                <a16:creationId xmlns:a16="http://schemas.microsoft.com/office/drawing/2014/main" id="{F2619084-6D72-4183-8786-A5E5281B56BC}"/>
              </a:ext>
            </a:extLst>
          </p:cNvPr>
          <p:cNvSpPr txBox="1"/>
          <p:nvPr/>
        </p:nvSpPr>
        <p:spPr>
          <a:xfrm>
            <a:off x="6477653" y="5564279"/>
            <a:ext cx="5467420" cy="923330"/>
          </a:xfrm>
          <a:prstGeom prst="rect">
            <a:avLst/>
          </a:prstGeom>
          <a:noFill/>
        </p:spPr>
        <p:txBody>
          <a:bodyPr wrap="square" rtlCol="0">
            <a:spAutoFit/>
          </a:bodyPr>
          <a:lstStyle/>
          <a:p>
            <a:r>
              <a:rPr lang="fr-FR" dirty="0"/>
              <a:t>Définition d’une fonction dans une variable </a:t>
            </a:r>
          </a:p>
          <a:p>
            <a:r>
              <a:rPr lang="fr-FR" dirty="0"/>
              <a:t>(sans paramètre).</a:t>
            </a:r>
          </a:p>
          <a:p>
            <a:r>
              <a:rPr lang="fr-FR" dirty="0"/>
              <a:t>Usage « local » à la résolution d’un problème complexe</a:t>
            </a:r>
          </a:p>
        </p:txBody>
      </p:sp>
    </p:spTree>
    <p:extLst>
      <p:ext uri="{BB962C8B-B14F-4D97-AF65-F5344CB8AC3E}">
        <p14:creationId xmlns:p14="http://schemas.microsoft.com/office/powerpoint/2010/main" val="30671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simple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315204" y="1184250"/>
            <a:ext cx="4552429" cy="282630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6A9955"/>
                </a:solidFill>
                <a:effectLst/>
                <a:latin typeface="Consolas" panose="020B0609020204030204" pitchFamily="49" charset="0"/>
              </a:rPr>
              <a:t>// Définition</a:t>
            </a:r>
            <a:endParaRPr lang="fr-FR" sz="1600" b="0" noProof="1">
              <a:solidFill>
                <a:srgbClr val="D4D4D4"/>
              </a:solidFill>
              <a:effectLst/>
              <a:latin typeface="Consolas" panose="020B0609020204030204" pitchFamily="49" charset="0"/>
            </a:endParaRPr>
          </a:p>
          <a:p>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bonjour</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'Bonjour !&lt;br&gt;'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Appel</a:t>
            </a:r>
            <a:endParaRPr lang="fr-FR" sz="1600" b="0" noProof="1">
              <a:solidFill>
                <a:srgbClr val="D4D4D4"/>
              </a:solidFill>
              <a:effectLst/>
              <a:latin typeface="Consolas" panose="020B0609020204030204" pitchFamily="49" charset="0"/>
            </a:endParaRPr>
          </a:p>
          <a:p>
            <a:r>
              <a:rPr lang="fr-FR" sz="1600" b="0" noProof="1">
                <a:solidFill>
                  <a:srgbClr val="DCDCAA"/>
                </a:solidFill>
                <a:effectLst/>
                <a:latin typeface="Consolas" panose="020B0609020204030204" pitchFamily="49" charset="0"/>
              </a:rPr>
              <a:t>bonjour</a:t>
            </a:r>
            <a:r>
              <a:rPr lang="fr-FR" sz="1600" b="0" noProof="1">
                <a:solidFill>
                  <a:srgbClr val="D4D4D4"/>
                </a:solidFill>
                <a:effectLst/>
                <a:latin typeface="Consolas" panose="020B0609020204030204" pitchFamily="49" charset="0"/>
              </a:rPr>
              <a:t>();</a:t>
            </a:r>
          </a:p>
          <a:p>
            <a:r>
              <a:rPr lang="fr-FR" sz="1600" b="0" dirty="0">
                <a:solidFill>
                  <a:srgbClr val="DCDCAA"/>
                </a:solidFill>
                <a:effectLst/>
                <a:latin typeface="Consolas" panose="020B0609020204030204" pitchFamily="49" charset="0"/>
              </a:rPr>
              <a:t>bonjour</a:t>
            </a:r>
            <a:r>
              <a:rPr lang="fr-FR" sz="1600" b="0" dirty="0">
                <a:solidFill>
                  <a:srgbClr val="D4D4D4"/>
                </a:solidFill>
                <a:effectLst/>
                <a:latin typeface="Consolas" panose="020B0609020204030204" pitchFamily="49" charset="0"/>
              </a:rPr>
              <a:t>();</a:t>
            </a:r>
          </a:p>
          <a:p>
            <a:r>
              <a:rPr lang="fr-FR" sz="1600" b="0" dirty="0">
                <a:solidFill>
                  <a:srgbClr val="DCDCAA"/>
                </a:solidFill>
                <a:effectLst/>
                <a:latin typeface="Consolas" panose="020B0609020204030204" pitchFamily="49" charset="0"/>
              </a:rPr>
              <a:t>bonjour</a:t>
            </a:r>
            <a:r>
              <a:rPr lang="fr-FR" sz="1600" b="0" dirty="0">
                <a:solidFill>
                  <a:srgbClr val="D4D4D4"/>
                </a:solidFill>
                <a:effectLst/>
                <a:latin typeface="Consolas" panose="020B0609020204030204" pitchFamily="49" charset="0"/>
              </a:rPr>
              <a:t>();</a:t>
            </a:r>
          </a:p>
        </p:txBody>
      </p:sp>
      <p:sp>
        <p:nvSpPr>
          <p:cNvPr id="13" name="Rectangle : avec coins arrondis en diagonale 12">
            <a:extLst>
              <a:ext uri="{FF2B5EF4-FFF2-40B4-BE49-F238E27FC236}">
                <a16:creationId xmlns:a16="http://schemas.microsoft.com/office/drawing/2014/main" id="{791B0C12-53AB-48B0-AA71-01D47A869539}"/>
              </a:ext>
            </a:extLst>
          </p:cNvPr>
          <p:cNvSpPr/>
          <p:nvPr/>
        </p:nvSpPr>
        <p:spPr>
          <a:xfrm>
            <a:off x="1315204" y="4133690"/>
            <a:ext cx="4552429" cy="255389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6A9955"/>
                </a:solidFill>
                <a:effectLst/>
                <a:latin typeface="Consolas" panose="020B0609020204030204" pitchFamily="49" charset="0"/>
              </a:rPr>
              <a:t>// Définition</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$var</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'Bonjour !&lt;br&gt;'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Appel</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var</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var</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var</a:t>
            </a:r>
            <a:r>
              <a:rPr lang="fr-FR" sz="1600" b="0" noProof="1">
                <a:solidFill>
                  <a:srgbClr val="D4D4D4"/>
                </a:solidFill>
                <a:effectLst/>
                <a:latin typeface="Consolas" panose="020B0609020204030204" pitchFamily="49" charset="0"/>
              </a:rPr>
              <a:t>();</a:t>
            </a:r>
          </a:p>
        </p:txBody>
      </p:sp>
      <p:sp>
        <p:nvSpPr>
          <p:cNvPr id="14" name="Rectangle : avec coins arrondis en diagonale 13">
            <a:extLst>
              <a:ext uri="{FF2B5EF4-FFF2-40B4-BE49-F238E27FC236}">
                <a16:creationId xmlns:a16="http://schemas.microsoft.com/office/drawing/2014/main" id="{FB3A7BE7-A149-4CEF-BFF5-4E62617381A3}"/>
              </a:ext>
            </a:extLst>
          </p:cNvPr>
          <p:cNvSpPr/>
          <p:nvPr/>
        </p:nvSpPr>
        <p:spPr>
          <a:xfrm>
            <a:off x="6662874" y="2062575"/>
            <a:ext cx="2932116" cy="1069655"/>
          </a:xfrm>
          <a:prstGeom prst="round2Diag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0" i="0" dirty="0">
                <a:solidFill>
                  <a:srgbClr val="000000"/>
                </a:solidFill>
                <a:effectLst/>
                <a:latin typeface="Times New Roman" panose="02020603050405020304" pitchFamily="18" charset="0"/>
              </a:rPr>
              <a:t>Bonjour !</a:t>
            </a:r>
            <a:br>
              <a:rPr lang="fr-FR" dirty="0"/>
            </a:br>
            <a:r>
              <a:rPr lang="fr-FR" b="0" i="0" dirty="0">
                <a:solidFill>
                  <a:srgbClr val="000000"/>
                </a:solidFill>
                <a:effectLst/>
                <a:latin typeface="Times New Roman" panose="02020603050405020304" pitchFamily="18" charset="0"/>
              </a:rPr>
              <a:t>Bonjour !</a:t>
            </a:r>
            <a:br>
              <a:rPr lang="fr-FR" dirty="0"/>
            </a:br>
            <a:r>
              <a:rPr lang="fr-FR" b="0" i="0" dirty="0">
                <a:solidFill>
                  <a:srgbClr val="000000"/>
                </a:solidFill>
                <a:effectLst/>
                <a:latin typeface="Times New Roman" panose="02020603050405020304" pitchFamily="18" charset="0"/>
              </a:rPr>
              <a:t>Bonjour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 avec coins arrondis en diagonale 14">
            <a:extLst>
              <a:ext uri="{FF2B5EF4-FFF2-40B4-BE49-F238E27FC236}">
                <a16:creationId xmlns:a16="http://schemas.microsoft.com/office/drawing/2014/main" id="{9BFD7E75-9D9E-4C3A-B3CD-C675139D9733}"/>
              </a:ext>
            </a:extLst>
          </p:cNvPr>
          <p:cNvSpPr/>
          <p:nvPr/>
        </p:nvSpPr>
        <p:spPr>
          <a:xfrm>
            <a:off x="6662874" y="4875807"/>
            <a:ext cx="2932116" cy="1069655"/>
          </a:xfrm>
          <a:prstGeom prst="round2Diag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0" i="0" dirty="0">
                <a:solidFill>
                  <a:srgbClr val="000000"/>
                </a:solidFill>
                <a:effectLst/>
                <a:latin typeface="Times New Roman" panose="02020603050405020304" pitchFamily="18" charset="0"/>
              </a:rPr>
              <a:t>Bonjour !</a:t>
            </a:r>
            <a:br>
              <a:rPr lang="fr-FR" dirty="0"/>
            </a:br>
            <a:r>
              <a:rPr lang="fr-FR" b="0" i="0" dirty="0">
                <a:solidFill>
                  <a:srgbClr val="000000"/>
                </a:solidFill>
                <a:effectLst/>
                <a:latin typeface="Times New Roman" panose="02020603050405020304" pitchFamily="18" charset="0"/>
              </a:rPr>
              <a:t>Bonjour !</a:t>
            </a:r>
            <a:br>
              <a:rPr lang="fr-FR" dirty="0"/>
            </a:br>
            <a:r>
              <a:rPr lang="fr-FR" b="0" i="0" dirty="0">
                <a:solidFill>
                  <a:srgbClr val="000000"/>
                </a:solidFill>
                <a:effectLst/>
                <a:latin typeface="Times New Roman" panose="02020603050405020304" pitchFamily="18" charset="0"/>
              </a:rPr>
              <a:t>Bonjour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841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paramètres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8" y="1330382"/>
            <a:ext cx="10764381" cy="2516454"/>
          </a:xfrm>
        </p:spPr>
        <p:txBody>
          <a:bodyPr>
            <a:normAutofit/>
          </a:bodyPr>
          <a:lstStyle/>
          <a:p>
            <a:r>
              <a:rPr lang="fr-FR" dirty="0"/>
              <a:t>Une fonction peut demander un ou des paramètres pour la réalisation de son code.</a:t>
            </a:r>
          </a:p>
          <a:p>
            <a:r>
              <a:rPr lang="fr-FR" dirty="0"/>
              <a:t>Les paramètres demandés sont alors obligatoire pour utiliser la fonction. </a:t>
            </a:r>
          </a:p>
          <a:p>
            <a:r>
              <a:rPr lang="fr-FR" dirty="0"/>
              <a:t>Les paramètres peuvent être définie avec une valeur par défaut, ce qui les rends optionnels lors de l’appel de la fonction.</a:t>
            </a:r>
          </a:p>
          <a:p>
            <a:r>
              <a:rPr lang="fr-FR" dirty="0"/>
              <a:t>Les paramètres peuvent être de n’importe quels type et en nombre théoriquement infinis.</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128478" y="4310738"/>
            <a:ext cx="4994099" cy="132802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NAME</a:t>
            </a:r>
            <a:r>
              <a:rPr lang="en-US" b="0" dirty="0">
                <a:solidFill>
                  <a:srgbClr val="D4D4D4"/>
                </a:solidFill>
                <a:effectLst/>
                <a:latin typeface="Consolas" panose="020B0609020204030204" pitchFamily="49" charset="0"/>
              </a:rPr>
              <a:t>(PARM1, PARM2, PARM3)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CODE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p:txBody>
      </p:sp>
      <p:sp>
        <p:nvSpPr>
          <p:cNvPr id="10" name="Rectangle : avec coins arrondis en diagonale 9">
            <a:extLst>
              <a:ext uri="{FF2B5EF4-FFF2-40B4-BE49-F238E27FC236}">
                <a16:creationId xmlns:a16="http://schemas.microsoft.com/office/drawing/2014/main" id="{C0A91F47-C352-47FA-9039-400B1861816F}"/>
              </a:ext>
            </a:extLst>
          </p:cNvPr>
          <p:cNvSpPr/>
          <p:nvPr/>
        </p:nvSpPr>
        <p:spPr>
          <a:xfrm>
            <a:off x="6510668" y="4346009"/>
            <a:ext cx="5168191" cy="10215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9CDCFE"/>
                </a:solidFill>
                <a:effectLst/>
                <a:latin typeface="Consolas" panose="020B0609020204030204" pitchFamily="49" charset="0"/>
              </a:rPr>
              <a:t>$</a:t>
            </a:r>
            <a:r>
              <a:rPr lang="fr-FR" noProof="1">
                <a:solidFill>
                  <a:srgbClr val="9CDCFE"/>
                </a:solidFill>
                <a:latin typeface="Consolas" panose="020B0609020204030204" pitchFamily="49" charset="0"/>
              </a:rPr>
              <a:t>VAR</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(PARM1, PARM2, PARM3)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843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paramètre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315204" y="1276850"/>
            <a:ext cx="6960695" cy="527804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html_</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html_h4</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'&lt;h4&gt;'</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'&lt;/h4&gt;'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html_p</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 $br</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false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'&lt;p&gt;'</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$text</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'&lt;/p&gt;'</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$br</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DCDCAA"/>
                </a:solidFill>
                <a:effectLst/>
                <a:latin typeface="Consolas" panose="020B0609020204030204" pitchFamily="49" charset="0"/>
              </a:rPr>
              <a:t>html_h4</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'Titre h4’</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html_</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html_p</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'Paragraphe 1'</a:t>
            </a:r>
            <a:r>
              <a:rPr lang="fr-FR" sz="1600" b="0" noProof="1">
                <a:solidFill>
                  <a:srgbClr val="D4D4D4"/>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true</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html_p</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'Paragraphe 2'</a:t>
            </a:r>
            <a:r>
              <a:rPr lang="fr-FR" sz="1600" b="0" noProof="1">
                <a:solidFill>
                  <a:srgbClr val="D4D4D4"/>
                </a:solidFill>
                <a:effectLst/>
                <a:latin typeface="Consolas" panose="020B0609020204030204" pitchFamily="49" charset="0"/>
              </a:rPr>
              <a:t>);</a:t>
            </a:r>
          </a:p>
        </p:txBody>
      </p:sp>
      <p:sp>
        <p:nvSpPr>
          <p:cNvPr id="14" name="Rectangle : avec coins arrondis en diagonale 13">
            <a:extLst>
              <a:ext uri="{FF2B5EF4-FFF2-40B4-BE49-F238E27FC236}">
                <a16:creationId xmlns:a16="http://schemas.microsoft.com/office/drawing/2014/main" id="{FB3A7BE7-A149-4CEF-BFF5-4E62617381A3}"/>
              </a:ext>
            </a:extLst>
          </p:cNvPr>
          <p:cNvSpPr/>
          <p:nvPr/>
        </p:nvSpPr>
        <p:spPr>
          <a:xfrm>
            <a:off x="8676704" y="1715334"/>
            <a:ext cx="2932116" cy="1634490"/>
          </a:xfrm>
          <a:prstGeom prst="round2Diag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l"/>
            <a:r>
              <a:rPr lang="fr-FR" b="1" i="0" dirty="0">
                <a:solidFill>
                  <a:srgbClr val="000000"/>
                </a:solidFill>
                <a:effectLst/>
                <a:latin typeface="Times New Roman" panose="02020603050405020304" pitchFamily="18" charset="0"/>
              </a:rPr>
              <a:t>Titre h4</a:t>
            </a:r>
          </a:p>
          <a:p>
            <a:pPr algn="l"/>
            <a:endParaRPr lang="fr-FR" b="1" i="0" dirty="0">
              <a:solidFill>
                <a:srgbClr val="000000"/>
              </a:solidFill>
              <a:effectLst/>
              <a:latin typeface="Times New Roman" panose="02020603050405020304" pitchFamily="18" charset="0"/>
            </a:endParaRPr>
          </a:p>
          <a:p>
            <a:pPr algn="l"/>
            <a:r>
              <a:rPr lang="fr-FR" b="0" i="0" dirty="0">
                <a:solidFill>
                  <a:srgbClr val="000000"/>
                </a:solidFill>
                <a:effectLst/>
                <a:latin typeface="Times New Roman" panose="02020603050405020304" pitchFamily="18" charset="0"/>
              </a:rPr>
              <a:t>Paragraphe 1</a:t>
            </a:r>
          </a:p>
          <a:p>
            <a:pPr algn="l"/>
            <a:br>
              <a:rPr lang="fr-FR" dirty="0"/>
            </a:br>
            <a:r>
              <a:rPr lang="fr-FR" b="0" i="0" dirty="0">
                <a:solidFill>
                  <a:srgbClr val="000000"/>
                </a:solidFill>
                <a:effectLst/>
                <a:latin typeface="Times New Roman" panose="02020603050405020304" pitchFamily="18" charset="0"/>
              </a:rPr>
              <a:t>Paragraphe 2</a:t>
            </a:r>
          </a:p>
        </p:txBody>
      </p:sp>
    </p:spTree>
    <p:extLst>
      <p:ext uri="{BB962C8B-B14F-4D97-AF65-F5344CB8AC3E}">
        <p14:creationId xmlns:p14="http://schemas.microsoft.com/office/powerpoint/2010/main" val="247084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return</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28479" y="1330382"/>
            <a:ext cx="10666980" cy="2516454"/>
          </a:xfrm>
        </p:spPr>
        <p:txBody>
          <a:bodyPr>
            <a:normAutofit/>
          </a:bodyPr>
          <a:lstStyle/>
          <a:p>
            <a:r>
              <a:rPr lang="fr-FR" dirty="0"/>
              <a:t>Une fonction ne sert pas qu’à afficher des données, elle peut aussi renvoyer une valeur.</a:t>
            </a:r>
          </a:p>
          <a:p>
            <a:r>
              <a:rPr lang="fr-FR" dirty="0"/>
              <a:t>Pour cela on utilise l’instruction « return » suivie de la valeur à retourner.</a:t>
            </a:r>
          </a:p>
          <a:p>
            <a:r>
              <a:rPr lang="fr-FR" dirty="0"/>
              <a:t>A savoir que return arrête aussi la fonction (comme « break » pour une boucle).</a:t>
            </a:r>
          </a:p>
          <a:p>
            <a:r>
              <a:rPr lang="fr-FR" dirty="0"/>
              <a:t>Une fonction peut retourner la valeur d’une variable ou directement  une valeur.</a:t>
            </a:r>
          </a:p>
          <a:p>
            <a:r>
              <a:rPr lang="fr-FR" dirty="0"/>
              <a:t>Une fonction ne peut retourner qu’une seule valeur mais la valeur peut être de n’importe quels types.</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244655" y="3977748"/>
            <a:ext cx="4994099" cy="1940957"/>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CODE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VAL;</a:t>
            </a:r>
          </a:p>
          <a:p>
            <a:r>
              <a:rPr lang="en-US" b="0" dirty="0">
                <a:solidFill>
                  <a:srgbClr val="D4D4D4"/>
                </a:solidFill>
                <a:effectLst/>
                <a:latin typeface="Consolas" panose="020B0609020204030204" pitchFamily="49" charset="0"/>
              </a:rPr>
              <a:t>}</a:t>
            </a:r>
          </a:p>
        </p:txBody>
      </p:sp>
      <p:sp>
        <p:nvSpPr>
          <p:cNvPr id="10" name="Rectangle : avec coins arrondis en diagonale 9">
            <a:extLst>
              <a:ext uri="{FF2B5EF4-FFF2-40B4-BE49-F238E27FC236}">
                <a16:creationId xmlns:a16="http://schemas.microsoft.com/office/drawing/2014/main" id="{C0A91F47-C352-47FA-9039-400B1861816F}"/>
              </a:ext>
            </a:extLst>
          </p:cNvPr>
          <p:cNvSpPr/>
          <p:nvPr/>
        </p:nvSpPr>
        <p:spPr>
          <a:xfrm>
            <a:off x="6627267" y="4012473"/>
            <a:ext cx="5168191" cy="1634490"/>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9CDCFE"/>
                </a:solidFill>
                <a:effectLst/>
                <a:latin typeface="Consolas" panose="020B0609020204030204" pitchFamily="49" charset="0"/>
              </a:rPr>
              <a:t>$VAR</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function</a:t>
            </a:r>
            <a:r>
              <a:rPr lang="fr-FR" b="0" noProof="1">
                <a:solidFill>
                  <a:srgbClr val="D4D4D4"/>
                </a:solidFill>
                <a:effectLst/>
                <a:latin typeface="Consolas" panose="020B0609020204030204" pitchFamily="49" charset="0"/>
              </a:rPr>
              <a:t>() {</a:t>
            </a:r>
          </a:p>
          <a:p>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CODE</a:t>
            </a:r>
            <a:endParaRPr lang="fr-FR" b="0" noProof="1">
              <a:solidFill>
                <a:srgbClr val="D4D4D4"/>
              </a:solidFill>
              <a:effectLst/>
              <a:latin typeface="Consolas" panose="020B0609020204030204" pitchFamily="49" charset="0"/>
            </a:endParaRPr>
          </a:p>
          <a:p>
            <a:br>
              <a:rPr lang="fr-FR" b="0" noProof="1">
                <a:solidFill>
                  <a:srgbClr val="D4D4D4"/>
                </a:solidFill>
                <a:effectLst/>
                <a:latin typeface="Consolas" panose="020B0609020204030204" pitchFamily="49" charset="0"/>
              </a:rPr>
            </a:br>
            <a:r>
              <a:rPr lang="fr-FR" b="0" noProof="1">
                <a:solidFill>
                  <a:srgbClr val="D4D4D4"/>
                </a:solidFill>
                <a:effectLst/>
                <a:latin typeface="Consolas" panose="020B0609020204030204" pitchFamily="49" charset="0"/>
              </a:rPr>
              <a:t>    </a:t>
            </a:r>
            <a:r>
              <a:rPr lang="fr-FR" b="0" noProof="1">
                <a:solidFill>
                  <a:srgbClr val="C586C0"/>
                </a:solidFill>
                <a:effectLst/>
                <a:latin typeface="Consolas" panose="020B0609020204030204" pitchFamily="49" charset="0"/>
              </a:rPr>
              <a:t>return</a:t>
            </a:r>
            <a:r>
              <a:rPr lang="fr-FR" b="0" noProof="1">
                <a:solidFill>
                  <a:srgbClr val="D4D4D4"/>
                </a:solidFill>
                <a:effectLst/>
                <a:latin typeface="Consolas" panose="020B0609020204030204" pitchFamily="49" charset="0"/>
              </a:rPr>
              <a:t> VAL;</a:t>
            </a:r>
          </a:p>
          <a:p>
            <a:r>
              <a:rPr lang="fr-FR" b="0" noProof="1">
                <a:solidFill>
                  <a:srgbClr val="D4D4D4"/>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AF659FA5-3D23-45B9-89A3-95828EC904C3}"/>
              </a:ext>
            </a:extLst>
          </p:cNvPr>
          <p:cNvSpPr txBox="1"/>
          <p:nvPr/>
        </p:nvSpPr>
        <p:spPr>
          <a:xfrm>
            <a:off x="1341429" y="5921090"/>
            <a:ext cx="3890809" cy="646331"/>
          </a:xfrm>
          <a:prstGeom prst="rect">
            <a:avLst/>
          </a:prstGeom>
          <a:noFill/>
        </p:spPr>
        <p:txBody>
          <a:bodyPr wrap="square" rtlCol="0">
            <a:spAutoFit/>
          </a:bodyPr>
          <a:lstStyle/>
          <a:p>
            <a:r>
              <a:rPr lang="fr-FR" dirty="0"/>
              <a:t>Définition d’une fonction avec retour de valeur</a:t>
            </a:r>
          </a:p>
        </p:txBody>
      </p:sp>
      <p:sp>
        <p:nvSpPr>
          <p:cNvPr id="13" name="ZoneTexte 12">
            <a:extLst>
              <a:ext uri="{FF2B5EF4-FFF2-40B4-BE49-F238E27FC236}">
                <a16:creationId xmlns:a16="http://schemas.microsoft.com/office/drawing/2014/main" id="{9F875920-E8B7-4DE0-B7B2-226F7FC285D8}"/>
              </a:ext>
            </a:extLst>
          </p:cNvPr>
          <p:cNvSpPr txBox="1"/>
          <p:nvPr/>
        </p:nvSpPr>
        <p:spPr>
          <a:xfrm>
            <a:off x="6748581" y="5659155"/>
            <a:ext cx="3890809" cy="646331"/>
          </a:xfrm>
          <a:prstGeom prst="rect">
            <a:avLst/>
          </a:prstGeom>
          <a:noFill/>
        </p:spPr>
        <p:txBody>
          <a:bodyPr wrap="square" rtlCol="0">
            <a:spAutoFit/>
          </a:bodyPr>
          <a:lstStyle/>
          <a:p>
            <a:r>
              <a:rPr lang="fr-FR" dirty="0"/>
              <a:t>Définition d’une fonction dans une variable avec retour de valeur</a:t>
            </a:r>
          </a:p>
        </p:txBody>
      </p:sp>
    </p:spTree>
    <p:extLst>
      <p:ext uri="{BB962C8B-B14F-4D97-AF65-F5344CB8AC3E}">
        <p14:creationId xmlns:p14="http://schemas.microsoft.com/office/powerpoint/2010/main" val="416715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return - Exemple</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1315205" y="1354147"/>
            <a:ext cx="5743964" cy="364355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$price</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 $vat</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20</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return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round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$price</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1</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$vat</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100</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Valeur de retour récupéré dans une variable</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$price_ttc</a:t>
            </a:r>
            <a:r>
              <a:rPr lang="fr-FR" sz="1600" b="0" noProof="1">
                <a:solidFill>
                  <a:srgbClr val="D4D4D4"/>
                </a:solidFill>
                <a:effectLst/>
                <a:latin typeface="Consolas" panose="020B0609020204030204" pitchFamily="49" charset="0"/>
              </a:rPr>
              <a:t> = </a:t>
            </a:r>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109.09</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10</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120</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$price_ttc</a:t>
            </a:r>
            <a:r>
              <a:rPr lang="fr-FR" sz="1600" b="0" noProof="1">
                <a:solidFill>
                  <a:srgbClr val="D4D4D4"/>
                </a:solidFill>
                <a:effectLst/>
                <a:latin typeface="Consolas" panose="020B0609020204030204" pitchFamily="49" charset="0"/>
              </a:rPr>
              <a:t> = </a:t>
            </a:r>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45.83</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55</a:t>
            </a:r>
            <a:endParaRPr lang="fr-FR" sz="1600" b="0" noProof="1">
              <a:solidFill>
                <a:srgbClr val="D4D4D4"/>
              </a:solidFill>
              <a:effectLst/>
              <a:latin typeface="Consolas" panose="020B0609020204030204" pitchFamily="49" charset="0"/>
            </a:endParaRP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Valeur de retour non récupéré</a:t>
            </a:r>
            <a:endParaRPr lang="fr-FR" sz="1600" b="0" noProof="1">
              <a:solidFill>
                <a:srgbClr val="D4D4D4"/>
              </a:solidFill>
              <a:effectLst/>
              <a:latin typeface="Consolas" panose="020B0609020204030204" pitchFamily="49" charset="0"/>
            </a:endParaRPr>
          </a:p>
          <a:p>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99</a:t>
            </a:r>
            <a:r>
              <a:rPr lang="fr-FR" sz="1600" b="0" noProof="1">
                <a:solidFill>
                  <a:srgbClr val="D4D4D4"/>
                </a:solidFill>
                <a:effectLst/>
                <a:latin typeface="Consolas" panose="020B0609020204030204" pitchFamily="49" charset="0"/>
              </a:rPr>
              <a:t>);</a:t>
            </a:r>
          </a:p>
        </p:txBody>
      </p:sp>
      <p:sp>
        <p:nvSpPr>
          <p:cNvPr id="8" name="Rectangle : avec coins arrondis en diagonale 7">
            <a:extLst>
              <a:ext uri="{FF2B5EF4-FFF2-40B4-BE49-F238E27FC236}">
                <a16:creationId xmlns:a16="http://schemas.microsoft.com/office/drawing/2014/main" id="{AAB37B2C-7B39-4640-8B89-AE606EC6D535}"/>
              </a:ext>
            </a:extLst>
          </p:cNvPr>
          <p:cNvSpPr/>
          <p:nvPr/>
        </p:nvSpPr>
        <p:spPr>
          <a:xfrm>
            <a:off x="1315205" y="5301123"/>
            <a:ext cx="6960695" cy="91940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endParaRPr lang="fr-FR" sz="1600" b="0" noProof="1">
              <a:solidFill>
                <a:srgbClr val="DCDCAA"/>
              </a:solidFill>
              <a:effectLst/>
              <a:latin typeface="Consolas" panose="020B0609020204030204" pitchFamily="49" charset="0"/>
            </a:endParaRPr>
          </a:p>
          <a:p>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 ERROR ! 1er paramètre obligatoire !</a:t>
            </a:r>
          </a:p>
          <a:p>
            <a:endParaRPr lang="fr-FR" sz="16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4722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722734" y="107659"/>
            <a:ext cx="2365800" cy="723550"/>
          </a:xfrm>
        </p:spPr>
        <p:txBody>
          <a:bodyPr>
            <a:normAutofit fontScale="90000"/>
          </a:bodyPr>
          <a:lstStyle/>
          <a:p>
            <a:pPr algn="r"/>
            <a:r>
              <a:rPr lang="fr-FR" sz="4400" dirty="0">
                <a:solidFill>
                  <a:srgbClr val="4A2318"/>
                </a:solidFill>
              </a:rPr>
              <a:t>Fonctions</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08334"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Fonction avec return - Exemple</a:t>
            </a:r>
          </a:p>
        </p:txBody>
      </p:sp>
      <p:sp>
        <p:nvSpPr>
          <p:cNvPr id="10" name="Rectangle : avec coins arrondis en diagonale 9">
            <a:extLst>
              <a:ext uri="{FF2B5EF4-FFF2-40B4-BE49-F238E27FC236}">
                <a16:creationId xmlns:a16="http://schemas.microsoft.com/office/drawing/2014/main" id="{004A49D5-D5C1-4A73-989C-F8DCB2B8E61A}"/>
              </a:ext>
            </a:extLst>
          </p:cNvPr>
          <p:cNvSpPr/>
          <p:nvPr/>
        </p:nvSpPr>
        <p:spPr>
          <a:xfrm>
            <a:off x="1295206" y="1135482"/>
            <a:ext cx="8031674" cy="555045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6A9955"/>
                </a:solidFill>
                <a:effectLst/>
                <a:latin typeface="Consolas" panose="020B0609020204030204" pitchFamily="49" charset="0"/>
              </a:rPr>
              <a:t>// Définition</a:t>
            </a:r>
            <a:endParaRPr lang="fr-FR" sz="1600" b="0" noProof="1">
              <a:solidFill>
                <a:srgbClr val="D4D4D4"/>
              </a:solidFill>
              <a:effectLst/>
              <a:latin typeface="Consolas" panose="020B0609020204030204" pitchFamily="49" charset="0"/>
            </a:endParaRPr>
          </a:p>
          <a:p>
            <a:r>
              <a:rPr lang="fr-FR" sz="1600" b="0" noProof="1">
                <a:solidFill>
                  <a:srgbClr val="569CD6"/>
                </a:solidFill>
                <a:effectLst/>
                <a:latin typeface="Consolas" panose="020B0609020204030204" pitchFamily="49" charset="0"/>
              </a:rPr>
              <a:t>function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$price</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 $vat</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20</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$vatAccepted</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20</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10</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5.5</a:t>
            </a:r>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if</a:t>
            </a:r>
            <a:r>
              <a:rPr lang="fr-FR" sz="1600" b="0" noProof="1">
                <a:solidFill>
                  <a:srgbClr val="D4D4D4"/>
                </a:solidFill>
                <a:effectLst/>
                <a:latin typeface="Consolas" panose="020B0609020204030204" pitchFamily="49" charset="0"/>
              </a:rPr>
              <a:t> ( !</a:t>
            </a:r>
            <a:r>
              <a:rPr lang="fr-FR" sz="1600" b="0" noProof="1">
                <a:solidFill>
                  <a:srgbClr val="DCDCAA"/>
                </a:solidFill>
                <a:effectLst/>
                <a:latin typeface="Consolas" panose="020B0609020204030204" pitchFamily="49" charset="0"/>
              </a:rPr>
              <a:t>in_array</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$vat</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$vatAccepted</a:t>
            </a:r>
            <a:r>
              <a:rPr lang="fr-FR" sz="1600" b="0" noProof="1">
                <a:solidFill>
                  <a:srgbClr val="D4D4D4"/>
                </a:solidFill>
                <a:effectLst/>
                <a:latin typeface="Consolas" panose="020B0609020204030204" pitchFamily="49" charset="0"/>
              </a:rPr>
              <a:t>) )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'&lt;br&gt;! ERROR ! VAT value is not accepted !&lt;br&gt;'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return</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return null;</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    }</a:t>
            </a:r>
          </a:p>
          <a:p>
            <a:br>
              <a:rPr lang="fr-FR" sz="1600" b="0" noProof="1">
                <a:solidFill>
                  <a:srgbClr val="D4D4D4"/>
                </a:solidFill>
                <a:effectLst/>
                <a:latin typeface="Consolas" panose="020B0609020204030204" pitchFamily="49" charset="0"/>
              </a:rPr>
            </a:br>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return</a:t>
            </a:r>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round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$price</a:t>
            </a:r>
            <a:r>
              <a:rPr lang="fr-FR" sz="1600" b="0" noProof="1">
                <a:solidFill>
                  <a:srgbClr val="D4D4D4"/>
                </a:solidFill>
                <a:effectLst/>
                <a:latin typeface="Consolas" panose="020B0609020204030204" pitchFamily="49" charset="0"/>
              </a:rPr>
              <a:t> * (</a:t>
            </a:r>
            <a:r>
              <a:rPr lang="fr-FR" sz="1600" b="0" noProof="1">
                <a:solidFill>
                  <a:srgbClr val="B5CEA8"/>
                </a:solidFill>
                <a:effectLst/>
                <a:latin typeface="Consolas" panose="020B0609020204030204" pitchFamily="49" charset="0"/>
              </a:rPr>
              <a:t>1</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$vat</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100</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6A9955"/>
                </a:solidFill>
                <a:effectLst/>
                <a:latin typeface="Consolas" panose="020B0609020204030204" pitchFamily="49" charset="0"/>
              </a:rPr>
              <a:t>// Appel</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$price_ttc</a:t>
            </a:r>
            <a:r>
              <a:rPr lang="fr-FR" sz="1600" b="0" noProof="1">
                <a:solidFill>
                  <a:srgbClr val="D4D4D4"/>
                </a:solidFill>
                <a:effectLst/>
                <a:latin typeface="Consolas" panose="020B0609020204030204" pitchFamily="49" charset="0"/>
              </a:rPr>
              <a:t> = </a:t>
            </a:r>
            <a:r>
              <a:rPr lang="fr-FR" sz="1600" b="0" noProof="1">
                <a:solidFill>
                  <a:srgbClr val="DCDCAA"/>
                </a:solidFill>
                <a:effectLst/>
                <a:latin typeface="Consolas" panose="020B0609020204030204" pitchFamily="49" charset="0"/>
              </a:rPr>
              <a:t>priceTTC</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45.83</a:t>
            </a:r>
            <a:r>
              <a:rPr lang="fr-FR" sz="1600" b="0" noProof="1">
                <a:solidFill>
                  <a:srgbClr val="D4D4D4"/>
                </a:solidFill>
                <a:effectLst/>
                <a:latin typeface="Consolas" panose="020B0609020204030204" pitchFamily="49" charset="0"/>
              </a:rPr>
              <a:t>, </a:t>
            </a:r>
            <a:r>
              <a:rPr lang="fr-FR" sz="1600" b="0" noProof="1">
                <a:solidFill>
                  <a:srgbClr val="B5CEA8"/>
                </a:solidFill>
                <a:effectLst/>
                <a:latin typeface="Consolas" panose="020B0609020204030204" pitchFamily="49" charset="0"/>
              </a:rPr>
              <a:t>30</a:t>
            </a:r>
            <a:r>
              <a:rPr lang="fr-FR" sz="1600" b="0" noProof="1">
                <a:solidFill>
                  <a:srgbClr val="D4D4D4"/>
                </a:solidFill>
                <a:effectLst/>
                <a:latin typeface="Consolas" panose="020B0609020204030204" pitchFamily="49" charset="0"/>
              </a:rPr>
              <a:t>);</a:t>
            </a:r>
          </a:p>
          <a:p>
            <a:r>
              <a:rPr lang="fr-FR" sz="1600" b="0" noProof="1">
                <a:solidFill>
                  <a:srgbClr val="C586C0"/>
                </a:solidFill>
                <a:effectLst/>
                <a:latin typeface="Consolas" panose="020B0609020204030204" pitchFamily="49" charset="0"/>
              </a:rPr>
              <a:t>if</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$price_ttc</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null</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63204084"/>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AEDB8405E0742A9ADFB6D4084D515" ma:contentTypeVersion="13" ma:contentTypeDescription="Create a new document." ma:contentTypeScope="" ma:versionID="14494b703a25f43c47aba8c06ba2cfdf">
  <xsd:schema xmlns:xsd="http://www.w3.org/2001/XMLSchema" xmlns:xs="http://www.w3.org/2001/XMLSchema" xmlns:p="http://schemas.microsoft.com/office/2006/metadata/properties" xmlns:ns2="53e7e946-44f4-49f5-9dad-e407c2fd17d7" xmlns:ns3="4fb49bd0-a5f8-443a-b531-ddcc37593867" targetNamespace="http://schemas.microsoft.com/office/2006/metadata/properties" ma:root="true" ma:fieldsID="d7f96f9ff8bbeb0cf6821e4ed6ac7b98" ns2:_="" ns3:_="">
    <xsd:import namespace="53e7e946-44f4-49f5-9dad-e407c2fd17d7"/>
    <xsd:import namespace="4fb49bd0-a5f8-443a-b531-ddcc3759386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7e946-44f4-49f5-9dad-e407c2fd1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b49bd0-a5f8-443a-b531-ddcc3759386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f110dc3-fd3f-460c-9116-c306b057b6ec}" ma:internalName="TaxCatchAll" ma:showField="CatchAllData" ma:web="4fb49bd0-a5f8-443a-b531-ddcc375938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3e7e946-44f4-49f5-9dad-e407c2fd17d7">
      <Terms xmlns="http://schemas.microsoft.com/office/infopath/2007/PartnerControls"/>
    </lcf76f155ced4ddcb4097134ff3c332f>
    <TaxCatchAll xmlns="4fb49bd0-a5f8-443a-b531-ddcc37593867" xsi:nil="true"/>
  </documentManagement>
</p:properties>
</file>

<file path=customXml/itemProps1.xml><?xml version="1.0" encoding="utf-8"?>
<ds:datastoreItem xmlns:ds="http://schemas.openxmlformats.org/officeDocument/2006/customXml" ds:itemID="{BC74B549-3012-401A-80E2-2ACB9E35AB46}"/>
</file>

<file path=customXml/itemProps2.xml><?xml version="1.0" encoding="utf-8"?>
<ds:datastoreItem xmlns:ds="http://schemas.openxmlformats.org/officeDocument/2006/customXml" ds:itemID="{9919F827-834B-47CE-ADB1-BE70CC0E8A0C}"/>
</file>

<file path=customXml/itemProps3.xml><?xml version="1.0" encoding="utf-8"?>
<ds:datastoreItem xmlns:ds="http://schemas.openxmlformats.org/officeDocument/2006/customXml" ds:itemID="{661E6D89-2C5C-4D45-91CB-7F17D720C45C}"/>
</file>

<file path=docProps/app.xml><?xml version="1.0" encoding="utf-8"?>
<Properties xmlns="http://schemas.openxmlformats.org/officeDocument/2006/extended-properties" xmlns:vt="http://schemas.openxmlformats.org/officeDocument/2006/docPropsVTypes">
  <TotalTime>1578</TotalTime>
  <Words>2131</Words>
  <Application>Microsoft Macintosh PowerPoint</Application>
  <PresentationFormat>Grand écran</PresentationFormat>
  <Paragraphs>274</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Calibri</vt:lpstr>
      <vt:lpstr>Consolas</vt:lpstr>
      <vt:lpstr>Franklin Gothic Book</vt:lpstr>
      <vt:lpstr>Times New Roman</vt:lpstr>
      <vt:lpstr>Wingdings</vt:lpstr>
      <vt:lpstr>Cadrage</vt:lpstr>
      <vt:lpstr>PHP</vt:lpstr>
      <vt:lpstr>Dans ce module</vt:lpstr>
      <vt:lpstr>Fonctions</vt:lpstr>
      <vt:lpstr>Fonctions</vt:lpstr>
      <vt:lpstr>Fonctions</vt:lpstr>
      <vt:lpstr>Fonctions</vt:lpstr>
      <vt:lpstr>Fonctions</vt:lpstr>
      <vt:lpstr>Fonctions</vt:lpstr>
      <vt:lpstr>Fonctions</vt:lpstr>
      <vt:lpstr>Fonctions</vt:lpstr>
      <vt:lpstr>Fonctions</vt:lpstr>
      <vt:lpstr>Fonctions</vt:lpstr>
      <vt:lpstr>Fonctions</vt:lpstr>
      <vt:lpstr>Fonctions</vt:lpstr>
      <vt:lpstr>Importations</vt:lpstr>
      <vt:lpstr>Pratique</vt:lpstr>
      <vt:lpstr>Pratique</vt:lpstr>
      <vt:lpstr>Découvertes</vt:lpstr>
      <vt:lpstr>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265</cp:revision>
  <dcterms:created xsi:type="dcterms:W3CDTF">2021-01-10T19:11:48Z</dcterms:created>
  <dcterms:modified xsi:type="dcterms:W3CDTF">2023-11-28T15:02:37Z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0x0101002C8AEDB8405E0742A9ADFB6D4084D515</vt:lpwstr>
  </property>
</Properties>
</file>