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6" r:id="rId4"/>
    <p:sldId id="285" r:id="rId5"/>
    <p:sldId id="289" r:id="rId6"/>
    <p:sldId id="293" r:id="rId7"/>
    <p:sldId id="292" r:id="rId8"/>
    <p:sldId id="296" r:id="rId9"/>
    <p:sldId id="295" r:id="rId10"/>
    <p:sldId id="290" r:id="rId11"/>
    <p:sldId id="297" r:id="rId12"/>
    <p:sldId id="298" r:id="rId13"/>
    <p:sldId id="294" r:id="rId14"/>
    <p:sldId id="299" r:id="rId15"/>
    <p:sldId id="28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5050"/>
    <a:srgbClr val="EDECEB"/>
    <a:srgbClr val="E1B40D"/>
    <a:srgbClr val="875829"/>
    <a:srgbClr val="4A2318"/>
    <a:srgbClr val="7A3A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3A27-AA34-3046-8C42-DB0462393D65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51ABB-7139-EC40-B414-6ED4D7239A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51ABB-7139-EC40-B414-6ED4D7239A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53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7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61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6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7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fr/ref.session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HTTP/Basics_of_HTTP/MIME_types/Common_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515897"/>
            <a:ext cx="10073039" cy="7152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PHP Web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Cookie et $_COOKIE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641993" y="4754076"/>
            <a:ext cx="7849084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$_COOKIE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$lang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'lang'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$_COOKIE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? </a:t>
            </a:r>
            <a:r>
              <a:rPr lang="en-US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$_COOKIE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'lang'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3502BAB-F5AF-41CF-938D-14607F9C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330381"/>
            <a:ext cx="10764381" cy="325292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cookies ne sont pas propres à PHP mais font partie du protocole HTTP. Ce sont des données key/value stockées par le client (navigateur).</a:t>
            </a:r>
          </a:p>
          <a:p>
            <a:r>
              <a:rPr lang="fr-FR" dirty="0"/>
              <a:t>Ces derniers sont retransmis à chaque échange entre le client (navigateur) et le serveur web.</a:t>
            </a:r>
          </a:p>
          <a:p>
            <a:r>
              <a:rPr lang="fr-FR" dirty="0"/>
              <a:t>En PHP (ou tout autre langage serveur) ou en JS Front, on les utilise pour enregistrer des données persistantes sur le navigateur client.</a:t>
            </a:r>
          </a:p>
          <a:p>
            <a:r>
              <a:rPr lang="fr-FR" dirty="0"/>
              <a:t>Les cookies expirent à une date et heure choisie par le serveur ou à défaut par le navigateur (le navigateur aura toujours le dernier mot sur leur conservation).</a:t>
            </a:r>
          </a:p>
          <a:p>
            <a:r>
              <a:rPr lang="fr-FR" dirty="0"/>
              <a:t>Par défaut, il n'y a aucun cookie. </a:t>
            </a:r>
          </a:p>
          <a:p>
            <a:r>
              <a:rPr lang="fr-FR" dirty="0"/>
              <a:t>Pour des raisons de sécurité, ces derniers ne doivent pas contenir de données sensibles.</a:t>
            </a:r>
          </a:p>
        </p:txBody>
      </p:sp>
    </p:spTree>
    <p:extLst>
      <p:ext uri="{BB962C8B-B14F-4D97-AF65-F5344CB8AC3E}">
        <p14:creationId xmlns:p14="http://schemas.microsoft.com/office/powerpoint/2010/main" val="197085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Manipulation de cookies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802264" y="2702205"/>
            <a:ext cx="7849084" cy="40862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3FD43E-2CC9-423E-A86E-BED5EC1617AB}"/>
              </a:ext>
            </a:extLst>
          </p:cNvPr>
          <p:cNvSpPr txBox="1"/>
          <p:nvPr/>
        </p:nvSpPr>
        <p:spPr>
          <a:xfrm>
            <a:off x="1560526" y="2365819"/>
            <a:ext cx="8246665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600" b="0" noProof="1">
                <a:effectLst/>
                <a:latin typeface="Consolas" panose="020B0609020204030204" pitchFamily="49" charset="0"/>
              </a:rPr>
              <a:t> Créer un cookie en PHP avec expiration : maintenant + 1an</a:t>
            </a:r>
            <a:endParaRPr lang="fr-FR" sz="1600" b="1" noProof="1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04E692A0-C36A-4DEC-AFFA-2D5492C0B62E}"/>
              </a:ext>
            </a:extLst>
          </p:cNvPr>
          <p:cNvSpPr/>
          <p:nvPr/>
        </p:nvSpPr>
        <p:spPr>
          <a:xfrm>
            <a:off x="1802264" y="5445046"/>
            <a:ext cx="7849084" cy="40862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E7CDD3-7E96-4A9A-92D4-BC4FDC315C80}"/>
              </a:ext>
            </a:extLst>
          </p:cNvPr>
          <p:cNvSpPr txBox="1"/>
          <p:nvPr/>
        </p:nvSpPr>
        <p:spPr>
          <a:xfrm>
            <a:off x="1560526" y="5108660"/>
            <a:ext cx="4017565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600" b="0" noProof="1">
                <a:effectLst/>
                <a:latin typeface="Consolas" panose="020B0609020204030204" pitchFamily="49" charset="0"/>
              </a:rPr>
              <a:t> Supprime un cookie en PHP</a:t>
            </a:r>
            <a:endParaRPr lang="fr-FR" sz="1600" b="1" noProof="1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D90D03ED-1B1A-45CE-B946-10E7CA1C4DD7}"/>
              </a:ext>
            </a:extLst>
          </p:cNvPr>
          <p:cNvSpPr/>
          <p:nvPr/>
        </p:nvSpPr>
        <p:spPr>
          <a:xfrm>
            <a:off x="1802264" y="3865027"/>
            <a:ext cx="7849084" cy="40862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VAL, </a:t>
            </a:r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NUMBER);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900685-8961-4D0B-B2E5-2C34C8DDFF6B}"/>
              </a:ext>
            </a:extLst>
          </p:cNvPr>
          <p:cNvSpPr txBox="1"/>
          <p:nvPr/>
        </p:nvSpPr>
        <p:spPr>
          <a:xfrm>
            <a:off x="1560526" y="3519149"/>
            <a:ext cx="9332640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600" b="0" noProof="1">
                <a:effectLst/>
                <a:latin typeface="Consolas" panose="020B0609020204030204" pitchFamily="49" charset="0"/>
              </a:rPr>
              <a:t> Créer un cookie en PHP avec expiration définie : maintenant + NUMBER (seconds)</a:t>
            </a:r>
            <a:endParaRPr lang="fr-FR" sz="1600" b="1" noProof="1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0E0ECB2E-783D-4056-985B-14A97CFB1911}"/>
              </a:ext>
            </a:extLst>
          </p:cNvPr>
          <p:cNvSpPr/>
          <p:nvPr/>
        </p:nvSpPr>
        <p:spPr>
          <a:xfrm>
            <a:off x="2205999" y="4270885"/>
            <a:ext cx="7849084" cy="40862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VAL, </a:t>
            </a:r>
            <a:r>
              <a:rPr lang="en-US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(</a:t>
            </a:r>
            <a:r>
              <a:rPr lang="en-US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6367B11-E540-45D9-8978-3B9D8168C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330382"/>
            <a:ext cx="10764381" cy="723550"/>
          </a:xfrm>
        </p:spPr>
        <p:txBody>
          <a:bodyPr>
            <a:normAutofit/>
          </a:bodyPr>
          <a:lstStyle/>
          <a:p>
            <a:r>
              <a:rPr lang="fr-FR" dirty="0"/>
              <a:t>Pour créer, modifier ou supprimer un cookie en PHP on utilisera la fonction setcookie() :</a:t>
            </a:r>
          </a:p>
        </p:txBody>
      </p:sp>
    </p:spTree>
    <p:extLst>
      <p:ext uri="{BB962C8B-B14F-4D97-AF65-F5344CB8AC3E}">
        <p14:creationId xmlns:p14="http://schemas.microsoft.com/office/powerpoint/2010/main" val="300681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Session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237328" y="5648256"/>
            <a:ext cx="4420522" cy="95345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Session non dispnoble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Session dispnoble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02E7469-6D8E-4485-B33B-03CBD249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192984"/>
            <a:ext cx="10764381" cy="446650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Il y a plusieurs concept de sessions. Ici nous parlons de la session gérée via des cookies. Ce mécanisme varie beaucoup d'un langage backend à l'autre.</a:t>
            </a:r>
          </a:p>
          <a:p>
            <a:r>
              <a:rPr lang="fr-FR" dirty="0"/>
              <a:t>La session contrairement au cookie permet de stocker des informations key/value de l'utilisateur directement sur le serveur avec le tableau super global $_SESSION. </a:t>
            </a:r>
          </a:p>
          <a:p>
            <a:r>
              <a:rPr lang="fr-FR" dirty="0"/>
              <a:t>On utilisera la session pour finir le concept d'authentification (login) d'un utilisateur.</a:t>
            </a:r>
          </a:p>
          <a:p>
            <a:r>
              <a:rPr lang="fr-FR" dirty="0"/>
              <a:t>Donc tout comme les cookies, une session sera liée à un utilisateur précis. En réalité, le langage backend (PHP) va créer un cookie identification qui servira à lier la session entre le navigateur et le serveur.</a:t>
            </a:r>
          </a:p>
          <a:p>
            <a:r>
              <a:rPr lang="fr-FR" dirty="0"/>
              <a:t>Pour utiliser une session PHP, il faut la démarrer avec la fonction </a:t>
            </a:r>
            <a:r>
              <a:rPr lang="fr-FR" noProof="1"/>
              <a:t>session_start</a:t>
            </a:r>
            <a:r>
              <a:rPr lang="fr-FR" dirty="0"/>
              <a:t>() :</a:t>
            </a:r>
          </a:p>
          <a:p>
            <a:pPr marL="987552" lvl="1" indent="-457200">
              <a:buFont typeface="+mj-lt"/>
              <a:buAutoNum type="arabicPeriod"/>
            </a:pPr>
            <a:r>
              <a:rPr lang="fr-FR" dirty="0"/>
              <a:t>On appel la fonction </a:t>
            </a:r>
            <a:r>
              <a:rPr lang="fr-FR" b="1" dirty="0"/>
              <a:t>session_start()</a:t>
            </a:r>
          </a:p>
          <a:p>
            <a:pPr marL="987552" lvl="1" indent="-457200">
              <a:buFont typeface="+mj-lt"/>
              <a:buAutoNum type="arabicPeriod"/>
            </a:pPr>
            <a:r>
              <a:rPr lang="fr-FR" dirty="0"/>
              <a:t>Si le cookie de session n'existe, </a:t>
            </a:r>
            <a:r>
              <a:rPr lang="fr-FR" b="1" dirty="0"/>
              <a:t>PHP génère un cookie appelé PHPSESSID </a:t>
            </a:r>
            <a:r>
              <a:rPr lang="fr-FR" dirty="0"/>
              <a:t>contenant un string aléatoire et unique qui servira d'identifiant. </a:t>
            </a:r>
            <a:r>
              <a:rPr lang="fr-FR" b="1" dirty="0"/>
              <a:t>S'il existe, PHP utilise la session existante</a:t>
            </a:r>
            <a:r>
              <a:rPr lang="fr-FR" dirty="0"/>
              <a:t>.</a:t>
            </a:r>
            <a:endParaRPr lang="fr-FR" b="1" dirty="0"/>
          </a:p>
          <a:p>
            <a:pPr marL="987552" lvl="1" indent="-457200">
              <a:buFont typeface="+mj-lt"/>
              <a:buAutoNum type="arabicPeriod"/>
            </a:pPr>
            <a:r>
              <a:rPr lang="fr-FR" dirty="0"/>
              <a:t>PHP charge alors toutes les données de session liées à l'identifiant qu'il connait.</a:t>
            </a:r>
          </a:p>
          <a:p>
            <a:pPr marL="987552" lvl="1" indent="-457200">
              <a:buFont typeface="+mj-lt"/>
              <a:buAutoNum type="arabicPeriod"/>
            </a:pPr>
            <a:r>
              <a:rPr lang="fr-FR" dirty="0"/>
              <a:t>Après ça, l'utilisation des fonctions de sessions est disponible. </a:t>
            </a:r>
            <a:r>
              <a:rPr lang="fr-FR" b="1" dirty="0"/>
              <a:t>Sans session_start(), l'utilisation d'une fonction de sessions générera une erreur !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28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Session - Exemple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344813" y="1330382"/>
            <a:ext cx="7849084" cy="173664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Utilisation de la session n'est pas dispnoble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$_SESSION n'existe pas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Utilisation de la session est dispnoble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$_SESSION existe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8F387B7C-D832-451C-B532-CCA4B9EA2EB9}"/>
              </a:ext>
            </a:extLst>
          </p:cNvPr>
          <p:cNvSpPr/>
          <p:nvPr/>
        </p:nvSpPr>
        <p:spPr>
          <a:xfrm>
            <a:off x="1344813" y="4982455"/>
            <a:ext cx="7849084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Destruction des données de session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session_destroy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6F7EB7-20F7-4EAE-9ED2-E54992A4DD2D}"/>
              </a:ext>
            </a:extLst>
          </p:cNvPr>
          <p:cNvSpPr txBox="1"/>
          <p:nvPr/>
        </p:nvSpPr>
        <p:spPr>
          <a:xfrm>
            <a:off x="825162" y="6291727"/>
            <a:ext cx="3844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ym typeface="Wingdings" panose="05000000000000000000" pitchFamily="2" charset="2"/>
              </a:rPr>
              <a:t> Pour info : </a:t>
            </a:r>
            <a:r>
              <a:rPr lang="fr-FR" i="1" dirty="0">
                <a:hlinkClick r:id="rId2"/>
              </a:rPr>
              <a:t>PHP Session Fonctions</a:t>
            </a:r>
            <a:endParaRPr lang="fr-FR" i="1" dirty="0"/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BFEDF8C4-B876-4066-8420-4676006B93DB}"/>
              </a:ext>
            </a:extLst>
          </p:cNvPr>
          <p:cNvSpPr/>
          <p:nvPr/>
        </p:nvSpPr>
        <p:spPr>
          <a:xfrm>
            <a:off x="1344813" y="3286911"/>
            <a:ext cx="7849084" cy="146423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Exemple de manipulations des données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'user@gmail.com'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Add or Update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'Marc'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Add or Update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Remove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9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Session - Exemple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5A65F-FBF8-4016-9CB4-0C476EF96C4A}"/>
              </a:ext>
            </a:extLst>
          </p:cNvPr>
          <p:cNvSpPr/>
          <p:nvPr/>
        </p:nvSpPr>
        <p:spPr>
          <a:xfrm>
            <a:off x="1464886" y="1569304"/>
            <a:ext cx="9262227" cy="2893100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Authentication example</a:t>
            </a:r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Start</a:t>
            </a:r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$email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'admin@my-site.com'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user log en brut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$pwd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'jesuisadmin99'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user log en brut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Check login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===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$email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===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$pwd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Logged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'Location: http://localhost/home.php'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Go home.php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Not logged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'Location: http://localhost/login-form.php'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Back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973532-B5B7-49FF-A5FB-E0F0774567EA}"/>
              </a:ext>
            </a:extLst>
          </p:cNvPr>
          <p:cNvSpPr txBox="1"/>
          <p:nvPr/>
        </p:nvSpPr>
        <p:spPr>
          <a:xfrm>
            <a:off x="1003509" y="1195680"/>
            <a:ext cx="4443571" cy="408623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b="1" noProof="1">
                <a:effectLst/>
                <a:latin typeface="Consolas" panose="020B0609020204030204" pitchFamily="49" charset="0"/>
              </a:rPr>
              <a:t>login.php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1955D1-CEC9-46B1-91DC-FD6264BF11DD}"/>
              </a:ext>
            </a:extLst>
          </p:cNvPr>
          <p:cNvSpPr/>
          <p:nvPr/>
        </p:nvSpPr>
        <p:spPr>
          <a:xfrm>
            <a:off x="1464885" y="4933641"/>
            <a:ext cx="9262227" cy="1815882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Page for authenticated user</a:t>
            </a:r>
          </a:p>
          <a:p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Start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 !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array_key_exist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or !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'Location: http://localhost/login-form.php'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Not logged !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CODE IF LOGGED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492969-7D4B-42B2-AA7B-E0B0CAD03032}"/>
              </a:ext>
            </a:extLst>
          </p:cNvPr>
          <p:cNvSpPr txBox="1"/>
          <p:nvPr/>
        </p:nvSpPr>
        <p:spPr>
          <a:xfrm>
            <a:off x="1003509" y="4550647"/>
            <a:ext cx="4443571" cy="408623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b="1" noProof="1">
                <a:effectLst/>
                <a:latin typeface="Consolas" panose="020B0609020204030204" pitchFamily="49" charset="0"/>
              </a:rPr>
              <a:t>home.php</a:t>
            </a:r>
          </a:p>
        </p:txBody>
      </p:sp>
    </p:spTree>
    <p:extLst>
      <p:ext uri="{BB962C8B-B14F-4D97-AF65-F5344CB8AC3E}">
        <p14:creationId xmlns:p14="http://schemas.microsoft.com/office/powerpoint/2010/main" val="167900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994784" y="913779"/>
            <a:ext cx="10880985" cy="5826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Quand on parle de « </a:t>
            </a:r>
            <a:r>
              <a:rPr lang="fr-FR" sz="175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 »</a:t>
            </a:r>
            <a:r>
              <a:rPr lang="fr-FR" sz="1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c'est pour un fichier PHP  qui affiche de l'</a:t>
            </a:r>
            <a:r>
              <a:rPr lang="fr-FR" sz="175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r>
              <a:rPr lang="fr-FR" sz="1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mais qui peut aussi contenir du php pour un affichage « dynamique » de l’HTML, pour afficher des paramètres GET venant de l’URL ou alors pour des restrictions d'accès à la page.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Quand on parle de « </a:t>
            </a:r>
            <a:r>
              <a:rPr lang="fr-FR" sz="175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script » </a:t>
            </a:r>
            <a:r>
              <a:rPr lang="fr-FR" sz="1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</a:t>
            </a:r>
            <a:r>
              <a:rPr lang="fr-FR" sz="175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page de traitement »</a:t>
            </a:r>
            <a:r>
              <a:rPr lang="fr-FR" sz="1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c'est pour un fichier PHP qui </a:t>
            </a:r>
            <a:r>
              <a:rPr lang="fr-FR" sz="175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traite des données de formulaires ou des interactions extérieurs (mail, paiement, …) </a:t>
            </a:r>
            <a:r>
              <a:rPr lang="fr-FR" sz="1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qui après traitement des données redirige l'utilisateur sur une « </a:t>
            </a:r>
            <a:r>
              <a:rPr lang="fr-FR" sz="175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</a:t>
            </a:r>
            <a:r>
              <a:rPr lang="fr-FR" sz="17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pour l’affichage.</a:t>
            </a:r>
          </a:p>
          <a:p>
            <a:endParaRPr lang="fr-FR" sz="175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750" dirty="0"/>
              <a:t>Créer un mini-site avec une authentification. Vous devrez utiliser les exemples et les connaissances du cours pour réaliser ce mini-site. Le but est d'avoir une page home.php qui n'est accessible que par un utilisateur que l'on considère connecté. L'authentification est un concept de droit d'accès, il y a donc plusieurs solutions à l'application de ce concept avec les éléments de ce cours.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750" dirty="0"/>
              <a:t>Il est demandé : 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sz="1750" dirty="0"/>
              <a:t>1 page d'accueil simpliste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sz="1750" dirty="0"/>
              <a:t>1 page de login avec le formulaire (email + password)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sz="1750" dirty="0"/>
              <a:t>1 script de traitement du formulaire de login avec les redirections nécessaires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Ø"/>
            </a:pPr>
            <a:r>
              <a:rPr lang="fr-FR" sz="1750" dirty="0"/>
              <a:t>1 page home pour les utilisateurs connectés. Sur cette page home, il serait intéressant de réfléchir à un bouton (lien) de déconnexion pour déconnecter l'utilisateur et de le rediriger sur la page d'accueil. Il est probablement nécessaire de créer un nouveau script.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750" dirty="0"/>
              <a:t>Il peut ensuite être intéressant d'améliorer les comportements du site. Par exemple, un utilisateur connecté ne devrait plus pouvoir accéder à la page de connexion (login) …</a:t>
            </a:r>
          </a:p>
        </p:txBody>
      </p:sp>
    </p:spTree>
    <p:extLst>
      <p:ext uri="{BB962C8B-B14F-4D97-AF65-F5344CB8AC3E}">
        <p14:creationId xmlns:p14="http://schemas.microsoft.com/office/powerpoint/2010/main" val="93560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295418"/>
            <a:ext cx="10073039" cy="1562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PHP Web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0852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99A27-EAB9-4701-9E81-674798E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23053"/>
          </a:xfrm>
        </p:spPr>
        <p:txBody>
          <a:bodyPr>
            <a:normAutofit/>
          </a:bodyPr>
          <a:lstStyle/>
          <a:p>
            <a:r>
              <a:rPr lang="fr-FR"/>
              <a:t>Dans ce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51920-99A9-45AB-8892-EA4044D6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619"/>
            <a:ext cx="9601200" cy="4333905"/>
          </a:xfrm>
        </p:spPr>
        <p:txBody>
          <a:bodyPr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phpinfo() et $_SERVER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$_GET et $_POST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$_POST et les redirections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Upload et $_FILES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Cookie et $_COOKIE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Manipulation de cookies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$_SESSION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267650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phpinfo() et $_SERVER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5"/>
            <a:ext cx="10764381" cy="1361170"/>
          </a:xfrm>
        </p:spPr>
        <p:txBody>
          <a:bodyPr>
            <a:normAutofit/>
          </a:bodyPr>
          <a:lstStyle/>
          <a:p>
            <a:r>
              <a:rPr lang="fr-FR" dirty="0"/>
              <a:t>phpinfo() affiche toutes information de configurations de php et de son serveur d'exécution</a:t>
            </a:r>
          </a:p>
          <a:p>
            <a:r>
              <a:rPr lang="fr-FR" dirty="0"/>
              <a:t>La variable super globale $_SERVER est un tableau contenant toutes les information que PHP à pu récupérer de la requête client.</a:t>
            </a:r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3B8B611B-C0FA-476B-8687-C172F55E5C19}"/>
              </a:ext>
            </a:extLst>
          </p:cNvPr>
          <p:cNvSpPr/>
          <p:nvPr/>
        </p:nvSpPr>
        <p:spPr>
          <a:xfrm>
            <a:off x="1618463" y="3203257"/>
            <a:ext cx="3976141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Display $_SERVER content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$_SERVER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Appel phpinfo()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phpinfo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1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$_GET et $_POST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40277"/>
            <a:ext cx="10764381" cy="1721454"/>
          </a:xfrm>
        </p:spPr>
        <p:txBody>
          <a:bodyPr>
            <a:normAutofit/>
          </a:bodyPr>
          <a:lstStyle/>
          <a:p>
            <a:r>
              <a:rPr lang="fr-FR" dirty="0"/>
              <a:t>$_GET et $_POST sont des variables super globales. Deux tableaux contenant tout les données key/value transmise dans la requête client.</a:t>
            </a:r>
          </a:p>
          <a:p>
            <a:r>
              <a:rPr lang="fr-FR" dirty="0"/>
              <a:t>$_GET contient les données key/value de l'url de la requête HTTP</a:t>
            </a:r>
          </a:p>
          <a:p>
            <a:r>
              <a:rPr lang="fr-FR" dirty="0"/>
              <a:t>$_POST contient les données key/value du body de la requête HTTP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B6E13152-E8C5-405A-AD34-2EDB69E6F3B1}"/>
              </a:ext>
            </a:extLst>
          </p:cNvPr>
          <p:cNvSpPr/>
          <p:nvPr/>
        </p:nvSpPr>
        <p:spPr>
          <a:xfrm>
            <a:off x="2299917" y="4863944"/>
            <a:ext cx="8681271" cy="801568"/>
          </a:xfrm>
          <a:prstGeom prst="round2DiagRect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0" noProof="1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noProof="1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https:// </a:t>
            </a:r>
            <a:r>
              <a:rPr lang="fr-FR" sz="2400" noProof="1">
                <a:solidFill>
                  <a:srgbClr val="FF5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www.youtube.com </a:t>
            </a:r>
            <a:r>
              <a:rPr lang="fr-FR" sz="2400" noProof="1">
                <a:solidFill>
                  <a:srgbClr val="FF99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/watch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noProof="1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fr-FR" sz="2400" noProof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noProof="1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2400" noProof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2400" noProof="1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O4ImsZlkf8c </a:t>
            </a:r>
            <a:r>
              <a:rPr lang="fr-FR" sz="2400" noProof="1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noProof="1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noProof="1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noProof="1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noProof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2400" noProof="1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125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0" noProof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èche : virage 11">
            <a:extLst>
              <a:ext uri="{FF2B5EF4-FFF2-40B4-BE49-F238E27FC236}">
                <a16:creationId xmlns:a16="http://schemas.microsoft.com/office/drawing/2014/main" id="{131ED6AC-7796-489C-B9BA-4F654A5AA762}"/>
              </a:ext>
            </a:extLst>
          </p:cNvPr>
          <p:cNvSpPr/>
          <p:nvPr/>
        </p:nvSpPr>
        <p:spPr>
          <a:xfrm rot="5400000">
            <a:off x="4261637" y="4437019"/>
            <a:ext cx="889172" cy="447524"/>
          </a:xfrm>
          <a:prstGeom prst="bentArrow">
            <a:avLst>
              <a:gd name="adj1" fmla="val 23125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DD3184-9850-4196-A7FE-4543ACD8D9B4}"/>
              </a:ext>
            </a:extLst>
          </p:cNvPr>
          <p:cNvSpPr/>
          <p:nvPr/>
        </p:nvSpPr>
        <p:spPr>
          <a:xfrm>
            <a:off x="2785145" y="3941072"/>
            <a:ext cx="1705704" cy="649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Domaine ou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sous-domaine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5BA2F-A186-41EB-B3E1-AB4CA08A7950}"/>
              </a:ext>
            </a:extLst>
          </p:cNvPr>
          <p:cNvSpPr/>
          <p:nvPr/>
        </p:nvSpPr>
        <p:spPr>
          <a:xfrm>
            <a:off x="996777" y="4532552"/>
            <a:ext cx="1105948" cy="424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Protocole</a:t>
            </a:r>
          </a:p>
        </p:txBody>
      </p:sp>
      <p:sp>
        <p:nvSpPr>
          <p:cNvPr id="16" name="Flèche : angle droit 15">
            <a:extLst>
              <a:ext uri="{FF2B5EF4-FFF2-40B4-BE49-F238E27FC236}">
                <a16:creationId xmlns:a16="http://schemas.microsoft.com/office/drawing/2014/main" id="{1ECA9737-8185-4266-BA72-D9B292446897}"/>
              </a:ext>
            </a:extLst>
          </p:cNvPr>
          <p:cNvSpPr/>
          <p:nvPr/>
        </p:nvSpPr>
        <p:spPr>
          <a:xfrm rot="5400000">
            <a:off x="1793218" y="4642087"/>
            <a:ext cx="424896" cy="103883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EBAD1-98E2-4AB2-8DA3-49368EEAF1B9}"/>
              </a:ext>
            </a:extLst>
          </p:cNvPr>
          <p:cNvSpPr/>
          <p:nvPr/>
        </p:nvSpPr>
        <p:spPr>
          <a:xfrm>
            <a:off x="4571384" y="5963593"/>
            <a:ext cx="1705704" cy="420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Chemin d'accès</a:t>
            </a:r>
          </a:p>
        </p:txBody>
      </p:sp>
      <p:sp>
        <p:nvSpPr>
          <p:cNvPr id="20" name="Flèche : angle droit 19">
            <a:extLst>
              <a:ext uri="{FF2B5EF4-FFF2-40B4-BE49-F238E27FC236}">
                <a16:creationId xmlns:a16="http://schemas.microsoft.com/office/drawing/2014/main" id="{545E4355-DEF2-4A76-AB31-7B6C1A3433D9}"/>
              </a:ext>
            </a:extLst>
          </p:cNvPr>
          <p:cNvSpPr/>
          <p:nvPr/>
        </p:nvSpPr>
        <p:spPr>
          <a:xfrm>
            <a:off x="6268699" y="5424338"/>
            <a:ext cx="424895" cy="801568"/>
          </a:xfrm>
          <a:prstGeom prst="bentUpArrow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205F0-5EB5-406D-9141-0580F3541DB5}"/>
              </a:ext>
            </a:extLst>
          </p:cNvPr>
          <p:cNvSpPr/>
          <p:nvPr/>
        </p:nvSpPr>
        <p:spPr>
          <a:xfrm>
            <a:off x="5085428" y="3936822"/>
            <a:ext cx="1705704" cy="6499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Initialiseur de paramètre</a:t>
            </a:r>
          </a:p>
        </p:txBody>
      </p:sp>
      <p:sp>
        <p:nvSpPr>
          <p:cNvPr id="22" name="Flèche : virage 21">
            <a:extLst>
              <a:ext uri="{FF2B5EF4-FFF2-40B4-BE49-F238E27FC236}">
                <a16:creationId xmlns:a16="http://schemas.microsoft.com/office/drawing/2014/main" id="{32F03C5B-72E1-4EE0-AB92-48C221303C67}"/>
              </a:ext>
            </a:extLst>
          </p:cNvPr>
          <p:cNvSpPr/>
          <p:nvPr/>
        </p:nvSpPr>
        <p:spPr>
          <a:xfrm rot="5400000">
            <a:off x="6566163" y="4434810"/>
            <a:ext cx="889172" cy="447524"/>
          </a:xfrm>
          <a:prstGeom prst="bentArrow">
            <a:avLst>
              <a:gd name="adj1" fmla="val 23125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8FDB7-6630-444E-B29A-07A4C9FAFAED}"/>
              </a:ext>
            </a:extLst>
          </p:cNvPr>
          <p:cNvSpPr/>
          <p:nvPr/>
        </p:nvSpPr>
        <p:spPr>
          <a:xfrm>
            <a:off x="7716138" y="5840485"/>
            <a:ext cx="1705704" cy="6499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Nom du paramètre</a:t>
            </a:r>
          </a:p>
        </p:txBody>
      </p:sp>
      <p:sp>
        <p:nvSpPr>
          <p:cNvPr id="24" name="Flèche : virage 23">
            <a:extLst>
              <a:ext uri="{FF2B5EF4-FFF2-40B4-BE49-F238E27FC236}">
                <a16:creationId xmlns:a16="http://schemas.microsoft.com/office/drawing/2014/main" id="{F19AC608-06F4-409F-993A-194B33E89DD6}"/>
              </a:ext>
            </a:extLst>
          </p:cNvPr>
          <p:cNvSpPr/>
          <p:nvPr/>
        </p:nvSpPr>
        <p:spPr>
          <a:xfrm rot="16200000">
            <a:off x="7079523" y="5589290"/>
            <a:ext cx="791604" cy="481627"/>
          </a:xfrm>
          <a:prstGeom prst="bentArrow">
            <a:avLst>
              <a:gd name="adj1" fmla="val 23125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angle droit 25">
            <a:extLst>
              <a:ext uri="{FF2B5EF4-FFF2-40B4-BE49-F238E27FC236}">
                <a16:creationId xmlns:a16="http://schemas.microsoft.com/office/drawing/2014/main" id="{371EBF2E-14E1-43E1-82F5-CB78D49562C8}"/>
              </a:ext>
            </a:extLst>
          </p:cNvPr>
          <p:cNvSpPr/>
          <p:nvPr/>
        </p:nvSpPr>
        <p:spPr>
          <a:xfrm>
            <a:off x="9430232" y="5439701"/>
            <a:ext cx="478630" cy="791605"/>
          </a:xfrm>
          <a:prstGeom prst="bentUp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1A92C1B3-BF54-4C60-999A-98784401181F}"/>
              </a:ext>
            </a:extLst>
          </p:cNvPr>
          <p:cNvSpPr/>
          <p:nvPr/>
        </p:nvSpPr>
        <p:spPr>
          <a:xfrm rot="5400000">
            <a:off x="9900762" y="4455073"/>
            <a:ext cx="801566" cy="447524"/>
          </a:xfrm>
          <a:prstGeom prst="bentArrow">
            <a:avLst>
              <a:gd name="adj1" fmla="val 23125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 : angle droit 27">
            <a:extLst>
              <a:ext uri="{FF2B5EF4-FFF2-40B4-BE49-F238E27FC236}">
                <a16:creationId xmlns:a16="http://schemas.microsoft.com/office/drawing/2014/main" id="{9243E062-486B-45E0-9EEE-C1DBA8D33EA9}"/>
              </a:ext>
            </a:extLst>
          </p:cNvPr>
          <p:cNvSpPr/>
          <p:nvPr/>
        </p:nvSpPr>
        <p:spPr>
          <a:xfrm rot="10800000">
            <a:off x="8223224" y="4256093"/>
            <a:ext cx="478630" cy="823523"/>
          </a:xfrm>
          <a:prstGeom prst="bentUp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FAA49F70-1FA9-44A1-94C0-BE365272B340}"/>
              </a:ext>
            </a:extLst>
          </p:cNvPr>
          <p:cNvSpPr/>
          <p:nvPr/>
        </p:nvSpPr>
        <p:spPr>
          <a:xfrm>
            <a:off x="9415244" y="3662462"/>
            <a:ext cx="246430" cy="1417156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53DE90-862A-4688-A7D7-31F07992F99B}"/>
              </a:ext>
            </a:extLst>
          </p:cNvPr>
          <p:cNvSpPr/>
          <p:nvPr/>
        </p:nvSpPr>
        <p:spPr>
          <a:xfrm>
            <a:off x="8701854" y="4001939"/>
            <a:ext cx="1375929" cy="649958"/>
          </a:xfrm>
          <a:prstGeom prst="rect">
            <a:avLst/>
          </a:prstGeom>
          <a:solidFill>
            <a:srgbClr val="EDECEB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Valeur du paramètre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A95481-0940-4564-A9BE-E911448475C1}"/>
              </a:ext>
            </a:extLst>
          </p:cNvPr>
          <p:cNvSpPr/>
          <p:nvPr/>
        </p:nvSpPr>
        <p:spPr>
          <a:xfrm>
            <a:off x="9105886" y="3030819"/>
            <a:ext cx="2103987" cy="6499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Séparateur entre chaque paramètre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5BD6CEB-8C37-4C4A-A16B-6D7EA68DBB43}"/>
              </a:ext>
            </a:extLst>
          </p:cNvPr>
          <p:cNvSpPr txBox="1"/>
          <p:nvPr/>
        </p:nvSpPr>
        <p:spPr>
          <a:xfrm>
            <a:off x="738217" y="3403293"/>
            <a:ext cx="3123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600" b="1" i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2200" b="1" i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2200" b="1" i="1" dirty="0">
                <a:solidFill>
                  <a:schemeClr val="accent2">
                    <a:lumMod val="75000"/>
                  </a:schemeClr>
                </a:solidFill>
              </a:rPr>
              <a:t>$_GET et les URL :</a:t>
            </a:r>
          </a:p>
        </p:txBody>
      </p:sp>
    </p:spTree>
    <p:extLst>
      <p:ext uri="{BB962C8B-B14F-4D97-AF65-F5344CB8AC3E}">
        <p14:creationId xmlns:p14="http://schemas.microsoft.com/office/powerpoint/2010/main" val="306717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$_GET - Exemple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B6E13152-E8C5-405A-AD34-2EDB69E6F3B1}"/>
              </a:ext>
            </a:extLst>
          </p:cNvPr>
          <p:cNvSpPr/>
          <p:nvPr/>
        </p:nvSpPr>
        <p:spPr>
          <a:xfrm>
            <a:off x="1125920" y="1303912"/>
            <a:ext cx="8681271" cy="801568"/>
          </a:xfrm>
          <a:prstGeom prst="round2DiagRect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0" noProof="1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400" noProof="1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http://</a:t>
            </a:r>
            <a:r>
              <a:rPr lang="fr-FR" sz="2400" noProof="1">
                <a:solidFill>
                  <a:srgbClr val="FF5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fr-FR" sz="2400" noProof="1">
                <a:solidFill>
                  <a:srgbClr val="FF99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/index.php</a:t>
            </a:r>
            <a:r>
              <a:rPr lang="fr-FR" sz="2400" noProof="1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fr-FR" sz="2400" noProof="1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2400" noProof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2400" noProof="1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jean</a:t>
            </a:r>
            <a:r>
              <a:rPr lang="fr-FR" sz="2400" noProof="1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noProof="1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fr-FR" sz="2400" noProof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2400" noProof="1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0" noProof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542013" y="2225142"/>
            <a:ext cx="7849084" cy="1940957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"L'utilisateur s'appel 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et à 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ans."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0" name="Rectangle : avec coins arrondis en diagonale 29">
            <a:extLst>
              <a:ext uri="{FF2B5EF4-FFF2-40B4-BE49-F238E27FC236}">
                <a16:creationId xmlns:a16="http://schemas.microsoft.com/office/drawing/2014/main" id="{F1DF8CFF-F4DA-49BB-BB35-2EC502BBA724}"/>
              </a:ext>
            </a:extLst>
          </p:cNvPr>
          <p:cNvSpPr/>
          <p:nvPr/>
        </p:nvSpPr>
        <p:spPr>
          <a:xfrm>
            <a:off x="1542013" y="4322337"/>
            <a:ext cx="4085691" cy="2181094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(size=2)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'name' </a:t>
            </a:r>
            <a:r>
              <a:rPr lang="en-US" sz="1800" dirty="0">
                <a:solidFill>
                  <a:srgbClr val="888A8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string </a:t>
            </a:r>
            <a:r>
              <a:rPr lang="en-US" sz="1800" dirty="0">
                <a:solidFill>
                  <a:srgbClr val="CC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'jean'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(length=4)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fr-FR" sz="1800" noProof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'age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 </a:t>
            </a:r>
            <a:r>
              <a:rPr lang="fr-FR" sz="1800" dirty="0">
                <a:solidFill>
                  <a:srgbClr val="888A8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=&gt;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string </a:t>
            </a:r>
            <a:r>
              <a:rPr lang="fr-FR" sz="1800" dirty="0">
                <a:solidFill>
                  <a:srgbClr val="CC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'25'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fr-FR" sz="1800" i="1" noProof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length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=2)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L'utilisateur s'appelle jean et à 25 ans.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$_POST - Exemple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479649" y="1949569"/>
            <a:ext cx="5640840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"contact.php"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"Envoyer"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C0CD3992-9DA4-4D19-9531-F5E7004617F7}"/>
              </a:ext>
            </a:extLst>
          </p:cNvPr>
          <p:cNvSpPr/>
          <p:nvPr/>
        </p:nvSpPr>
        <p:spPr>
          <a:xfrm>
            <a:off x="1461802" y="4060343"/>
            <a:ext cx="8267736" cy="1940957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$name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$age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"L'utilisateur s'appel 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et à 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ans."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4FD9C0FD-57C6-48D6-8552-261B9A8054F8}"/>
              </a:ext>
            </a:extLst>
          </p:cNvPr>
          <p:cNvSpPr/>
          <p:nvPr/>
        </p:nvSpPr>
        <p:spPr>
          <a:xfrm>
            <a:off x="7473582" y="1436314"/>
            <a:ext cx="4085691" cy="2181094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(size=2)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'name' </a:t>
            </a:r>
            <a:r>
              <a:rPr lang="en-US" sz="1800" dirty="0">
                <a:solidFill>
                  <a:srgbClr val="888A8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string </a:t>
            </a:r>
            <a:r>
              <a:rPr lang="en-US" sz="1800" dirty="0">
                <a:solidFill>
                  <a:srgbClr val="CC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'jean'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(length=4)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fr-FR" sz="1800" noProof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'age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 </a:t>
            </a:r>
            <a:r>
              <a:rPr lang="fr-FR" sz="1800" dirty="0">
                <a:solidFill>
                  <a:srgbClr val="888A8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=&gt;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string </a:t>
            </a:r>
            <a:r>
              <a:rPr lang="fr-FR" sz="1800" dirty="0">
                <a:solidFill>
                  <a:srgbClr val="CC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'25'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fr-FR" sz="1800" i="1" noProof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length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=2)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L'utilisateur s'appelle jean et à 25 ans.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8C3916-371F-409F-B39B-3A6B7C04A5F4}"/>
              </a:ext>
            </a:extLst>
          </p:cNvPr>
          <p:cNvSpPr txBox="1"/>
          <p:nvPr/>
        </p:nvSpPr>
        <p:spPr>
          <a:xfrm>
            <a:off x="932246" y="2327133"/>
            <a:ext cx="5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F85628-7259-4A91-86B6-ECED0D18CC79}"/>
              </a:ext>
            </a:extLst>
          </p:cNvPr>
          <p:cNvSpPr txBox="1"/>
          <p:nvPr/>
        </p:nvSpPr>
        <p:spPr>
          <a:xfrm>
            <a:off x="932246" y="4735373"/>
            <a:ext cx="5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5520A5-F343-4157-B3B2-171C191FC21C}"/>
              </a:ext>
            </a:extLst>
          </p:cNvPr>
          <p:cNvSpPr txBox="1"/>
          <p:nvPr/>
        </p:nvSpPr>
        <p:spPr>
          <a:xfrm>
            <a:off x="1205947" y="1627185"/>
            <a:ext cx="4443571" cy="408623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8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800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sz="1800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sz="1800" b="1" noProof="1">
                <a:effectLst/>
                <a:latin typeface="Consolas" panose="020B0609020204030204" pitchFamily="49" charset="0"/>
              </a:rPr>
              <a:t>index.php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4A11E9-2618-4224-9221-1DA53CEE9845}"/>
              </a:ext>
            </a:extLst>
          </p:cNvPr>
          <p:cNvSpPr txBox="1"/>
          <p:nvPr/>
        </p:nvSpPr>
        <p:spPr>
          <a:xfrm>
            <a:off x="1205946" y="3754379"/>
            <a:ext cx="4443571" cy="408623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8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800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sz="1800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sz="1800" b="1" noProof="1">
                <a:effectLst/>
                <a:latin typeface="Consolas" panose="020B0609020204030204" pitchFamily="49" charset="0"/>
              </a:rPr>
              <a:t>contact.php</a:t>
            </a:r>
          </a:p>
        </p:txBody>
      </p:sp>
    </p:spTree>
    <p:extLst>
      <p:ext uri="{BB962C8B-B14F-4D97-AF65-F5344CB8AC3E}">
        <p14:creationId xmlns:p14="http://schemas.microsoft.com/office/powerpoint/2010/main" val="121213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$_POST et les redirections - Exemple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930432" y="1502269"/>
            <a:ext cx="5640840" cy="146423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"contact.php"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"Envoyer"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C0CD3992-9DA4-4D19-9531-F5E7004617F7}"/>
              </a:ext>
            </a:extLst>
          </p:cNvPr>
          <p:cNvSpPr/>
          <p:nvPr/>
        </p:nvSpPr>
        <p:spPr>
          <a:xfrm>
            <a:off x="1930432" y="3429000"/>
            <a:ext cx="7339298" cy="309872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Utiliser les données de $_POST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  - Envoyer un email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  - Ajouter les données en BDD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  - Mettre à jour des données en BDD 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  - Stocker les données dans un fichier (ex: JSON)</a:t>
            </a:r>
          </a:p>
          <a:p>
            <a:r>
              <a:rPr lang="fr-FR" sz="1600" noProof="1">
                <a:solidFill>
                  <a:srgbClr val="6A9955"/>
                </a:solidFill>
                <a:latin typeface="Consolas" panose="020B0609020204030204" pitchFamily="49" charset="0"/>
              </a:rPr>
              <a:t>    //    - ...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600" b="0" noProof="1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Puis une redirection PHP de la requête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"Location: http://localhost/index.php"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75B008-D288-4B2E-A1C9-04661733BECB}"/>
              </a:ext>
            </a:extLst>
          </p:cNvPr>
          <p:cNvSpPr txBox="1"/>
          <p:nvPr/>
        </p:nvSpPr>
        <p:spPr>
          <a:xfrm>
            <a:off x="1383029" y="1805742"/>
            <a:ext cx="5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535382-1A3B-4CBB-958A-6D7C5A86B214}"/>
              </a:ext>
            </a:extLst>
          </p:cNvPr>
          <p:cNvSpPr txBox="1"/>
          <p:nvPr/>
        </p:nvSpPr>
        <p:spPr>
          <a:xfrm>
            <a:off x="1383029" y="4564919"/>
            <a:ext cx="5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246C43-06DA-4D01-8D8C-BA841DABC7EC}"/>
              </a:ext>
            </a:extLst>
          </p:cNvPr>
          <p:cNvSpPr txBox="1"/>
          <p:nvPr/>
        </p:nvSpPr>
        <p:spPr>
          <a:xfrm>
            <a:off x="7661418" y="1833959"/>
            <a:ext cx="5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5050"/>
                </a:solidFill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3CFC483-DA22-4DFC-BF22-0D084B135476}"/>
              </a:ext>
            </a:extLst>
          </p:cNvPr>
          <p:cNvSpPr txBox="1"/>
          <p:nvPr/>
        </p:nvSpPr>
        <p:spPr>
          <a:xfrm>
            <a:off x="1620729" y="1150720"/>
            <a:ext cx="4443571" cy="408623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8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800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sz="1800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sz="1800" b="1" noProof="1">
                <a:effectLst/>
                <a:latin typeface="Consolas" panose="020B0609020204030204" pitchFamily="49" charset="0"/>
              </a:rPr>
              <a:t>index.php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1314F7-B0D3-4190-9300-0996AC61E090}"/>
              </a:ext>
            </a:extLst>
          </p:cNvPr>
          <p:cNvSpPr txBox="1"/>
          <p:nvPr/>
        </p:nvSpPr>
        <p:spPr>
          <a:xfrm>
            <a:off x="1620729" y="3179369"/>
            <a:ext cx="4443571" cy="408623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8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800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sz="1800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sz="1800" b="1" noProof="1">
                <a:effectLst/>
                <a:latin typeface="Consolas" panose="020B0609020204030204" pitchFamily="49" charset="0"/>
              </a:rPr>
              <a:t>contact.php</a:t>
            </a:r>
          </a:p>
        </p:txBody>
      </p:sp>
    </p:spTree>
    <p:extLst>
      <p:ext uri="{BB962C8B-B14F-4D97-AF65-F5344CB8AC3E}">
        <p14:creationId xmlns:p14="http://schemas.microsoft.com/office/powerpoint/2010/main" val="317547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Upload et $_FILES 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565909" y="3096017"/>
            <a:ext cx="9144001" cy="95345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"upload.php"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 </a:t>
            </a:r>
            <a:r>
              <a:rPr lang="fr-FR" sz="1600" b="1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fr-FR" sz="1600" b="1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1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noProof="1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"cv"</a:t>
            </a:r>
            <a:r>
              <a:rPr lang="fr-FR" sz="1600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840D47B9-1C86-4BD2-83AE-5878C725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330383"/>
            <a:ext cx="10764381" cy="127628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super globale $_FILES est un tableau contenant des données utilises les fichiers uploadés. Ces données sont elle-même sous la forme d'un tableau. $_FILES est donc un tableau à 2 dimensions.</a:t>
            </a:r>
          </a:p>
          <a:p>
            <a:r>
              <a:rPr lang="fr-FR" dirty="0"/>
              <a:t>Dans un formulaire HTML, il faut indiquer au navigateur et au serveur que l'on va réaliser l'envoi d'un fichier par l'ajout de </a:t>
            </a:r>
            <a:r>
              <a:rPr lang="fr-FR" b="1" noProof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enctype</a:t>
            </a:r>
            <a:r>
              <a:rPr lang="fr-FR" b="1" noProof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fr-FR" b="1" noProof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"multipart/form-data"</a:t>
            </a:r>
            <a:r>
              <a:rPr lang="fr-FR" dirty="0"/>
              <a:t> dans la balise form.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6EE76FC7-BFF2-46E6-B520-FABE28140771}"/>
              </a:ext>
            </a:extLst>
          </p:cNvPr>
          <p:cNvSpPr/>
          <p:nvPr/>
        </p:nvSpPr>
        <p:spPr>
          <a:xfrm>
            <a:off x="1565909" y="4849546"/>
            <a:ext cx="3446681" cy="95345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fr-FR" sz="1600" b="0" noProof="1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'cv'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7CC1F73E-BBFD-4C9C-82C5-848825F53D70}"/>
              </a:ext>
            </a:extLst>
          </p:cNvPr>
          <p:cNvSpPr/>
          <p:nvPr/>
        </p:nvSpPr>
        <p:spPr>
          <a:xfrm>
            <a:off x="5360795" y="4239715"/>
            <a:ext cx="6576865" cy="2195778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4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(size=5)</a:t>
            </a:r>
            <a:endParaRPr lang="fr-FR" sz="14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'name' </a:t>
            </a:r>
            <a:r>
              <a:rPr lang="fr-FR" sz="1400" noProof="1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noProof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'CV MEYER Marc.pdf'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i="1" noProof="1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400" i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'type' </a:t>
            </a:r>
            <a:r>
              <a:rPr lang="fr-FR" sz="1400" noProof="1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sz="1400" noProof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'application/pdf'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(length=10)</a:t>
            </a:r>
            <a:endParaRPr lang="fr-FR" sz="14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'tmp_name' </a:t>
            </a:r>
            <a:r>
              <a:rPr lang="fr-FR" sz="1400" noProof="1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fr-FR" sz="1400" noProof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'/tmp/php3E7A.tmp'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(length=25)</a:t>
            </a:r>
            <a:endParaRPr lang="fr-FR" sz="14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'error' </a:t>
            </a:r>
            <a:r>
              <a:rPr lang="fr-FR" sz="1400" noProof="1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fr-FR" sz="1400" noProof="1">
                <a:solidFill>
                  <a:srgbClr val="4E9A0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fr-FR" sz="14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'size' </a:t>
            </a:r>
            <a:r>
              <a:rPr lang="fr-FR" sz="1400" noProof="1">
                <a:solidFill>
                  <a:srgbClr val="888A8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fr-FR" sz="1400" noProof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fr-FR" sz="1400" noProof="1">
                <a:solidFill>
                  <a:srgbClr val="4E9A0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1024352</a:t>
            </a:r>
            <a:endParaRPr lang="fr-FR" sz="14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5DFE40F-9781-4DC0-85B5-6F577D8A74FB}"/>
              </a:ext>
            </a:extLst>
          </p:cNvPr>
          <p:cNvSpPr txBox="1"/>
          <p:nvPr/>
        </p:nvSpPr>
        <p:spPr>
          <a:xfrm>
            <a:off x="825162" y="6291727"/>
            <a:ext cx="3844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ym typeface="Wingdings" panose="05000000000000000000" pitchFamily="2" charset="2"/>
              </a:rPr>
              <a:t> Pour info : </a:t>
            </a:r>
            <a:r>
              <a:rPr lang="fr-FR" i="1" dirty="0">
                <a:hlinkClick r:id="rId2"/>
              </a:rPr>
              <a:t>HTTP MIME Types</a:t>
            </a:r>
            <a:endParaRPr lang="fr-FR" i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88F679-4CD4-446E-BF25-6F7927D25571}"/>
              </a:ext>
            </a:extLst>
          </p:cNvPr>
          <p:cNvSpPr txBox="1"/>
          <p:nvPr/>
        </p:nvSpPr>
        <p:spPr>
          <a:xfrm>
            <a:off x="1168062" y="4531482"/>
            <a:ext cx="3671361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600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upload.php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DCEE8D-B3A8-40CA-A9AD-A4358BE6B3CD}"/>
              </a:ext>
            </a:extLst>
          </p:cNvPr>
          <p:cNvSpPr txBox="1"/>
          <p:nvPr/>
        </p:nvSpPr>
        <p:spPr>
          <a:xfrm>
            <a:off x="1168063" y="2777230"/>
            <a:ext cx="3671360" cy="374571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sz="1600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sz="1600" b="1" noProof="1">
                <a:effectLst/>
                <a:latin typeface="Consolas" panose="020B0609020204030204" pitchFamily="49" charset="0"/>
              </a:rPr>
              <a:t>index.php</a:t>
            </a:r>
          </a:p>
        </p:txBody>
      </p:sp>
    </p:spTree>
    <p:extLst>
      <p:ext uri="{BB962C8B-B14F-4D97-AF65-F5344CB8AC3E}">
        <p14:creationId xmlns:p14="http://schemas.microsoft.com/office/powerpoint/2010/main" val="293744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191" y="107659"/>
            <a:ext cx="2281343" cy="723550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PHP Web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8892791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Upload et $_FILES - Exemple</a:t>
            </a:r>
          </a:p>
        </p:txBody>
      </p:sp>
      <p:sp>
        <p:nvSpPr>
          <p:cNvPr id="29" name="Rectangle : avec coins arrondis en diagonale 28">
            <a:extLst>
              <a:ext uri="{FF2B5EF4-FFF2-40B4-BE49-F238E27FC236}">
                <a16:creationId xmlns:a16="http://schemas.microsoft.com/office/drawing/2014/main" id="{ECDB6DE5-EC50-493B-94FF-8F1CE5E1475D}"/>
              </a:ext>
            </a:extLst>
          </p:cNvPr>
          <p:cNvSpPr/>
          <p:nvPr/>
        </p:nvSpPr>
        <p:spPr>
          <a:xfrm>
            <a:off x="1285338" y="1586658"/>
            <a:ext cx="10168725" cy="163449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"upload.php"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  </a:t>
            </a:r>
            <a:r>
              <a:rPr lang="fr-FR" b="1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fr-FR" b="1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1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"multipart/form-data"  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"cv"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"Envoyer"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C0CD3992-9DA4-4D19-9531-F5E7004617F7}"/>
              </a:ext>
            </a:extLst>
          </p:cNvPr>
          <p:cNvSpPr/>
          <p:nvPr/>
        </p:nvSpPr>
        <p:spPr>
          <a:xfrm>
            <a:off x="1285338" y="3794787"/>
            <a:ext cx="10076082" cy="2860358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'cv'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and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'cv'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=== </a:t>
            </a:r>
            <a:r>
              <a:rPr lang="fr-FR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$tmpPath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'cv'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'tmp_name'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'cv'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move_uploaded_file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$tmpPath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'storage/'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'Upload OK'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'Upload fail !'</a:t>
            </a:r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$email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75B008-D288-4B2E-A1C9-04661733BECB}"/>
              </a:ext>
            </a:extLst>
          </p:cNvPr>
          <p:cNvSpPr txBox="1"/>
          <p:nvPr/>
        </p:nvSpPr>
        <p:spPr>
          <a:xfrm>
            <a:off x="737933" y="2077581"/>
            <a:ext cx="5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535382-1A3B-4CBB-958A-6D7C5A86B214}"/>
              </a:ext>
            </a:extLst>
          </p:cNvPr>
          <p:cNvSpPr txBox="1"/>
          <p:nvPr/>
        </p:nvSpPr>
        <p:spPr>
          <a:xfrm>
            <a:off x="737932" y="4740002"/>
            <a:ext cx="5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AFD6B62-9786-403E-A62E-6BF53A438873}"/>
              </a:ext>
            </a:extLst>
          </p:cNvPr>
          <p:cNvSpPr/>
          <p:nvPr/>
        </p:nvSpPr>
        <p:spPr>
          <a:xfrm>
            <a:off x="6487120" y="1481477"/>
            <a:ext cx="3893128" cy="757417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4606B4-29E8-4D81-B4DC-41241540DD7A}"/>
              </a:ext>
            </a:extLst>
          </p:cNvPr>
          <p:cNvSpPr txBox="1"/>
          <p:nvPr/>
        </p:nvSpPr>
        <p:spPr>
          <a:xfrm>
            <a:off x="1011635" y="1291068"/>
            <a:ext cx="4086145" cy="408623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b="1" noProof="1">
                <a:effectLst/>
                <a:latin typeface="Consolas" panose="020B0609020204030204" pitchFamily="49" charset="0"/>
              </a:rPr>
              <a:t>index.php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179656-8B25-4BA2-8D86-8BE88E932748}"/>
              </a:ext>
            </a:extLst>
          </p:cNvPr>
          <p:cNvSpPr txBox="1"/>
          <p:nvPr/>
        </p:nvSpPr>
        <p:spPr>
          <a:xfrm>
            <a:off x="1011635" y="3541711"/>
            <a:ext cx="4086145" cy="408623"/>
          </a:xfrm>
          <a:prstGeom prst="roundRect">
            <a:avLst/>
          </a:prstGeom>
          <a:solidFill>
            <a:srgbClr val="FF99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b="0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b="0" noProof="1">
                <a:effectLst/>
                <a:latin typeface="Consolas" panose="020B0609020204030204" pitchFamily="49" charset="0"/>
              </a:rPr>
              <a:t> </a:t>
            </a:r>
            <a:r>
              <a:rPr lang="fr-FR" b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http://localhost/</a:t>
            </a:r>
            <a:r>
              <a:rPr lang="fr-FR" b="1" noProof="1">
                <a:effectLst/>
                <a:latin typeface="Consolas" panose="020B0609020204030204" pitchFamily="49" charset="0"/>
              </a:rPr>
              <a:t>upload.php</a:t>
            </a:r>
          </a:p>
        </p:txBody>
      </p:sp>
    </p:spTree>
    <p:extLst>
      <p:ext uri="{BB962C8B-B14F-4D97-AF65-F5344CB8AC3E}">
        <p14:creationId xmlns:p14="http://schemas.microsoft.com/office/powerpoint/2010/main" val="209975546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eate a new document." ma:contentTypeScope="" ma:versionID="14494b703a25f43c47aba8c06ba2cfd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d7f96f9ff8bbeb0cf6821e4ed6ac7b98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Props1.xml><?xml version="1.0" encoding="utf-8"?>
<ds:datastoreItem xmlns:ds="http://schemas.openxmlformats.org/officeDocument/2006/customXml" ds:itemID="{9BDE9D64-A55B-4D25-B9C7-91D8769BA5C6}"/>
</file>

<file path=customXml/itemProps2.xml><?xml version="1.0" encoding="utf-8"?>
<ds:datastoreItem xmlns:ds="http://schemas.openxmlformats.org/officeDocument/2006/customXml" ds:itemID="{B00981D7-12C6-40B5-AB62-4C531DE60438}"/>
</file>

<file path=customXml/itemProps3.xml><?xml version="1.0" encoding="utf-8"?>
<ds:datastoreItem xmlns:ds="http://schemas.openxmlformats.org/officeDocument/2006/customXml" ds:itemID="{0B151E94-E04E-4B42-9CD6-7A6A15D1047B}"/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2058</Words>
  <Application>Microsoft Macintosh PowerPoint</Application>
  <PresentationFormat>Grand écran</PresentationFormat>
  <Paragraphs>221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Calibri</vt:lpstr>
      <vt:lpstr>Consolas</vt:lpstr>
      <vt:lpstr>Courier New</vt:lpstr>
      <vt:lpstr>Franklin Gothic Book</vt:lpstr>
      <vt:lpstr>Wingdings</vt:lpstr>
      <vt:lpstr>Cadrage</vt:lpstr>
      <vt:lpstr>PHP</vt:lpstr>
      <vt:lpstr>Dans ce module</vt:lpstr>
      <vt:lpstr>PHP Web</vt:lpstr>
      <vt:lpstr>PHP Web</vt:lpstr>
      <vt:lpstr>PHP Web</vt:lpstr>
      <vt:lpstr>PHP Web</vt:lpstr>
      <vt:lpstr>PHP Web</vt:lpstr>
      <vt:lpstr>PHP Web</vt:lpstr>
      <vt:lpstr>PHP Web</vt:lpstr>
      <vt:lpstr>PHP Web</vt:lpstr>
      <vt:lpstr>PHP Web</vt:lpstr>
      <vt:lpstr>PHP Web</vt:lpstr>
      <vt:lpstr>PHP Web</vt:lpstr>
      <vt:lpstr>PHP Web</vt:lpstr>
      <vt:lpstr>Pratique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OULAD HAMMOUCH-MAYER Mehdi</dc:creator>
  <cp:lastModifiedBy>OULAD HAMMOUCH-MAYER Mehdi</cp:lastModifiedBy>
  <cp:revision>202</cp:revision>
  <dcterms:created xsi:type="dcterms:W3CDTF">2021-01-10T19:11:48Z</dcterms:created>
  <dcterms:modified xsi:type="dcterms:W3CDTF">2023-11-30T13:20:29Z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</Properties>
</file>