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entation.xml" ContentType="application/vnd.openxmlformats-officedocument.presentationml.presentation.main+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85" r:id="rId4"/>
    <p:sldId id="287" r:id="rId5"/>
    <p:sldId id="288" r:id="rId6"/>
    <p:sldId id="289" r:id="rId7"/>
    <p:sldId id="290" r:id="rId8"/>
    <p:sldId id="291" r:id="rId9"/>
    <p:sldId id="294" r:id="rId10"/>
    <p:sldId id="292" r:id="rId11"/>
    <p:sldId id="295" r:id="rId12"/>
    <p:sldId id="284" r:id="rId13"/>
    <p:sldId id="293"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75829"/>
    <a:srgbClr val="4A2318"/>
    <a:srgbClr val="7A3A28"/>
    <a:srgbClr val="FFFFFF"/>
    <a:srgbClr val="E1B4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0" autoAdjust="0"/>
    <p:restoredTop sz="94660"/>
  </p:normalViewPr>
  <p:slideViewPr>
    <p:cSldViewPr snapToGrid="0">
      <p:cViewPr varScale="1">
        <p:scale>
          <a:sx n="95" d="100"/>
          <a:sy n="95" d="100"/>
        </p:scale>
        <p:origin x="71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12/6/23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‹N°›</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917755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2104776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4251391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1349578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12/6/23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14676113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974096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12/6/23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1888228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12/6/23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3668242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12/6/23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1859270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12/6/23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23636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12/6/23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37916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12/6/23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27774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C2B4A13-0632-456F-A66A-2D0CDB9D3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1568A552-34C4-41D2-A36B-9E86EC569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730653" y="-921117"/>
            <a:ext cx="1756584" cy="4408488"/>
          </a:xfrm>
          <a:custGeom>
            <a:avLst/>
            <a:gdLst>
              <a:gd name="connsiteX0" fmla="*/ 1756584 w 1756584"/>
              <a:gd name="connsiteY0" fmla="*/ 4408488 h 4408488"/>
              <a:gd name="connsiteX1" fmla="*/ 1756584 w 1756584"/>
              <a:gd name="connsiteY1" fmla="*/ 0 h 4408488"/>
              <a:gd name="connsiteX2" fmla="*/ 1350810 w 1756584"/>
              <a:gd name="connsiteY2" fmla="*/ 0 h 4408488"/>
              <a:gd name="connsiteX3" fmla="*/ 1350810 w 1756584"/>
              <a:gd name="connsiteY3" fmla="*/ 4024068 h 4408488"/>
              <a:gd name="connsiteX4" fmla="*/ 0 w 1756584"/>
              <a:gd name="connsiteY4" fmla="*/ 4023445 h 4408488"/>
              <a:gd name="connsiteX5" fmla="*/ 0 w 1756584"/>
              <a:gd name="connsiteY5" fmla="*/ 440848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584" h="4408488">
                <a:moveTo>
                  <a:pt x="1756584" y="4408488"/>
                </a:moveTo>
                <a:lnTo>
                  <a:pt x="1756584" y="0"/>
                </a:lnTo>
                <a:lnTo>
                  <a:pt x="1350810" y="0"/>
                </a:lnTo>
                <a:lnTo>
                  <a:pt x="1350810" y="4024068"/>
                </a:lnTo>
                <a:lnTo>
                  <a:pt x="0" y="4023445"/>
                </a:lnTo>
                <a:lnTo>
                  <a:pt x="0" y="4408488"/>
                </a:lnTo>
                <a:close/>
              </a:path>
            </a:pathLst>
          </a:custGeom>
          <a:solidFill>
            <a:schemeClr val="accent1"/>
          </a:solidFill>
          <a:ln w="0">
            <a:noFill/>
            <a:prstDash val="solid"/>
            <a:round/>
            <a:headEnd/>
            <a:tailEnd/>
          </a:ln>
        </p:spPr>
        <p:txBody>
          <a:bodyPr wrap="square">
            <a:noAutofit/>
          </a:bodyPr>
          <a:lstStyle/>
          <a:p>
            <a:endParaRPr lang="en-US" dirty="0"/>
          </a:p>
        </p:txBody>
      </p:sp>
      <p:sp>
        <p:nvSpPr>
          <p:cNvPr id="12" name="Freeform: Shape 11">
            <a:extLst>
              <a:ext uri="{FF2B5EF4-FFF2-40B4-BE49-F238E27FC236}">
                <a16:creationId xmlns:a16="http://schemas.microsoft.com/office/drawing/2014/main" id="{B8BE655E-142C-41C9-895E-54D55EDDA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673443" y="2182330"/>
            <a:ext cx="1755930" cy="4408488"/>
          </a:xfrm>
          <a:custGeom>
            <a:avLst/>
            <a:gdLst>
              <a:gd name="connsiteX0" fmla="*/ 0 w 1755930"/>
              <a:gd name="connsiteY0" fmla="*/ 4023420 h 4408488"/>
              <a:gd name="connsiteX1" fmla="*/ 1 w 1755930"/>
              <a:gd name="connsiteY1" fmla="*/ 4408488 h 4408488"/>
              <a:gd name="connsiteX2" fmla="*/ 1755930 w 1755930"/>
              <a:gd name="connsiteY2" fmla="*/ 4408488 h 4408488"/>
              <a:gd name="connsiteX3" fmla="*/ 1755930 w 1755930"/>
              <a:gd name="connsiteY3" fmla="*/ 0 h 4408488"/>
              <a:gd name="connsiteX4" fmla="*/ 1350156 w 1755930"/>
              <a:gd name="connsiteY4" fmla="*/ 0 h 4408488"/>
              <a:gd name="connsiteX5" fmla="*/ 1350156 w 1755930"/>
              <a:gd name="connsiteY5" fmla="*/ 402362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5930" h="4408488">
                <a:moveTo>
                  <a:pt x="0" y="4023420"/>
                </a:moveTo>
                <a:lnTo>
                  <a:pt x="1" y="4408488"/>
                </a:lnTo>
                <a:lnTo>
                  <a:pt x="1755930" y="4408488"/>
                </a:lnTo>
                <a:lnTo>
                  <a:pt x="1755930" y="0"/>
                </a:lnTo>
                <a:lnTo>
                  <a:pt x="1350156" y="0"/>
                </a:lnTo>
                <a:lnTo>
                  <a:pt x="1350156" y="4023628"/>
                </a:lnTo>
                <a:close/>
              </a:path>
            </a:pathLst>
          </a:custGeom>
          <a:solidFill>
            <a:schemeClr val="accent1"/>
          </a:solidFill>
          <a:ln w="0">
            <a:noFill/>
            <a:prstDash val="solid"/>
            <a:round/>
            <a:headEnd/>
            <a:tailEnd/>
          </a:ln>
        </p:spPr>
        <p:txBody>
          <a:bodyPr/>
          <a:lstStyle/>
          <a:p>
            <a:endParaRPr lang="fr-FR"/>
          </a:p>
        </p:txBody>
      </p:sp>
      <p:sp>
        <p:nvSpPr>
          <p:cNvPr id="2" name="Titre 1">
            <a:extLst>
              <a:ext uri="{FF2B5EF4-FFF2-40B4-BE49-F238E27FC236}">
                <a16:creationId xmlns:a16="http://schemas.microsoft.com/office/drawing/2014/main" id="{A5ECF363-8B4B-43F3-A804-79A3A8ED7B51}"/>
              </a:ext>
            </a:extLst>
          </p:cNvPr>
          <p:cNvSpPr>
            <a:spLocks noGrp="1"/>
          </p:cNvSpPr>
          <p:nvPr>
            <p:ph type="ctrTitle"/>
          </p:nvPr>
        </p:nvSpPr>
        <p:spPr>
          <a:xfrm>
            <a:off x="1084006" y="1086142"/>
            <a:ext cx="9969910" cy="3465385"/>
          </a:xfrm>
        </p:spPr>
        <p:txBody>
          <a:bodyPr anchor="ctr">
            <a:normAutofit/>
          </a:bodyPr>
          <a:lstStyle/>
          <a:p>
            <a:r>
              <a:rPr lang="fr-FR" dirty="0"/>
              <a:t>PHP</a:t>
            </a:r>
          </a:p>
        </p:txBody>
      </p:sp>
      <p:sp>
        <p:nvSpPr>
          <p:cNvPr id="3" name="Sous-titre 2">
            <a:extLst>
              <a:ext uri="{FF2B5EF4-FFF2-40B4-BE49-F238E27FC236}">
                <a16:creationId xmlns:a16="http://schemas.microsoft.com/office/drawing/2014/main" id="{D556962B-78F9-41E0-B8DF-1A3B6D0A296C}"/>
              </a:ext>
            </a:extLst>
          </p:cNvPr>
          <p:cNvSpPr>
            <a:spLocks noGrp="1"/>
          </p:cNvSpPr>
          <p:nvPr>
            <p:ph type="subTitle" idx="1"/>
          </p:nvPr>
        </p:nvSpPr>
        <p:spPr>
          <a:xfrm>
            <a:off x="1084006" y="5515897"/>
            <a:ext cx="10073039" cy="715221"/>
          </a:xfrm>
        </p:spPr>
        <p:txBody>
          <a:bodyPr>
            <a:normAutofit/>
          </a:bodyPr>
          <a:lstStyle/>
          <a:p>
            <a:r>
              <a:rPr lang="fr-FR" dirty="0">
                <a:solidFill>
                  <a:schemeClr val="tx1"/>
                </a:solidFill>
              </a:rPr>
              <a:t>Introduction à PDO</a:t>
            </a:r>
          </a:p>
        </p:txBody>
      </p:sp>
      <p:sp>
        <p:nvSpPr>
          <p:cNvPr id="14" name="Rectangle 13">
            <a:extLst>
              <a:ext uri="{FF2B5EF4-FFF2-40B4-BE49-F238E27FC236}">
                <a16:creationId xmlns:a16="http://schemas.microsoft.com/office/drawing/2014/main" id="{198CC593-9FF4-46EF-81AE-2D26922F1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bg1"/>
              </a:solidFill>
            </a:endParaRPr>
          </a:p>
        </p:txBody>
      </p:sp>
    </p:spTree>
    <p:extLst>
      <p:ext uri="{BB962C8B-B14F-4D97-AF65-F5344CB8AC3E}">
        <p14:creationId xmlns:p14="http://schemas.microsoft.com/office/powerpoint/2010/main" val="278869990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10767060" y="107659"/>
            <a:ext cx="1321474" cy="723550"/>
          </a:xfrm>
        </p:spPr>
        <p:txBody>
          <a:bodyPr>
            <a:normAutofit/>
          </a:bodyPr>
          <a:lstStyle/>
          <a:p>
            <a:pPr algn="r"/>
            <a:r>
              <a:rPr lang="fr-FR" sz="4400" dirty="0">
                <a:solidFill>
                  <a:srgbClr val="4A2318"/>
                </a:solidFill>
              </a:rPr>
              <a:t>PDO</a:t>
            </a:r>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9852660" cy="0"/>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rgbClr val="4A2318"/>
                </a:solidFill>
              </a:rPr>
              <a:t>PDO FetchAll</a:t>
            </a:r>
          </a:p>
        </p:txBody>
      </p:sp>
      <p:sp>
        <p:nvSpPr>
          <p:cNvPr id="8" name="Espace réservé du contenu 2">
            <a:extLst>
              <a:ext uri="{FF2B5EF4-FFF2-40B4-BE49-F238E27FC236}">
                <a16:creationId xmlns:a16="http://schemas.microsoft.com/office/drawing/2014/main" id="{CC31A6DC-82DB-4AB1-91B9-8840FE4D15CC}"/>
              </a:ext>
            </a:extLst>
          </p:cNvPr>
          <p:cNvSpPr>
            <a:spLocks noGrp="1"/>
          </p:cNvSpPr>
          <p:nvPr>
            <p:ph idx="1"/>
          </p:nvPr>
        </p:nvSpPr>
        <p:spPr>
          <a:xfrm>
            <a:off x="1093609" y="1344333"/>
            <a:ext cx="10764381" cy="800146"/>
          </a:xfrm>
        </p:spPr>
        <p:txBody>
          <a:bodyPr>
            <a:normAutofit/>
          </a:bodyPr>
          <a:lstStyle/>
          <a:p>
            <a:r>
              <a:rPr lang="fr-FR" dirty="0"/>
              <a:t>Dans le cas d'une query (select) et après vérification du résultat, il convient de retraiter la réponse pour obtenir des données utilisables.</a:t>
            </a:r>
          </a:p>
        </p:txBody>
      </p:sp>
      <p:sp>
        <p:nvSpPr>
          <p:cNvPr id="27" name="Rectangle : avec coins arrondis en diagonale 26">
            <a:extLst>
              <a:ext uri="{FF2B5EF4-FFF2-40B4-BE49-F238E27FC236}">
                <a16:creationId xmlns:a16="http://schemas.microsoft.com/office/drawing/2014/main" id="{B7984D5E-B64A-4EB3-B05A-6D523BF0785E}"/>
              </a:ext>
            </a:extLst>
          </p:cNvPr>
          <p:cNvSpPr/>
          <p:nvPr/>
        </p:nvSpPr>
        <p:spPr>
          <a:xfrm>
            <a:off x="914399" y="2971252"/>
            <a:ext cx="5783580" cy="2826306"/>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sz="1600" b="0" noProof="1">
                <a:solidFill>
                  <a:srgbClr val="9CDCFE"/>
                </a:solidFill>
                <a:effectLst/>
                <a:latin typeface="Consolas" panose="020B0609020204030204" pitchFamily="49" charset="0"/>
              </a:rPr>
              <a:t>$result</a:t>
            </a:r>
            <a:r>
              <a:rPr lang="fr-FR" sz="1600" b="0" noProof="1">
                <a:solidFill>
                  <a:srgbClr val="D4D4D4"/>
                </a:solidFill>
                <a:effectLst/>
                <a:latin typeface="Consolas" panose="020B0609020204030204" pitchFamily="49" charset="0"/>
              </a:rPr>
              <a:t> = </a:t>
            </a:r>
            <a:r>
              <a:rPr lang="fr-FR" sz="1600" b="0" noProof="1">
                <a:solidFill>
                  <a:srgbClr val="9CDCFE"/>
                </a:solidFill>
                <a:effectLst/>
                <a:latin typeface="Consolas" panose="020B0609020204030204" pitchFamily="49" charset="0"/>
              </a:rPr>
              <a:t>$db</a:t>
            </a:r>
            <a:r>
              <a:rPr lang="fr-FR" sz="1600" b="0" noProof="1">
                <a:solidFill>
                  <a:srgbClr val="D4D4D4"/>
                </a:solidFill>
                <a:effectLst/>
                <a:latin typeface="Consolas" panose="020B0609020204030204" pitchFamily="49" charset="0"/>
              </a:rPr>
              <a:t>-&gt;</a:t>
            </a:r>
            <a:r>
              <a:rPr lang="fr-FR" sz="1600" b="0" noProof="1">
                <a:solidFill>
                  <a:srgbClr val="DCDCAA"/>
                </a:solidFill>
                <a:effectLst/>
                <a:latin typeface="Consolas" panose="020B0609020204030204" pitchFamily="49" charset="0"/>
              </a:rPr>
              <a:t>query</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a:t>
            </a:r>
            <a:r>
              <a:rPr lang="fr-FR" sz="1600" b="0" noProof="1">
                <a:solidFill>
                  <a:srgbClr val="569CD6"/>
                </a:solidFill>
                <a:effectLst/>
                <a:latin typeface="Consolas" panose="020B0609020204030204" pitchFamily="49" charset="0"/>
              </a:rPr>
              <a:t>SELECT</a:t>
            </a:r>
            <a:r>
              <a:rPr lang="fr-FR" sz="1600" b="0" noProof="1">
                <a:solidFill>
                  <a:srgbClr val="CE9178"/>
                </a:solidFill>
                <a:effectLst/>
                <a:latin typeface="Consolas" panose="020B0609020204030204" pitchFamily="49" charset="0"/>
              </a:rPr>
              <a:t> </a:t>
            </a:r>
            <a:r>
              <a:rPr lang="fr-FR" sz="1600" b="0" noProof="1">
                <a:solidFill>
                  <a:srgbClr val="D4D4D4"/>
                </a:solidFill>
                <a:effectLst/>
                <a:latin typeface="Consolas" panose="020B0609020204030204" pitchFamily="49" charset="0"/>
              </a:rPr>
              <a:t>*</a:t>
            </a:r>
            <a:r>
              <a:rPr lang="fr-FR" sz="1600" b="0" noProof="1">
                <a:solidFill>
                  <a:srgbClr val="CE9178"/>
                </a:solidFill>
                <a:effectLst/>
                <a:latin typeface="Consolas" panose="020B0609020204030204" pitchFamily="49" charset="0"/>
              </a:rPr>
              <a:t> </a:t>
            </a:r>
            <a:r>
              <a:rPr lang="fr-FR" sz="1600" b="0" noProof="1">
                <a:solidFill>
                  <a:srgbClr val="569CD6"/>
                </a:solidFill>
                <a:effectLst/>
                <a:latin typeface="Consolas" panose="020B0609020204030204" pitchFamily="49" charset="0"/>
              </a:rPr>
              <a:t>FROM</a:t>
            </a:r>
            <a:r>
              <a:rPr lang="fr-FR" sz="1600" b="0" noProof="1">
                <a:solidFill>
                  <a:srgbClr val="CE9178"/>
                </a:solidFill>
                <a:effectLst/>
                <a:latin typeface="Consolas" panose="020B0609020204030204" pitchFamily="49" charset="0"/>
              </a:rPr>
              <a:t> users'</a:t>
            </a:r>
            <a:r>
              <a:rPr lang="fr-FR" sz="1600" b="0" noProof="1">
                <a:solidFill>
                  <a:srgbClr val="D4D4D4"/>
                </a:solidFill>
                <a:effectLst/>
                <a:latin typeface="Consolas" panose="020B0609020204030204" pitchFamily="49" charset="0"/>
              </a:rPr>
              <a:t>);</a:t>
            </a:r>
          </a:p>
          <a:p>
            <a:endParaRPr lang="fr-FR" sz="1600" b="0" noProof="1">
              <a:solidFill>
                <a:srgbClr val="D4D4D4"/>
              </a:solidFill>
              <a:effectLst/>
              <a:latin typeface="Consolas" panose="020B0609020204030204" pitchFamily="49" charset="0"/>
            </a:endParaRPr>
          </a:p>
          <a:p>
            <a:r>
              <a:rPr lang="fr-FR" sz="1600" b="0" noProof="1">
                <a:solidFill>
                  <a:srgbClr val="C586C0"/>
                </a:solidFill>
                <a:effectLst/>
                <a:latin typeface="Consolas" panose="020B0609020204030204" pitchFamily="49" charset="0"/>
              </a:rPr>
              <a:t>if</a:t>
            </a:r>
            <a:r>
              <a:rPr lang="fr-FR" sz="1600" b="0" noProof="1">
                <a:solidFill>
                  <a:srgbClr val="D4D4D4"/>
                </a:solidFill>
                <a:effectLst/>
                <a:latin typeface="Consolas" panose="020B0609020204030204" pitchFamily="49" charset="0"/>
              </a:rPr>
              <a:t> (</a:t>
            </a:r>
            <a:r>
              <a:rPr lang="fr-FR" sz="1600" b="0" noProof="1">
                <a:solidFill>
                  <a:srgbClr val="9CDCFE"/>
                </a:solidFill>
                <a:effectLst/>
                <a:latin typeface="Consolas" panose="020B0609020204030204" pitchFamily="49" charset="0"/>
              </a:rPr>
              <a:t>$result</a:t>
            </a:r>
            <a:r>
              <a:rPr lang="fr-FR" sz="1600" b="0" noProof="1">
                <a:solidFill>
                  <a:srgbClr val="D4D4D4"/>
                </a:solidFill>
                <a:effectLst/>
                <a:latin typeface="Consolas" panose="020B0609020204030204" pitchFamily="49" charset="0"/>
              </a:rPr>
              <a:t> === </a:t>
            </a:r>
            <a:r>
              <a:rPr lang="fr-FR" sz="1600" b="0" noProof="1">
                <a:solidFill>
                  <a:srgbClr val="569CD6"/>
                </a:solidFill>
                <a:effectLst/>
                <a:latin typeface="Consolas" panose="020B0609020204030204" pitchFamily="49" charset="0"/>
              </a:rPr>
              <a:t>false</a:t>
            </a:r>
            <a:r>
              <a:rPr lang="fr-FR" sz="1600" b="0" noProof="1">
                <a:solidFill>
                  <a:srgbClr val="D4D4D4"/>
                </a:solidFill>
                <a:effectLst/>
                <a:latin typeface="Consolas" panose="020B0609020204030204" pitchFamily="49" charset="0"/>
              </a:rPr>
              <a:t>) {</a:t>
            </a:r>
          </a:p>
          <a:p>
            <a:r>
              <a:rPr lang="fr-FR" sz="1600" b="0" noProof="1">
                <a:solidFill>
                  <a:srgbClr val="D4D4D4"/>
                </a:solidFill>
                <a:effectLst/>
                <a:latin typeface="Consolas" panose="020B0609020204030204" pitchFamily="49" charset="0"/>
              </a:rPr>
              <a:t>    </a:t>
            </a:r>
            <a:r>
              <a:rPr lang="fr-FR" sz="1600" b="0" noProof="1">
                <a:solidFill>
                  <a:srgbClr val="DCDCAA"/>
                </a:solidFill>
                <a:effectLst/>
                <a:latin typeface="Consolas" panose="020B0609020204030204" pitchFamily="49" charset="0"/>
              </a:rPr>
              <a:t>echo</a:t>
            </a:r>
            <a:r>
              <a:rPr lang="fr-FR" sz="1600" b="0" noProof="1">
                <a:solidFill>
                  <a:srgbClr val="D4D4D4"/>
                </a:solidFill>
                <a:effectLst/>
                <a:latin typeface="Consolas" panose="020B0609020204030204" pitchFamily="49" charset="0"/>
              </a:rPr>
              <a:t> </a:t>
            </a:r>
            <a:r>
              <a:rPr lang="fr-FR" sz="1600" b="0" noProof="1">
                <a:solidFill>
                  <a:srgbClr val="9CDCFE"/>
                </a:solidFill>
                <a:effectLst/>
                <a:latin typeface="Consolas" panose="020B0609020204030204" pitchFamily="49" charset="0"/>
              </a:rPr>
              <a:t>$db</a:t>
            </a:r>
            <a:r>
              <a:rPr lang="fr-FR" sz="1600" b="0" noProof="1">
                <a:solidFill>
                  <a:srgbClr val="D4D4D4"/>
                </a:solidFill>
                <a:effectLst/>
                <a:latin typeface="Consolas" panose="020B0609020204030204" pitchFamily="49" charset="0"/>
              </a:rPr>
              <a:t>-&gt;</a:t>
            </a:r>
            <a:r>
              <a:rPr lang="fr-FR" sz="1600" b="0" noProof="1">
                <a:solidFill>
                  <a:srgbClr val="DCDCAA"/>
                </a:solidFill>
                <a:effectLst/>
                <a:latin typeface="Consolas" panose="020B0609020204030204" pitchFamily="49" charset="0"/>
              </a:rPr>
              <a:t>errorInfo</a:t>
            </a:r>
            <a:r>
              <a:rPr lang="fr-FR" sz="1600" b="0" noProof="1">
                <a:solidFill>
                  <a:srgbClr val="D4D4D4"/>
                </a:solidFill>
                <a:effectLst/>
                <a:latin typeface="Consolas" panose="020B0609020204030204" pitchFamily="49" charset="0"/>
              </a:rPr>
              <a:t>()[</a:t>
            </a:r>
            <a:r>
              <a:rPr lang="fr-FR" sz="1600" b="0" noProof="1">
                <a:solidFill>
                  <a:srgbClr val="B5CEA8"/>
                </a:solidFill>
                <a:effectLst/>
                <a:latin typeface="Consolas" panose="020B0609020204030204" pitchFamily="49" charset="0"/>
              </a:rPr>
              <a:t>2</a:t>
            </a:r>
            <a:r>
              <a:rPr lang="fr-FR" sz="1600" b="0" noProof="1">
                <a:solidFill>
                  <a:srgbClr val="D4D4D4"/>
                </a:solidFill>
                <a:effectLst/>
                <a:latin typeface="Consolas" panose="020B0609020204030204" pitchFamily="49" charset="0"/>
              </a:rPr>
              <a:t>];</a:t>
            </a:r>
          </a:p>
          <a:p>
            <a:r>
              <a:rPr lang="fr-FR" sz="1600" b="0" noProof="1">
                <a:solidFill>
                  <a:srgbClr val="D4D4D4"/>
                </a:solidFill>
                <a:effectLst/>
                <a:latin typeface="Consolas" panose="020B0609020204030204" pitchFamily="49" charset="0"/>
              </a:rPr>
              <a:t>    </a:t>
            </a:r>
            <a:r>
              <a:rPr lang="fr-FR" sz="1600" b="0" noProof="1">
                <a:solidFill>
                  <a:srgbClr val="C586C0"/>
                </a:solidFill>
                <a:effectLst/>
                <a:latin typeface="Consolas" panose="020B0609020204030204" pitchFamily="49" charset="0"/>
              </a:rPr>
              <a:t>exit</a:t>
            </a:r>
            <a:r>
              <a:rPr lang="fr-FR" sz="1600" b="0" noProof="1">
                <a:solidFill>
                  <a:srgbClr val="D4D4D4"/>
                </a:solidFill>
                <a:effectLst/>
                <a:latin typeface="Consolas" panose="020B0609020204030204" pitchFamily="49" charset="0"/>
              </a:rPr>
              <a:t>();</a:t>
            </a:r>
          </a:p>
          <a:p>
            <a:r>
              <a:rPr lang="fr-FR" sz="1600" b="0" noProof="1">
                <a:solidFill>
                  <a:srgbClr val="D4D4D4"/>
                </a:solidFill>
                <a:effectLst/>
                <a:latin typeface="Consolas" panose="020B0609020204030204" pitchFamily="49" charset="0"/>
              </a:rPr>
              <a:t>}</a:t>
            </a:r>
          </a:p>
          <a:p>
            <a:endParaRPr lang="fr-FR" sz="1600" b="0" noProof="1">
              <a:solidFill>
                <a:srgbClr val="D4D4D4"/>
              </a:solidFill>
              <a:effectLst/>
              <a:latin typeface="Consolas" panose="020B0609020204030204" pitchFamily="49" charset="0"/>
            </a:endParaRPr>
          </a:p>
          <a:p>
            <a:r>
              <a:rPr lang="fr-FR" sz="1600" b="0" noProof="1">
                <a:solidFill>
                  <a:srgbClr val="6A9955"/>
                </a:solidFill>
                <a:effectLst/>
                <a:latin typeface="Consolas" panose="020B0609020204030204" pitchFamily="49" charset="0"/>
              </a:rPr>
              <a:t>// Récupération des données de la table users</a:t>
            </a:r>
            <a:endParaRPr lang="fr-FR" sz="1600" b="0" noProof="1">
              <a:solidFill>
                <a:srgbClr val="D4D4D4"/>
              </a:solidFill>
              <a:effectLst/>
              <a:latin typeface="Consolas" panose="020B0609020204030204" pitchFamily="49" charset="0"/>
            </a:endParaRPr>
          </a:p>
          <a:p>
            <a:r>
              <a:rPr lang="fr-FR" sz="1600" b="0" noProof="1">
                <a:solidFill>
                  <a:srgbClr val="9CDCFE"/>
                </a:solidFill>
                <a:effectLst/>
                <a:latin typeface="Consolas" panose="020B0609020204030204" pitchFamily="49" charset="0"/>
              </a:rPr>
              <a:t>$users</a:t>
            </a:r>
            <a:r>
              <a:rPr lang="fr-FR" sz="1600" b="0" noProof="1">
                <a:solidFill>
                  <a:srgbClr val="D4D4D4"/>
                </a:solidFill>
                <a:effectLst/>
                <a:latin typeface="Consolas" panose="020B0609020204030204" pitchFamily="49" charset="0"/>
              </a:rPr>
              <a:t> = </a:t>
            </a:r>
            <a:r>
              <a:rPr lang="fr-FR" sz="1600" b="0" noProof="1">
                <a:solidFill>
                  <a:srgbClr val="9CDCFE"/>
                </a:solidFill>
                <a:effectLst/>
                <a:latin typeface="Consolas" panose="020B0609020204030204" pitchFamily="49" charset="0"/>
              </a:rPr>
              <a:t>$result</a:t>
            </a:r>
            <a:r>
              <a:rPr lang="fr-FR" sz="1600" b="0" noProof="1">
                <a:solidFill>
                  <a:srgbClr val="D4D4D4"/>
                </a:solidFill>
                <a:effectLst/>
                <a:latin typeface="Consolas" panose="020B0609020204030204" pitchFamily="49" charset="0"/>
              </a:rPr>
              <a:t>-&gt;</a:t>
            </a:r>
            <a:r>
              <a:rPr lang="fr-FR" sz="1600" b="0" noProof="1">
                <a:solidFill>
                  <a:srgbClr val="DCDCAA"/>
                </a:solidFill>
                <a:effectLst/>
                <a:latin typeface="Consolas" panose="020B0609020204030204" pitchFamily="49" charset="0"/>
              </a:rPr>
              <a:t>fetchAll</a:t>
            </a:r>
            <a:r>
              <a:rPr lang="fr-FR" sz="1600" b="0" noProof="1">
                <a:solidFill>
                  <a:srgbClr val="D4D4D4"/>
                </a:solidFill>
                <a:effectLst/>
                <a:latin typeface="Consolas" panose="020B0609020204030204" pitchFamily="49" charset="0"/>
              </a:rPr>
              <a:t>(</a:t>
            </a:r>
            <a:r>
              <a:rPr lang="fr-FR" sz="1600" b="0" noProof="1">
                <a:solidFill>
                  <a:srgbClr val="4EC9B0"/>
                </a:solidFill>
                <a:effectLst/>
                <a:latin typeface="Consolas" panose="020B0609020204030204" pitchFamily="49" charset="0"/>
              </a:rPr>
              <a:t>PDO</a:t>
            </a:r>
            <a:r>
              <a:rPr lang="fr-FR" sz="1600" b="0" noProof="1">
                <a:solidFill>
                  <a:srgbClr val="D4D4D4"/>
                </a:solidFill>
                <a:effectLst/>
                <a:latin typeface="Consolas" panose="020B0609020204030204" pitchFamily="49" charset="0"/>
              </a:rPr>
              <a:t>::FETCH_ASSOC);</a:t>
            </a:r>
          </a:p>
          <a:p>
            <a:r>
              <a:rPr lang="fr-FR" sz="1600" b="0" noProof="1">
                <a:solidFill>
                  <a:srgbClr val="DCDCAA"/>
                </a:solidFill>
                <a:effectLst/>
                <a:latin typeface="Consolas" panose="020B0609020204030204" pitchFamily="49" charset="0"/>
              </a:rPr>
              <a:t>var_dump</a:t>
            </a:r>
            <a:r>
              <a:rPr lang="fr-FR" sz="1600" b="0" noProof="1">
                <a:solidFill>
                  <a:srgbClr val="D4D4D4"/>
                </a:solidFill>
                <a:effectLst/>
                <a:latin typeface="Consolas" panose="020B0609020204030204" pitchFamily="49" charset="0"/>
              </a:rPr>
              <a:t>(</a:t>
            </a:r>
            <a:r>
              <a:rPr lang="fr-FR" sz="1600" b="0" noProof="1">
                <a:solidFill>
                  <a:srgbClr val="9CDCFE"/>
                </a:solidFill>
                <a:effectLst/>
                <a:latin typeface="Consolas" panose="020B0609020204030204" pitchFamily="49" charset="0"/>
              </a:rPr>
              <a:t>$users</a:t>
            </a:r>
            <a:r>
              <a:rPr lang="fr-FR" sz="1600" b="0" noProof="1">
                <a:solidFill>
                  <a:srgbClr val="D4D4D4"/>
                </a:solidFill>
                <a:effectLst/>
                <a:latin typeface="Consolas" panose="020B0609020204030204" pitchFamily="49" charset="0"/>
              </a:rPr>
              <a:t>);</a:t>
            </a:r>
          </a:p>
        </p:txBody>
      </p:sp>
      <p:sp>
        <p:nvSpPr>
          <p:cNvPr id="12" name="Rectangle : avec coins arrondis en diagonale 11">
            <a:extLst>
              <a:ext uri="{FF2B5EF4-FFF2-40B4-BE49-F238E27FC236}">
                <a16:creationId xmlns:a16="http://schemas.microsoft.com/office/drawing/2014/main" id="{9D2B97BC-C4C3-4639-AF80-FC47CB1DC24C}"/>
              </a:ext>
            </a:extLst>
          </p:cNvPr>
          <p:cNvSpPr/>
          <p:nvPr/>
        </p:nvSpPr>
        <p:spPr>
          <a:xfrm>
            <a:off x="6854590" y="2511552"/>
            <a:ext cx="5135480" cy="3200876"/>
          </a:xfrm>
          <a:prstGeom prst="round2DiagRect">
            <a:avLst/>
          </a:prstGeom>
          <a:solidFill>
            <a:schemeClr val="bg1"/>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array</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i="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(size=3)</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0 </a:t>
            </a:r>
            <a:r>
              <a:rPr lang="en-US" sz="1400" dirty="0">
                <a:solidFill>
                  <a:srgbClr val="888A85"/>
                </a:solidFill>
                <a:effectLst/>
                <a:latin typeface="Courier New" panose="02070309020205020404" pitchFamily="49" charset="0"/>
                <a:ea typeface="Times New Roman" panose="02020603050405020304" pitchFamily="18" charset="0"/>
                <a:cs typeface="Times New Roman" panose="02020603050405020304" pitchFamily="18" charset="0"/>
              </a:rPr>
              <a:t>=&gt;</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array</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i="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(size=2)</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'id' </a:t>
            </a:r>
            <a:r>
              <a:rPr lang="en-US" sz="1400" dirty="0">
                <a:solidFill>
                  <a:srgbClr val="888A85"/>
                </a:solidFill>
                <a:effectLst/>
                <a:latin typeface="Courier New" panose="02070309020205020404" pitchFamily="49" charset="0"/>
                <a:ea typeface="Times New Roman" panose="02020603050405020304" pitchFamily="18" charset="0"/>
                <a:cs typeface="Times New Roman" panose="02020603050405020304" pitchFamily="18" charset="0"/>
              </a:rPr>
              <a:t>=&gt;</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string </a:t>
            </a:r>
            <a:r>
              <a:rPr lang="en-US" sz="1400" dirty="0">
                <a:solidFill>
                  <a:srgbClr val="CC0000"/>
                </a:solidFill>
                <a:effectLst/>
                <a:latin typeface="Courier New" panose="02070309020205020404" pitchFamily="49" charset="0"/>
                <a:ea typeface="Times New Roman" panose="02020603050405020304" pitchFamily="18" charset="0"/>
                <a:cs typeface="Times New Roman" panose="02020603050405020304" pitchFamily="18" charset="0"/>
              </a:rPr>
              <a:t>'1'</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'email' </a:t>
            </a:r>
            <a:r>
              <a:rPr lang="en-US" sz="1400" dirty="0">
                <a:solidFill>
                  <a:srgbClr val="888A85"/>
                </a:solidFill>
                <a:effectLst/>
                <a:latin typeface="Courier New" panose="02070309020205020404" pitchFamily="49" charset="0"/>
                <a:ea typeface="Times New Roman" panose="02020603050405020304" pitchFamily="18" charset="0"/>
                <a:cs typeface="Times New Roman" panose="02020603050405020304" pitchFamily="18" charset="0"/>
              </a:rPr>
              <a:t>=&gt;</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string </a:t>
            </a:r>
            <a:r>
              <a:rPr lang="en-US" sz="1400" dirty="0">
                <a:solidFill>
                  <a:srgbClr val="CC0000"/>
                </a:solidFill>
                <a:effectLst/>
                <a:latin typeface="Courier New" panose="02070309020205020404" pitchFamily="49" charset="0"/>
                <a:ea typeface="Times New Roman" panose="02020603050405020304" pitchFamily="18" charset="0"/>
                <a:cs typeface="Times New Roman" panose="02020603050405020304" pitchFamily="18" charset="0"/>
              </a:rPr>
              <a:t>'user1@gmail.com'</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1 </a:t>
            </a:r>
            <a:r>
              <a:rPr lang="en-US" sz="1400" dirty="0">
                <a:solidFill>
                  <a:srgbClr val="888A85"/>
                </a:solidFill>
                <a:effectLst/>
                <a:latin typeface="Courier New" panose="02070309020205020404" pitchFamily="49" charset="0"/>
                <a:ea typeface="Times New Roman" panose="02020603050405020304" pitchFamily="18" charset="0"/>
                <a:cs typeface="Times New Roman" panose="02020603050405020304" pitchFamily="18" charset="0"/>
              </a:rPr>
              <a:t>=&gt;</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array</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i="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(size=2)</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'id' </a:t>
            </a:r>
            <a:r>
              <a:rPr lang="en-US" sz="1400" dirty="0">
                <a:solidFill>
                  <a:srgbClr val="888A85"/>
                </a:solidFill>
                <a:effectLst/>
                <a:latin typeface="Courier New" panose="02070309020205020404" pitchFamily="49" charset="0"/>
                <a:ea typeface="Times New Roman" panose="02020603050405020304" pitchFamily="18" charset="0"/>
                <a:cs typeface="Times New Roman" panose="02020603050405020304" pitchFamily="18" charset="0"/>
              </a:rPr>
              <a:t>=&gt;</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string </a:t>
            </a:r>
            <a:r>
              <a:rPr lang="en-US" sz="1400" dirty="0">
                <a:solidFill>
                  <a:srgbClr val="CC0000"/>
                </a:solidFill>
                <a:effectLst/>
                <a:latin typeface="Courier New" panose="02070309020205020404" pitchFamily="49" charset="0"/>
                <a:ea typeface="Times New Roman" panose="02020603050405020304" pitchFamily="18" charset="0"/>
                <a:cs typeface="Times New Roman" panose="02020603050405020304" pitchFamily="18" charset="0"/>
              </a:rPr>
              <a:t>'2'</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'email' </a:t>
            </a:r>
            <a:r>
              <a:rPr lang="en-US" sz="1400" dirty="0">
                <a:solidFill>
                  <a:srgbClr val="888A85"/>
                </a:solidFill>
                <a:effectLst/>
                <a:latin typeface="Courier New" panose="02070309020205020404" pitchFamily="49" charset="0"/>
                <a:ea typeface="Times New Roman" panose="02020603050405020304" pitchFamily="18" charset="0"/>
                <a:cs typeface="Times New Roman" panose="02020603050405020304" pitchFamily="18" charset="0"/>
              </a:rPr>
              <a:t>=&gt;</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string </a:t>
            </a:r>
            <a:r>
              <a:rPr lang="en-US" sz="1400" dirty="0">
                <a:solidFill>
                  <a:srgbClr val="CC0000"/>
                </a:solidFill>
                <a:effectLst/>
                <a:latin typeface="Courier New" panose="02070309020205020404" pitchFamily="49" charset="0"/>
                <a:ea typeface="Times New Roman" panose="02020603050405020304" pitchFamily="18" charset="0"/>
                <a:cs typeface="Times New Roman" panose="02020603050405020304" pitchFamily="18" charset="0"/>
              </a:rPr>
              <a:t>'user2@gmail.com'</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2 </a:t>
            </a:r>
            <a:r>
              <a:rPr lang="en-US" sz="1400" dirty="0">
                <a:solidFill>
                  <a:srgbClr val="888A85"/>
                </a:solidFill>
                <a:effectLst/>
                <a:latin typeface="Courier New" panose="02070309020205020404" pitchFamily="49" charset="0"/>
                <a:ea typeface="Times New Roman" panose="02020603050405020304" pitchFamily="18" charset="0"/>
                <a:cs typeface="Times New Roman" panose="02020603050405020304" pitchFamily="18" charset="0"/>
              </a:rPr>
              <a:t>=&gt;</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array</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i="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(size=2)</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'id' </a:t>
            </a:r>
            <a:r>
              <a:rPr lang="en-US" sz="1400" dirty="0">
                <a:solidFill>
                  <a:srgbClr val="888A85"/>
                </a:solidFill>
                <a:effectLst/>
                <a:latin typeface="Courier New" panose="02070309020205020404" pitchFamily="49" charset="0"/>
                <a:ea typeface="Times New Roman" panose="02020603050405020304" pitchFamily="18" charset="0"/>
                <a:cs typeface="Times New Roman" panose="02020603050405020304" pitchFamily="18" charset="0"/>
              </a:rPr>
              <a:t>=&gt;</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string </a:t>
            </a:r>
            <a:r>
              <a:rPr lang="en-US" sz="1400" dirty="0">
                <a:solidFill>
                  <a:srgbClr val="CC0000"/>
                </a:solidFill>
                <a:effectLst/>
                <a:latin typeface="Courier New" panose="02070309020205020404" pitchFamily="49" charset="0"/>
                <a:ea typeface="Times New Roman" panose="02020603050405020304" pitchFamily="18" charset="0"/>
                <a:cs typeface="Times New Roman" panose="02020603050405020304" pitchFamily="18" charset="0"/>
              </a:rPr>
              <a:t>'19'</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'email' </a:t>
            </a:r>
            <a:r>
              <a:rPr lang="en-US" sz="1400" dirty="0">
                <a:solidFill>
                  <a:srgbClr val="888A85"/>
                </a:solidFill>
                <a:effectLst/>
                <a:latin typeface="Courier New" panose="02070309020205020404" pitchFamily="49" charset="0"/>
                <a:ea typeface="Times New Roman" panose="02020603050405020304" pitchFamily="18" charset="0"/>
                <a:cs typeface="Times New Roman" panose="02020603050405020304" pitchFamily="18" charset="0"/>
              </a:rPr>
              <a:t>=&gt;</a:t>
            </a:r>
            <a:r>
              <a:rPr lang="en-US" sz="14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string </a:t>
            </a:r>
            <a:r>
              <a:rPr lang="en-US" sz="1400" dirty="0">
                <a:solidFill>
                  <a:srgbClr val="CC0000"/>
                </a:solidFill>
                <a:effectLst/>
                <a:latin typeface="Courier New" panose="02070309020205020404" pitchFamily="49" charset="0"/>
                <a:ea typeface="Times New Roman" panose="02020603050405020304" pitchFamily="18" charset="0"/>
                <a:cs typeface="Times New Roman" panose="02020603050405020304" pitchFamily="18" charset="0"/>
              </a:rPr>
              <a:t>'user19@gmail.com'</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8855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10767060" y="107659"/>
            <a:ext cx="1321474" cy="723550"/>
          </a:xfrm>
        </p:spPr>
        <p:txBody>
          <a:bodyPr>
            <a:normAutofit/>
          </a:bodyPr>
          <a:lstStyle/>
          <a:p>
            <a:pPr algn="r"/>
            <a:r>
              <a:rPr lang="fr-FR" sz="4400" dirty="0">
                <a:solidFill>
                  <a:srgbClr val="4A2318"/>
                </a:solidFill>
              </a:rPr>
              <a:t>PDO</a:t>
            </a:r>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9852660" cy="0"/>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rgbClr val="4A2318"/>
                </a:solidFill>
              </a:rPr>
              <a:t>PDO </a:t>
            </a:r>
            <a:r>
              <a:rPr lang="en-US" sz="3200" dirty="0">
                <a:solidFill>
                  <a:srgbClr val="4A2318"/>
                </a:solidFill>
              </a:rPr>
              <a:t>Closing</a:t>
            </a:r>
          </a:p>
        </p:txBody>
      </p:sp>
      <p:sp>
        <p:nvSpPr>
          <p:cNvPr id="8" name="Espace réservé du contenu 2">
            <a:extLst>
              <a:ext uri="{FF2B5EF4-FFF2-40B4-BE49-F238E27FC236}">
                <a16:creationId xmlns:a16="http://schemas.microsoft.com/office/drawing/2014/main" id="{CC31A6DC-82DB-4AB1-91B9-8840FE4D15CC}"/>
              </a:ext>
            </a:extLst>
          </p:cNvPr>
          <p:cNvSpPr>
            <a:spLocks noGrp="1"/>
          </p:cNvSpPr>
          <p:nvPr>
            <p:ph idx="1"/>
          </p:nvPr>
        </p:nvSpPr>
        <p:spPr>
          <a:xfrm>
            <a:off x="1139329" y="1137280"/>
            <a:ext cx="10764381" cy="520462"/>
          </a:xfrm>
        </p:spPr>
        <p:txBody>
          <a:bodyPr>
            <a:noAutofit/>
          </a:bodyPr>
          <a:lstStyle/>
          <a:p>
            <a:r>
              <a:rPr lang="fr-FR" sz="1700" dirty="0"/>
              <a:t>Il convient de fermer les connexions à la BDD si on ne sent sert plus. Sinon par défaut les connexions sont arrêtées à la fin de l'exécution de l'instance PHP.</a:t>
            </a:r>
          </a:p>
        </p:txBody>
      </p:sp>
      <p:sp>
        <p:nvSpPr>
          <p:cNvPr id="27" name="Rectangle 26">
            <a:extLst>
              <a:ext uri="{FF2B5EF4-FFF2-40B4-BE49-F238E27FC236}">
                <a16:creationId xmlns:a16="http://schemas.microsoft.com/office/drawing/2014/main" id="{B7984D5E-B64A-4EB3-B05A-6D523BF0785E}"/>
              </a:ext>
            </a:extLst>
          </p:cNvPr>
          <p:cNvSpPr/>
          <p:nvPr/>
        </p:nvSpPr>
        <p:spPr>
          <a:xfrm>
            <a:off x="1215459" y="1750433"/>
            <a:ext cx="9761082" cy="4893647"/>
          </a:xfrm>
          <a:prstGeom prst="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sz="1300" b="0" noProof="1">
                <a:solidFill>
                  <a:srgbClr val="6A9955"/>
                </a:solidFill>
                <a:effectLst/>
                <a:latin typeface="Consolas" panose="020B0609020204030204" pitchFamily="49" charset="0"/>
              </a:rPr>
              <a:t>// </a:t>
            </a:r>
            <a:r>
              <a:rPr lang="fr-FR" sz="1300" noProof="1">
                <a:solidFill>
                  <a:srgbClr val="6A9955"/>
                </a:solidFill>
                <a:latin typeface="Consolas" panose="020B0609020204030204" pitchFamily="49" charset="0"/>
              </a:rPr>
              <a:t>Connexion à la BDD</a:t>
            </a:r>
            <a:endParaRPr lang="fr-FR" sz="1300" b="0" noProof="1">
              <a:solidFill>
                <a:srgbClr val="D4D4D4"/>
              </a:solidFill>
              <a:effectLst/>
              <a:latin typeface="Consolas" panose="020B0609020204030204" pitchFamily="49" charset="0"/>
            </a:endParaRPr>
          </a:p>
          <a:p>
            <a:r>
              <a:rPr lang="fr-FR" sz="1300" b="0" noProof="1">
                <a:solidFill>
                  <a:srgbClr val="9CDCFE"/>
                </a:solidFill>
                <a:effectLst/>
                <a:latin typeface="Consolas" panose="020B0609020204030204" pitchFamily="49" charset="0"/>
              </a:rPr>
              <a:t>$dsn</a:t>
            </a:r>
            <a:r>
              <a:rPr lang="fr-FR" sz="1300" b="0" noProof="1">
                <a:solidFill>
                  <a:srgbClr val="D4D4D4"/>
                </a:solidFill>
                <a:effectLst/>
                <a:latin typeface="Consolas" panose="020B0609020204030204" pitchFamily="49" charset="0"/>
              </a:rPr>
              <a:t> = </a:t>
            </a:r>
            <a:r>
              <a:rPr lang="fr-FR" sz="1300" b="0" noProof="1">
                <a:solidFill>
                  <a:srgbClr val="CE9178"/>
                </a:solidFill>
                <a:effectLst/>
                <a:latin typeface="Consolas" panose="020B0609020204030204" pitchFamily="49" charset="0"/>
              </a:rPr>
              <a:t>'mysql:host=localhost;port=3306;dbname=my_site_web'</a:t>
            </a:r>
            <a:r>
              <a:rPr lang="fr-FR" sz="1300" b="0" noProof="1">
                <a:solidFill>
                  <a:srgbClr val="D4D4D4"/>
                </a:solidFill>
                <a:effectLst/>
                <a:latin typeface="Consolas" panose="020B0609020204030204" pitchFamily="49" charset="0"/>
              </a:rPr>
              <a:t>;</a:t>
            </a:r>
          </a:p>
          <a:p>
            <a:r>
              <a:rPr lang="fr-FR" sz="1300" b="0" noProof="1">
                <a:solidFill>
                  <a:srgbClr val="C586C0"/>
                </a:solidFill>
                <a:effectLst/>
                <a:latin typeface="Consolas" panose="020B0609020204030204" pitchFamily="49" charset="0"/>
              </a:rPr>
              <a:t>try</a:t>
            </a:r>
            <a:r>
              <a:rPr lang="fr-FR" sz="1300" b="0" noProof="1">
                <a:solidFill>
                  <a:srgbClr val="D4D4D4"/>
                </a:solidFill>
                <a:effectLst/>
                <a:latin typeface="Consolas" panose="020B0609020204030204" pitchFamily="49" charset="0"/>
              </a:rPr>
              <a:t> {</a:t>
            </a:r>
          </a:p>
          <a:p>
            <a:r>
              <a:rPr lang="fr-FR" sz="1300" b="0" noProof="1">
                <a:solidFill>
                  <a:srgbClr val="D4D4D4"/>
                </a:solidFill>
                <a:effectLst/>
                <a:latin typeface="Consolas" panose="020B0609020204030204" pitchFamily="49" charset="0"/>
              </a:rPr>
              <a:t>    </a:t>
            </a:r>
            <a:r>
              <a:rPr lang="fr-FR" sz="1300" b="0" noProof="1">
                <a:solidFill>
                  <a:srgbClr val="9CDCFE"/>
                </a:solidFill>
                <a:effectLst/>
                <a:latin typeface="Consolas" panose="020B0609020204030204" pitchFamily="49" charset="0"/>
              </a:rPr>
              <a:t>$db</a:t>
            </a:r>
            <a:r>
              <a:rPr lang="fr-FR" sz="1300" b="0" noProof="1">
                <a:solidFill>
                  <a:srgbClr val="D4D4D4"/>
                </a:solidFill>
                <a:effectLst/>
                <a:latin typeface="Consolas" panose="020B0609020204030204" pitchFamily="49" charset="0"/>
              </a:rPr>
              <a:t> = </a:t>
            </a:r>
            <a:r>
              <a:rPr lang="fr-FR" sz="1300" b="0" noProof="1">
                <a:solidFill>
                  <a:srgbClr val="569CD6"/>
                </a:solidFill>
                <a:effectLst/>
                <a:latin typeface="Consolas" panose="020B0609020204030204" pitchFamily="49" charset="0"/>
              </a:rPr>
              <a:t>new</a:t>
            </a:r>
            <a:r>
              <a:rPr lang="fr-FR" sz="1300" b="0" noProof="1">
                <a:solidFill>
                  <a:srgbClr val="D4D4D4"/>
                </a:solidFill>
                <a:effectLst/>
                <a:latin typeface="Consolas" panose="020B0609020204030204" pitchFamily="49" charset="0"/>
              </a:rPr>
              <a:t> </a:t>
            </a:r>
            <a:r>
              <a:rPr lang="fr-FR" sz="1300" b="0" noProof="1">
                <a:solidFill>
                  <a:srgbClr val="4EC9B0"/>
                </a:solidFill>
                <a:effectLst/>
                <a:latin typeface="Consolas" panose="020B0609020204030204" pitchFamily="49" charset="0"/>
              </a:rPr>
              <a:t>PDO</a:t>
            </a:r>
            <a:r>
              <a:rPr lang="fr-FR" sz="1300" b="0" noProof="1">
                <a:solidFill>
                  <a:srgbClr val="D4D4D4"/>
                </a:solidFill>
                <a:effectLst/>
                <a:latin typeface="Consolas" panose="020B0609020204030204" pitchFamily="49" charset="0"/>
              </a:rPr>
              <a:t>(</a:t>
            </a:r>
            <a:r>
              <a:rPr lang="fr-FR" sz="1300" b="0" noProof="1">
                <a:solidFill>
                  <a:srgbClr val="9CDCFE"/>
                </a:solidFill>
                <a:effectLst/>
                <a:latin typeface="Consolas" panose="020B0609020204030204" pitchFamily="49" charset="0"/>
              </a:rPr>
              <a:t>$dsn</a:t>
            </a:r>
            <a:r>
              <a:rPr lang="fr-FR" sz="1300" b="0" noProof="1">
                <a:solidFill>
                  <a:srgbClr val="D4D4D4"/>
                </a:solidFill>
                <a:effectLst/>
                <a:latin typeface="Consolas" panose="020B0609020204030204" pitchFamily="49" charset="0"/>
              </a:rPr>
              <a:t>, </a:t>
            </a:r>
            <a:r>
              <a:rPr lang="fr-FR" sz="1300" b="0" noProof="1">
                <a:solidFill>
                  <a:srgbClr val="CE9178"/>
                </a:solidFill>
                <a:effectLst/>
                <a:latin typeface="Consolas" panose="020B0609020204030204" pitchFamily="49" charset="0"/>
              </a:rPr>
              <a:t>'admin'</a:t>
            </a:r>
            <a:r>
              <a:rPr lang="fr-FR" sz="1300" b="0" noProof="1">
                <a:solidFill>
                  <a:srgbClr val="D4D4D4"/>
                </a:solidFill>
                <a:effectLst/>
                <a:latin typeface="Consolas" panose="020B0609020204030204" pitchFamily="49" charset="0"/>
              </a:rPr>
              <a:t>, </a:t>
            </a:r>
            <a:r>
              <a:rPr lang="fr-FR" sz="1300" b="0" noProof="1">
                <a:solidFill>
                  <a:srgbClr val="CE9178"/>
                </a:solidFill>
                <a:effectLst/>
                <a:latin typeface="Consolas" panose="020B0609020204030204" pitchFamily="49" charset="0"/>
              </a:rPr>
              <a:t>'password'</a:t>
            </a:r>
            <a:r>
              <a:rPr lang="fr-FR" sz="1300" b="0" noProof="1">
                <a:solidFill>
                  <a:srgbClr val="D4D4D4"/>
                </a:solidFill>
                <a:effectLst/>
                <a:latin typeface="Consolas" panose="020B0609020204030204" pitchFamily="49" charset="0"/>
              </a:rPr>
              <a:t>);</a:t>
            </a:r>
          </a:p>
          <a:p>
            <a:r>
              <a:rPr lang="fr-FR" sz="1300" b="0" noProof="1">
                <a:solidFill>
                  <a:srgbClr val="D4D4D4"/>
                </a:solidFill>
                <a:effectLst/>
                <a:latin typeface="Consolas" panose="020B0609020204030204" pitchFamily="49" charset="0"/>
              </a:rPr>
              <a:t>} </a:t>
            </a:r>
            <a:r>
              <a:rPr lang="fr-FR" sz="1300" b="0" noProof="1">
                <a:solidFill>
                  <a:srgbClr val="C586C0"/>
                </a:solidFill>
                <a:effectLst/>
                <a:latin typeface="Consolas" panose="020B0609020204030204" pitchFamily="49" charset="0"/>
              </a:rPr>
              <a:t>catch</a:t>
            </a:r>
            <a:r>
              <a:rPr lang="fr-FR" sz="1300" b="0" noProof="1">
                <a:solidFill>
                  <a:srgbClr val="D4D4D4"/>
                </a:solidFill>
                <a:effectLst/>
                <a:latin typeface="Consolas" panose="020B0609020204030204" pitchFamily="49" charset="0"/>
              </a:rPr>
              <a:t> (</a:t>
            </a:r>
            <a:r>
              <a:rPr lang="fr-FR" sz="1300" b="0" noProof="1">
                <a:solidFill>
                  <a:srgbClr val="4EC9B0"/>
                </a:solidFill>
                <a:effectLst/>
                <a:latin typeface="Consolas" panose="020B0609020204030204" pitchFamily="49" charset="0"/>
              </a:rPr>
              <a:t>PDOException</a:t>
            </a:r>
            <a:r>
              <a:rPr lang="fr-FR" sz="1300" b="0" noProof="1">
                <a:solidFill>
                  <a:srgbClr val="D4D4D4"/>
                </a:solidFill>
                <a:effectLst/>
                <a:latin typeface="Consolas" panose="020B0609020204030204" pitchFamily="49" charset="0"/>
              </a:rPr>
              <a:t> </a:t>
            </a:r>
            <a:r>
              <a:rPr lang="fr-FR" sz="1300" b="0" noProof="1">
                <a:solidFill>
                  <a:srgbClr val="9CDCFE"/>
                </a:solidFill>
                <a:effectLst/>
                <a:latin typeface="Consolas" panose="020B0609020204030204" pitchFamily="49" charset="0"/>
              </a:rPr>
              <a:t>$e</a:t>
            </a:r>
            <a:r>
              <a:rPr lang="fr-FR" sz="1300" b="0" noProof="1">
                <a:solidFill>
                  <a:srgbClr val="D4D4D4"/>
                </a:solidFill>
                <a:effectLst/>
                <a:latin typeface="Consolas" panose="020B0609020204030204" pitchFamily="49" charset="0"/>
              </a:rPr>
              <a:t>) {</a:t>
            </a:r>
          </a:p>
          <a:p>
            <a:r>
              <a:rPr lang="fr-FR" sz="1300" b="0" noProof="1">
                <a:solidFill>
                  <a:srgbClr val="D4D4D4"/>
                </a:solidFill>
                <a:effectLst/>
                <a:latin typeface="Consolas" panose="020B0609020204030204" pitchFamily="49" charset="0"/>
              </a:rPr>
              <a:t>    </a:t>
            </a:r>
            <a:r>
              <a:rPr lang="fr-FR" sz="1300" b="0" noProof="1">
                <a:solidFill>
                  <a:srgbClr val="DCDCAA"/>
                </a:solidFill>
                <a:effectLst/>
                <a:latin typeface="Consolas" panose="020B0609020204030204" pitchFamily="49" charset="0"/>
              </a:rPr>
              <a:t>echo</a:t>
            </a:r>
            <a:r>
              <a:rPr lang="fr-FR" sz="1300" b="0" noProof="1">
                <a:solidFill>
                  <a:srgbClr val="D4D4D4"/>
                </a:solidFill>
                <a:effectLst/>
                <a:latin typeface="Consolas" panose="020B0609020204030204" pitchFamily="49" charset="0"/>
              </a:rPr>
              <a:t> </a:t>
            </a:r>
            <a:r>
              <a:rPr lang="fr-FR" sz="1300" b="0" noProof="1">
                <a:solidFill>
                  <a:srgbClr val="9CDCFE"/>
                </a:solidFill>
                <a:effectLst/>
                <a:latin typeface="Consolas" panose="020B0609020204030204" pitchFamily="49" charset="0"/>
              </a:rPr>
              <a:t>$e</a:t>
            </a:r>
            <a:r>
              <a:rPr lang="fr-FR" sz="1300" b="0" noProof="1">
                <a:solidFill>
                  <a:srgbClr val="D4D4D4"/>
                </a:solidFill>
                <a:effectLst/>
                <a:latin typeface="Consolas" panose="020B0609020204030204" pitchFamily="49" charset="0"/>
              </a:rPr>
              <a:t>-&gt;</a:t>
            </a:r>
            <a:r>
              <a:rPr lang="fr-FR" sz="1300" b="0" noProof="1">
                <a:solidFill>
                  <a:srgbClr val="DCDCAA"/>
                </a:solidFill>
                <a:effectLst/>
                <a:latin typeface="Consolas" panose="020B0609020204030204" pitchFamily="49" charset="0"/>
              </a:rPr>
              <a:t>getMessage</a:t>
            </a:r>
            <a:r>
              <a:rPr lang="fr-FR" sz="1300" b="0" noProof="1">
                <a:solidFill>
                  <a:srgbClr val="D4D4D4"/>
                </a:solidFill>
                <a:effectLst/>
                <a:latin typeface="Consolas" panose="020B0609020204030204" pitchFamily="49" charset="0"/>
              </a:rPr>
              <a:t>() . </a:t>
            </a:r>
            <a:r>
              <a:rPr lang="fr-FR" sz="1300" b="0" noProof="1">
                <a:solidFill>
                  <a:srgbClr val="CE9178"/>
                </a:solidFill>
                <a:effectLst/>
                <a:latin typeface="Consolas" panose="020B0609020204030204" pitchFamily="49" charset="0"/>
              </a:rPr>
              <a:t>'&lt;br&gt;'</a:t>
            </a:r>
            <a:r>
              <a:rPr lang="fr-FR" sz="1300" b="0" noProof="1">
                <a:solidFill>
                  <a:srgbClr val="D4D4D4"/>
                </a:solidFill>
                <a:effectLst/>
                <a:latin typeface="Consolas" panose="020B0609020204030204" pitchFamily="49" charset="0"/>
              </a:rPr>
              <a:t>;</a:t>
            </a:r>
          </a:p>
          <a:p>
            <a:r>
              <a:rPr lang="fr-FR" sz="1300" b="0" noProof="1">
                <a:solidFill>
                  <a:srgbClr val="D4D4D4"/>
                </a:solidFill>
                <a:effectLst/>
                <a:latin typeface="Consolas" panose="020B0609020204030204" pitchFamily="49" charset="0"/>
              </a:rPr>
              <a:t>    </a:t>
            </a:r>
            <a:r>
              <a:rPr lang="fr-FR" sz="1300" b="0" noProof="1">
                <a:solidFill>
                  <a:srgbClr val="C586C0"/>
                </a:solidFill>
                <a:effectLst/>
                <a:latin typeface="Consolas" panose="020B0609020204030204" pitchFamily="49" charset="0"/>
              </a:rPr>
              <a:t>exit</a:t>
            </a:r>
            <a:r>
              <a:rPr lang="fr-FR" sz="1300" b="0" noProof="1">
                <a:solidFill>
                  <a:srgbClr val="D4D4D4"/>
                </a:solidFill>
                <a:effectLst/>
                <a:latin typeface="Consolas" panose="020B0609020204030204" pitchFamily="49" charset="0"/>
              </a:rPr>
              <a:t>();</a:t>
            </a:r>
          </a:p>
          <a:p>
            <a:r>
              <a:rPr lang="fr-FR" sz="1300" b="0" noProof="1">
                <a:solidFill>
                  <a:srgbClr val="D4D4D4"/>
                </a:solidFill>
                <a:effectLst/>
                <a:latin typeface="Consolas" panose="020B0609020204030204" pitchFamily="49" charset="0"/>
              </a:rPr>
              <a:t>}</a:t>
            </a:r>
          </a:p>
          <a:p>
            <a:br>
              <a:rPr lang="fr-FR" sz="1300" b="0" noProof="1">
                <a:solidFill>
                  <a:srgbClr val="D4D4D4"/>
                </a:solidFill>
                <a:effectLst/>
                <a:latin typeface="Consolas" panose="020B0609020204030204" pitchFamily="49" charset="0"/>
              </a:rPr>
            </a:br>
            <a:r>
              <a:rPr lang="fr-FR" sz="1300" b="0" noProof="1">
                <a:solidFill>
                  <a:srgbClr val="9CDCFE"/>
                </a:solidFill>
                <a:effectLst/>
                <a:latin typeface="Consolas" panose="020B0609020204030204" pitchFamily="49" charset="0"/>
              </a:rPr>
              <a:t>$resultUsersQuery</a:t>
            </a:r>
            <a:r>
              <a:rPr lang="fr-FR" sz="1300" b="0" noProof="1">
                <a:solidFill>
                  <a:srgbClr val="D4D4D4"/>
                </a:solidFill>
                <a:effectLst/>
                <a:latin typeface="Consolas" panose="020B0609020204030204" pitchFamily="49" charset="0"/>
              </a:rPr>
              <a:t> = </a:t>
            </a:r>
            <a:r>
              <a:rPr lang="fr-FR" sz="1300" b="0" noProof="1">
                <a:solidFill>
                  <a:srgbClr val="9CDCFE"/>
                </a:solidFill>
                <a:effectLst/>
                <a:latin typeface="Consolas" panose="020B0609020204030204" pitchFamily="49" charset="0"/>
              </a:rPr>
              <a:t>$db</a:t>
            </a:r>
            <a:r>
              <a:rPr lang="fr-FR" sz="1300" b="0" noProof="1">
                <a:solidFill>
                  <a:srgbClr val="D4D4D4"/>
                </a:solidFill>
                <a:effectLst/>
                <a:latin typeface="Consolas" panose="020B0609020204030204" pitchFamily="49" charset="0"/>
              </a:rPr>
              <a:t>-&gt;</a:t>
            </a:r>
            <a:r>
              <a:rPr lang="fr-FR" sz="1300" b="0" noProof="1">
                <a:solidFill>
                  <a:srgbClr val="DCDCAA"/>
                </a:solidFill>
                <a:effectLst/>
                <a:latin typeface="Consolas" panose="020B0609020204030204" pitchFamily="49" charset="0"/>
              </a:rPr>
              <a:t>query</a:t>
            </a:r>
            <a:r>
              <a:rPr lang="fr-FR" sz="1300" b="0" noProof="1">
                <a:solidFill>
                  <a:srgbClr val="D4D4D4"/>
                </a:solidFill>
                <a:effectLst/>
                <a:latin typeface="Consolas" panose="020B0609020204030204" pitchFamily="49" charset="0"/>
              </a:rPr>
              <a:t>(</a:t>
            </a:r>
            <a:r>
              <a:rPr lang="fr-FR" sz="1300" b="0" noProof="1">
                <a:solidFill>
                  <a:srgbClr val="CE9178"/>
                </a:solidFill>
                <a:effectLst/>
                <a:latin typeface="Consolas" panose="020B0609020204030204" pitchFamily="49" charset="0"/>
              </a:rPr>
              <a:t>'</a:t>
            </a:r>
            <a:r>
              <a:rPr lang="fr-FR" sz="1300" b="0" noProof="1">
                <a:solidFill>
                  <a:srgbClr val="569CD6"/>
                </a:solidFill>
                <a:effectLst/>
                <a:latin typeface="Consolas" panose="020B0609020204030204" pitchFamily="49" charset="0"/>
              </a:rPr>
              <a:t>SELECT</a:t>
            </a:r>
            <a:r>
              <a:rPr lang="fr-FR" sz="1300" b="0" noProof="1">
                <a:solidFill>
                  <a:srgbClr val="CE9178"/>
                </a:solidFill>
                <a:effectLst/>
                <a:latin typeface="Consolas" panose="020B0609020204030204" pitchFamily="49" charset="0"/>
              </a:rPr>
              <a:t> </a:t>
            </a:r>
            <a:r>
              <a:rPr lang="fr-FR" sz="1300" b="0" noProof="1">
                <a:solidFill>
                  <a:srgbClr val="D4D4D4"/>
                </a:solidFill>
                <a:effectLst/>
                <a:latin typeface="Consolas" panose="020B0609020204030204" pitchFamily="49" charset="0"/>
              </a:rPr>
              <a:t>*</a:t>
            </a:r>
            <a:r>
              <a:rPr lang="fr-FR" sz="1300" b="0" noProof="1">
                <a:solidFill>
                  <a:srgbClr val="CE9178"/>
                </a:solidFill>
                <a:effectLst/>
                <a:latin typeface="Consolas" panose="020B0609020204030204" pitchFamily="49" charset="0"/>
              </a:rPr>
              <a:t> </a:t>
            </a:r>
            <a:r>
              <a:rPr lang="fr-FR" sz="1300" b="0" noProof="1">
                <a:solidFill>
                  <a:srgbClr val="569CD6"/>
                </a:solidFill>
                <a:effectLst/>
                <a:latin typeface="Consolas" panose="020B0609020204030204" pitchFamily="49" charset="0"/>
              </a:rPr>
              <a:t>FROM</a:t>
            </a:r>
            <a:r>
              <a:rPr lang="fr-FR" sz="1300" b="0" noProof="1">
                <a:solidFill>
                  <a:srgbClr val="CE9178"/>
                </a:solidFill>
                <a:effectLst/>
                <a:latin typeface="Consolas" panose="020B0609020204030204" pitchFamily="49" charset="0"/>
              </a:rPr>
              <a:t> users'</a:t>
            </a:r>
            <a:r>
              <a:rPr lang="fr-FR" sz="1300" b="0" noProof="1">
                <a:solidFill>
                  <a:srgbClr val="D4D4D4"/>
                </a:solidFill>
                <a:effectLst/>
                <a:latin typeface="Consolas" panose="020B0609020204030204" pitchFamily="49" charset="0"/>
              </a:rPr>
              <a:t>); </a:t>
            </a:r>
            <a:r>
              <a:rPr lang="fr-FR" sz="1300" b="0" noProof="1">
                <a:solidFill>
                  <a:srgbClr val="6A9955"/>
                </a:solidFill>
                <a:effectLst/>
                <a:latin typeface="Consolas" panose="020B0609020204030204" pitchFamily="49" charset="0"/>
              </a:rPr>
              <a:t>// Préparation</a:t>
            </a:r>
            <a:endParaRPr lang="fr-FR" sz="1300" b="0" noProof="1">
              <a:solidFill>
                <a:srgbClr val="D4D4D4"/>
              </a:solidFill>
              <a:effectLst/>
              <a:latin typeface="Consolas" panose="020B0609020204030204" pitchFamily="49" charset="0"/>
            </a:endParaRPr>
          </a:p>
          <a:p>
            <a:r>
              <a:rPr lang="fr-FR" sz="1300" b="0" noProof="1">
                <a:solidFill>
                  <a:srgbClr val="6A9955"/>
                </a:solidFill>
                <a:effectLst/>
                <a:latin typeface="Consolas" panose="020B0609020204030204" pitchFamily="49" charset="0"/>
              </a:rPr>
              <a:t>// --&gt; Check $resultUsersQuery</a:t>
            </a:r>
            <a:endParaRPr lang="fr-FR" sz="1300" b="0" noProof="1">
              <a:solidFill>
                <a:srgbClr val="D4D4D4"/>
              </a:solidFill>
              <a:effectLst/>
              <a:latin typeface="Consolas" panose="020B0609020204030204" pitchFamily="49" charset="0"/>
            </a:endParaRPr>
          </a:p>
          <a:p>
            <a:r>
              <a:rPr lang="fr-FR" sz="1300" b="0" noProof="1">
                <a:solidFill>
                  <a:srgbClr val="9CDCFE"/>
                </a:solidFill>
                <a:effectLst/>
                <a:latin typeface="Consolas" panose="020B0609020204030204" pitchFamily="49" charset="0"/>
              </a:rPr>
              <a:t>$users</a:t>
            </a:r>
            <a:r>
              <a:rPr lang="fr-FR" sz="1300" b="0" noProof="1">
                <a:solidFill>
                  <a:srgbClr val="D4D4D4"/>
                </a:solidFill>
                <a:effectLst/>
                <a:latin typeface="Consolas" panose="020B0609020204030204" pitchFamily="49" charset="0"/>
              </a:rPr>
              <a:t> = </a:t>
            </a:r>
            <a:r>
              <a:rPr lang="fr-FR" sz="1300" b="0" noProof="1">
                <a:solidFill>
                  <a:srgbClr val="9CDCFE"/>
                </a:solidFill>
                <a:effectLst/>
                <a:latin typeface="Consolas" panose="020B0609020204030204" pitchFamily="49" charset="0"/>
              </a:rPr>
              <a:t>$resultUsersQuery</a:t>
            </a:r>
            <a:r>
              <a:rPr lang="fr-FR" sz="1300" b="0" noProof="1">
                <a:solidFill>
                  <a:srgbClr val="D4D4D4"/>
                </a:solidFill>
                <a:effectLst/>
                <a:latin typeface="Consolas" panose="020B0609020204030204" pitchFamily="49" charset="0"/>
              </a:rPr>
              <a:t>-&gt;</a:t>
            </a:r>
            <a:r>
              <a:rPr lang="fr-FR" sz="1300" b="0" noProof="1">
                <a:solidFill>
                  <a:srgbClr val="DCDCAA"/>
                </a:solidFill>
                <a:effectLst/>
                <a:latin typeface="Consolas" panose="020B0609020204030204" pitchFamily="49" charset="0"/>
              </a:rPr>
              <a:t>fetchAll</a:t>
            </a:r>
            <a:r>
              <a:rPr lang="fr-FR" sz="1300" b="0" noProof="1">
                <a:solidFill>
                  <a:srgbClr val="D4D4D4"/>
                </a:solidFill>
                <a:effectLst/>
                <a:latin typeface="Consolas" panose="020B0609020204030204" pitchFamily="49" charset="0"/>
              </a:rPr>
              <a:t>(</a:t>
            </a:r>
            <a:r>
              <a:rPr lang="fr-FR" sz="1300" b="0" noProof="1">
                <a:solidFill>
                  <a:srgbClr val="4EC9B0"/>
                </a:solidFill>
                <a:effectLst/>
                <a:latin typeface="Consolas" panose="020B0609020204030204" pitchFamily="49" charset="0"/>
              </a:rPr>
              <a:t>PDO</a:t>
            </a:r>
            <a:r>
              <a:rPr lang="fr-FR" sz="1300" b="0" noProof="1">
                <a:solidFill>
                  <a:srgbClr val="D4D4D4"/>
                </a:solidFill>
                <a:effectLst/>
                <a:latin typeface="Consolas" panose="020B0609020204030204" pitchFamily="49" charset="0"/>
              </a:rPr>
              <a:t>::FETCH_ASSOC); </a:t>
            </a:r>
            <a:r>
              <a:rPr lang="fr-FR" sz="1300" b="0" noProof="1">
                <a:solidFill>
                  <a:srgbClr val="6A9955"/>
                </a:solidFill>
                <a:effectLst/>
                <a:latin typeface="Consolas" panose="020B0609020204030204" pitchFamily="49" charset="0"/>
              </a:rPr>
              <a:t>// Récupération</a:t>
            </a:r>
            <a:endParaRPr lang="fr-FR" sz="1300" b="0" noProof="1">
              <a:solidFill>
                <a:srgbClr val="D4D4D4"/>
              </a:solidFill>
              <a:effectLst/>
              <a:latin typeface="Consolas" panose="020B0609020204030204" pitchFamily="49" charset="0"/>
            </a:endParaRPr>
          </a:p>
          <a:p>
            <a:r>
              <a:rPr lang="fr-FR" sz="1300" b="0" noProof="1">
                <a:solidFill>
                  <a:srgbClr val="9CDCFE"/>
                </a:solidFill>
                <a:effectLst/>
                <a:latin typeface="Consolas" panose="020B0609020204030204" pitchFamily="49" charset="0"/>
              </a:rPr>
              <a:t>$resultUsersQuery</a:t>
            </a:r>
            <a:r>
              <a:rPr lang="fr-FR" sz="1300" b="0" noProof="1">
                <a:solidFill>
                  <a:srgbClr val="D4D4D4"/>
                </a:solidFill>
                <a:effectLst/>
                <a:latin typeface="Consolas" panose="020B0609020204030204" pitchFamily="49" charset="0"/>
              </a:rPr>
              <a:t> = </a:t>
            </a:r>
            <a:r>
              <a:rPr lang="fr-FR" sz="1300" b="0" noProof="1">
                <a:solidFill>
                  <a:srgbClr val="569CD6"/>
                </a:solidFill>
                <a:effectLst/>
                <a:latin typeface="Consolas" panose="020B0609020204030204" pitchFamily="49" charset="0"/>
              </a:rPr>
              <a:t>null</a:t>
            </a:r>
            <a:r>
              <a:rPr lang="fr-FR" sz="1300" b="0" noProof="1">
                <a:solidFill>
                  <a:srgbClr val="D4D4D4"/>
                </a:solidFill>
                <a:effectLst/>
                <a:latin typeface="Consolas" panose="020B0609020204030204" pitchFamily="49" charset="0"/>
              </a:rPr>
              <a:t>; </a:t>
            </a:r>
            <a:r>
              <a:rPr lang="fr-FR" sz="1300" b="0" noProof="1">
                <a:solidFill>
                  <a:srgbClr val="6A9955"/>
                </a:solidFill>
                <a:effectLst/>
                <a:latin typeface="Consolas" panose="020B0609020204030204" pitchFamily="49" charset="0"/>
              </a:rPr>
              <a:t>// Closing : PDOStatement</a:t>
            </a:r>
            <a:endParaRPr lang="fr-FR" sz="1300" b="0" noProof="1">
              <a:solidFill>
                <a:srgbClr val="D4D4D4"/>
              </a:solidFill>
              <a:effectLst/>
              <a:latin typeface="Consolas" panose="020B0609020204030204" pitchFamily="49" charset="0"/>
            </a:endParaRPr>
          </a:p>
          <a:p>
            <a:r>
              <a:rPr lang="fr-FR" sz="1300" b="0" noProof="1">
                <a:solidFill>
                  <a:srgbClr val="DCDCAA"/>
                </a:solidFill>
                <a:effectLst/>
                <a:latin typeface="Consolas" panose="020B0609020204030204" pitchFamily="49" charset="0"/>
              </a:rPr>
              <a:t>var_dump</a:t>
            </a:r>
            <a:r>
              <a:rPr lang="fr-FR" sz="1300" b="0" noProof="1">
                <a:solidFill>
                  <a:srgbClr val="D4D4D4"/>
                </a:solidFill>
                <a:effectLst/>
                <a:latin typeface="Consolas" panose="020B0609020204030204" pitchFamily="49" charset="0"/>
              </a:rPr>
              <a:t>(</a:t>
            </a:r>
            <a:r>
              <a:rPr lang="fr-FR" sz="1300" b="0" noProof="1">
                <a:solidFill>
                  <a:srgbClr val="9CDCFE"/>
                </a:solidFill>
                <a:effectLst/>
                <a:latin typeface="Consolas" panose="020B0609020204030204" pitchFamily="49" charset="0"/>
              </a:rPr>
              <a:t>$users</a:t>
            </a:r>
            <a:r>
              <a:rPr lang="fr-FR" sz="1300" b="0" noProof="1">
                <a:solidFill>
                  <a:srgbClr val="D4D4D4"/>
                </a:solidFill>
                <a:effectLst/>
                <a:latin typeface="Consolas" panose="020B0609020204030204" pitchFamily="49" charset="0"/>
              </a:rPr>
              <a:t>); </a:t>
            </a:r>
            <a:r>
              <a:rPr lang="fr-FR" sz="1300" b="0" noProof="1">
                <a:solidFill>
                  <a:srgbClr val="6A9955"/>
                </a:solidFill>
                <a:effectLst/>
                <a:latin typeface="Consolas" panose="020B0609020204030204" pitchFamily="49" charset="0"/>
              </a:rPr>
              <a:t>// Utilisation</a:t>
            </a:r>
            <a:br>
              <a:rPr lang="fr-FR" sz="1300" b="0" noProof="1">
                <a:solidFill>
                  <a:srgbClr val="D4D4D4"/>
                </a:solidFill>
                <a:effectLst/>
                <a:latin typeface="Consolas" panose="020B0609020204030204" pitchFamily="49" charset="0"/>
              </a:rPr>
            </a:br>
            <a:br>
              <a:rPr lang="fr-FR" sz="1300" b="0" noProof="1">
                <a:solidFill>
                  <a:srgbClr val="D4D4D4"/>
                </a:solidFill>
                <a:effectLst/>
                <a:latin typeface="Consolas" panose="020B0609020204030204" pitchFamily="49" charset="0"/>
              </a:rPr>
            </a:br>
            <a:r>
              <a:rPr lang="fr-FR" sz="1300" b="0" noProof="1">
                <a:solidFill>
                  <a:srgbClr val="9CDCFE"/>
                </a:solidFill>
                <a:effectLst/>
                <a:latin typeface="Consolas" panose="020B0609020204030204" pitchFamily="49" charset="0"/>
              </a:rPr>
              <a:t>$resultOrdersQuery</a:t>
            </a:r>
            <a:r>
              <a:rPr lang="fr-FR" sz="1300" b="0" noProof="1">
                <a:solidFill>
                  <a:srgbClr val="D4D4D4"/>
                </a:solidFill>
                <a:effectLst/>
                <a:latin typeface="Consolas" panose="020B0609020204030204" pitchFamily="49" charset="0"/>
              </a:rPr>
              <a:t> = </a:t>
            </a:r>
            <a:r>
              <a:rPr lang="fr-FR" sz="1300" b="0" noProof="1">
                <a:solidFill>
                  <a:srgbClr val="9CDCFE"/>
                </a:solidFill>
                <a:effectLst/>
                <a:latin typeface="Consolas" panose="020B0609020204030204" pitchFamily="49" charset="0"/>
              </a:rPr>
              <a:t>$db</a:t>
            </a:r>
            <a:r>
              <a:rPr lang="fr-FR" sz="1300" b="0" noProof="1">
                <a:solidFill>
                  <a:srgbClr val="D4D4D4"/>
                </a:solidFill>
                <a:effectLst/>
                <a:latin typeface="Consolas" panose="020B0609020204030204" pitchFamily="49" charset="0"/>
              </a:rPr>
              <a:t>-&gt;</a:t>
            </a:r>
            <a:r>
              <a:rPr lang="fr-FR" sz="1300" b="0" noProof="1">
                <a:solidFill>
                  <a:srgbClr val="DCDCAA"/>
                </a:solidFill>
                <a:effectLst/>
                <a:latin typeface="Consolas" panose="020B0609020204030204" pitchFamily="49" charset="0"/>
              </a:rPr>
              <a:t>query</a:t>
            </a:r>
            <a:r>
              <a:rPr lang="fr-FR" sz="1300" b="0" noProof="1">
                <a:solidFill>
                  <a:srgbClr val="D4D4D4"/>
                </a:solidFill>
                <a:effectLst/>
                <a:latin typeface="Consolas" panose="020B0609020204030204" pitchFamily="49" charset="0"/>
              </a:rPr>
              <a:t>(</a:t>
            </a:r>
            <a:r>
              <a:rPr lang="fr-FR" sz="1300" b="0" noProof="1">
                <a:solidFill>
                  <a:srgbClr val="CE9178"/>
                </a:solidFill>
                <a:effectLst/>
                <a:latin typeface="Consolas" panose="020B0609020204030204" pitchFamily="49" charset="0"/>
              </a:rPr>
              <a:t>'</a:t>
            </a:r>
            <a:r>
              <a:rPr lang="fr-FR" sz="1300" b="0" noProof="1">
                <a:solidFill>
                  <a:srgbClr val="569CD6"/>
                </a:solidFill>
                <a:effectLst/>
                <a:latin typeface="Consolas" panose="020B0609020204030204" pitchFamily="49" charset="0"/>
              </a:rPr>
              <a:t>SELECT</a:t>
            </a:r>
            <a:r>
              <a:rPr lang="fr-FR" sz="1300" b="0" noProof="1">
                <a:solidFill>
                  <a:srgbClr val="CE9178"/>
                </a:solidFill>
                <a:effectLst/>
                <a:latin typeface="Consolas" panose="020B0609020204030204" pitchFamily="49" charset="0"/>
              </a:rPr>
              <a:t> </a:t>
            </a:r>
            <a:r>
              <a:rPr lang="fr-FR" sz="1300" b="0" noProof="1">
                <a:solidFill>
                  <a:srgbClr val="D4D4D4"/>
                </a:solidFill>
                <a:effectLst/>
                <a:latin typeface="Consolas" panose="020B0609020204030204" pitchFamily="49" charset="0"/>
              </a:rPr>
              <a:t>*</a:t>
            </a:r>
            <a:r>
              <a:rPr lang="fr-FR" sz="1300" b="0" noProof="1">
                <a:solidFill>
                  <a:srgbClr val="CE9178"/>
                </a:solidFill>
                <a:effectLst/>
                <a:latin typeface="Consolas" panose="020B0609020204030204" pitchFamily="49" charset="0"/>
              </a:rPr>
              <a:t> </a:t>
            </a:r>
            <a:r>
              <a:rPr lang="fr-FR" sz="1300" b="0" noProof="1">
                <a:solidFill>
                  <a:srgbClr val="569CD6"/>
                </a:solidFill>
                <a:effectLst/>
                <a:latin typeface="Consolas" panose="020B0609020204030204" pitchFamily="49" charset="0"/>
              </a:rPr>
              <a:t>FROM</a:t>
            </a:r>
            <a:r>
              <a:rPr lang="fr-FR" sz="1300" b="0" noProof="1">
                <a:solidFill>
                  <a:srgbClr val="CE9178"/>
                </a:solidFill>
                <a:effectLst/>
                <a:latin typeface="Consolas" panose="020B0609020204030204" pitchFamily="49" charset="0"/>
              </a:rPr>
              <a:t> orders'</a:t>
            </a:r>
            <a:r>
              <a:rPr lang="fr-FR" sz="1300" b="0" noProof="1">
                <a:solidFill>
                  <a:srgbClr val="D4D4D4"/>
                </a:solidFill>
                <a:effectLst/>
                <a:latin typeface="Consolas" panose="020B0609020204030204" pitchFamily="49" charset="0"/>
              </a:rPr>
              <a:t>); </a:t>
            </a:r>
            <a:r>
              <a:rPr lang="fr-FR" sz="1300" b="0" noProof="1">
                <a:solidFill>
                  <a:srgbClr val="6A9955"/>
                </a:solidFill>
                <a:effectLst/>
                <a:latin typeface="Consolas" panose="020B0609020204030204" pitchFamily="49" charset="0"/>
              </a:rPr>
              <a:t>// Préparation</a:t>
            </a:r>
            <a:endParaRPr lang="fr-FR" sz="1300" b="0" noProof="1">
              <a:solidFill>
                <a:srgbClr val="D4D4D4"/>
              </a:solidFill>
              <a:effectLst/>
              <a:latin typeface="Consolas" panose="020B0609020204030204" pitchFamily="49" charset="0"/>
            </a:endParaRPr>
          </a:p>
          <a:p>
            <a:r>
              <a:rPr lang="fr-FR" sz="1300" b="0" noProof="1">
                <a:solidFill>
                  <a:srgbClr val="6A9955"/>
                </a:solidFill>
                <a:effectLst/>
                <a:latin typeface="Consolas" panose="020B0609020204030204" pitchFamily="49" charset="0"/>
              </a:rPr>
              <a:t>// --&gt; Check $resultOrdersQuery</a:t>
            </a:r>
            <a:endParaRPr lang="fr-FR" sz="1300" b="0" noProof="1">
              <a:solidFill>
                <a:srgbClr val="D4D4D4"/>
              </a:solidFill>
              <a:effectLst/>
              <a:latin typeface="Consolas" panose="020B0609020204030204" pitchFamily="49" charset="0"/>
            </a:endParaRPr>
          </a:p>
          <a:p>
            <a:r>
              <a:rPr lang="fr-FR" sz="1300" b="0" noProof="1">
                <a:solidFill>
                  <a:srgbClr val="9CDCFE"/>
                </a:solidFill>
                <a:effectLst/>
                <a:latin typeface="Consolas" panose="020B0609020204030204" pitchFamily="49" charset="0"/>
              </a:rPr>
              <a:t>$orders</a:t>
            </a:r>
            <a:r>
              <a:rPr lang="fr-FR" sz="1300" b="0" noProof="1">
                <a:solidFill>
                  <a:srgbClr val="D4D4D4"/>
                </a:solidFill>
                <a:effectLst/>
                <a:latin typeface="Consolas" panose="020B0609020204030204" pitchFamily="49" charset="0"/>
              </a:rPr>
              <a:t> = </a:t>
            </a:r>
            <a:r>
              <a:rPr lang="fr-FR" sz="1300" b="0" noProof="1">
                <a:solidFill>
                  <a:srgbClr val="9CDCFE"/>
                </a:solidFill>
                <a:effectLst/>
                <a:latin typeface="Consolas" panose="020B0609020204030204" pitchFamily="49" charset="0"/>
              </a:rPr>
              <a:t>$resultOrdersQuery</a:t>
            </a:r>
            <a:r>
              <a:rPr lang="fr-FR" sz="1300" b="0" noProof="1">
                <a:solidFill>
                  <a:srgbClr val="D4D4D4"/>
                </a:solidFill>
                <a:effectLst/>
                <a:latin typeface="Consolas" panose="020B0609020204030204" pitchFamily="49" charset="0"/>
              </a:rPr>
              <a:t>-&gt;</a:t>
            </a:r>
            <a:r>
              <a:rPr lang="fr-FR" sz="1300" b="0" noProof="1">
                <a:solidFill>
                  <a:srgbClr val="DCDCAA"/>
                </a:solidFill>
                <a:effectLst/>
                <a:latin typeface="Consolas" panose="020B0609020204030204" pitchFamily="49" charset="0"/>
              </a:rPr>
              <a:t>fetchAll</a:t>
            </a:r>
            <a:r>
              <a:rPr lang="fr-FR" sz="1300" b="0" noProof="1">
                <a:solidFill>
                  <a:srgbClr val="D4D4D4"/>
                </a:solidFill>
                <a:effectLst/>
                <a:latin typeface="Consolas" panose="020B0609020204030204" pitchFamily="49" charset="0"/>
              </a:rPr>
              <a:t>(</a:t>
            </a:r>
            <a:r>
              <a:rPr lang="fr-FR" sz="1300" b="0" noProof="1">
                <a:solidFill>
                  <a:srgbClr val="4EC9B0"/>
                </a:solidFill>
                <a:effectLst/>
                <a:latin typeface="Consolas" panose="020B0609020204030204" pitchFamily="49" charset="0"/>
              </a:rPr>
              <a:t>PDO</a:t>
            </a:r>
            <a:r>
              <a:rPr lang="fr-FR" sz="1300" b="0" noProof="1">
                <a:solidFill>
                  <a:srgbClr val="D4D4D4"/>
                </a:solidFill>
                <a:effectLst/>
                <a:latin typeface="Consolas" panose="020B0609020204030204" pitchFamily="49" charset="0"/>
              </a:rPr>
              <a:t>::FETCH_ASSOC); </a:t>
            </a:r>
            <a:r>
              <a:rPr lang="fr-FR" sz="1300" b="0" noProof="1">
                <a:solidFill>
                  <a:srgbClr val="6A9955"/>
                </a:solidFill>
                <a:effectLst/>
                <a:latin typeface="Consolas" panose="020B0609020204030204" pitchFamily="49" charset="0"/>
              </a:rPr>
              <a:t>// Récupération</a:t>
            </a:r>
            <a:endParaRPr lang="fr-FR" sz="1300" b="0" noProof="1">
              <a:solidFill>
                <a:srgbClr val="D4D4D4"/>
              </a:solidFill>
              <a:effectLst/>
              <a:latin typeface="Consolas" panose="020B0609020204030204" pitchFamily="49" charset="0"/>
            </a:endParaRPr>
          </a:p>
          <a:p>
            <a:r>
              <a:rPr lang="fr-FR" sz="1300" b="0" noProof="1">
                <a:solidFill>
                  <a:srgbClr val="9CDCFE"/>
                </a:solidFill>
                <a:effectLst/>
                <a:latin typeface="Consolas" panose="020B0609020204030204" pitchFamily="49" charset="0"/>
              </a:rPr>
              <a:t>$resultOrdersQuery</a:t>
            </a:r>
            <a:r>
              <a:rPr lang="fr-FR" sz="1300" b="0" noProof="1">
                <a:solidFill>
                  <a:srgbClr val="D4D4D4"/>
                </a:solidFill>
                <a:effectLst/>
                <a:latin typeface="Consolas" panose="020B0609020204030204" pitchFamily="49" charset="0"/>
              </a:rPr>
              <a:t> = </a:t>
            </a:r>
            <a:r>
              <a:rPr lang="fr-FR" sz="1300" b="0" noProof="1">
                <a:solidFill>
                  <a:srgbClr val="569CD6"/>
                </a:solidFill>
                <a:effectLst/>
                <a:latin typeface="Consolas" panose="020B0609020204030204" pitchFamily="49" charset="0"/>
              </a:rPr>
              <a:t>null</a:t>
            </a:r>
            <a:r>
              <a:rPr lang="fr-FR" sz="1300" b="0" noProof="1">
                <a:solidFill>
                  <a:srgbClr val="D4D4D4"/>
                </a:solidFill>
                <a:effectLst/>
                <a:latin typeface="Consolas" panose="020B0609020204030204" pitchFamily="49" charset="0"/>
              </a:rPr>
              <a:t>; </a:t>
            </a:r>
            <a:r>
              <a:rPr lang="fr-FR" sz="1300" b="0" noProof="1">
                <a:solidFill>
                  <a:srgbClr val="6A9955"/>
                </a:solidFill>
                <a:effectLst/>
                <a:latin typeface="Consolas" panose="020B0609020204030204" pitchFamily="49" charset="0"/>
              </a:rPr>
              <a:t>// Closing : PDOStatement</a:t>
            </a:r>
            <a:endParaRPr lang="fr-FR" sz="1300" b="0" noProof="1">
              <a:solidFill>
                <a:srgbClr val="D4D4D4"/>
              </a:solidFill>
              <a:effectLst/>
              <a:latin typeface="Consolas" panose="020B0609020204030204" pitchFamily="49" charset="0"/>
            </a:endParaRPr>
          </a:p>
          <a:p>
            <a:r>
              <a:rPr lang="fr-FR" sz="1300" b="0" noProof="1">
                <a:solidFill>
                  <a:srgbClr val="DCDCAA"/>
                </a:solidFill>
                <a:effectLst/>
                <a:latin typeface="Consolas" panose="020B0609020204030204" pitchFamily="49" charset="0"/>
              </a:rPr>
              <a:t>var_dump</a:t>
            </a:r>
            <a:r>
              <a:rPr lang="fr-FR" sz="1300" b="0" noProof="1">
                <a:solidFill>
                  <a:srgbClr val="D4D4D4"/>
                </a:solidFill>
                <a:effectLst/>
                <a:latin typeface="Consolas" panose="020B0609020204030204" pitchFamily="49" charset="0"/>
              </a:rPr>
              <a:t>(</a:t>
            </a:r>
            <a:r>
              <a:rPr lang="fr-FR" sz="1300" b="0" noProof="1">
                <a:solidFill>
                  <a:srgbClr val="9CDCFE"/>
                </a:solidFill>
                <a:effectLst/>
                <a:latin typeface="Consolas" panose="020B0609020204030204" pitchFamily="49" charset="0"/>
              </a:rPr>
              <a:t>$orders</a:t>
            </a:r>
            <a:r>
              <a:rPr lang="fr-FR" sz="1300" b="0" noProof="1">
                <a:solidFill>
                  <a:srgbClr val="D4D4D4"/>
                </a:solidFill>
                <a:effectLst/>
                <a:latin typeface="Consolas" panose="020B0609020204030204" pitchFamily="49" charset="0"/>
              </a:rPr>
              <a:t>); </a:t>
            </a:r>
            <a:r>
              <a:rPr lang="fr-FR" sz="1300" b="0" noProof="1">
                <a:solidFill>
                  <a:srgbClr val="6A9955"/>
                </a:solidFill>
                <a:effectLst/>
                <a:latin typeface="Consolas" panose="020B0609020204030204" pitchFamily="49" charset="0"/>
              </a:rPr>
              <a:t>// Utilisation</a:t>
            </a:r>
            <a:endParaRPr lang="fr-FR" sz="1300" b="0" noProof="1">
              <a:solidFill>
                <a:srgbClr val="D4D4D4"/>
              </a:solidFill>
              <a:effectLst/>
              <a:latin typeface="Consolas" panose="020B0609020204030204" pitchFamily="49" charset="0"/>
            </a:endParaRPr>
          </a:p>
          <a:p>
            <a:br>
              <a:rPr lang="fr-FR" sz="1300" b="0" noProof="1">
                <a:solidFill>
                  <a:srgbClr val="D4D4D4"/>
                </a:solidFill>
                <a:effectLst/>
                <a:latin typeface="Consolas" panose="020B0609020204030204" pitchFamily="49" charset="0"/>
              </a:rPr>
            </a:br>
            <a:r>
              <a:rPr lang="fr-FR" sz="1300" b="0" noProof="1">
                <a:solidFill>
                  <a:srgbClr val="6A9955"/>
                </a:solidFill>
                <a:effectLst/>
                <a:latin typeface="Consolas" panose="020B0609020204030204" pitchFamily="49" charset="0"/>
              </a:rPr>
              <a:t>// Fermeture des connections PDO</a:t>
            </a:r>
            <a:endParaRPr lang="fr-FR" sz="1300" b="0" noProof="1">
              <a:solidFill>
                <a:srgbClr val="D4D4D4"/>
              </a:solidFill>
              <a:effectLst/>
              <a:latin typeface="Consolas" panose="020B0609020204030204" pitchFamily="49" charset="0"/>
            </a:endParaRPr>
          </a:p>
          <a:p>
            <a:r>
              <a:rPr lang="fr-FR" sz="1300" b="0" noProof="1">
                <a:solidFill>
                  <a:srgbClr val="9CDCFE"/>
                </a:solidFill>
                <a:effectLst/>
                <a:latin typeface="Consolas" panose="020B0609020204030204" pitchFamily="49" charset="0"/>
              </a:rPr>
              <a:t>$db</a:t>
            </a:r>
            <a:r>
              <a:rPr lang="fr-FR" sz="1300" b="0" noProof="1">
                <a:solidFill>
                  <a:srgbClr val="D4D4D4"/>
                </a:solidFill>
                <a:effectLst/>
                <a:latin typeface="Consolas" panose="020B0609020204030204" pitchFamily="49" charset="0"/>
              </a:rPr>
              <a:t> = </a:t>
            </a:r>
            <a:r>
              <a:rPr lang="fr-FR" sz="1300" b="0" noProof="1">
                <a:solidFill>
                  <a:srgbClr val="569CD6"/>
                </a:solidFill>
                <a:effectLst/>
                <a:latin typeface="Consolas" panose="020B0609020204030204" pitchFamily="49" charset="0"/>
              </a:rPr>
              <a:t>null</a:t>
            </a:r>
            <a:r>
              <a:rPr lang="fr-FR" sz="1300" b="0" noProof="1">
                <a:solidFill>
                  <a:srgbClr val="D4D4D4"/>
                </a:solidFill>
                <a:effectLst/>
                <a:latin typeface="Consolas" panose="020B0609020204030204" pitchFamily="49" charset="0"/>
              </a:rPr>
              <a:t>; </a:t>
            </a:r>
            <a:r>
              <a:rPr lang="fr-FR" sz="1300" b="0" noProof="1">
                <a:solidFill>
                  <a:srgbClr val="6A9955"/>
                </a:solidFill>
                <a:effectLst/>
                <a:latin typeface="Consolas" panose="020B0609020204030204" pitchFamily="49" charset="0"/>
              </a:rPr>
              <a:t>// Closing : PDO</a:t>
            </a:r>
            <a:endParaRPr lang="fr-FR" sz="1300" b="0" noProof="1">
              <a:solidFill>
                <a:srgbClr val="D4D4D4"/>
              </a:solidFill>
              <a:effectLst/>
              <a:latin typeface="Consolas" panose="020B0609020204030204" pitchFamily="49" charset="0"/>
            </a:endParaRPr>
          </a:p>
          <a:p>
            <a:r>
              <a:rPr lang="fr-FR" sz="1300" b="0" noProof="1">
                <a:solidFill>
                  <a:srgbClr val="6A9955"/>
                </a:solidFill>
                <a:effectLst/>
                <a:latin typeface="Consolas" panose="020B0609020204030204" pitchFamily="49" charset="0"/>
              </a:rPr>
              <a:t>// $users et $orders ne sont pas des connexions</a:t>
            </a:r>
            <a:endParaRPr lang="fr-FR" sz="1300" b="0" noProof="1">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83638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4371030" y="107659"/>
            <a:ext cx="3949004" cy="723550"/>
          </a:xfrm>
        </p:spPr>
        <p:txBody>
          <a:bodyPr>
            <a:normAutofit/>
          </a:bodyPr>
          <a:lstStyle/>
          <a:p>
            <a:pPr algn="ctr"/>
            <a:r>
              <a:rPr lang="fr-FR" dirty="0"/>
              <a:t>Pratique</a:t>
            </a:r>
          </a:p>
        </p:txBody>
      </p:sp>
      <p:cxnSp>
        <p:nvCxnSpPr>
          <p:cNvPr id="11" name="Connecteur droit 10">
            <a:extLst>
              <a:ext uri="{FF2B5EF4-FFF2-40B4-BE49-F238E27FC236}">
                <a16:creationId xmlns:a16="http://schemas.microsoft.com/office/drawing/2014/main" id="{A861434A-C362-4D8F-A67A-662794C630AD}"/>
              </a:ext>
            </a:extLst>
          </p:cNvPr>
          <p:cNvCxnSpPr>
            <a:cxnSpLocks/>
          </p:cNvCxnSpPr>
          <p:nvPr/>
        </p:nvCxnSpPr>
        <p:spPr>
          <a:xfrm flipV="1">
            <a:off x="994784" y="509626"/>
            <a:ext cx="3376246" cy="2186"/>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FCB5B20B-9733-4938-B58D-F1A0A935D5F2}"/>
              </a:ext>
            </a:extLst>
          </p:cNvPr>
          <p:cNvCxnSpPr>
            <a:cxnSpLocks/>
            <a:stCxn id="2" idx="3"/>
          </p:cNvCxnSpPr>
          <p:nvPr/>
        </p:nvCxnSpPr>
        <p:spPr>
          <a:xfrm flipV="1">
            <a:off x="8320034" y="459386"/>
            <a:ext cx="3436537" cy="10048"/>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20" name="Rectangle : coins arrondis 19">
            <a:extLst>
              <a:ext uri="{FF2B5EF4-FFF2-40B4-BE49-F238E27FC236}">
                <a16:creationId xmlns:a16="http://schemas.microsoft.com/office/drawing/2014/main" id="{0C736B76-3E31-40BA-AE40-6B8CADF79645}"/>
              </a:ext>
            </a:extLst>
          </p:cNvPr>
          <p:cNvSpPr/>
          <p:nvPr/>
        </p:nvSpPr>
        <p:spPr>
          <a:xfrm>
            <a:off x="994784" y="822500"/>
            <a:ext cx="10880985" cy="58265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Wingdings" panose="05000000000000000000" pitchFamily="2" charset="2"/>
              <a:buChar char="ü"/>
            </a:pPr>
            <a:r>
              <a:rPr lang="fr-FR" sz="1700" i="1" dirty="0">
                <a:solidFill>
                  <a:schemeClr val="tx1">
                    <a:lumMod val="50000"/>
                    <a:lumOff val="50000"/>
                  </a:schemeClr>
                </a:solidFill>
              </a:rPr>
              <a:t>Quand on parle de </a:t>
            </a:r>
            <a:r>
              <a:rPr lang="fr-FR" sz="1700" b="1" i="1" dirty="0">
                <a:solidFill>
                  <a:schemeClr val="tx1">
                    <a:lumMod val="50000"/>
                    <a:lumOff val="50000"/>
                  </a:schemeClr>
                </a:solidFill>
              </a:rPr>
              <a:t>page</a:t>
            </a:r>
            <a:r>
              <a:rPr lang="fr-FR" sz="1700" i="1" dirty="0">
                <a:solidFill>
                  <a:schemeClr val="tx1">
                    <a:lumMod val="50000"/>
                    <a:lumOff val="50000"/>
                  </a:schemeClr>
                </a:solidFill>
              </a:rPr>
              <a:t>, c'est pour un fichier php qui affiche de l'</a:t>
            </a:r>
            <a:r>
              <a:rPr lang="fr-FR" sz="1700" b="1" i="1" dirty="0">
                <a:solidFill>
                  <a:schemeClr val="tx1">
                    <a:lumMod val="50000"/>
                    <a:lumOff val="50000"/>
                  </a:schemeClr>
                </a:solidFill>
              </a:rPr>
              <a:t>HTML mais contient du php pour un affichage dynamique ou pour des droits d'accès à la page.</a:t>
            </a:r>
          </a:p>
          <a:p>
            <a:pPr marL="285750" indent="-285750">
              <a:buFont typeface="Wingdings" panose="05000000000000000000" pitchFamily="2" charset="2"/>
              <a:buChar char="ü"/>
            </a:pPr>
            <a:r>
              <a:rPr lang="fr-FR" sz="1700" i="1" dirty="0">
                <a:solidFill>
                  <a:schemeClr val="tx1">
                    <a:lumMod val="50000"/>
                    <a:lumOff val="50000"/>
                  </a:schemeClr>
                </a:solidFill>
              </a:rPr>
              <a:t>Quand on parle de </a:t>
            </a:r>
            <a:r>
              <a:rPr lang="fr-FR" sz="1700" b="1" i="1" dirty="0">
                <a:solidFill>
                  <a:schemeClr val="tx1">
                    <a:lumMod val="50000"/>
                    <a:lumOff val="50000"/>
                  </a:schemeClr>
                </a:solidFill>
              </a:rPr>
              <a:t>script</a:t>
            </a:r>
            <a:r>
              <a:rPr lang="fr-FR" sz="1700" i="1" dirty="0">
                <a:solidFill>
                  <a:schemeClr val="tx1">
                    <a:lumMod val="50000"/>
                    <a:lumOff val="50000"/>
                  </a:schemeClr>
                </a:solidFill>
              </a:rPr>
              <a:t>, c'est pour un fichier php qui </a:t>
            </a:r>
            <a:r>
              <a:rPr lang="fr-FR" sz="1700" b="1" i="1" dirty="0">
                <a:solidFill>
                  <a:schemeClr val="tx1">
                    <a:lumMod val="50000"/>
                    <a:lumOff val="50000"/>
                  </a:schemeClr>
                </a:solidFill>
              </a:rPr>
              <a:t>traite des données et redirige </a:t>
            </a:r>
            <a:r>
              <a:rPr lang="fr-FR" sz="1700" i="1" dirty="0">
                <a:solidFill>
                  <a:schemeClr val="tx1">
                    <a:lumMod val="50000"/>
                    <a:lumOff val="50000"/>
                  </a:schemeClr>
                </a:solidFill>
              </a:rPr>
              <a:t>l'utilisateur sur une page après traitement.</a:t>
            </a:r>
          </a:p>
          <a:p>
            <a:pPr marL="285750" indent="-285750">
              <a:buFont typeface="Wingdings" panose="05000000000000000000" pitchFamily="2" charset="2"/>
              <a:buChar char="ü"/>
            </a:pPr>
            <a:r>
              <a:rPr lang="fr-FR" sz="1700" i="1" dirty="0">
                <a:solidFill>
                  <a:schemeClr val="tx1">
                    <a:lumMod val="50000"/>
                    <a:lumOff val="50000"/>
                  </a:schemeClr>
                </a:solidFill>
              </a:rPr>
              <a:t>Pensez à utiliser des fonctions et des fichiers organisés pour tout code qui serait souvent répété.</a:t>
            </a:r>
          </a:p>
          <a:p>
            <a:pPr marL="285750" indent="-285750">
              <a:buFont typeface="Wingdings" panose="05000000000000000000" pitchFamily="2" charset="2"/>
              <a:buChar char="v"/>
            </a:pPr>
            <a:endParaRPr lang="fr-FR" sz="1700" dirty="0"/>
          </a:p>
          <a:p>
            <a:pPr marL="285750" indent="-285750">
              <a:buFont typeface="Wingdings" panose="05000000000000000000" pitchFamily="2" charset="2"/>
              <a:buChar char="v"/>
            </a:pPr>
            <a:r>
              <a:rPr lang="fr-FR" sz="1700" dirty="0"/>
              <a:t>Créez une nouvelle base de données "</a:t>
            </a:r>
            <a:r>
              <a:rPr lang="fr-FR" sz="1700" dirty="0" err="1"/>
              <a:t>mywebsite</a:t>
            </a:r>
            <a:r>
              <a:rPr lang="fr-FR" sz="1700" dirty="0"/>
              <a:t>" et une table "</a:t>
            </a:r>
            <a:r>
              <a:rPr lang="fr-FR" sz="1700" dirty="0" err="1"/>
              <a:t>users</a:t>
            </a:r>
            <a:r>
              <a:rPr lang="fr-FR" sz="1700" dirty="0"/>
              <a:t>" avec les champs "id", "email", "password" et "</a:t>
            </a:r>
            <a:r>
              <a:rPr lang="fr-FR" sz="1700" dirty="0" err="1"/>
              <a:t>name</a:t>
            </a:r>
            <a:r>
              <a:rPr lang="fr-FR" sz="1700" dirty="0"/>
              <a:t>". Ajoutez-y un utilisateur pour la suite</a:t>
            </a:r>
          </a:p>
          <a:p>
            <a:pPr marL="285750" indent="-285750">
              <a:buFont typeface="Wingdings" panose="05000000000000000000" pitchFamily="2" charset="2"/>
              <a:buChar char="v"/>
            </a:pPr>
            <a:r>
              <a:rPr lang="fr-FR" sz="1700" dirty="0"/>
              <a:t>Créez un mini-site avec une authentification reliée à votre base de données. Vous devrez utiliser les exemples et les connaissances du cours pour réaliser ce mini-site. Le but est d'avoir une page home.php qui n'est accessible que par un utilisateur que l'on considère connecté. L'authentification est un concept de droit d'accès, il y a donc plusieurs solutions à l'application de ce concept avec les éléments des cours (Session).</a:t>
            </a:r>
          </a:p>
          <a:p>
            <a:pPr marL="285750" indent="-285750">
              <a:buFont typeface="Wingdings" panose="05000000000000000000" pitchFamily="2" charset="2"/>
              <a:buChar char="v"/>
            </a:pPr>
            <a:r>
              <a:rPr lang="fr-FR" sz="1700" dirty="0"/>
              <a:t>Vous devez obligatoirement stocker vos utilisateurs dans une base de données.</a:t>
            </a:r>
          </a:p>
          <a:p>
            <a:pPr marL="285750" indent="-285750">
              <a:buFont typeface="Wingdings" panose="05000000000000000000" pitchFamily="2" charset="2"/>
              <a:buChar char="v"/>
            </a:pPr>
            <a:r>
              <a:rPr lang="fr-FR" sz="1700" dirty="0"/>
              <a:t>Il est demandé les fichiers suivants : </a:t>
            </a:r>
          </a:p>
          <a:p>
            <a:pPr marL="742950" lvl="1" indent="-285750">
              <a:buSzPct val="75000"/>
              <a:buFont typeface="Wingdings" panose="05000000000000000000" pitchFamily="2" charset="2"/>
              <a:buChar char="Ø"/>
            </a:pPr>
            <a:r>
              <a:rPr lang="fr-FR" sz="1700" dirty="0"/>
              <a:t>1 page d'accueil simpliste avec les liens vers les autres pages</a:t>
            </a:r>
          </a:p>
          <a:p>
            <a:pPr marL="742950" lvl="1" indent="-285750">
              <a:buSzPct val="75000"/>
              <a:buFont typeface="Wingdings" panose="05000000000000000000" pitchFamily="2" charset="2"/>
              <a:buChar char="Ø"/>
            </a:pPr>
            <a:r>
              <a:rPr lang="fr-FR" sz="1700" dirty="0"/>
              <a:t>1 page de login à part avec le formulaire (email + password)</a:t>
            </a:r>
          </a:p>
          <a:p>
            <a:pPr marL="742950" lvl="1" indent="-285750">
              <a:buSzPct val="75000"/>
              <a:buFont typeface="Wingdings" panose="05000000000000000000" pitchFamily="2" charset="2"/>
              <a:buChar char="Ø"/>
            </a:pPr>
            <a:r>
              <a:rPr lang="fr-FR" sz="1700" dirty="0"/>
              <a:t>1 script de traitement du formulaire de login avec les redirections nécessaires</a:t>
            </a:r>
          </a:p>
          <a:p>
            <a:pPr marL="742950" lvl="1" indent="-285750">
              <a:buSzPct val="75000"/>
              <a:buFont typeface="Wingdings" panose="05000000000000000000" pitchFamily="2" charset="2"/>
              <a:buChar char="Ø"/>
            </a:pPr>
            <a:r>
              <a:rPr lang="fr-FR" sz="1700" dirty="0"/>
              <a:t>1 page home pour les utilisateurs connectés. Sur cette page home, il serait intéressant de réfléchir à un bouton (lien) de déconnexion (</a:t>
            </a:r>
            <a:r>
              <a:rPr lang="fr-FR" sz="1700" dirty="0" err="1"/>
              <a:t>logout</a:t>
            </a:r>
            <a:r>
              <a:rPr lang="fr-FR" sz="1700" dirty="0"/>
              <a:t>) pour déconnecter l'utilisateur et de le rediriger sur la page d'accueil. Il est conseillé de créer un nouveau script pour le </a:t>
            </a:r>
            <a:r>
              <a:rPr lang="fr-FR" sz="1700" dirty="0" err="1"/>
              <a:t>logout</a:t>
            </a:r>
            <a:r>
              <a:rPr lang="fr-FR" sz="1700" dirty="0"/>
              <a:t>.</a:t>
            </a:r>
          </a:p>
        </p:txBody>
      </p:sp>
    </p:spTree>
    <p:extLst>
      <p:ext uri="{BB962C8B-B14F-4D97-AF65-F5344CB8AC3E}">
        <p14:creationId xmlns:p14="http://schemas.microsoft.com/office/powerpoint/2010/main" val="935602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4371030" y="107659"/>
            <a:ext cx="3949004" cy="723550"/>
          </a:xfrm>
        </p:spPr>
        <p:txBody>
          <a:bodyPr>
            <a:normAutofit/>
          </a:bodyPr>
          <a:lstStyle/>
          <a:p>
            <a:pPr algn="ctr"/>
            <a:r>
              <a:rPr lang="fr-FR"/>
              <a:t>Pratique</a:t>
            </a:r>
          </a:p>
        </p:txBody>
      </p:sp>
      <p:cxnSp>
        <p:nvCxnSpPr>
          <p:cNvPr id="11" name="Connecteur droit 10">
            <a:extLst>
              <a:ext uri="{FF2B5EF4-FFF2-40B4-BE49-F238E27FC236}">
                <a16:creationId xmlns:a16="http://schemas.microsoft.com/office/drawing/2014/main" id="{A861434A-C362-4D8F-A67A-662794C630AD}"/>
              </a:ext>
            </a:extLst>
          </p:cNvPr>
          <p:cNvCxnSpPr>
            <a:cxnSpLocks/>
          </p:cNvCxnSpPr>
          <p:nvPr/>
        </p:nvCxnSpPr>
        <p:spPr>
          <a:xfrm flipV="1">
            <a:off x="994784" y="509626"/>
            <a:ext cx="3376246" cy="2186"/>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FCB5B20B-9733-4938-B58D-F1A0A935D5F2}"/>
              </a:ext>
            </a:extLst>
          </p:cNvPr>
          <p:cNvCxnSpPr>
            <a:cxnSpLocks/>
            <a:stCxn id="2" idx="3"/>
          </p:cNvCxnSpPr>
          <p:nvPr/>
        </p:nvCxnSpPr>
        <p:spPr>
          <a:xfrm flipV="1">
            <a:off x="8320034" y="459386"/>
            <a:ext cx="3436537" cy="10048"/>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20" name="Rectangle : coins arrondis 19">
            <a:extLst>
              <a:ext uri="{FF2B5EF4-FFF2-40B4-BE49-F238E27FC236}">
                <a16:creationId xmlns:a16="http://schemas.microsoft.com/office/drawing/2014/main" id="{0C736B76-3E31-40BA-AE40-6B8CADF79645}"/>
              </a:ext>
            </a:extLst>
          </p:cNvPr>
          <p:cNvSpPr/>
          <p:nvPr/>
        </p:nvSpPr>
        <p:spPr>
          <a:xfrm>
            <a:off x="994784" y="913779"/>
            <a:ext cx="10880985" cy="58265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Wingdings" panose="05000000000000000000" pitchFamily="2" charset="2"/>
              <a:buChar char="v"/>
            </a:pPr>
            <a:r>
              <a:rPr lang="fr-FR" dirty="0"/>
              <a:t>Les liens affichés dans le menu ne peuvent pas être les mêmes entre un utilisateur déconnecté et un utilisateur connecté. Faites le nécessaire en affichant que des liens correspondant à l’état de l’utilisateur.</a:t>
            </a:r>
          </a:p>
          <a:p>
            <a:pPr marL="285750" indent="-285750">
              <a:buFont typeface="Wingdings" panose="05000000000000000000" pitchFamily="2" charset="2"/>
              <a:buChar char="v"/>
            </a:pPr>
            <a:r>
              <a:rPr lang="fr-FR" dirty="0"/>
              <a:t>Ajoutez maintenant :</a:t>
            </a:r>
          </a:p>
          <a:p>
            <a:pPr marL="742950" lvl="1" indent="-285750">
              <a:buSzPct val="75000"/>
              <a:buFont typeface="Wingdings" panose="05000000000000000000" pitchFamily="2" charset="2"/>
              <a:buChar char="Ø"/>
            </a:pPr>
            <a:r>
              <a:rPr lang="fr-FR" dirty="0"/>
              <a:t>1 page register pour l'inscription de nouveau utilisateur.</a:t>
            </a:r>
          </a:p>
          <a:p>
            <a:pPr marL="742950" lvl="1" indent="-285750">
              <a:buSzPct val="75000"/>
              <a:buFont typeface="Wingdings" panose="05000000000000000000" pitchFamily="2" charset="2"/>
              <a:buChar char="Ø"/>
            </a:pPr>
            <a:r>
              <a:rPr lang="fr-FR" dirty="0"/>
              <a:t>1 script traitant le formulaire du register. Si les données du formulaire de register répondent à vos attentes pour l'inscription, enregistrer ce nouvel utilisateur en base de données puis connecter-le directement avant de le renvoyer sur la page home.</a:t>
            </a:r>
          </a:p>
          <a:p>
            <a:pPr marL="285750" indent="-285750">
              <a:buFont typeface="Wingdings" panose="05000000000000000000" pitchFamily="2" charset="2"/>
              <a:buChar char="v"/>
            </a:pPr>
            <a:r>
              <a:rPr lang="fr-FR" dirty="0"/>
              <a:t>Il peut, ensuite, être intéressant d'améliorer les comportements du site. Par exemple, un utilisateur connecté ne devrait plus pouvoir accéder à la page de connexion (login) et d'inscription (register).</a:t>
            </a:r>
          </a:p>
          <a:p>
            <a:pPr marL="285750" indent="-285750">
              <a:buFont typeface="Wingdings" panose="05000000000000000000" pitchFamily="2" charset="2"/>
              <a:buChar char="v"/>
            </a:pPr>
            <a:r>
              <a:rPr lang="fr-FR" dirty="0"/>
              <a:t>Si ça n'a pas été fait, vous pouvez afficher l'email et le nom de l'utilisateur connecté sur la page home. Pour cela, vous avez peut-être pensé à utiliser la session pour stoker ces informations ? Mais il est plutôt conseillé d'utiliser une requête BDD à chaque appel de la page. </a:t>
            </a:r>
            <a:r>
              <a:rPr lang="fr-FR" i="1" dirty="0"/>
              <a:t>Ce n'est pas optimisé ? </a:t>
            </a:r>
            <a:r>
              <a:rPr lang="fr-FR" dirty="0"/>
              <a:t>Oui mais pourquoi à votre avis on fait un appel BDD à chaque page d'un utilisateur connecté ?</a:t>
            </a:r>
          </a:p>
          <a:p>
            <a:pPr marL="285750" indent="-285750">
              <a:buFont typeface="Wingdings" panose="05000000000000000000" pitchFamily="2" charset="2"/>
              <a:buChar char="v"/>
            </a:pPr>
            <a:r>
              <a:rPr lang="fr-FR" dirty="0"/>
              <a:t>Le mot de passe est en clair dans votre BDD. Trouvez une solution pour améliorer le stockage des mots de passe. Aide de recherche : « hash de mot de passe en </a:t>
            </a:r>
            <a:r>
              <a:rPr lang="fr-FR" dirty="0" err="1"/>
              <a:t>php</a:t>
            </a:r>
            <a:r>
              <a:rPr lang="fr-FR" dirty="0"/>
              <a:t> »</a:t>
            </a:r>
          </a:p>
        </p:txBody>
      </p:sp>
    </p:spTree>
    <p:extLst>
      <p:ext uri="{BB962C8B-B14F-4D97-AF65-F5344CB8AC3E}">
        <p14:creationId xmlns:p14="http://schemas.microsoft.com/office/powerpoint/2010/main" val="431531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ECF363-8B4B-43F3-A804-79A3A8ED7B51}"/>
              </a:ext>
            </a:extLst>
          </p:cNvPr>
          <p:cNvSpPr>
            <a:spLocks noGrp="1"/>
          </p:cNvSpPr>
          <p:nvPr>
            <p:ph type="ctrTitle"/>
          </p:nvPr>
        </p:nvSpPr>
        <p:spPr>
          <a:xfrm>
            <a:off x="1084006" y="1086142"/>
            <a:ext cx="9969910" cy="3465385"/>
          </a:xfrm>
        </p:spPr>
        <p:txBody>
          <a:bodyPr anchor="ctr">
            <a:normAutofit/>
          </a:bodyPr>
          <a:lstStyle/>
          <a:p>
            <a:r>
              <a:rPr lang="fr-FR" dirty="0"/>
              <a:t>PHP</a:t>
            </a:r>
          </a:p>
        </p:txBody>
      </p:sp>
      <p:sp>
        <p:nvSpPr>
          <p:cNvPr id="3" name="Sous-titre 2">
            <a:extLst>
              <a:ext uri="{FF2B5EF4-FFF2-40B4-BE49-F238E27FC236}">
                <a16:creationId xmlns:a16="http://schemas.microsoft.com/office/drawing/2014/main" id="{D556962B-78F9-41E0-B8DF-1A3B6D0A296C}"/>
              </a:ext>
            </a:extLst>
          </p:cNvPr>
          <p:cNvSpPr>
            <a:spLocks noGrp="1"/>
          </p:cNvSpPr>
          <p:nvPr>
            <p:ph type="subTitle" idx="1"/>
          </p:nvPr>
        </p:nvSpPr>
        <p:spPr>
          <a:xfrm>
            <a:off x="1084006" y="5295418"/>
            <a:ext cx="10073039" cy="1562582"/>
          </a:xfrm>
        </p:spPr>
        <p:txBody>
          <a:bodyPr>
            <a:normAutofit/>
          </a:bodyPr>
          <a:lstStyle/>
          <a:p>
            <a:r>
              <a:rPr lang="fr-FR" dirty="0">
                <a:solidFill>
                  <a:schemeClr val="tx1"/>
                </a:solidFill>
              </a:rPr>
              <a:t>Introduction à PDO</a:t>
            </a:r>
          </a:p>
          <a:p>
            <a:endParaRPr lang="fr-FR" dirty="0">
              <a:solidFill>
                <a:schemeClr val="tx1"/>
              </a:solidFill>
            </a:endParaRPr>
          </a:p>
          <a:p>
            <a:r>
              <a:rPr lang="fr-FR" b="1" dirty="0">
                <a:solidFill>
                  <a:schemeClr val="tx1"/>
                </a:solidFill>
              </a:rPr>
              <a:t>Fin du module</a:t>
            </a:r>
          </a:p>
        </p:txBody>
      </p:sp>
    </p:spTree>
    <p:extLst>
      <p:ext uri="{BB962C8B-B14F-4D97-AF65-F5344CB8AC3E}">
        <p14:creationId xmlns:p14="http://schemas.microsoft.com/office/powerpoint/2010/main" val="1085265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14902AA-4E7E-4D93-A756-AC2EF9AAF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0" name="Freeform 6">
            <a:extLst>
              <a:ext uri="{FF2B5EF4-FFF2-40B4-BE49-F238E27FC236}">
                <a16:creationId xmlns:a16="http://schemas.microsoft.com/office/drawing/2014/main" id="{AE0AE5A0-0098-4DC4-82DC-CCE4071B6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txBody>
          <a:bodyPr/>
          <a:lstStyle/>
          <a:p>
            <a:endParaRPr lang="fr-FR"/>
          </a:p>
        </p:txBody>
      </p:sp>
      <p:sp useBgFill="1">
        <p:nvSpPr>
          <p:cNvPr id="12" name="Rectangle 11">
            <a:extLst>
              <a:ext uri="{FF2B5EF4-FFF2-40B4-BE49-F238E27FC236}">
                <a16:creationId xmlns:a16="http://schemas.microsoft.com/office/drawing/2014/main" id="{B6D28670-6E3D-4F4B-AD22-EFA33BF3C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6"/>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92899A27-EAB9-4701-9E81-674798E317CB}"/>
              </a:ext>
            </a:extLst>
          </p:cNvPr>
          <p:cNvSpPr>
            <a:spLocks noGrp="1"/>
          </p:cNvSpPr>
          <p:nvPr>
            <p:ph type="title"/>
          </p:nvPr>
        </p:nvSpPr>
        <p:spPr>
          <a:xfrm>
            <a:off x="1371600" y="1281916"/>
            <a:ext cx="9601200" cy="723053"/>
          </a:xfrm>
        </p:spPr>
        <p:txBody>
          <a:bodyPr>
            <a:normAutofit/>
          </a:bodyPr>
          <a:lstStyle/>
          <a:p>
            <a:r>
              <a:rPr lang="fr-FR" dirty="0"/>
              <a:t>Dans ce module</a:t>
            </a:r>
          </a:p>
        </p:txBody>
      </p:sp>
      <p:sp>
        <p:nvSpPr>
          <p:cNvPr id="3" name="Espace réservé du contenu 2">
            <a:extLst>
              <a:ext uri="{FF2B5EF4-FFF2-40B4-BE49-F238E27FC236}">
                <a16:creationId xmlns:a16="http://schemas.microsoft.com/office/drawing/2014/main" id="{79151920-99A9-45AB-8892-EA4044D6DA05}"/>
              </a:ext>
            </a:extLst>
          </p:cNvPr>
          <p:cNvSpPr>
            <a:spLocks noGrp="1"/>
          </p:cNvSpPr>
          <p:nvPr>
            <p:ph idx="1"/>
          </p:nvPr>
        </p:nvSpPr>
        <p:spPr>
          <a:xfrm>
            <a:off x="1371600" y="2276619"/>
            <a:ext cx="9601200" cy="4333905"/>
          </a:xfrm>
        </p:spPr>
        <p:txBody>
          <a:bodyPr>
            <a:normAutofit/>
          </a:bodyPr>
          <a:lstStyle/>
          <a:p>
            <a:pPr marL="285750" indent="-285750" defTabSz="914400">
              <a:lnSpc>
                <a:spcPct val="94000"/>
              </a:lnSpc>
              <a:spcAft>
                <a:spcPts val="200"/>
              </a:spcAft>
              <a:buSzPct val="75000"/>
              <a:buFont typeface="Wingdings" panose="05000000000000000000" pitchFamily="2" charset="2"/>
              <a:buChar char="q"/>
            </a:pPr>
            <a:r>
              <a:rPr lang="fr-FR" dirty="0">
                <a:solidFill>
                  <a:schemeClr val="tx1">
                    <a:lumMod val="95000"/>
                  </a:schemeClr>
                </a:solidFill>
              </a:rPr>
              <a:t>PDO ?</a:t>
            </a:r>
          </a:p>
          <a:p>
            <a:pPr marL="285750" indent="-285750" defTabSz="914400">
              <a:lnSpc>
                <a:spcPct val="94000"/>
              </a:lnSpc>
              <a:spcAft>
                <a:spcPts val="200"/>
              </a:spcAft>
              <a:buSzPct val="75000"/>
              <a:buFont typeface="Wingdings" panose="05000000000000000000" pitchFamily="2" charset="2"/>
              <a:buChar char="q"/>
            </a:pPr>
            <a:r>
              <a:rPr lang="fr-FR" dirty="0">
                <a:solidFill>
                  <a:schemeClr val="tx1">
                    <a:lumMod val="95000"/>
                  </a:schemeClr>
                </a:solidFill>
              </a:rPr>
              <a:t>PDO Class – Introduction aux classes</a:t>
            </a:r>
          </a:p>
          <a:p>
            <a:pPr marL="285750" indent="-285750" defTabSz="914400">
              <a:lnSpc>
                <a:spcPct val="94000"/>
              </a:lnSpc>
              <a:spcAft>
                <a:spcPts val="200"/>
              </a:spcAft>
              <a:buSzPct val="75000"/>
              <a:buFont typeface="Wingdings" panose="05000000000000000000" pitchFamily="2" charset="2"/>
              <a:buChar char="q"/>
            </a:pPr>
            <a:r>
              <a:rPr lang="fr-FR" dirty="0">
                <a:solidFill>
                  <a:schemeClr val="tx1">
                    <a:lumMod val="95000"/>
                  </a:schemeClr>
                </a:solidFill>
              </a:rPr>
              <a:t>PDO Exception</a:t>
            </a:r>
          </a:p>
          <a:p>
            <a:pPr marL="285750" indent="-285750" defTabSz="914400">
              <a:lnSpc>
                <a:spcPct val="94000"/>
              </a:lnSpc>
              <a:spcAft>
                <a:spcPts val="200"/>
              </a:spcAft>
              <a:buSzPct val="75000"/>
              <a:buFont typeface="Wingdings" panose="05000000000000000000" pitchFamily="2" charset="2"/>
              <a:buChar char="q"/>
            </a:pPr>
            <a:r>
              <a:rPr lang="fr-FR" noProof="1">
                <a:solidFill>
                  <a:schemeClr val="tx1">
                    <a:lumMod val="95000"/>
                  </a:schemeClr>
                </a:solidFill>
              </a:rPr>
              <a:t>PDO Query (PDOStatement)</a:t>
            </a:r>
          </a:p>
          <a:p>
            <a:pPr marL="285750" indent="-285750" defTabSz="914400">
              <a:lnSpc>
                <a:spcPct val="94000"/>
              </a:lnSpc>
              <a:spcAft>
                <a:spcPts val="200"/>
              </a:spcAft>
              <a:buSzPct val="75000"/>
              <a:buFont typeface="Wingdings" panose="05000000000000000000" pitchFamily="2" charset="2"/>
              <a:buChar char="q"/>
            </a:pPr>
            <a:r>
              <a:rPr lang="fr-FR">
                <a:solidFill>
                  <a:schemeClr val="tx1">
                    <a:lumMod val="95000"/>
                  </a:schemeClr>
                </a:solidFill>
              </a:rPr>
              <a:t>PDO FetchAll</a:t>
            </a:r>
            <a:endParaRPr lang="fr-FR" dirty="0">
              <a:solidFill>
                <a:schemeClr val="tx1">
                  <a:lumMod val="95000"/>
                </a:schemeClr>
              </a:solidFill>
            </a:endParaRPr>
          </a:p>
          <a:p>
            <a:pPr marL="285750" indent="-285750" defTabSz="914400">
              <a:lnSpc>
                <a:spcPct val="94000"/>
              </a:lnSpc>
              <a:spcAft>
                <a:spcPts val="200"/>
              </a:spcAft>
              <a:buSzPct val="75000"/>
              <a:buFont typeface="Wingdings" panose="05000000000000000000" pitchFamily="2" charset="2"/>
              <a:buChar char="q"/>
            </a:pPr>
            <a:r>
              <a:rPr lang="en-US" dirty="0">
                <a:solidFill>
                  <a:schemeClr val="tx1">
                    <a:lumMod val="95000"/>
                  </a:schemeClr>
                </a:solidFill>
              </a:rPr>
              <a:t>PDO Closing connection</a:t>
            </a:r>
          </a:p>
          <a:p>
            <a:pPr marL="285750" indent="-285750" defTabSz="914400">
              <a:lnSpc>
                <a:spcPct val="94000"/>
              </a:lnSpc>
              <a:spcAft>
                <a:spcPts val="200"/>
              </a:spcAft>
              <a:buSzPct val="75000"/>
              <a:buFont typeface="Wingdings" panose="05000000000000000000" pitchFamily="2" charset="2"/>
              <a:buChar char="q"/>
            </a:pPr>
            <a:r>
              <a:rPr lang="fr-FR" dirty="0">
                <a:solidFill>
                  <a:schemeClr val="tx1">
                    <a:lumMod val="95000"/>
                  </a:schemeClr>
                </a:solidFill>
              </a:rPr>
              <a:t>Pratique</a:t>
            </a:r>
          </a:p>
        </p:txBody>
      </p:sp>
    </p:spTree>
    <p:extLst>
      <p:ext uri="{BB962C8B-B14F-4D97-AF65-F5344CB8AC3E}">
        <p14:creationId xmlns:p14="http://schemas.microsoft.com/office/powerpoint/2010/main" val="267650254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10767060" y="107659"/>
            <a:ext cx="1321474" cy="723550"/>
          </a:xfrm>
        </p:spPr>
        <p:txBody>
          <a:bodyPr>
            <a:normAutofit/>
          </a:bodyPr>
          <a:lstStyle/>
          <a:p>
            <a:pPr algn="r"/>
            <a:r>
              <a:rPr lang="fr-FR" sz="4400" dirty="0">
                <a:solidFill>
                  <a:srgbClr val="4A2318"/>
                </a:solidFill>
              </a:rPr>
              <a:t>PDO</a:t>
            </a:r>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9852660" cy="0"/>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rgbClr val="4A2318"/>
                </a:solidFill>
              </a:rPr>
              <a:t>PDO ?</a:t>
            </a:r>
          </a:p>
        </p:txBody>
      </p:sp>
      <p:sp>
        <p:nvSpPr>
          <p:cNvPr id="8" name="Espace réservé du contenu 2">
            <a:extLst>
              <a:ext uri="{FF2B5EF4-FFF2-40B4-BE49-F238E27FC236}">
                <a16:creationId xmlns:a16="http://schemas.microsoft.com/office/drawing/2014/main" id="{CC31A6DC-82DB-4AB1-91B9-8840FE4D15CC}"/>
              </a:ext>
            </a:extLst>
          </p:cNvPr>
          <p:cNvSpPr>
            <a:spLocks noGrp="1"/>
          </p:cNvSpPr>
          <p:nvPr>
            <p:ph idx="1"/>
          </p:nvPr>
        </p:nvSpPr>
        <p:spPr>
          <a:xfrm>
            <a:off x="1082179" y="1489045"/>
            <a:ext cx="10764381" cy="2183118"/>
          </a:xfrm>
        </p:spPr>
        <p:txBody>
          <a:bodyPr>
            <a:normAutofit/>
          </a:bodyPr>
          <a:lstStyle/>
          <a:p>
            <a:r>
              <a:rPr lang="fr-FR" dirty="0"/>
              <a:t>PDO ou PHP Data </a:t>
            </a:r>
            <a:r>
              <a:rPr lang="fr-FR" dirty="0" err="1"/>
              <a:t>Objects</a:t>
            </a:r>
            <a:r>
              <a:rPr lang="fr-FR" dirty="0"/>
              <a:t> apporte une interface de code simplifiée pour les échanges entre PHP et une BDD.</a:t>
            </a:r>
          </a:p>
          <a:p>
            <a:r>
              <a:rPr lang="fr-FR" dirty="0"/>
              <a:t>PDO supporte uniquement du relationnel : MySQL, PostgreSQL, SQL Server, Oracle, SQLite, …</a:t>
            </a:r>
          </a:p>
        </p:txBody>
      </p:sp>
      <p:sp>
        <p:nvSpPr>
          <p:cNvPr id="11" name="Rectangle 10">
            <a:extLst>
              <a:ext uri="{FF2B5EF4-FFF2-40B4-BE49-F238E27FC236}">
                <a16:creationId xmlns:a16="http://schemas.microsoft.com/office/drawing/2014/main" id="{E90600A8-AEE9-4E4D-A366-B25C0595B47F}"/>
              </a:ext>
            </a:extLst>
          </p:cNvPr>
          <p:cNvSpPr/>
          <p:nvPr/>
        </p:nvSpPr>
        <p:spPr>
          <a:xfrm>
            <a:off x="1771650" y="3063240"/>
            <a:ext cx="1472218" cy="3488739"/>
          </a:xfrm>
          <a:prstGeom prst="rect">
            <a:avLst/>
          </a:prstGeom>
          <a:scene3d>
            <a:camera prst="orthographicFront"/>
            <a:lightRig rig="threePt" dir="t"/>
          </a:scene3d>
          <a:sp3d>
            <a:bevelT w="101600" prst="riblet"/>
          </a:sp3d>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2400" b="1" dirty="0"/>
              <a:t>PHP &gt;= 5.1</a:t>
            </a:r>
            <a:endParaRPr lang="en-US" sz="2400" b="1" dirty="0"/>
          </a:p>
        </p:txBody>
      </p:sp>
      <p:sp>
        <p:nvSpPr>
          <p:cNvPr id="12" name="Rectangle 11">
            <a:extLst>
              <a:ext uri="{FF2B5EF4-FFF2-40B4-BE49-F238E27FC236}">
                <a16:creationId xmlns:a16="http://schemas.microsoft.com/office/drawing/2014/main" id="{E4B2DB4D-2687-407F-BC4A-6E03FA0E9928}"/>
              </a:ext>
            </a:extLst>
          </p:cNvPr>
          <p:cNvSpPr/>
          <p:nvPr/>
        </p:nvSpPr>
        <p:spPr>
          <a:xfrm>
            <a:off x="4196532" y="3063240"/>
            <a:ext cx="1495607" cy="3488739"/>
          </a:xfrm>
          <a:prstGeom prst="rect">
            <a:avLst/>
          </a:prstGeom>
          <a:scene3d>
            <a:camera prst="orthographicFront"/>
            <a:lightRig rig="threePt" dir="t"/>
          </a:scene3d>
          <a:sp3d>
            <a:bevelT w="101600" prst="rible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b="1" dirty="0"/>
              <a:t>PDO </a:t>
            </a:r>
            <a:r>
              <a:rPr lang="fr-FR" b="1" dirty="0"/>
              <a:t>(ORM or  Object-Relation Mapping)</a:t>
            </a:r>
            <a:endParaRPr lang="en-US" sz="2400" b="1" dirty="0"/>
          </a:p>
        </p:txBody>
      </p:sp>
      <p:sp>
        <p:nvSpPr>
          <p:cNvPr id="13" name="Rectangle à coins arrondis 3">
            <a:extLst>
              <a:ext uri="{FF2B5EF4-FFF2-40B4-BE49-F238E27FC236}">
                <a16:creationId xmlns:a16="http://schemas.microsoft.com/office/drawing/2014/main" id="{EC0198E0-2AD5-4E61-A97F-10A20A07714F}"/>
              </a:ext>
            </a:extLst>
          </p:cNvPr>
          <p:cNvSpPr/>
          <p:nvPr/>
        </p:nvSpPr>
        <p:spPr>
          <a:xfrm>
            <a:off x="6713962" y="2883879"/>
            <a:ext cx="1354441" cy="78778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b="1" dirty="0"/>
              <a:t>PDO</a:t>
            </a:r>
          </a:p>
          <a:p>
            <a:pPr algn="ctr"/>
            <a:r>
              <a:rPr lang="fr-FR" b="1" dirty="0"/>
              <a:t>MySQL</a:t>
            </a:r>
            <a:endParaRPr lang="en-US" b="1" dirty="0"/>
          </a:p>
        </p:txBody>
      </p:sp>
      <p:sp>
        <p:nvSpPr>
          <p:cNvPr id="14" name="Rectangle à coins arrondis 12">
            <a:extLst>
              <a:ext uri="{FF2B5EF4-FFF2-40B4-BE49-F238E27FC236}">
                <a16:creationId xmlns:a16="http://schemas.microsoft.com/office/drawing/2014/main" id="{4DBC41E9-69CD-42C8-9D51-061DA57183ED}"/>
              </a:ext>
            </a:extLst>
          </p:cNvPr>
          <p:cNvSpPr/>
          <p:nvPr/>
        </p:nvSpPr>
        <p:spPr>
          <a:xfrm>
            <a:off x="6713962" y="4804093"/>
            <a:ext cx="1354441" cy="78778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b="1" dirty="0"/>
              <a:t>PDO</a:t>
            </a:r>
          </a:p>
          <a:p>
            <a:pPr algn="ctr"/>
            <a:r>
              <a:rPr lang="fr-FR" b="1" dirty="0"/>
              <a:t>SQL Server</a:t>
            </a:r>
            <a:endParaRPr lang="en-US" b="1" dirty="0"/>
          </a:p>
        </p:txBody>
      </p:sp>
      <p:sp>
        <p:nvSpPr>
          <p:cNvPr id="15" name="Rectangle à coins arrondis 13">
            <a:extLst>
              <a:ext uri="{FF2B5EF4-FFF2-40B4-BE49-F238E27FC236}">
                <a16:creationId xmlns:a16="http://schemas.microsoft.com/office/drawing/2014/main" id="{734A91E1-6F43-4EA3-BD1B-CB615F7CF82E}"/>
              </a:ext>
            </a:extLst>
          </p:cNvPr>
          <p:cNvSpPr/>
          <p:nvPr/>
        </p:nvSpPr>
        <p:spPr>
          <a:xfrm>
            <a:off x="6713962" y="3843986"/>
            <a:ext cx="1354441" cy="78778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b="1" dirty="0"/>
              <a:t>PDO</a:t>
            </a:r>
          </a:p>
          <a:p>
            <a:pPr algn="ctr"/>
            <a:r>
              <a:rPr lang="fr-FR" b="1" dirty="0"/>
              <a:t>Oracle</a:t>
            </a:r>
            <a:endParaRPr lang="en-US" b="1" dirty="0"/>
          </a:p>
        </p:txBody>
      </p:sp>
      <p:sp>
        <p:nvSpPr>
          <p:cNvPr id="16" name="Rectangle à coins arrondis 14">
            <a:extLst>
              <a:ext uri="{FF2B5EF4-FFF2-40B4-BE49-F238E27FC236}">
                <a16:creationId xmlns:a16="http://schemas.microsoft.com/office/drawing/2014/main" id="{FA55CD02-1DB8-4592-99AC-EC21AEEC949D}"/>
              </a:ext>
            </a:extLst>
          </p:cNvPr>
          <p:cNvSpPr/>
          <p:nvPr/>
        </p:nvSpPr>
        <p:spPr>
          <a:xfrm>
            <a:off x="6713962" y="5764199"/>
            <a:ext cx="1354441" cy="78778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b="1" dirty="0"/>
              <a:t>PDO</a:t>
            </a:r>
          </a:p>
          <a:p>
            <a:pPr algn="ctr"/>
            <a:r>
              <a:rPr lang="fr-FR" b="1" dirty="0"/>
              <a:t>…</a:t>
            </a:r>
            <a:endParaRPr lang="en-US" b="1" dirty="0"/>
          </a:p>
        </p:txBody>
      </p:sp>
      <p:sp>
        <p:nvSpPr>
          <p:cNvPr id="17" name="Cylindre 16">
            <a:extLst>
              <a:ext uri="{FF2B5EF4-FFF2-40B4-BE49-F238E27FC236}">
                <a16:creationId xmlns:a16="http://schemas.microsoft.com/office/drawing/2014/main" id="{7C028768-5F9C-4C98-84C1-38E99453FDF7}"/>
              </a:ext>
            </a:extLst>
          </p:cNvPr>
          <p:cNvSpPr/>
          <p:nvPr/>
        </p:nvSpPr>
        <p:spPr>
          <a:xfrm>
            <a:off x="8998392" y="4133338"/>
            <a:ext cx="1162878" cy="1530543"/>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b="1" dirty="0"/>
              <a:t>MySQL</a:t>
            </a:r>
            <a:endParaRPr lang="en-US" sz="2400" b="1" dirty="0"/>
          </a:p>
        </p:txBody>
      </p:sp>
      <p:cxnSp>
        <p:nvCxnSpPr>
          <p:cNvPr id="18" name="Connecteur droit avec flèche 17">
            <a:extLst>
              <a:ext uri="{FF2B5EF4-FFF2-40B4-BE49-F238E27FC236}">
                <a16:creationId xmlns:a16="http://schemas.microsoft.com/office/drawing/2014/main" id="{9FE15508-A34E-4326-A6CA-BA1AAAE2155C}"/>
              </a:ext>
            </a:extLst>
          </p:cNvPr>
          <p:cNvCxnSpPr>
            <a:stCxn id="11" idx="3"/>
            <a:endCxn id="12" idx="1"/>
          </p:cNvCxnSpPr>
          <p:nvPr/>
        </p:nvCxnSpPr>
        <p:spPr>
          <a:xfrm>
            <a:off x="3243868" y="4807610"/>
            <a:ext cx="95266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onnecteur en angle 9">
            <a:extLst>
              <a:ext uri="{FF2B5EF4-FFF2-40B4-BE49-F238E27FC236}">
                <a16:creationId xmlns:a16="http://schemas.microsoft.com/office/drawing/2014/main" id="{8D114F52-9E25-456A-9045-005F11928670}"/>
              </a:ext>
            </a:extLst>
          </p:cNvPr>
          <p:cNvCxnSpPr>
            <a:stCxn id="12" idx="3"/>
            <a:endCxn id="13" idx="1"/>
          </p:cNvCxnSpPr>
          <p:nvPr/>
        </p:nvCxnSpPr>
        <p:spPr>
          <a:xfrm flipV="1">
            <a:off x="5692139" y="3277769"/>
            <a:ext cx="1021823" cy="1529841"/>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onnecteur en angle 15">
            <a:extLst>
              <a:ext uri="{FF2B5EF4-FFF2-40B4-BE49-F238E27FC236}">
                <a16:creationId xmlns:a16="http://schemas.microsoft.com/office/drawing/2014/main" id="{0B75E665-2988-46A7-AC98-AE6241994E76}"/>
              </a:ext>
            </a:extLst>
          </p:cNvPr>
          <p:cNvCxnSpPr>
            <a:cxnSpLocks/>
            <a:stCxn id="13" idx="3"/>
            <a:endCxn id="17" idx="2"/>
          </p:cNvCxnSpPr>
          <p:nvPr/>
        </p:nvCxnSpPr>
        <p:spPr>
          <a:xfrm>
            <a:off x="8068403" y="3277769"/>
            <a:ext cx="929989" cy="1620841"/>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7171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10767060" y="107659"/>
            <a:ext cx="1321474" cy="723550"/>
          </a:xfrm>
        </p:spPr>
        <p:txBody>
          <a:bodyPr>
            <a:normAutofit/>
          </a:bodyPr>
          <a:lstStyle/>
          <a:p>
            <a:pPr algn="r"/>
            <a:r>
              <a:rPr lang="fr-FR" sz="4400" dirty="0">
                <a:solidFill>
                  <a:srgbClr val="4A2318"/>
                </a:solidFill>
              </a:rPr>
              <a:t>PDO</a:t>
            </a:r>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9852660" cy="0"/>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rgbClr val="4A2318"/>
                </a:solidFill>
              </a:rPr>
              <a:t>PDO ?</a:t>
            </a:r>
          </a:p>
        </p:txBody>
      </p:sp>
      <p:sp>
        <p:nvSpPr>
          <p:cNvPr id="8" name="Espace réservé du contenu 2">
            <a:extLst>
              <a:ext uri="{FF2B5EF4-FFF2-40B4-BE49-F238E27FC236}">
                <a16:creationId xmlns:a16="http://schemas.microsoft.com/office/drawing/2014/main" id="{CC31A6DC-82DB-4AB1-91B9-8840FE4D15CC}"/>
              </a:ext>
            </a:extLst>
          </p:cNvPr>
          <p:cNvSpPr>
            <a:spLocks noGrp="1"/>
          </p:cNvSpPr>
          <p:nvPr>
            <p:ph idx="1"/>
          </p:nvPr>
        </p:nvSpPr>
        <p:spPr>
          <a:xfrm>
            <a:off x="1082179" y="1489044"/>
            <a:ext cx="10764381" cy="4729276"/>
          </a:xfrm>
        </p:spPr>
        <p:txBody>
          <a:bodyPr>
            <a:normAutofit/>
          </a:bodyPr>
          <a:lstStyle/>
          <a:p>
            <a:r>
              <a:rPr lang="fr-FR" sz="1900" dirty="0"/>
              <a:t>PDO existe nativement dans PHP mais n'est pas toujours activé par défaut. Pour l'utiliser, il faut vérifier l'activation de l'extension "</a:t>
            </a:r>
            <a:r>
              <a:rPr lang="fr-FR" sz="1900" dirty="0" err="1"/>
              <a:t>php_pdo</a:t>
            </a:r>
            <a:r>
              <a:rPr lang="fr-FR" sz="1900" dirty="0"/>
              <a:t>" dans php.ini</a:t>
            </a:r>
          </a:p>
          <a:p>
            <a:r>
              <a:rPr lang="fr-FR" sz="1900" dirty="0"/>
              <a:t>PDO a aussi besoin d'une extension à installer ou à activer dans les configurations de php.ini </a:t>
            </a:r>
          </a:p>
          <a:p>
            <a:r>
              <a:rPr lang="fr-FR" sz="1900" dirty="0"/>
              <a:t>Extensions PHP PDO : </a:t>
            </a:r>
          </a:p>
          <a:p>
            <a:pPr lvl="1"/>
            <a:r>
              <a:rPr lang="fr-FR" sz="1900" dirty="0" err="1"/>
              <a:t>Mysql</a:t>
            </a:r>
            <a:r>
              <a:rPr lang="fr-FR" sz="1900" dirty="0"/>
              <a:t>/</a:t>
            </a:r>
            <a:r>
              <a:rPr lang="fr-FR" sz="1900" dirty="0" err="1"/>
              <a:t>MariaDB</a:t>
            </a:r>
            <a:r>
              <a:rPr lang="fr-FR" sz="1900" dirty="0"/>
              <a:t> =&gt; </a:t>
            </a:r>
            <a:r>
              <a:rPr lang="fr-FR" sz="1900" dirty="0" err="1"/>
              <a:t>php_pdo_mysql</a:t>
            </a:r>
            <a:endParaRPr lang="fr-FR" sz="1900" dirty="0"/>
          </a:p>
          <a:p>
            <a:pPr lvl="1"/>
            <a:r>
              <a:rPr lang="fr-FR" sz="1900" dirty="0"/>
              <a:t>PostgreSQL =&gt; </a:t>
            </a:r>
            <a:r>
              <a:rPr lang="fr-FR" sz="1900" dirty="0" err="1"/>
              <a:t>php_pdo_pgsql</a:t>
            </a:r>
            <a:endParaRPr lang="fr-FR" sz="1900" dirty="0"/>
          </a:p>
          <a:p>
            <a:pPr lvl="1"/>
            <a:r>
              <a:rPr lang="fr-FR" sz="1900" dirty="0"/>
              <a:t>…</a:t>
            </a:r>
          </a:p>
          <a:p>
            <a:r>
              <a:rPr lang="fr-FR" sz="1900" dirty="0"/>
              <a:t>PDO sera utilisé suivant les étapes :</a:t>
            </a:r>
          </a:p>
          <a:p>
            <a:pPr marL="987552" lvl="1" indent="-457200">
              <a:buFont typeface="+mj-lt"/>
              <a:buAutoNum type="arabicPeriod"/>
            </a:pPr>
            <a:r>
              <a:rPr lang="fr-FR" sz="1900" dirty="0"/>
              <a:t>Connection à la BDD</a:t>
            </a:r>
          </a:p>
          <a:p>
            <a:pPr marL="987552" lvl="1" indent="-457200">
              <a:buFont typeface="+mj-lt"/>
              <a:buAutoNum type="arabicPeriod"/>
            </a:pPr>
            <a:r>
              <a:rPr lang="fr-FR" sz="1900" dirty="0"/>
              <a:t>Utiliser la connexion pour lancer une requête Query (SELECT) ou Exec (INSERT, UPDATE, …)</a:t>
            </a:r>
          </a:p>
          <a:p>
            <a:pPr marL="987552" lvl="1" indent="-457200">
              <a:buFont typeface="+mj-lt"/>
              <a:buAutoNum type="arabicPeriod"/>
            </a:pPr>
            <a:r>
              <a:rPr lang="fr-FR" sz="1900" dirty="0"/>
              <a:t>Retraitement et utilisation du résultat</a:t>
            </a:r>
          </a:p>
          <a:p>
            <a:pPr marL="987552" lvl="1" indent="-457200">
              <a:buFont typeface="+mj-lt"/>
              <a:buAutoNum type="arabicPeriod"/>
            </a:pPr>
            <a:r>
              <a:rPr lang="fr-FR" sz="1900" dirty="0"/>
              <a:t>Fermeture de la connexion</a:t>
            </a:r>
          </a:p>
        </p:txBody>
      </p:sp>
    </p:spTree>
    <p:extLst>
      <p:ext uri="{BB962C8B-B14F-4D97-AF65-F5344CB8AC3E}">
        <p14:creationId xmlns:p14="http://schemas.microsoft.com/office/powerpoint/2010/main" val="717499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10767060" y="107659"/>
            <a:ext cx="1321474" cy="723550"/>
          </a:xfrm>
        </p:spPr>
        <p:txBody>
          <a:bodyPr>
            <a:normAutofit/>
          </a:bodyPr>
          <a:lstStyle/>
          <a:p>
            <a:pPr algn="r"/>
            <a:r>
              <a:rPr lang="fr-FR" sz="4400" dirty="0">
                <a:solidFill>
                  <a:srgbClr val="4A2318"/>
                </a:solidFill>
              </a:rPr>
              <a:t>PDO</a:t>
            </a:r>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9852660" cy="0"/>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rgbClr val="4A2318"/>
                </a:solidFill>
              </a:rPr>
              <a:t>PDO Class – Introduction aux classes</a:t>
            </a:r>
          </a:p>
        </p:txBody>
      </p:sp>
      <p:sp>
        <p:nvSpPr>
          <p:cNvPr id="8" name="Espace réservé du contenu 2">
            <a:extLst>
              <a:ext uri="{FF2B5EF4-FFF2-40B4-BE49-F238E27FC236}">
                <a16:creationId xmlns:a16="http://schemas.microsoft.com/office/drawing/2014/main" id="{CC31A6DC-82DB-4AB1-91B9-8840FE4D15CC}"/>
              </a:ext>
            </a:extLst>
          </p:cNvPr>
          <p:cNvSpPr>
            <a:spLocks noGrp="1"/>
          </p:cNvSpPr>
          <p:nvPr>
            <p:ph idx="1"/>
          </p:nvPr>
        </p:nvSpPr>
        <p:spPr>
          <a:xfrm>
            <a:off x="1082179" y="1489045"/>
            <a:ext cx="10764381" cy="2183118"/>
          </a:xfrm>
        </p:spPr>
        <p:txBody>
          <a:bodyPr>
            <a:normAutofit fontScale="92500" lnSpcReduction="20000"/>
          </a:bodyPr>
          <a:lstStyle/>
          <a:p>
            <a:r>
              <a:rPr lang="fr-FR" dirty="0"/>
              <a:t>PDO est une classe. Pour le moment, nous nous contenterons des informations suivante :</a:t>
            </a:r>
          </a:p>
          <a:p>
            <a:pPr lvl="1"/>
            <a:r>
              <a:rPr lang="fr-FR" dirty="0"/>
              <a:t>Une classe à un nom unique</a:t>
            </a:r>
          </a:p>
          <a:p>
            <a:pPr lvl="1"/>
            <a:r>
              <a:rPr lang="fr-FR" dirty="0"/>
              <a:t>Une classe est soit global (ex: PDO) soit doit être "importé"</a:t>
            </a:r>
          </a:p>
          <a:p>
            <a:pPr lvl="1"/>
            <a:r>
              <a:rPr lang="fr-FR" dirty="0"/>
              <a:t>Une classe doit être initialisé/construite pour être utilisé</a:t>
            </a:r>
          </a:p>
          <a:p>
            <a:pPr lvl="1"/>
            <a:r>
              <a:rPr lang="fr-FR" dirty="0"/>
              <a:t>Une classe peut posséder des propriétés qui sont des variables ou des fonctions</a:t>
            </a:r>
          </a:p>
          <a:p>
            <a:pPr lvl="1"/>
            <a:r>
              <a:rPr lang="fr-FR" dirty="0"/>
              <a:t>Pour utiliser ces propriétés, il faut les appeler par leur nom précédé du symbole "-&gt; (tiret + chevron droit).</a:t>
            </a:r>
          </a:p>
        </p:txBody>
      </p:sp>
      <p:sp>
        <p:nvSpPr>
          <p:cNvPr id="5" name="Rectangle : avec coins arrondis en diagonale 4">
            <a:extLst>
              <a:ext uri="{FF2B5EF4-FFF2-40B4-BE49-F238E27FC236}">
                <a16:creationId xmlns:a16="http://schemas.microsoft.com/office/drawing/2014/main" id="{3B8B611B-C0FA-476B-8687-C172F55E5C19}"/>
              </a:ext>
            </a:extLst>
          </p:cNvPr>
          <p:cNvSpPr/>
          <p:nvPr/>
        </p:nvSpPr>
        <p:spPr>
          <a:xfrm>
            <a:off x="2422028" y="3734465"/>
            <a:ext cx="8084681" cy="1634490"/>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b="0" noProof="1">
                <a:solidFill>
                  <a:srgbClr val="6A9955"/>
                </a:solidFill>
                <a:effectLst/>
                <a:latin typeface="Consolas" panose="020B0609020204030204" pitchFamily="49" charset="0"/>
              </a:rPr>
              <a:t>// Construction de la classe</a:t>
            </a:r>
            <a:endParaRPr lang="fr-FR" b="0" noProof="1">
              <a:solidFill>
                <a:srgbClr val="D4D4D4"/>
              </a:solidFill>
              <a:effectLst/>
              <a:latin typeface="Consolas" panose="020B0609020204030204" pitchFamily="49" charset="0"/>
            </a:endParaRPr>
          </a:p>
          <a:p>
            <a:r>
              <a:rPr lang="fr-FR" b="0" noProof="1">
                <a:solidFill>
                  <a:srgbClr val="9CDCFE"/>
                </a:solidFill>
                <a:effectLst/>
                <a:latin typeface="Consolas" panose="020B0609020204030204" pitchFamily="49" charset="0"/>
              </a:rPr>
              <a:t>$varClass</a:t>
            </a:r>
            <a:r>
              <a:rPr lang="fr-FR" b="0" noProof="1">
                <a:solidFill>
                  <a:srgbClr val="D4D4D4"/>
                </a:solidFill>
                <a:effectLst/>
                <a:latin typeface="Consolas" panose="020B0609020204030204" pitchFamily="49" charset="0"/>
              </a:rPr>
              <a:t> = </a:t>
            </a:r>
            <a:r>
              <a:rPr lang="fr-FR" b="0" noProof="1">
                <a:solidFill>
                  <a:srgbClr val="569CD6"/>
                </a:solidFill>
                <a:effectLst/>
                <a:latin typeface="Consolas" panose="020B0609020204030204" pitchFamily="49" charset="0"/>
              </a:rPr>
              <a:t>new</a:t>
            </a:r>
            <a:r>
              <a:rPr lang="fr-FR" b="0" noProof="1">
                <a:solidFill>
                  <a:srgbClr val="D4D4D4"/>
                </a:solidFill>
                <a:effectLst/>
                <a:latin typeface="Consolas" panose="020B0609020204030204" pitchFamily="49" charset="0"/>
              </a:rPr>
              <a:t> </a:t>
            </a:r>
            <a:r>
              <a:rPr lang="fr-FR" b="0" noProof="1">
                <a:solidFill>
                  <a:srgbClr val="4EC9B0"/>
                </a:solidFill>
                <a:effectLst/>
                <a:latin typeface="Consolas" panose="020B0609020204030204" pitchFamily="49" charset="0"/>
              </a:rPr>
              <a:t>CLASSNAME</a:t>
            </a:r>
            <a:r>
              <a:rPr lang="fr-FR" b="0" noProof="1">
                <a:solidFill>
                  <a:srgbClr val="D4D4D4"/>
                </a:solidFill>
                <a:effectLst/>
                <a:latin typeface="Consolas" panose="020B0609020204030204" pitchFamily="49" charset="0"/>
              </a:rPr>
              <a:t>(PARAM, PARAM, ...);</a:t>
            </a:r>
          </a:p>
          <a:p>
            <a:br>
              <a:rPr lang="fr-FR" b="0" noProof="1">
                <a:solidFill>
                  <a:srgbClr val="D4D4D4"/>
                </a:solidFill>
                <a:effectLst/>
                <a:latin typeface="Consolas" panose="020B0609020204030204" pitchFamily="49" charset="0"/>
              </a:rPr>
            </a:br>
            <a:r>
              <a:rPr lang="fr-FR" b="0" noProof="1">
                <a:solidFill>
                  <a:srgbClr val="9CDCFE"/>
                </a:solidFill>
                <a:effectLst/>
                <a:latin typeface="Consolas" panose="020B0609020204030204" pitchFamily="49" charset="0"/>
              </a:rPr>
              <a:t>$varClass</a:t>
            </a:r>
            <a:r>
              <a:rPr lang="fr-FR" b="0" noProof="1">
                <a:solidFill>
                  <a:srgbClr val="D4D4D4"/>
                </a:solidFill>
                <a:effectLst/>
                <a:latin typeface="Consolas" panose="020B0609020204030204" pitchFamily="49" charset="0"/>
              </a:rPr>
              <a:t>-&gt;</a:t>
            </a:r>
            <a:r>
              <a:rPr lang="fr-FR" b="0" noProof="1">
                <a:solidFill>
                  <a:srgbClr val="9CDCFE"/>
                </a:solidFill>
                <a:effectLst/>
                <a:latin typeface="Consolas" panose="020B0609020204030204" pitchFamily="49" charset="0"/>
              </a:rPr>
              <a:t>PROTERTYNAME</a:t>
            </a:r>
            <a:r>
              <a:rPr lang="fr-FR" b="0" noProof="1">
                <a:solidFill>
                  <a:srgbClr val="D4D4D4"/>
                </a:solidFill>
                <a:effectLst/>
                <a:latin typeface="Consolas" panose="020B0609020204030204" pitchFamily="49" charset="0"/>
              </a:rPr>
              <a:t>; </a:t>
            </a:r>
            <a:r>
              <a:rPr lang="fr-FR" b="0" noProof="1">
                <a:solidFill>
                  <a:srgbClr val="6A9955"/>
                </a:solidFill>
                <a:effectLst/>
                <a:latin typeface="Consolas" panose="020B0609020204030204" pitchFamily="49" charset="0"/>
              </a:rPr>
              <a:t>// Variable de la classe</a:t>
            </a:r>
            <a:endParaRPr lang="fr-FR" b="0" noProof="1">
              <a:solidFill>
                <a:srgbClr val="D4D4D4"/>
              </a:solidFill>
              <a:effectLst/>
              <a:latin typeface="Consolas" panose="020B0609020204030204" pitchFamily="49" charset="0"/>
            </a:endParaRPr>
          </a:p>
          <a:p>
            <a:r>
              <a:rPr lang="fr-FR" b="0" noProof="1">
                <a:solidFill>
                  <a:srgbClr val="9CDCFE"/>
                </a:solidFill>
                <a:effectLst/>
                <a:latin typeface="Consolas" panose="020B0609020204030204" pitchFamily="49" charset="0"/>
              </a:rPr>
              <a:t>$varClass</a:t>
            </a:r>
            <a:r>
              <a:rPr lang="fr-FR" b="0" noProof="1">
                <a:solidFill>
                  <a:srgbClr val="D4D4D4"/>
                </a:solidFill>
                <a:effectLst/>
                <a:latin typeface="Consolas" panose="020B0609020204030204" pitchFamily="49" charset="0"/>
              </a:rPr>
              <a:t>-&gt;</a:t>
            </a:r>
            <a:r>
              <a:rPr lang="fr-FR" b="0" noProof="1">
                <a:solidFill>
                  <a:srgbClr val="DCDCAA"/>
                </a:solidFill>
                <a:effectLst/>
                <a:latin typeface="Consolas" panose="020B0609020204030204" pitchFamily="49" charset="0"/>
              </a:rPr>
              <a:t>PROTERTYNAME</a:t>
            </a:r>
            <a:r>
              <a:rPr lang="fr-FR" b="0" noProof="1">
                <a:solidFill>
                  <a:srgbClr val="D4D4D4"/>
                </a:solidFill>
                <a:effectLst/>
                <a:latin typeface="Consolas" panose="020B0609020204030204" pitchFamily="49" charset="0"/>
              </a:rPr>
              <a:t>(); </a:t>
            </a:r>
            <a:r>
              <a:rPr lang="fr-FR" b="0" noProof="1">
                <a:solidFill>
                  <a:srgbClr val="6A9955"/>
                </a:solidFill>
                <a:effectLst/>
                <a:latin typeface="Consolas" panose="020B0609020204030204" pitchFamily="49" charset="0"/>
              </a:rPr>
              <a:t>// Fonction de la classe</a:t>
            </a:r>
            <a:endParaRPr lang="fr-FR" b="0" noProof="1">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71870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10767060" y="107659"/>
            <a:ext cx="1321474" cy="723550"/>
          </a:xfrm>
        </p:spPr>
        <p:txBody>
          <a:bodyPr>
            <a:normAutofit/>
          </a:bodyPr>
          <a:lstStyle/>
          <a:p>
            <a:pPr algn="r"/>
            <a:r>
              <a:rPr lang="fr-FR" sz="4400" dirty="0">
                <a:solidFill>
                  <a:srgbClr val="4A2318"/>
                </a:solidFill>
              </a:rPr>
              <a:t>PDO</a:t>
            </a:r>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9852660" cy="0"/>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rgbClr val="4A2318"/>
                </a:solidFill>
              </a:rPr>
              <a:t>PDO Class</a:t>
            </a:r>
          </a:p>
        </p:txBody>
      </p:sp>
      <p:sp>
        <p:nvSpPr>
          <p:cNvPr id="8" name="Espace réservé du contenu 2">
            <a:extLst>
              <a:ext uri="{FF2B5EF4-FFF2-40B4-BE49-F238E27FC236}">
                <a16:creationId xmlns:a16="http://schemas.microsoft.com/office/drawing/2014/main" id="{CC31A6DC-82DB-4AB1-91B9-8840FE4D15CC}"/>
              </a:ext>
            </a:extLst>
          </p:cNvPr>
          <p:cNvSpPr>
            <a:spLocks noGrp="1"/>
          </p:cNvSpPr>
          <p:nvPr>
            <p:ph idx="1"/>
          </p:nvPr>
        </p:nvSpPr>
        <p:spPr>
          <a:xfrm>
            <a:off x="1082179" y="1489045"/>
            <a:ext cx="10764381" cy="968405"/>
          </a:xfrm>
        </p:spPr>
        <p:txBody>
          <a:bodyPr>
            <a:normAutofit/>
          </a:bodyPr>
          <a:lstStyle/>
          <a:p>
            <a:r>
              <a:rPr lang="fr-FR" dirty="0"/>
              <a:t>L'étape de connexion à la BDD correspond en fait à la construction de la classe PDO avec des paramètres comme suit :</a:t>
            </a:r>
          </a:p>
        </p:txBody>
      </p:sp>
      <p:sp>
        <p:nvSpPr>
          <p:cNvPr id="10" name="Rectangle : avec coins arrondis en diagonale 9">
            <a:extLst>
              <a:ext uri="{FF2B5EF4-FFF2-40B4-BE49-F238E27FC236}">
                <a16:creationId xmlns:a16="http://schemas.microsoft.com/office/drawing/2014/main" id="{995C9B0A-E7A4-44A8-83E2-31716E1D3B97}"/>
              </a:ext>
            </a:extLst>
          </p:cNvPr>
          <p:cNvSpPr/>
          <p:nvPr/>
        </p:nvSpPr>
        <p:spPr>
          <a:xfrm>
            <a:off x="1586299" y="2659815"/>
            <a:ext cx="9019402" cy="1634490"/>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b="0" noProof="1">
                <a:solidFill>
                  <a:srgbClr val="9CDCFE"/>
                </a:solidFill>
                <a:effectLst/>
                <a:latin typeface="Consolas" panose="020B0609020204030204" pitchFamily="49" charset="0"/>
              </a:rPr>
              <a:t>$db</a:t>
            </a:r>
            <a:r>
              <a:rPr lang="fr-FR" b="0" noProof="1">
                <a:solidFill>
                  <a:srgbClr val="D4D4D4"/>
                </a:solidFill>
                <a:effectLst/>
                <a:latin typeface="Consolas" panose="020B0609020204030204" pitchFamily="49" charset="0"/>
              </a:rPr>
              <a:t> = </a:t>
            </a:r>
            <a:r>
              <a:rPr lang="fr-FR" b="0" noProof="1">
                <a:solidFill>
                  <a:srgbClr val="569CD6"/>
                </a:solidFill>
                <a:effectLst/>
                <a:latin typeface="Consolas" panose="020B0609020204030204" pitchFamily="49" charset="0"/>
              </a:rPr>
              <a:t>new</a:t>
            </a:r>
            <a:r>
              <a:rPr lang="fr-FR" b="0" noProof="1">
                <a:solidFill>
                  <a:srgbClr val="D4D4D4"/>
                </a:solidFill>
                <a:effectLst/>
                <a:latin typeface="Consolas" panose="020B0609020204030204" pitchFamily="49" charset="0"/>
              </a:rPr>
              <a:t> </a:t>
            </a:r>
            <a:r>
              <a:rPr lang="fr-FR" b="0" noProof="1">
                <a:solidFill>
                  <a:srgbClr val="4EC9B0"/>
                </a:solidFill>
                <a:effectLst/>
                <a:latin typeface="Consolas" panose="020B0609020204030204" pitchFamily="49" charset="0"/>
              </a:rPr>
              <a:t>PDO</a:t>
            </a:r>
            <a:r>
              <a:rPr lang="fr-FR" b="0" noProof="1">
                <a:solidFill>
                  <a:srgbClr val="D4D4D4"/>
                </a:solidFill>
                <a:effectLst/>
                <a:latin typeface="Consolas" panose="020B0609020204030204" pitchFamily="49" charset="0"/>
              </a:rPr>
              <a:t>(</a:t>
            </a:r>
          </a:p>
          <a:p>
            <a:r>
              <a:rPr lang="fr-FR" b="0" noProof="1">
                <a:solidFill>
                  <a:srgbClr val="D4D4D4"/>
                </a:solidFill>
                <a:effectLst/>
                <a:latin typeface="Consolas" panose="020B0609020204030204" pitchFamily="49" charset="0"/>
              </a:rPr>
              <a:t>    </a:t>
            </a:r>
            <a:r>
              <a:rPr lang="fr-FR" b="0" noProof="1">
                <a:solidFill>
                  <a:srgbClr val="CE9178"/>
                </a:solidFill>
                <a:effectLst/>
                <a:latin typeface="Consolas" panose="020B0609020204030204" pitchFamily="49" charset="0"/>
              </a:rPr>
              <a:t>'mysql:host=localhost;port=3306;dbname=mysiteweb'</a:t>
            </a:r>
            <a:r>
              <a:rPr lang="fr-FR" b="0" noProof="1">
                <a:solidFill>
                  <a:srgbClr val="D4D4D4"/>
                </a:solidFill>
                <a:effectLst/>
                <a:latin typeface="Consolas" panose="020B0609020204030204" pitchFamily="49" charset="0"/>
              </a:rPr>
              <a:t>, </a:t>
            </a:r>
            <a:r>
              <a:rPr lang="fr-FR" b="0" noProof="1">
                <a:solidFill>
                  <a:srgbClr val="6A9955"/>
                </a:solidFill>
                <a:effectLst/>
                <a:latin typeface="Consolas" panose="020B0609020204030204" pitchFamily="49" charset="0"/>
              </a:rPr>
              <a:t>// DSN</a:t>
            </a:r>
            <a:endParaRPr lang="fr-FR" b="0" noProof="1">
              <a:solidFill>
                <a:srgbClr val="D4D4D4"/>
              </a:solidFill>
              <a:effectLst/>
              <a:latin typeface="Consolas" panose="020B0609020204030204" pitchFamily="49" charset="0"/>
            </a:endParaRPr>
          </a:p>
          <a:p>
            <a:r>
              <a:rPr lang="fr-FR" b="0" noProof="1">
                <a:solidFill>
                  <a:srgbClr val="D4D4D4"/>
                </a:solidFill>
                <a:effectLst/>
                <a:latin typeface="Consolas" panose="020B0609020204030204" pitchFamily="49" charset="0"/>
              </a:rPr>
              <a:t>    </a:t>
            </a:r>
            <a:r>
              <a:rPr lang="fr-FR" b="0" noProof="1">
                <a:solidFill>
                  <a:srgbClr val="CE9178"/>
                </a:solidFill>
                <a:effectLst/>
                <a:latin typeface="Consolas" panose="020B0609020204030204" pitchFamily="49" charset="0"/>
              </a:rPr>
              <a:t>'admin'</a:t>
            </a:r>
            <a:r>
              <a:rPr lang="fr-FR" b="0" noProof="1">
                <a:solidFill>
                  <a:srgbClr val="D4D4D4"/>
                </a:solidFill>
                <a:effectLst/>
                <a:latin typeface="Consolas" panose="020B0609020204030204" pitchFamily="49" charset="0"/>
              </a:rPr>
              <a:t>, </a:t>
            </a:r>
            <a:r>
              <a:rPr lang="fr-FR" b="0" noProof="1">
                <a:solidFill>
                  <a:srgbClr val="6A9955"/>
                </a:solidFill>
                <a:effectLst/>
                <a:latin typeface="Consolas" panose="020B0609020204030204" pitchFamily="49" charset="0"/>
              </a:rPr>
              <a:t>// DB user name</a:t>
            </a:r>
            <a:endParaRPr lang="fr-FR" b="0" noProof="1">
              <a:solidFill>
                <a:srgbClr val="D4D4D4"/>
              </a:solidFill>
              <a:effectLst/>
              <a:latin typeface="Consolas" panose="020B0609020204030204" pitchFamily="49" charset="0"/>
            </a:endParaRPr>
          </a:p>
          <a:p>
            <a:r>
              <a:rPr lang="fr-FR" b="0" noProof="1">
                <a:solidFill>
                  <a:srgbClr val="D4D4D4"/>
                </a:solidFill>
                <a:effectLst/>
                <a:latin typeface="Consolas" panose="020B0609020204030204" pitchFamily="49" charset="0"/>
              </a:rPr>
              <a:t>    </a:t>
            </a:r>
            <a:r>
              <a:rPr lang="fr-FR" b="0" noProof="1">
                <a:solidFill>
                  <a:srgbClr val="CE9178"/>
                </a:solidFill>
                <a:effectLst/>
                <a:latin typeface="Consolas" panose="020B0609020204030204" pitchFamily="49" charset="0"/>
              </a:rPr>
              <a:t>'password'</a:t>
            </a:r>
            <a:r>
              <a:rPr lang="fr-FR" b="0" noProof="1">
                <a:solidFill>
                  <a:srgbClr val="D4D4D4"/>
                </a:solidFill>
                <a:effectLst/>
                <a:latin typeface="Consolas" panose="020B0609020204030204" pitchFamily="49" charset="0"/>
              </a:rPr>
              <a:t>,</a:t>
            </a:r>
            <a:r>
              <a:rPr lang="fr-FR" b="0" noProof="1">
                <a:solidFill>
                  <a:srgbClr val="CE9178"/>
                </a:solidFill>
                <a:effectLst/>
                <a:latin typeface="Consolas" panose="020B0609020204030204" pitchFamily="49" charset="0"/>
              </a:rPr>
              <a:t> </a:t>
            </a:r>
            <a:r>
              <a:rPr lang="fr-FR" b="0" noProof="1">
                <a:solidFill>
                  <a:srgbClr val="6A9955"/>
                </a:solidFill>
                <a:effectLst/>
                <a:latin typeface="Consolas" panose="020B0609020204030204" pitchFamily="49" charset="0"/>
              </a:rPr>
              <a:t>// DB user password</a:t>
            </a:r>
            <a:endParaRPr lang="fr-FR" b="0" noProof="1">
              <a:solidFill>
                <a:srgbClr val="D4D4D4"/>
              </a:solidFill>
              <a:effectLst/>
              <a:latin typeface="Consolas" panose="020B0609020204030204" pitchFamily="49" charset="0"/>
            </a:endParaRPr>
          </a:p>
          <a:p>
            <a:r>
              <a:rPr lang="fr-FR" b="0" noProof="1">
                <a:solidFill>
                  <a:srgbClr val="D4D4D4"/>
                </a:solidFill>
                <a:effectLst/>
                <a:latin typeface="Consolas" panose="020B0609020204030204" pitchFamily="49" charset="0"/>
              </a:rPr>
              <a:t>);</a:t>
            </a:r>
          </a:p>
        </p:txBody>
      </p:sp>
      <p:sp>
        <p:nvSpPr>
          <p:cNvPr id="12" name="AutoShape 6">
            <a:extLst>
              <a:ext uri="{FF2B5EF4-FFF2-40B4-BE49-F238E27FC236}">
                <a16:creationId xmlns:a16="http://schemas.microsoft.com/office/drawing/2014/main" id="{0ECD9C4A-1F72-49EA-9720-6A30131CB7AE}"/>
              </a:ext>
            </a:extLst>
          </p:cNvPr>
          <p:cNvSpPr>
            <a:spLocks noChangeArrowheads="1"/>
          </p:cNvSpPr>
          <p:nvPr/>
        </p:nvSpPr>
        <p:spPr bwMode="auto">
          <a:xfrm>
            <a:off x="2495600" y="4929706"/>
            <a:ext cx="7459930" cy="439249"/>
          </a:xfrm>
          <a:prstGeom prst="flowChartProcess">
            <a:avLst/>
          </a:prstGeom>
          <a:solidFill>
            <a:srgbClr val="DAE6F0"/>
          </a:solidFill>
          <a:ln w="12700">
            <a:solidFill>
              <a:schemeClr val="tx1"/>
            </a:solidFill>
            <a:miter lim="800000"/>
            <a:headEnd/>
            <a:tailEnd/>
          </a:ln>
        </p:spPr>
        <p:txBody>
          <a:bodyPr/>
          <a:lstStyle/>
          <a:p>
            <a:r>
              <a:rPr lang="en-US" sz="2000" b="1" noProof="1">
                <a:solidFill>
                  <a:srgbClr val="0070C0"/>
                </a:solidFill>
                <a:latin typeface="Courier New"/>
                <a:cs typeface="Courier New"/>
              </a:rPr>
              <a:t>mysql</a:t>
            </a:r>
            <a:r>
              <a:rPr lang="en-US" sz="2000" b="1" noProof="1">
                <a:latin typeface="Courier New"/>
                <a:cs typeface="Courier New"/>
              </a:rPr>
              <a:t>:host=</a:t>
            </a:r>
            <a:r>
              <a:rPr lang="en-US" sz="2000" b="1" noProof="1">
                <a:solidFill>
                  <a:srgbClr val="FF0000"/>
                </a:solidFill>
                <a:latin typeface="Courier New"/>
                <a:cs typeface="Courier New"/>
              </a:rPr>
              <a:t>localhost</a:t>
            </a:r>
            <a:r>
              <a:rPr lang="en-US" sz="2000" b="1" noProof="1">
                <a:latin typeface="Courier New"/>
                <a:cs typeface="Courier New"/>
              </a:rPr>
              <a:t>;port=</a:t>
            </a:r>
            <a:r>
              <a:rPr lang="en-US" sz="2000" b="1" noProof="1">
                <a:solidFill>
                  <a:schemeClr val="accent3">
                    <a:lumMod val="75000"/>
                  </a:schemeClr>
                </a:solidFill>
                <a:latin typeface="Courier New"/>
                <a:cs typeface="Courier New"/>
              </a:rPr>
              <a:t>3306</a:t>
            </a:r>
            <a:r>
              <a:rPr lang="en-US" sz="2000" b="1" noProof="1">
                <a:latin typeface="Courier New"/>
                <a:cs typeface="Courier New"/>
              </a:rPr>
              <a:t>;dbname=</a:t>
            </a:r>
            <a:r>
              <a:rPr lang="en-US" sz="2000" b="1" noProof="1">
                <a:solidFill>
                  <a:schemeClr val="accent6">
                    <a:lumMod val="75000"/>
                  </a:schemeClr>
                </a:solidFill>
                <a:latin typeface="Courier New"/>
                <a:cs typeface="Courier New"/>
              </a:rPr>
              <a:t>mysiteweb</a:t>
            </a:r>
          </a:p>
        </p:txBody>
      </p:sp>
      <p:sp>
        <p:nvSpPr>
          <p:cNvPr id="13" name="ZoneTexte 12">
            <a:extLst>
              <a:ext uri="{FF2B5EF4-FFF2-40B4-BE49-F238E27FC236}">
                <a16:creationId xmlns:a16="http://schemas.microsoft.com/office/drawing/2014/main" id="{8B1C6F71-ABA0-48CD-B02E-55804F912750}"/>
              </a:ext>
            </a:extLst>
          </p:cNvPr>
          <p:cNvSpPr txBox="1"/>
          <p:nvPr/>
        </p:nvSpPr>
        <p:spPr>
          <a:xfrm>
            <a:off x="2063552" y="5754378"/>
            <a:ext cx="1872208" cy="400110"/>
          </a:xfrm>
          <a:prstGeom prst="rect">
            <a:avLst/>
          </a:prstGeom>
          <a:noFill/>
        </p:spPr>
        <p:txBody>
          <a:bodyPr wrap="square" rtlCol="0">
            <a:spAutoFit/>
          </a:bodyPr>
          <a:lstStyle/>
          <a:p>
            <a:r>
              <a:rPr lang="fr-FR" sz="2000" b="1" noProof="1">
                <a:solidFill>
                  <a:srgbClr val="0070C0"/>
                </a:solidFill>
                <a:latin typeface="+mn-lt"/>
              </a:rPr>
              <a:t>Using MySQL</a:t>
            </a:r>
          </a:p>
        </p:txBody>
      </p:sp>
      <p:sp>
        <p:nvSpPr>
          <p:cNvPr id="14" name="ZoneTexte 13">
            <a:extLst>
              <a:ext uri="{FF2B5EF4-FFF2-40B4-BE49-F238E27FC236}">
                <a16:creationId xmlns:a16="http://schemas.microsoft.com/office/drawing/2014/main" id="{13A20198-F9C5-4F10-9170-AF0CB56E8A5F}"/>
              </a:ext>
            </a:extLst>
          </p:cNvPr>
          <p:cNvSpPr txBox="1"/>
          <p:nvPr/>
        </p:nvSpPr>
        <p:spPr>
          <a:xfrm>
            <a:off x="3999040" y="5754378"/>
            <a:ext cx="1957308" cy="707886"/>
          </a:xfrm>
          <a:prstGeom prst="rect">
            <a:avLst/>
          </a:prstGeom>
          <a:noFill/>
        </p:spPr>
        <p:txBody>
          <a:bodyPr wrap="square" rtlCol="0">
            <a:spAutoFit/>
          </a:bodyPr>
          <a:lstStyle/>
          <a:p>
            <a:r>
              <a:rPr lang="fr-FR" sz="2000" b="1" noProof="1">
                <a:solidFill>
                  <a:srgbClr val="FF0000"/>
                </a:solidFill>
                <a:latin typeface="+mn-lt"/>
              </a:rPr>
              <a:t>Database host (=domaine)</a:t>
            </a:r>
          </a:p>
        </p:txBody>
      </p:sp>
      <p:sp>
        <p:nvSpPr>
          <p:cNvPr id="15" name="ZoneTexte 14">
            <a:extLst>
              <a:ext uri="{FF2B5EF4-FFF2-40B4-BE49-F238E27FC236}">
                <a16:creationId xmlns:a16="http://schemas.microsoft.com/office/drawing/2014/main" id="{69132F69-A595-4612-96C5-003012857EF5}"/>
              </a:ext>
            </a:extLst>
          </p:cNvPr>
          <p:cNvSpPr txBox="1"/>
          <p:nvPr/>
        </p:nvSpPr>
        <p:spPr>
          <a:xfrm>
            <a:off x="6019628" y="5754378"/>
            <a:ext cx="2020586" cy="400110"/>
          </a:xfrm>
          <a:prstGeom prst="rect">
            <a:avLst/>
          </a:prstGeom>
          <a:noFill/>
        </p:spPr>
        <p:txBody>
          <a:bodyPr wrap="square" rtlCol="0">
            <a:spAutoFit/>
          </a:bodyPr>
          <a:lstStyle/>
          <a:p>
            <a:r>
              <a:rPr lang="fr-FR" sz="2000" b="1" noProof="1">
                <a:solidFill>
                  <a:schemeClr val="accent3">
                    <a:lumMod val="75000"/>
                  </a:schemeClr>
                </a:solidFill>
                <a:latin typeface="+mn-lt"/>
              </a:rPr>
              <a:t>Database port</a:t>
            </a:r>
          </a:p>
        </p:txBody>
      </p:sp>
      <p:sp>
        <p:nvSpPr>
          <p:cNvPr id="16" name="ZoneTexte 15">
            <a:extLst>
              <a:ext uri="{FF2B5EF4-FFF2-40B4-BE49-F238E27FC236}">
                <a16:creationId xmlns:a16="http://schemas.microsoft.com/office/drawing/2014/main" id="{BD06EE2B-7411-4725-A03E-C1E8D9F1ACFE}"/>
              </a:ext>
            </a:extLst>
          </p:cNvPr>
          <p:cNvSpPr txBox="1"/>
          <p:nvPr/>
        </p:nvSpPr>
        <p:spPr>
          <a:xfrm>
            <a:off x="8040214" y="5754378"/>
            <a:ext cx="2232249" cy="400110"/>
          </a:xfrm>
          <a:prstGeom prst="rect">
            <a:avLst/>
          </a:prstGeom>
          <a:noFill/>
        </p:spPr>
        <p:txBody>
          <a:bodyPr wrap="square" rtlCol="0">
            <a:spAutoFit/>
          </a:bodyPr>
          <a:lstStyle/>
          <a:p>
            <a:r>
              <a:rPr lang="fr-FR" sz="2000" b="1" noProof="1">
                <a:solidFill>
                  <a:schemeClr val="accent6">
                    <a:lumMod val="75000"/>
                  </a:schemeClr>
                </a:solidFill>
                <a:latin typeface="+mn-lt"/>
              </a:rPr>
              <a:t>Database name</a:t>
            </a:r>
          </a:p>
        </p:txBody>
      </p:sp>
      <p:cxnSp>
        <p:nvCxnSpPr>
          <p:cNvPr id="17" name="Connecteur droit avec flèche 16">
            <a:extLst>
              <a:ext uri="{FF2B5EF4-FFF2-40B4-BE49-F238E27FC236}">
                <a16:creationId xmlns:a16="http://schemas.microsoft.com/office/drawing/2014/main" id="{02C76096-B241-4A82-AB4A-CE410BED86F8}"/>
              </a:ext>
            </a:extLst>
          </p:cNvPr>
          <p:cNvCxnSpPr>
            <a:stCxn id="13" idx="0"/>
          </p:cNvCxnSpPr>
          <p:nvPr/>
        </p:nvCxnSpPr>
        <p:spPr>
          <a:xfrm flipV="1">
            <a:off x="2999656" y="5294310"/>
            <a:ext cx="0" cy="46006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8" name="Connecteur droit avec flèche 17">
            <a:extLst>
              <a:ext uri="{FF2B5EF4-FFF2-40B4-BE49-F238E27FC236}">
                <a16:creationId xmlns:a16="http://schemas.microsoft.com/office/drawing/2014/main" id="{B1D1AAF9-470F-4A43-91AE-FA5DFAA362ED}"/>
              </a:ext>
            </a:extLst>
          </p:cNvPr>
          <p:cNvCxnSpPr>
            <a:stCxn id="14" idx="0"/>
          </p:cNvCxnSpPr>
          <p:nvPr/>
        </p:nvCxnSpPr>
        <p:spPr>
          <a:xfrm flipV="1">
            <a:off x="4977694" y="5294310"/>
            <a:ext cx="0" cy="46006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0" name="Connecteur droit avec flèche 19">
            <a:extLst>
              <a:ext uri="{FF2B5EF4-FFF2-40B4-BE49-F238E27FC236}">
                <a16:creationId xmlns:a16="http://schemas.microsoft.com/office/drawing/2014/main" id="{FBA544E6-1EFD-4D83-AC5C-BF36AD63A773}"/>
              </a:ext>
            </a:extLst>
          </p:cNvPr>
          <p:cNvCxnSpPr>
            <a:stCxn id="15" idx="0"/>
          </p:cNvCxnSpPr>
          <p:nvPr/>
        </p:nvCxnSpPr>
        <p:spPr>
          <a:xfrm flipV="1">
            <a:off x="7029921" y="5294310"/>
            <a:ext cx="0" cy="46006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1" name="Connecteur droit avec flèche 20">
            <a:extLst>
              <a:ext uri="{FF2B5EF4-FFF2-40B4-BE49-F238E27FC236}">
                <a16:creationId xmlns:a16="http://schemas.microsoft.com/office/drawing/2014/main" id="{52A21522-0CEB-44D0-BCAA-028C218F44A8}"/>
              </a:ext>
            </a:extLst>
          </p:cNvPr>
          <p:cNvCxnSpPr>
            <a:stCxn id="16" idx="0"/>
          </p:cNvCxnSpPr>
          <p:nvPr/>
        </p:nvCxnSpPr>
        <p:spPr>
          <a:xfrm flipV="1">
            <a:off x="9156339" y="5294310"/>
            <a:ext cx="0" cy="46006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2" name="Connecteur droit 21">
            <a:extLst>
              <a:ext uri="{FF2B5EF4-FFF2-40B4-BE49-F238E27FC236}">
                <a16:creationId xmlns:a16="http://schemas.microsoft.com/office/drawing/2014/main" id="{F037440E-9110-4BCF-8E60-290092EC2D28}"/>
              </a:ext>
            </a:extLst>
          </p:cNvPr>
          <p:cNvCxnSpPr/>
          <p:nvPr/>
        </p:nvCxnSpPr>
        <p:spPr>
          <a:xfrm>
            <a:off x="4083050" y="5770373"/>
            <a:ext cx="1796926"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Connecteur droit 22">
            <a:extLst>
              <a:ext uri="{FF2B5EF4-FFF2-40B4-BE49-F238E27FC236}">
                <a16:creationId xmlns:a16="http://schemas.microsoft.com/office/drawing/2014/main" id="{928613AD-C2D8-42FD-AD3C-BF2295FCDAA0}"/>
              </a:ext>
            </a:extLst>
          </p:cNvPr>
          <p:cNvCxnSpPr/>
          <p:nvPr/>
        </p:nvCxnSpPr>
        <p:spPr>
          <a:xfrm>
            <a:off x="6135823" y="5770373"/>
            <a:ext cx="1760377"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24" name="Connecteur droit 23">
            <a:extLst>
              <a:ext uri="{FF2B5EF4-FFF2-40B4-BE49-F238E27FC236}">
                <a16:creationId xmlns:a16="http://schemas.microsoft.com/office/drawing/2014/main" id="{22C0659B-89B9-47DB-839D-1F8A2F8DB161}"/>
              </a:ext>
            </a:extLst>
          </p:cNvPr>
          <p:cNvCxnSpPr/>
          <p:nvPr/>
        </p:nvCxnSpPr>
        <p:spPr>
          <a:xfrm>
            <a:off x="8112224" y="5770373"/>
            <a:ext cx="2016224"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25" name="Connecteur droit 24">
            <a:extLst>
              <a:ext uri="{FF2B5EF4-FFF2-40B4-BE49-F238E27FC236}">
                <a16:creationId xmlns:a16="http://schemas.microsoft.com/office/drawing/2014/main" id="{C10FB969-F741-4B6D-86C3-F05007F61C34}"/>
              </a:ext>
            </a:extLst>
          </p:cNvPr>
          <p:cNvCxnSpPr/>
          <p:nvPr/>
        </p:nvCxnSpPr>
        <p:spPr>
          <a:xfrm>
            <a:off x="2135560" y="5770373"/>
            <a:ext cx="1728192"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2882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10767060" y="107659"/>
            <a:ext cx="1321474" cy="723550"/>
          </a:xfrm>
        </p:spPr>
        <p:txBody>
          <a:bodyPr>
            <a:normAutofit/>
          </a:bodyPr>
          <a:lstStyle/>
          <a:p>
            <a:pPr algn="r"/>
            <a:r>
              <a:rPr lang="fr-FR" sz="4400" dirty="0">
                <a:solidFill>
                  <a:srgbClr val="4A2318"/>
                </a:solidFill>
              </a:rPr>
              <a:t>PDO</a:t>
            </a:r>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9852660" cy="0"/>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rgbClr val="4A2318"/>
                </a:solidFill>
              </a:rPr>
              <a:t>PDO Exception</a:t>
            </a:r>
          </a:p>
        </p:txBody>
      </p:sp>
      <p:sp>
        <p:nvSpPr>
          <p:cNvPr id="8" name="Espace réservé du contenu 2">
            <a:extLst>
              <a:ext uri="{FF2B5EF4-FFF2-40B4-BE49-F238E27FC236}">
                <a16:creationId xmlns:a16="http://schemas.microsoft.com/office/drawing/2014/main" id="{CC31A6DC-82DB-4AB1-91B9-8840FE4D15CC}"/>
              </a:ext>
            </a:extLst>
          </p:cNvPr>
          <p:cNvSpPr>
            <a:spLocks noGrp="1"/>
          </p:cNvSpPr>
          <p:nvPr>
            <p:ph idx="1"/>
          </p:nvPr>
        </p:nvSpPr>
        <p:spPr>
          <a:xfrm>
            <a:off x="1093609" y="1344332"/>
            <a:ext cx="10764381" cy="2557170"/>
          </a:xfrm>
        </p:spPr>
        <p:txBody>
          <a:bodyPr>
            <a:normAutofit lnSpcReduction="10000"/>
          </a:bodyPr>
          <a:lstStyle/>
          <a:p>
            <a:r>
              <a:rPr lang="fr-FR" dirty="0"/>
              <a:t>PDO étant une classe complexe servant d'interface entre PHP et la BDD, elle génère des erreurs lorsque quelques choses de va pas : erreur de connexion à la BDD, accès refusé, table introuvable, …</a:t>
            </a:r>
          </a:p>
          <a:p>
            <a:r>
              <a:rPr lang="fr-FR" dirty="0"/>
              <a:t>Il convient alors de contrôler les erreurs pour les identifier et les résoudre.</a:t>
            </a:r>
          </a:p>
          <a:p>
            <a:pPr lvl="1">
              <a:buFont typeface="Wingdings" panose="05000000000000000000" pitchFamily="2" charset="2"/>
              <a:buChar char="Ø"/>
            </a:pPr>
            <a:r>
              <a:rPr lang="fr-FR" dirty="0"/>
              <a:t>Lorsque d'un problème/erreur survient, PHP l'intercepte et déclenche une </a:t>
            </a:r>
            <a:r>
              <a:rPr lang="fr-FR" b="1" dirty="0"/>
              <a:t>Exception</a:t>
            </a:r>
            <a:r>
              <a:rPr lang="fr-FR" dirty="0"/>
              <a:t>. Ces exceptions génèrent alors le message d'erreur que l'on voit : PHP </a:t>
            </a:r>
            <a:r>
              <a:rPr lang="fr-FR" dirty="0" err="1"/>
              <a:t>Syntax</a:t>
            </a:r>
            <a:r>
              <a:rPr lang="fr-FR" dirty="0"/>
              <a:t> </a:t>
            </a:r>
            <a:r>
              <a:rPr lang="fr-FR" dirty="0" err="1"/>
              <a:t>Error</a:t>
            </a:r>
            <a:r>
              <a:rPr lang="fr-FR" dirty="0"/>
              <a:t>, Array key out of range, … </a:t>
            </a:r>
          </a:p>
          <a:p>
            <a:r>
              <a:rPr lang="fr-FR" b="1" dirty="0"/>
              <a:t>Nous pouvons capturer les Exceptions est contrôler leur comportement </a:t>
            </a:r>
            <a:r>
              <a:rPr lang="fr-FR" dirty="0"/>
              <a:t>comme suit :</a:t>
            </a:r>
          </a:p>
        </p:txBody>
      </p:sp>
      <p:sp>
        <p:nvSpPr>
          <p:cNvPr id="26" name="Rectangle : avec coins arrondis en diagonale 25">
            <a:extLst>
              <a:ext uri="{FF2B5EF4-FFF2-40B4-BE49-F238E27FC236}">
                <a16:creationId xmlns:a16="http://schemas.microsoft.com/office/drawing/2014/main" id="{848A8C91-9411-4620-9ACA-81DFBC282629}"/>
              </a:ext>
            </a:extLst>
          </p:cNvPr>
          <p:cNvSpPr/>
          <p:nvPr/>
        </p:nvSpPr>
        <p:spPr>
          <a:xfrm>
            <a:off x="1093609" y="4414625"/>
            <a:ext cx="3421241" cy="1498283"/>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sz="1600" b="0" dirty="0">
                <a:solidFill>
                  <a:srgbClr val="C586C0"/>
                </a:solidFill>
                <a:effectLst/>
                <a:latin typeface="Consolas" panose="020B0609020204030204" pitchFamily="49" charset="0"/>
              </a:rPr>
              <a:t>try</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a:solidFill>
                  <a:srgbClr val="6A9955"/>
                </a:solidFill>
                <a:effectLst/>
                <a:latin typeface="Consolas" panose="020B0609020204030204" pitchFamily="49" charset="0"/>
              </a:rPr>
              <a:t>// CODE TO TRY</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C586C0"/>
                </a:solidFill>
                <a:effectLst/>
                <a:latin typeface="Consolas" panose="020B0609020204030204" pitchFamily="49" charset="0"/>
              </a:rPr>
              <a:t>catch</a:t>
            </a:r>
            <a:r>
              <a:rPr lang="en-US" sz="1600" b="0" dirty="0">
                <a:solidFill>
                  <a:srgbClr val="D4D4D4"/>
                </a:solidFill>
                <a:effectLst/>
                <a:latin typeface="Consolas" panose="020B0609020204030204" pitchFamily="49" charset="0"/>
              </a:rPr>
              <a:t> (</a:t>
            </a:r>
            <a:r>
              <a:rPr lang="en-US" sz="1600" b="0" dirty="0">
                <a:solidFill>
                  <a:srgbClr val="4EC9B0"/>
                </a:solidFill>
                <a:effectLst/>
                <a:latin typeface="Consolas" panose="020B0609020204030204" pitchFamily="49" charset="0"/>
              </a:rPr>
              <a:t>Exception</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$e</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a:solidFill>
                  <a:srgbClr val="6A9955"/>
                </a:solidFill>
                <a:effectLst/>
                <a:latin typeface="Consolas" panose="020B0609020204030204" pitchFamily="49" charset="0"/>
              </a:rPr>
              <a:t>// CODE IF EXCEPTION</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a:t>
            </a:r>
          </a:p>
        </p:txBody>
      </p:sp>
      <p:sp>
        <p:nvSpPr>
          <p:cNvPr id="27" name="Rectangle : avec coins arrondis en diagonale 26">
            <a:extLst>
              <a:ext uri="{FF2B5EF4-FFF2-40B4-BE49-F238E27FC236}">
                <a16:creationId xmlns:a16="http://schemas.microsoft.com/office/drawing/2014/main" id="{B7984D5E-B64A-4EB3-B05A-6D523BF0785E}"/>
              </a:ext>
            </a:extLst>
          </p:cNvPr>
          <p:cNvSpPr/>
          <p:nvPr/>
        </p:nvSpPr>
        <p:spPr>
          <a:xfrm>
            <a:off x="4892040" y="4159235"/>
            <a:ext cx="7059334" cy="2009061"/>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sz="1600" b="0" noProof="1">
                <a:solidFill>
                  <a:srgbClr val="9CDCFE"/>
                </a:solidFill>
                <a:effectLst/>
                <a:latin typeface="Consolas" panose="020B0609020204030204" pitchFamily="49" charset="0"/>
              </a:rPr>
              <a:t>$dsn</a:t>
            </a:r>
            <a:r>
              <a:rPr lang="fr-FR" sz="1600" b="0" noProof="1">
                <a:solidFill>
                  <a:srgbClr val="D4D4D4"/>
                </a:solidFill>
                <a:effectLst/>
                <a:latin typeface="Consolas" panose="020B0609020204030204" pitchFamily="49" charset="0"/>
              </a:rPr>
              <a:t> = </a:t>
            </a:r>
            <a:r>
              <a:rPr lang="fr-FR" sz="1600" b="0" noProof="1">
                <a:solidFill>
                  <a:srgbClr val="CE9178"/>
                </a:solidFill>
                <a:effectLst/>
                <a:latin typeface="Consolas" panose="020B0609020204030204" pitchFamily="49" charset="0"/>
              </a:rPr>
              <a:t>'mysql:host=localhost;port=3306;dbname=mysiteweb'</a:t>
            </a:r>
            <a:r>
              <a:rPr lang="fr-FR" sz="1600" b="0" noProof="1">
                <a:solidFill>
                  <a:srgbClr val="D4D4D4"/>
                </a:solidFill>
                <a:effectLst/>
                <a:latin typeface="Consolas" panose="020B0609020204030204" pitchFamily="49" charset="0"/>
              </a:rPr>
              <a:t>;</a:t>
            </a:r>
          </a:p>
          <a:p>
            <a:r>
              <a:rPr lang="fr-FR" sz="1600" b="0" noProof="1">
                <a:solidFill>
                  <a:srgbClr val="C586C0"/>
                </a:solidFill>
                <a:effectLst/>
                <a:latin typeface="Consolas" panose="020B0609020204030204" pitchFamily="49" charset="0"/>
              </a:rPr>
              <a:t>try</a:t>
            </a:r>
            <a:r>
              <a:rPr lang="fr-FR" sz="1600" b="0" noProof="1">
                <a:solidFill>
                  <a:srgbClr val="D4D4D4"/>
                </a:solidFill>
                <a:effectLst/>
                <a:latin typeface="Consolas" panose="020B0609020204030204" pitchFamily="49" charset="0"/>
              </a:rPr>
              <a:t> {</a:t>
            </a:r>
          </a:p>
          <a:p>
            <a:r>
              <a:rPr lang="fr-FR" sz="1600" b="0" noProof="1">
                <a:solidFill>
                  <a:srgbClr val="D4D4D4"/>
                </a:solidFill>
                <a:effectLst/>
                <a:latin typeface="Consolas" panose="020B0609020204030204" pitchFamily="49" charset="0"/>
              </a:rPr>
              <a:t>    </a:t>
            </a:r>
            <a:r>
              <a:rPr lang="fr-FR" sz="1600" b="0" noProof="1">
                <a:solidFill>
                  <a:srgbClr val="9CDCFE"/>
                </a:solidFill>
                <a:effectLst/>
                <a:latin typeface="Consolas" panose="020B0609020204030204" pitchFamily="49" charset="0"/>
              </a:rPr>
              <a:t>$db</a:t>
            </a:r>
            <a:r>
              <a:rPr lang="fr-FR" sz="1600" b="0" noProof="1">
                <a:solidFill>
                  <a:srgbClr val="D4D4D4"/>
                </a:solidFill>
                <a:effectLst/>
                <a:latin typeface="Consolas" panose="020B0609020204030204" pitchFamily="49" charset="0"/>
              </a:rPr>
              <a:t> = </a:t>
            </a:r>
            <a:r>
              <a:rPr lang="fr-FR" sz="1600" b="0" noProof="1">
                <a:solidFill>
                  <a:srgbClr val="569CD6"/>
                </a:solidFill>
                <a:effectLst/>
                <a:latin typeface="Consolas" panose="020B0609020204030204" pitchFamily="49" charset="0"/>
              </a:rPr>
              <a:t>new</a:t>
            </a:r>
            <a:r>
              <a:rPr lang="fr-FR" sz="1600" b="0" noProof="1">
                <a:solidFill>
                  <a:srgbClr val="D4D4D4"/>
                </a:solidFill>
                <a:effectLst/>
                <a:latin typeface="Consolas" panose="020B0609020204030204" pitchFamily="49" charset="0"/>
              </a:rPr>
              <a:t> </a:t>
            </a:r>
            <a:r>
              <a:rPr lang="fr-FR" sz="1600" b="0" noProof="1">
                <a:solidFill>
                  <a:srgbClr val="4EC9B0"/>
                </a:solidFill>
                <a:effectLst/>
                <a:latin typeface="Consolas" panose="020B0609020204030204" pitchFamily="49" charset="0"/>
              </a:rPr>
              <a:t>PDO</a:t>
            </a:r>
            <a:r>
              <a:rPr lang="fr-FR" sz="1600" b="0" noProof="1">
                <a:solidFill>
                  <a:srgbClr val="D4D4D4"/>
                </a:solidFill>
                <a:effectLst/>
                <a:latin typeface="Consolas" panose="020B0609020204030204" pitchFamily="49" charset="0"/>
              </a:rPr>
              <a:t>(</a:t>
            </a:r>
            <a:r>
              <a:rPr lang="fr-FR" sz="1600" b="0" noProof="1">
                <a:solidFill>
                  <a:srgbClr val="9CDCFE"/>
                </a:solidFill>
                <a:effectLst/>
                <a:latin typeface="Consolas" panose="020B0609020204030204" pitchFamily="49" charset="0"/>
              </a:rPr>
              <a:t>$dsn</a:t>
            </a:r>
            <a:r>
              <a:rPr lang="fr-FR" sz="1600" b="0" noProof="1">
                <a:solidFill>
                  <a:srgbClr val="D4D4D4"/>
                </a:solidFill>
                <a:effectLst/>
                <a:latin typeface="Consolas" panose="020B0609020204030204" pitchFamily="49" charset="0"/>
              </a:rPr>
              <a:t>, </a:t>
            </a:r>
            <a:r>
              <a:rPr lang="fr-FR" sz="1600" b="0" noProof="1">
                <a:solidFill>
                  <a:srgbClr val="CE9178"/>
                </a:solidFill>
                <a:effectLst/>
                <a:latin typeface="Consolas" panose="020B0609020204030204" pitchFamily="49" charset="0"/>
              </a:rPr>
              <a:t>'admin'</a:t>
            </a:r>
            <a:r>
              <a:rPr lang="fr-FR" sz="1600" b="0" noProof="1">
                <a:solidFill>
                  <a:srgbClr val="D4D4D4"/>
                </a:solidFill>
                <a:effectLst/>
                <a:latin typeface="Consolas" panose="020B0609020204030204" pitchFamily="49" charset="0"/>
              </a:rPr>
              <a:t>, </a:t>
            </a:r>
            <a:r>
              <a:rPr lang="fr-FR" sz="1600" b="0" noProof="1">
                <a:solidFill>
                  <a:srgbClr val="CE9178"/>
                </a:solidFill>
                <a:effectLst/>
                <a:latin typeface="Consolas" panose="020B0609020204030204" pitchFamily="49" charset="0"/>
              </a:rPr>
              <a:t>'password'</a:t>
            </a:r>
            <a:r>
              <a:rPr lang="fr-FR" sz="1600" b="0" noProof="1">
                <a:solidFill>
                  <a:srgbClr val="D4D4D4"/>
                </a:solidFill>
                <a:effectLst/>
                <a:latin typeface="Consolas" panose="020B0609020204030204" pitchFamily="49" charset="0"/>
              </a:rPr>
              <a:t>);</a:t>
            </a:r>
          </a:p>
          <a:p>
            <a:r>
              <a:rPr lang="fr-FR" sz="1600" b="0" noProof="1">
                <a:solidFill>
                  <a:srgbClr val="D4D4D4"/>
                </a:solidFill>
                <a:effectLst/>
                <a:latin typeface="Consolas" panose="020B0609020204030204" pitchFamily="49" charset="0"/>
              </a:rPr>
              <a:t>} </a:t>
            </a:r>
            <a:r>
              <a:rPr lang="fr-FR" sz="1600" b="0" noProof="1">
                <a:solidFill>
                  <a:srgbClr val="C586C0"/>
                </a:solidFill>
                <a:effectLst/>
                <a:latin typeface="Consolas" panose="020B0609020204030204" pitchFamily="49" charset="0"/>
              </a:rPr>
              <a:t>catch</a:t>
            </a:r>
            <a:r>
              <a:rPr lang="fr-FR" sz="1600" b="0" noProof="1">
                <a:solidFill>
                  <a:srgbClr val="D4D4D4"/>
                </a:solidFill>
                <a:effectLst/>
                <a:latin typeface="Consolas" panose="020B0609020204030204" pitchFamily="49" charset="0"/>
              </a:rPr>
              <a:t> (</a:t>
            </a:r>
            <a:r>
              <a:rPr lang="fr-FR" sz="1600" b="0" noProof="1">
                <a:solidFill>
                  <a:srgbClr val="4EC9B0"/>
                </a:solidFill>
                <a:effectLst/>
                <a:latin typeface="Consolas" panose="020B0609020204030204" pitchFamily="49" charset="0"/>
              </a:rPr>
              <a:t>PDOException</a:t>
            </a:r>
            <a:r>
              <a:rPr lang="fr-FR" sz="1600" b="0" noProof="1">
                <a:solidFill>
                  <a:srgbClr val="D4D4D4"/>
                </a:solidFill>
                <a:effectLst/>
                <a:latin typeface="Consolas" panose="020B0609020204030204" pitchFamily="49" charset="0"/>
              </a:rPr>
              <a:t> </a:t>
            </a:r>
            <a:r>
              <a:rPr lang="fr-FR" sz="1600" b="0" noProof="1">
                <a:solidFill>
                  <a:srgbClr val="9CDCFE"/>
                </a:solidFill>
                <a:effectLst/>
                <a:latin typeface="Consolas" panose="020B0609020204030204" pitchFamily="49" charset="0"/>
              </a:rPr>
              <a:t>$e</a:t>
            </a:r>
            <a:r>
              <a:rPr lang="fr-FR" sz="1600" b="0" noProof="1">
                <a:solidFill>
                  <a:srgbClr val="D4D4D4"/>
                </a:solidFill>
                <a:effectLst/>
                <a:latin typeface="Consolas" panose="020B0609020204030204" pitchFamily="49" charset="0"/>
              </a:rPr>
              <a:t>) {</a:t>
            </a:r>
          </a:p>
          <a:p>
            <a:r>
              <a:rPr lang="fr-FR" sz="1600" b="0" noProof="1">
                <a:solidFill>
                  <a:srgbClr val="D4D4D4"/>
                </a:solidFill>
                <a:effectLst/>
                <a:latin typeface="Consolas" panose="020B0609020204030204" pitchFamily="49" charset="0"/>
              </a:rPr>
              <a:t>    </a:t>
            </a:r>
            <a:r>
              <a:rPr lang="fr-FR" sz="1600" b="0" noProof="1">
                <a:solidFill>
                  <a:srgbClr val="DCDCAA"/>
                </a:solidFill>
                <a:effectLst/>
                <a:latin typeface="Consolas" panose="020B0609020204030204" pitchFamily="49" charset="0"/>
              </a:rPr>
              <a:t>echo</a:t>
            </a:r>
            <a:r>
              <a:rPr lang="fr-FR" sz="1600" b="0" noProof="1">
                <a:solidFill>
                  <a:srgbClr val="D4D4D4"/>
                </a:solidFill>
                <a:effectLst/>
                <a:latin typeface="Consolas" panose="020B0609020204030204" pitchFamily="49" charset="0"/>
              </a:rPr>
              <a:t> </a:t>
            </a:r>
            <a:r>
              <a:rPr lang="fr-FR" sz="1600" b="0" noProof="1">
                <a:solidFill>
                  <a:srgbClr val="9CDCFE"/>
                </a:solidFill>
                <a:effectLst/>
                <a:latin typeface="Consolas" panose="020B0609020204030204" pitchFamily="49" charset="0"/>
              </a:rPr>
              <a:t>$e</a:t>
            </a:r>
            <a:r>
              <a:rPr lang="fr-FR" sz="1600" b="0" noProof="1">
                <a:solidFill>
                  <a:srgbClr val="D4D4D4"/>
                </a:solidFill>
                <a:effectLst/>
                <a:latin typeface="Consolas" panose="020B0609020204030204" pitchFamily="49" charset="0"/>
              </a:rPr>
              <a:t>-&gt;</a:t>
            </a:r>
            <a:r>
              <a:rPr lang="fr-FR" sz="1600" b="0" noProof="1">
                <a:solidFill>
                  <a:srgbClr val="DCDCAA"/>
                </a:solidFill>
                <a:effectLst/>
                <a:latin typeface="Consolas" panose="020B0609020204030204" pitchFamily="49" charset="0"/>
              </a:rPr>
              <a:t>getMessage</a:t>
            </a:r>
            <a:r>
              <a:rPr lang="fr-FR" sz="1600" b="0" noProof="1">
                <a:solidFill>
                  <a:srgbClr val="D4D4D4"/>
                </a:solidFill>
                <a:effectLst/>
                <a:latin typeface="Consolas" panose="020B0609020204030204" pitchFamily="49" charset="0"/>
              </a:rPr>
              <a:t>() . </a:t>
            </a:r>
            <a:r>
              <a:rPr lang="fr-FR" sz="1600" b="0" noProof="1">
                <a:solidFill>
                  <a:srgbClr val="CE9178"/>
                </a:solidFill>
                <a:effectLst/>
                <a:latin typeface="Consolas" panose="020B0609020204030204" pitchFamily="49" charset="0"/>
              </a:rPr>
              <a:t>'&lt;br&gt;'</a:t>
            </a:r>
            <a:r>
              <a:rPr lang="fr-FR" sz="1600" b="0" noProof="1">
                <a:solidFill>
                  <a:srgbClr val="D4D4D4"/>
                </a:solidFill>
                <a:effectLst/>
                <a:latin typeface="Consolas" panose="020B0609020204030204" pitchFamily="49" charset="0"/>
              </a:rPr>
              <a:t>;</a:t>
            </a:r>
          </a:p>
          <a:p>
            <a:r>
              <a:rPr lang="fr-FR" sz="1600" b="0" noProof="1">
                <a:solidFill>
                  <a:srgbClr val="D4D4D4"/>
                </a:solidFill>
                <a:effectLst/>
                <a:latin typeface="Consolas" panose="020B0609020204030204" pitchFamily="49" charset="0"/>
              </a:rPr>
              <a:t>    </a:t>
            </a:r>
            <a:r>
              <a:rPr lang="fr-FR" sz="1600" b="0" noProof="1">
                <a:solidFill>
                  <a:srgbClr val="C586C0"/>
                </a:solidFill>
                <a:effectLst/>
                <a:latin typeface="Consolas" panose="020B0609020204030204" pitchFamily="49" charset="0"/>
              </a:rPr>
              <a:t>exit</a:t>
            </a:r>
            <a:r>
              <a:rPr lang="fr-FR" sz="1600" b="0" noProof="1">
                <a:solidFill>
                  <a:srgbClr val="D4D4D4"/>
                </a:solidFill>
                <a:effectLst/>
                <a:latin typeface="Consolas" panose="020B0609020204030204" pitchFamily="49" charset="0"/>
              </a:rPr>
              <a:t>();</a:t>
            </a:r>
          </a:p>
          <a:p>
            <a:r>
              <a:rPr lang="fr-FR" sz="1600" b="0" noProof="1">
                <a:solidFill>
                  <a:srgbClr val="D4D4D4"/>
                </a:solidFill>
                <a:effectLst/>
                <a:latin typeface="Consolas" panose="020B0609020204030204" pitchFamily="49" charset="0"/>
              </a:rPr>
              <a:t>}</a:t>
            </a:r>
          </a:p>
        </p:txBody>
      </p:sp>
      <p:sp>
        <p:nvSpPr>
          <p:cNvPr id="3" name="ZoneTexte 2">
            <a:extLst>
              <a:ext uri="{FF2B5EF4-FFF2-40B4-BE49-F238E27FC236}">
                <a16:creationId xmlns:a16="http://schemas.microsoft.com/office/drawing/2014/main" id="{D9F4F21A-D134-47F3-BEFF-D25C964B1816}"/>
              </a:ext>
            </a:extLst>
          </p:cNvPr>
          <p:cNvSpPr txBox="1"/>
          <p:nvPr/>
        </p:nvSpPr>
        <p:spPr>
          <a:xfrm>
            <a:off x="3955885" y="6301402"/>
            <a:ext cx="8309775" cy="369332"/>
          </a:xfrm>
          <a:prstGeom prst="rect">
            <a:avLst/>
          </a:prstGeom>
          <a:noFill/>
        </p:spPr>
        <p:txBody>
          <a:bodyPr wrap="none" rtlCol="0">
            <a:spAutoFit/>
          </a:bodyPr>
          <a:lstStyle/>
          <a:p>
            <a:r>
              <a:rPr lang="fr-FR" i="1" dirty="0">
                <a:sym typeface="Wingdings" panose="05000000000000000000" pitchFamily="2" charset="2"/>
              </a:rPr>
              <a:t> Pour PDO, "</a:t>
            </a:r>
            <a:r>
              <a:rPr lang="fr-FR" i="1" dirty="0" err="1">
                <a:sym typeface="Wingdings" panose="05000000000000000000" pitchFamily="2" charset="2"/>
              </a:rPr>
              <a:t>try</a:t>
            </a:r>
            <a:r>
              <a:rPr lang="fr-FR" i="1" dirty="0">
                <a:sym typeface="Wingdings" panose="05000000000000000000" pitchFamily="2" charset="2"/>
              </a:rPr>
              <a:t>  catch" nous servira à contrôler les erreurs lors de la connections</a:t>
            </a:r>
            <a:endParaRPr lang="fr-FR" i="1" dirty="0"/>
          </a:p>
        </p:txBody>
      </p:sp>
    </p:spTree>
    <p:extLst>
      <p:ext uri="{BB962C8B-B14F-4D97-AF65-F5344CB8AC3E}">
        <p14:creationId xmlns:p14="http://schemas.microsoft.com/office/powerpoint/2010/main" val="548832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10767060" y="107659"/>
            <a:ext cx="1321474" cy="723550"/>
          </a:xfrm>
        </p:spPr>
        <p:txBody>
          <a:bodyPr>
            <a:normAutofit/>
          </a:bodyPr>
          <a:lstStyle/>
          <a:p>
            <a:pPr algn="r"/>
            <a:r>
              <a:rPr lang="fr-FR" sz="4400" dirty="0">
                <a:solidFill>
                  <a:srgbClr val="4A2318"/>
                </a:solidFill>
              </a:rPr>
              <a:t>PDO</a:t>
            </a:r>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9852660" cy="0"/>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rgbClr val="4A2318"/>
                </a:solidFill>
              </a:rPr>
              <a:t>PDO query (PDOStatement)</a:t>
            </a:r>
          </a:p>
        </p:txBody>
      </p:sp>
      <p:sp>
        <p:nvSpPr>
          <p:cNvPr id="8" name="Espace réservé du contenu 2">
            <a:extLst>
              <a:ext uri="{FF2B5EF4-FFF2-40B4-BE49-F238E27FC236}">
                <a16:creationId xmlns:a16="http://schemas.microsoft.com/office/drawing/2014/main" id="{CC31A6DC-82DB-4AB1-91B9-8840FE4D15CC}"/>
              </a:ext>
            </a:extLst>
          </p:cNvPr>
          <p:cNvSpPr>
            <a:spLocks noGrp="1"/>
          </p:cNvSpPr>
          <p:nvPr>
            <p:ph idx="1"/>
          </p:nvPr>
        </p:nvSpPr>
        <p:spPr>
          <a:xfrm>
            <a:off x="1093609" y="1344332"/>
            <a:ext cx="10764381" cy="1844633"/>
          </a:xfrm>
        </p:spPr>
        <p:txBody>
          <a:bodyPr>
            <a:normAutofit fontScale="92500" lnSpcReduction="20000"/>
          </a:bodyPr>
          <a:lstStyle/>
          <a:p>
            <a:r>
              <a:rPr lang="fr-FR" dirty="0"/>
              <a:t>Après la connexion réussie avec PDO, il convient de préparer la requête qui sera vérifiée par la BDD. Nous avons 2 choix suivant le type de requête :</a:t>
            </a:r>
          </a:p>
          <a:p>
            <a:pPr lvl="1"/>
            <a:r>
              <a:rPr lang="fr-FR" dirty="0"/>
              <a:t>query : SELECT, SHOW, …</a:t>
            </a:r>
          </a:p>
          <a:p>
            <a:pPr lvl="1"/>
            <a:r>
              <a:rPr lang="fr-FR" dirty="0"/>
              <a:t>exec : INSERT, UPDATE, DELETE, …</a:t>
            </a:r>
          </a:p>
          <a:p>
            <a:r>
              <a:rPr lang="fr-FR" dirty="0"/>
              <a:t>Il faut savoir que "query()" et "exec()" renvoie en fait soit "false" soit une autre classe qui s'appel (</a:t>
            </a:r>
            <a:r>
              <a:rPr lang="fr-FR" noProof="1"/>
              <a:t>PDOStatement</a:t>
            </a:r>
            <a:r>
              <a:rPr lang="fr-FR" dirty="0"/>
              <a:t>)</a:t>
            </a:r>
          </a:p>
        </p:txBody>
      </p:sp>
      <p:sp>
        <p:nvSpPr>
          <p:cNvPr id="27" name="Rectangle : avec coins arrondis en diagonale 26">
            <a:extLst>
              <a:ext uri="{FF2B5EF4-FFF2-40B4-BE49-F238E27FC236}">
                <a16:creationId xmlns:a16="http://schemas.microsoft.com/office/drawing/2014/main" id="{B7984D5E-B64A-4EB3-B05A-6D523BF0785E}"/>
              </a:ext>
            </a:extLst>
          </p:cNvPr>
          <p:cNvSpPr/>
          <p:nvPr/>
        </p:nvSpPr>
        <p:spPr>
          <a:xfrm>
            <a:off x="1297146" y="3519132"/>
            <a:ext cx="9947771" cy="2485787"/>
          </a:xfrm>
          <a:prstGeom prst="round2Diag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sz="1400" b="0" noProof="1">
                <a:solidFill>
                  <a:srgbClr val="6A9955"/>
                </a:solidFill>
                <a:effectLst/>
                <a:latin typeface="Consolas" panose="020B0609020204030204" pitchFamily="49" charset="0"/>
              </a:rPr>
              <a:t>// -- Select -- \\</a:t>
            </a:r>
            <a:endParaRPr lang="fr-FR" sz="1400" b="0" noProof="1">
              <a:solidFill>
                <a:srgbClr val="D4D4D4"/>
              </a:solidFill>
              <a:effectLst/>
              <a:latin typeface="Consolas" panose="020B0609020204030204" pitchFamily="49" charset="0"/>
            </a:endParaRPr>
          </a:p>
          <a:p>
            <a:r>
              <a:rPr lang="fr-FR" sz="1400" b="0" noProof="1">
                <a:solidFill>
                  <a:srgbClr val="9CDCFE"/>
                </a:solidFill>
                <a:effectLst/>
                <a:latin typeface="Consolas" panose="020B0609020204030204" pitchFamily="49" charset="0"/>
              </a:rPr>
              <a:t>$result</a:t>
            </a:r>
            <a:r>
              <a:rPr lang="fr-FR" sz="1400" b="0" noProof="1">
                <a:solidFill>
                  <a:srgbClr val="D4D4D4"/>
                </a:solidFill>
                <a:effectLst/>
                <a:latin typeface="Consolas" panose="020B0609020204030204" pitchFamily="49" charset="0"/>
              </a:rPr>
              <a:t> = </a:t>
            </a:r>
            <a:r>
              <a:rPr lang="fr-FR" sz="1400" b="0" noProof="1">
                <a:solidFill>
                  <a:srgbClr val="9CDCFE"/>
                </a:solidFill>
                <a:effectLst/>
                <a:latin typeface="Consolas" panose="020B0609020204030204" pitchFamily="49" charset="0"/>
              </a:rPr>
              <a:t>$db</a:t>
            </a:r>
            <a:r>
              <a:rPr lang="fr-FR" sz="1400" b="0" noProof="1">
                <a:solidFill>
                  <a:srgbClr val="D4D4D4"/>
                </a:solidFill>
                <a:effectLst/>
                <a:latin typeface="Consolas" panose="020B0609020204030204" pitchFamily="49" charset="0"/>
              </a:rPr>
              <a:t>-&gt;</a:t>
            </a:r>
            <a:r>
              <a:rPr lang="fr-FR" sz="1400" b="0" noProof="1">
                <a:solidFill>
                  <a:srgbClr val="DCDCAA"/>
                </a:solidFill>
                <a:effectLst/>
                <a:latin typeface="Consolas" panose="020B0609020204030204" pitchFamily="49" charset="0"/>
              </a:rPr>
              <a:t>query</a:t>
            </a:r>
            <a:r>
              <a:rPr lang="fr-FR" sz="1400" b="0" noProof="1">
                <a:solidFill>
                  <a:srgbClr val="D4D4D4"/>
                </a:solidFill>
                <a:effectLst/>
                <a:latin typeface="Consolas" panose="020B0609020204030204" pitchFamily="49" charset="0"/>
              </a:rPr>
              <a:t>(</a:t>
            </a:r>
            <a:r>
              <a:rPr lang="fr-FR" sz="1400" b="0" noProof="1">
                <a:solidFill>
                  <a:srgbClr val="CE9178"/>
                </a:solidFill>
                <a:effectLst/>
                <a:latin typeface="Consolas" panose="020B0609020204030204" pitchFamily="49" charset="0"/>
              </a:rPr>
              <a:t>'</a:t>
            </a:r>
            <a:r>
              <a:rPr lang="fr-FR" sz="1400" b="0" noProof="1">
                <a:solidFill>
                  <a:srgbClr val="569CD6"/>
                </a:solidFill>
                <a:effectLst/>
                <a:latin typeface="Consolas" panose="020B0609020204030204" pitchFamily="49" charset="0"/>
              </a:rPr>
              <a:t>SELECT</a:t>
            </a:r>
            <a:r>
              <a:rPr lang="fr-FR" sz="1400" b="0" noProof="1">
                <a:solidFill>
                  <a:srgbClr val="CE9178"/>
                </a:solidFill>
                <a:effectLst/>
                <a:latin typeface="Consolas" panose="020B0609020204030204" pitchFamily="49" charset="0"/>
              </a:rPr>
              <a:t> </a:t>
            </a:r>
            <a:r>
              <a:rPr lang="fr-FR" sz="1400" b="0" noProof="1">
                <a:solidFill>
                  <a:srgbClr val="D4D4D4"/>
                </a:solidFill>
                <a:effectLst/>
                <a:latin typeface="Consolas" panose="020B0609020204030204" pitchFamily="49" charset="0"/>
              </a:rPr>
              <a:t>*</a:t>
            </a:r>
            <a:r>
              <a:rPr lang="fr-FR" sz="1400" b="0" noProof="1">
                <a:solidFill>
                  <a:srgbClr val="CE9178"/>
                </a:solidFill>
                <a:effectLst/>
                <a:latin typeface="Consolas" panose="020B0609020204030204" pitchFamily="49" charset="0"/>
              </a:rPr>
              <a:t> </a:t>
            </a:r>
            <a:r>
              <a:rPr lang="fr-FR" sz="1400" b="0" noProof="1">
                <a:solidFill>
                  <a:srgbClr val="569CD6"/>
                </a:solidFill>
                <a:effectLst/>
                <a:latin typeface="Consolas" panose="020B0609020204030204" pitchFamily="49" charset="0"/>
              </a:rPr>
              <a:t>FROM</a:t>
            </a:r>
            <a:r>
              <a:rPr lang="fr-FR" sz="1400" b="0" noProof="1">
                <a:solidFill>
                  <a:srgbClr val="CE9178"/>
                </a:solidFill>
                <a:effectLst/>
                <a:latin typeface="Consolas" panose="020B0609020204030204" pitchFamily="49" charset="0"/>
              </a:rPr>
              <a:t> users'</a:t>
            </a:r>
            <a:r>
              <a:rPr lang="fr-FR" sz="1400" b="0" noProof="1">
                <a:solidFill>
                  <a:srgbClr val="D4D4D4"/>
                </a:solidFill>
                <a:effectLst/>
                <a:latin typeface="Consolas" panose="020B0609020204030204" pitchFamily="49" charset="0"/>
              </a:rPr>
              <a:t>);</a:t>
            </a:r>
          </a:p>
          <a:p>
            <a:r>
              <a:rPr lang="fr-FR" sz="1400" b="0" noProof="1">
                <a:solidFill>
                  <a:srgbClr val="D4D4D4"/>
                </a:solidFill>
                <a:effectLst/>
                <a:latin typeface="Consolas" panose="020B0609020204030204" pitchFamily="49" charset="0"/>
              </a:rPr>
              <a:t>    </a:t>
            </a:r>
            <a:r>
              <a:rPr lang="fr-FR" sz="1400" b="0" noProof="1">
                <a:solidFill>
                  <a:srgbClr val="6A9955"/>
                </a:solidFill>
                <a:effectLst/>
                <a:latin typeface="Consolas" panose="020B0609020204030204" pitchFamily="49" charset="0"/>
              </a:rPr>
              <a:t>// $result n'est pas utilisable tel quel</a:t>
            </a:r>
            <a:endParaRPr lang="fr-FR" sz="1400" b="0" noProof="1">
              <a:solidFill>
                <a:srgbClr val="D4D4D4"/>
              </a:solidFill>
              <a:effectLst/>
              <a:latin typeface="Consolas" panose="020B0609020204030204" pitchFamily="49" charset="0"/>
            </a:endParaRPr>
          </a:p>
          <a:p>
            <a:r>
              <a:rPr lang="fr-FR" sz="1400" b="0" noProof="1">
                <a:solidFill>
                  <a:srgbClr val="D4D4D4"/>
                </a:solidFill>
                <a:effectLst/>
                <a:latin typeface="Consolas" panose="020B0609020204030204" pitchFamily="49" charset="0"/>
              </a:rPr>
              <a:t>    </a:t>
            </a:r>
            <a:r>
              <a:rPr lang="fr-FR" sz="1400" b="0" noProof="1">
                <a:solidFill>
                  <a:srgbClr val="6A9955"/>
                </a:solidFill>
                <a:effectLst/>
                <a:latin typeface="Consolas" panose="020B0609020204030204" pitchFamily="49" charset="0"/>
              </a:rPr>
              <a:t>// Si "$result === false" alors la requête a échouée</a:t>
            </a:r>
            <a:endParaRPr lang="fr-FR" sz="1400" b="0" noProof="1">
              <a:solidFill>
                <a:srgbClr val="D4D4D4"/>
              </a:solidFill>
              <a:effectLst/>
              <a:latin typeface="Consolas" panose="020B0609020204030204" pitchFamily="49" charset="0"/>
            </a:endParaRPr>
          </a:p>
          <a:p>
            <a:br>
              <a:rPr lang="fr-FR" sz="1400" b="0" noProof="1">
                <a:solidFill>
                  <a:srgbClr val="D4D4D4"/>
                </a:solidFill>
                <a:effectLst/>
                <a:latin typeface="Consolas" panose="020B0609020204030204" pitchFamily="49" charset="0"/>
              </a:rPr>
            </a:br>
            <a:r>
              <a:rPr lang="fr-FR" sz="1400" b="0" noProof="1">
                <a:solidFill>
                  <a:srgbClr val="6A9955"/>
                </a:solidFill>
                <a:effectLst/>
                <a:latin typeface="Consolas" panose="020B0609020204030204" pitchFamily="49" charset="0"/>
              </a:rPr>
              <a:t>// -- Insert -- \\</a:t>
            </a:r>
            <a:endParaRPr lang="fr-FR" sz="1400" b="0" noProof="1">
              <a:solidFill>
                <a:srgbClr val="D4D4D4"/>
              </a:solidFill>
              <a:effectLst/>
              <a:latin typeface="Consolas" panose="020B0609020204030204" pitchFamily="49" charset="0"/>
            </a:endParaRPr>
          </a:p>
          <a:p>
            <a:r>
              <a:rPr lang="fr-FR" sz="1400" b="0" noProof="1">
                <a:solidFill>
                  <a:srgbClr val="9CDCFE"/>
                </a:solidFill>
                <a:effectLst/>
                <a:latin typeface="Consolas" panose="020B0609020204030204" pitchFamily="49" charset="0"/>
              </a:rPr>
              <a:t>$result</a:t>
            </a:r>
            <a:r>
              <a:rPr lang="fr-FR" sz="1400" b="0" noProof="1">
                <a:solidFill>
                  <a:srgbClr val="D4D4D4"/>
                </a:solidFill>
                <a:effectLst/>
                <a:latin typeface="Consolas" panose="020B0609020204030204" pitchFamily="49" charset="0"/>
              </a:rPr>
              <a:t> = </a:t>
            </a:r>
            <a:r>
              <a:rPr lang="fr-FR" sz="1400" b="0" noProof="1">
                <a:solidFill>
                  <a:srgbClr val="9CDCFE"/>
                </a:solidFill>
                <a:effectLst/>
                <a:latin typeface="Consolas" panose="020B0609020204030204" pitchFamily="49" charset="0"/>
              </a:rPr>
              <a:t>$db</a:t>
            </a:r>
            <a:r>
              <a:rPr lang="fr-FR" sz="1400" b="0" noProof="1">
                <a:solidFill>
                  <a:srgbClr val="D4D4D4"/>
                </a:solidFill>
                <a:effectLst/>
                <a:latin typeface="Consolas" panose="020B0609020204030204" pitchFamily="49" charset="0"/>
              </a:rPr>
              <a:t>-&gt;</a:t>
            </a:r>
            <a:r>
              <a:rPr lang="fr-FR" sz="1400" b="0" noProof="1">
                <a:solidFill>
                  <a:srgbClr val="DCDCAA"/>
                </a:solidFill>
                <a:effectLst/>
                <a:latin typeface="Consolas" panose="020B0609020204030204" pitchFamily="49" charset="0"/>
              </a:rPr>
              <a:t>exec</a:t>
            </a:r>
            <a:r>
              <a:rPr lang="fr-FR" sz="1400" b="0" noProof="1">
                <a:solidFill>
                  <a:srgbClr val="D4D4D4"/>
                </a:solidFill>
                <a:effectLst/>
                <a:latin typeface="Consolas" panose="020B0609020204030204" pitchFamily="49" charset="0"/>
              </a:rPr>
              <a:t>(</a:t>
            </a:r>
            <a:r>
              <a:rPr lang="fr-FR" sz="1400" b="0" noProof="1">
                <a:solidFill>
                  <a:srgbClr val="CE9178"/>
                </a:solidFill>
                <a:effectLst/>
                <a:latin typeface="Consolas" panose="020B0609020204030204" pitchFamily="49" charset="0"/>
              </a:rPr>
              <a:t>"</a:t>
            </a:r>
            <a:r>
              <a:rPr lang="fr-FR" sz="1400" b="0" noProof="1">
                <a:solidFill>
                  <a:srgbClr val="569CD6"/>
                </a:solidFill>
                <a:effectLst/>
                <a:latin typeface="Consolas" panose="020B0609020204030204" pitchFamily="49" charset="0"/>
              </a:rPr>
              <a:t>INSERT</a:t>
            </a:r>
            <a:r>
              <a:rPr lang="fr-FR" sz="1400" b="0" noProof="1">
                <a:solidFill>
                  <a:srgbClr val="CE9178"/>
                </a:solidFill>
                <a:effectLst/>
                <a:latin typeface="Consolas" panose="020B0609020204030204" pitchFamily="49" charset="0"/>
              </a:rPr>
              <a:t> </a:t>
            </a:r>
            <a:r>
              <a:rPr lang="fr-FR" sz="1400" b="0" noProof="1">
                <a:solidFill>
                  <a:srgbClr val="569CD6"/>
                </a:solidFill>
                <a:effectLst/>
                <a:latin typeface="Consolas" panose="020B0609020204030204" pitchFamily="49" charset="0"/>
              </a:rPr>
              <a:t>INTO</a:t>
            </a:r>
            <a:r>
              <a:rPr lang="fr-FR" sz="1400" b="0" noProof="1">
                <a:solidFill>
                  <a:srgbClr val="CE9178"/>
                </a:solidFill>
                <a:effectLst/>
                <a:latin typeface="Consolas" panose="020B0609020204030204" pitchFamily="49" charset="0"/>
              </a:rPr>
              <a:t> users (</a:t>
            </a:r>
            <a:r>
              <a:rPr lang="fr-FR" sz="1400" b="0" noProof="1">
                <a:solidFill>
                  <a:schemeClr val="bg1">
                    <a:lumMod val="85000"/>
                  </a:schemeClr>
                </a:solidFill>
                <a:effectLst/>
                <a:latin typeface="Consolas" panose="020B0609020204030204" pitchFamily="49" charset="0"/>
              </a:rPr>
              <a:t>id</a:t>
            </a:r>
            <a:r>
              <a:rPr lang="fr-FR" sz="1400" b="0" noProof="1">
                <a:solidFill>
                  <a:srgbClr val="CE9178"/>
                </a:solidFill>
                <a:effectLst/>
                <a:latin typeface="Consolas" panose="020B0609020204030204" pitchFamily="49" charset="0"/>
              </a:rPr>
              <a:t>, </a:t>
            </a:r>
            <a:r>
              <a:rPr lang="fr-FR" sz="1400" b="0" noProof="1">
                <a:solidFill>
                  <a:schemeClr val="bg1">
                    <a:lumMod val="85000"/>
                  </a:schemeClr>
                </a:solidFill>
                <a:effectLst/>
                <a:latin typeface="Consolas" panose="020B0609020204030204" pitchFamily="49" charset="0"/>
              </a:rPr>
              <a:t>email</a:t>
            </a:r>
            <a:r>
              <a:rPr lang="fr-FR" sz="1400" b="0" noProof="1">
                <a:solidFill>
                  <a:srgbClr val="CE9178"/>
                </a:solidFill>
                <a:effectLst/>
                <a:latin typeface="Consolas" panose="020B0609020204030204" pitchFamily="49" charset="0"/>
              </a:rPr>
              <a:t>) </a:t>
            </a:r>
            <a:r>
              <a:rPr lang="fr-FR" sz="1400" b="0" noProof="1">
                <a:solidFill>
                  <a:srgbClr val="569CD6"/>
                </a:solidFill>
                <a:effectLst/>
                <a:latin typeface="Consolas" panose="020B0609020204030204" pitchFamily="49" charset="0"/>
              </a:rPr>
              <a:t>VALUES</a:t>
            </a:r>
            <a:r>
              <a:rPr lang="fr-FR" sz="1400" b="0" noProof="1">
                <a:solidFill>
                  <a:srgbClr val="CE9178"/>
                </a:solidFill>
                <a:effectLst/>
                <a:latin typeface="Consolas" panose="020B0609020204030204" pitchFamily="49" charset="0"/>
              </a:rPr>
              <a:t> (</a:t>
            </a:r>
            <a:r>
              <a:rPr lang="fr-FR" sz="1400" b="0" noProof="1">
                <a:solidFill>
                  <a:schemeClr val="bg1">
                    <a:lumMod val="85000"/>
                  </a:schemeClr>
                </a:solidFill>
                <a:effectLst/>
                <a:latin typeface="Consolas" panose="020B0609020204030204" pitchFamily="49" charset="0"/>
              </a:rPr>
              <a:t>19</a:t>
            </a:r>
            <a:r>
              <a:rPr lang="fr-FR" sz="1400" b="0" noProof="1">
                <a:solidFill>
                  <a:srgbClr val="CE9178"/>
                </a:solidFill>
                <a:effectLst/>
                <a:latin typeface="Consolas" panose="020B0609020204030204" pitchFamily="49" charset="0"/>
              </a:rPr>
              <a:t>, </a:t>
            </a:r>
            <a:r>
              <a:rPr lang="fr-FR" sz="1400" b="0" noProof="1">
                <a:solidFill>
                  <a:schemeClr val="bg1">
                    <a:lumMod val="85000"/>
                  </a:schemeClr>
                </a:solidFill>
                <a:effectLst/>
                <a:latin typeface="Consolas" panose="020B0609020204030204" pitchFamily="49" charset="0"/>
              </a:rPr>
              <a:t>'user19@gmail.com'</a:t>
            </a:r>
            <a:r>
              <a:rPr lang="fr-FR" sz="1400" b="0" noProof="1">
                <a:solidFill>
                  <a:srgbClr val="CE9178"/>
                </a:solidFill>
                <a:effectLst/>
                <a:latin typeface="Consolas" panose="020B0609020204030204" pitchFamily="49" charset="0"/>
              </a:rPr>
              <a:t>)"</a:t>
            </a:r>
            <a:r>
              <a:rPr lang="fr-FR" sz="1400" b="0" noProof="1">
                <a:solidFill>
                  <a:srgbClr val="D4D4D4"/>
                </a:solidFill>
                <a:effectLst/>
                <a:latin typeface="Consolas" panose="020B0609020204030204" pitchFamily="49" charset="0"/>
              </a:rPr>
              <a:t>);</a:t>
            </a:r>
          </a:p>
          <a:p>
            <a:r>
              <a:rPr lang="fr-FR" sz="1400" b="0" noProof="1">
                <a:solidFill>
                  <a:srgbClr val="D4D4D4"/>
                </a:solidFill>
                <a:effectLst/>
                <a:latin typeface="Consolas" panose="020B0609020204030204" pitchFamily="49" charset="0"/>
              </a:rPr>
              <a:t>    </a:t>
            </a:r>
            <a:r>
              <a:rPr lang="fr-FR" sz="1400" b="0" noProof="1">
                <a:solidFill>
                  <a:srgbClr val="6A9955"/>
                </a:solidFill>
                <a:effectLst/>
                <a:latin typeface="Consolas" panose="020B0609020204030204" pitchFamily="49" charset="0"/>
              </a:rPr>
              <a:t>// $result est le nombre de row </a:t>
            </a:r>
            <a:r>
              <a:rPr lang="fr-FR" sz="1400" noProof="1">
                <a:solidFill>
                  <a:srgbClr val="6A9955"/>
                </a:solidFill>
                <a:latin typeface="Consolas" panose="020B0609020204030204" pitchFamily="49" charset="0"/>
              </a:rPr>
              <a:t>affectée</a:t>
            </a:r>
            <a:endParaRPr lang="fr-FR" sz="1400" b="0" noProof="1">
              <a:solidFill>
                <a:srgbClr val="D4D4D4"/>
              </a:solidFill>
              <a:effectLst/>
              <a:latin typeface="Consolas" panose="020B0609020204030204" pitchFamily="49" charset="0"/>
            </a:endParaRPr>
          </a:p>
          <a:p>
            <a:r>
              <a:rPr lang="fr-FR" sz="1400" b="0" noProof="1">
                <a:solidFill>
                  <a:srgbClr val="D4D4D4"/>
                </a:solidFill>
                <a:effectLst/>
                <a:latin typeface="Consolas" panose="020B0609020204030204" pitchFamily="49" charset="0"/>
              </a:rPr>
              <a:t>    </a:t>
            </a:r>
            <a:r>
              <a:rPr lang="fr-FR" sz="1400" b="0" noProof="1">
                <a:solidFill>
                  <a:srgbClr val="6A9955"/>
                </a:solidFill>
                <a:effectLst/>
                <a:latin typeface="Consolas" panose="020B0609020204030204" pitchFamily="49" charset="0"/>
              </a:rPr>
              <a:t>// Si "$result === false" alors la requête a échouée</a:t>
            </a:r>
          </a:p>
          <a:p>
            <a:endParaRPr lang="fr-FR" sz="1400" b="0" noProof="1">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74537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10767060" y="107659"/>
            <a:ext cx="1321474" cy="723550"/>
          </a:xfrm>
        </p:spPr>
        <p:txBody>
          <a:bodyPr>
            <a:normAutofit/>
          </a:bodyPr>
          <a:lstStyle/>
          <a:p>
            <a:pPr algn="r"/>
            <a:r>
              <a:rPr lang="fr-FR" sz="4400" dirty="0">
                <a:solidFill>
                  <a:srgbClr val="4A2318"/>
                </a:solidFill>
              </a:rPr>
              <a:t>PDO</a:t>
            </a:r>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9852660" cy="0"/>
          </a:xfrm>
          <a:prstGeom prst="line">
            <a:avLst/>
          </a:prstGeom>
          <a:ln w="76200">
            <a:solidFill>
              <a:srgbClr val="4A2318"/>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rgbClr val="4A2318"/>
                </a:solidFill>
              </a:rPr>
              <a:t>PDO Query</a:t>
            </a:r>
          </a:p>
        </p:txBody>
      </p:sp>
      <p:sp>
        <p:nvSpPr>
          <p:cNvPr id="8" name="Espace réservé du contenu 2">
            <a:extLst>
              <a:ext uri="{FF2B5EF4-FFF2-40B4-BE49-F238E27FC236}">
                <a16:creationId xmlns:a16="http://schemas.microsoft.com/office/drawing/2014/main" id="{CC31A6DC-82DB-4AB1-91B9-8840FE4D15CC}"/>
              </a:ext>
            </a:extLst>
          </p:cNvPr>
          <p:cNvSpPr>
            <a:spLocks noGrp="1"/>
          </p:cNvSpPr>
          <p:nvPr>
            <p:ph idx="1"/>
          </p:nvPr>
        </p:nvSpPr>
        <p:spPr>
          <a:xfrm>
            <a:off x="1093609" y="1280606"/>
            <a:ext cx="10764381" cy="987388"/>
          </a:xfrm>
        </p:spPr>
        <p:txBody>
          <a:bodyPr>
            <a:normAutofit/>
          </a:bodyPr>
          <a:lstStyle/>
          <a:p>
            <a:r>
              <a:rPr lang="fr-FR" dirty="0"/>
              <a:t>Il faudra aussi vérifier le résultat de la base de données. Si le résultat est faux (false), c'est que la BDD ne peut pas traiter la requête. Les messages d'erreurs de la BDD sont récupérable avec "$</a:t>
            </a:r>
            <a:r>
              <a:rPr lang="fr-FR" dirty="0" err="1"/>
              <a:t>db</a:t>
            </a:r>
            <a:r>
              <a:rPr lang="fr-FR" dirty="0">
                <a:solidFill>
                  <a:schemeClr val="tx1"/>
                </a:solidFill>
              </a:rPr>
              <a:t>-&gt;</a:t>
            </a:r>
            <a:r>
              <a:rPr lang="fr-FR" dirty="0">
                <a:solidFill>
                  <a:schemeClr val="accent5">
                    <a:lumMod val="75000"/>
                  </a:schemeClr>
                </a:solidFill>
              </a:rPr>
              <a:t>errorInfo()</a:t>
            </a:r>
            <a:r>
              <a:rPr lang="fr-FR" dirty="0"/>
              <a:t>". La fonction fournira un tableau dont le 3</a:t>
            </a:r>
            <a:r>
              <a:rPr lang="fr-FR" baseline="30000" dirty="0"/>
              <a:t>ème</a:t>
            </a:r>
            <a:r>
              <a:rPr lang="fr-FR" dirty="0"/>
              <a:t> élément est le message d'erreur.</a:t>
            </a:r>
          </a:p>
        </p:txBody>
      </p:sp>
      <p:sp>
        <p:nvSpPr>
          <p:cNvPr id="27" name="Rectangle 26">
            <a:extLst>
              <a:ext uri="{FF2B5EF4-FFF2-40B4-BE49-F238E27FC236}">
                <a16:creationId xmlns:a16="http://schemas.microsoft.com/office/drawing/2014/main" id="{B7984D5E-B64A-4EB3-B05A-6D523BF0785E}"/>
              </a:ext>
            </a:extLst>
          </p:cNvPr>
          <p:cNvSpPr/>
          <p:nvPr/>
        </p:nvSpPr>
        <p:spPr>
          <a:xfrm>
            <a:off x="1122114" y="2388460"/>
            <a:ext cx="9947771" cy="4185761"/>
          </a:xfrm>
          <a:prstGeom prst="rect">
            <a:avLst/>
          </a:prstGeom>
          <a:solidFill>
            <a:schemeClr val="bg2">
              <a:lumMod val="10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sz="1400" b="0" noProof="1">
                <a:solidFill>
                  <a:srgbClr val="6A9955"/>
                </a:solidFill>
                <a:effectLst/>
                <a:latin typeface="Consolas" panose="020B0609020204030204" pitchFamily="49" charset="0"/>
              </a:rPr>
              <a:t>// -- Select -- \\</a:t>
            </a:r>
            <a:endParaRPr lang="fr-FR" sz="1400" b="0" noProof="1">
              <a:solidFill>
                <a:srgbClr val="D4D4D4"/>
              </a:solidFill>
              <a:effectLst/>
              <a:latin typeface="Consolas" panose="020B0609020204030204" pitchFamily="49" charset="0"/>
            </a:endParaRPr>
          </a:p>
          <a:p>
            <a:r>
              <a:rPr lang="fr-FR" sz="1400" b="0" noProof="1">
                <a:solidFill>
                  <a:srgbClr val="9CDCFE"/>
                </a:solidFill>
                <a:effectLst/>
                <a:latin typeface="Consolas" panose="020B0609020204030204" pitchFamily="49" charset="0"/>
              </a:rPr>
              <a:t>$result</a:t>
            </a:r>
            <a:r>
              <a:rPr lang="fr-FR" sz="1400" b="0" noProof="1">
                <a:solidFill>
                  <a:srgbClr val="D4D4D4"/>
                </a:solidFill>
                <a:effectLst/>
                <a:latin typeface="Consolas" panose="020B0609020204030204" pitchFamily="49" charset="0"/>
              </a:rPr>
              <a:t> = </a:t>
            </a:r>
            <a:r>
              <a:rPr lang="fr-FR" sz="1400" b="0" noProof="1">
                <a:solidFill>
                  <a:srgbClr val="9CDCFE"/>
                </a:solidFill>
                <a:effectLst/>
                <a:latin typeface="Consolas" panose="020B0609020204030204" pitchFamily="49" charset="0"/>
              </a:rPr>
              <a:t>$db</a:t>
            </a:r>
            <a:r>
              <a:rPr lang="fr-FR" sz="1400" b="0" noProof="1">
                <a:solidFill>
                  <a:srgbClr val="D4D4D4"/>
                </a:solidFill>
                <a:effectLst/>
                <a:latin typeface="Consolas" panose="020B0609020204030204" pitchFamily="49" charset="0"/>
              </a:rPr>
              <a:t>-&gt;</a:t>
            </a:r>
            <a:r>
              <a:rPr lang="fr-FR" sz="1400" b="0" noProof="1">
                <a:solidFill>
                  <a:srgbClr val="DCDCAA"/>
                </a:solidFill>
                <a:effectLst/>
                <a:latin typeface="Consolas" panose="020B0609020204030204" pitchFamily="49" charset="0"/>
              </a:rPr>
              <a:t>query</a:t>
            </a:r>
            <a:r>
              <a:rPr lang="fr-FR" sz="1400" b="0" noProof="1">
                <a:solidFill>
                  <a:srgbClr val="D4D4D4"/>
                </a:solidFill>
                <a:effectLst/>
                <a:latin typeface="Consolas" panose="020B0609020204030204" pitchFamily="49" charset="0"/>
              </a:rPr>
              <a:t>(</a:t>
            </a:r>
            <a:r>
              <a:rPr lang="fr-FR" sz="1400" b="0" noProof="1">
                <a:solidFill>
                  <a:srgbClr val="CE9178"/>
                </a:solidFill>
                <a:effectLst/>
                <a:latin typeface="Consolas" panose="020B0609020204030204" pitchFamily="49" charset="0"/>
              </a:rPr>
              <a:t>'</a:t>
            </a:r>
            <a:r>
              <a:rPr lang="fr-FR" sz="1400" b="0" noProof="1">
                <a:solidFill>
                  <a:srgbClr val="569CD6"/>
                </a:solidFill>
                <a:effectLst/>
                <a:latin typeface="Consolas" panose="020B0609020204030204" pitchFamily="49" charset="0"/>
              </a:rPr>
              <a:t>SELECT</a:t>
            </a:r>
            <a:r>
              <a:rPr lang="fr-FR" sz="1400" b="0" noProof="1">
                <a:solidFill>
                  <a:srgbClr val="CE9178"/>
                </a:solidFill>
                <a:effectLst/>
                <a:latin typeface="Consolas" panose="020B0609020204030204" pitchFamily="49" charset="0"/>
              </a:rPr>
              <a:t> </a:t>
            </a:r>
            <a:r>
              <a:rPr lang="fr-FR" sz="1400" b="0" noProof="1">
                <a:solidFill>
                  <a:srgbClr val="D4D4D4"/>
                </a:solidFill>
                <a:effectLst/>
                <a:latin typeface="Consolas" panose="020B0609020204030204" pitchFamily="49" charset="0"/>
              </a:rPr>
              <a:t>*</a:t>
            </a:r>
            <a:r>
              <a:rPr lang="fr-FR" sz="1400" b="0" noProof="1">
                <a:solidFill>
                  <a:srgbClr val="CE9178"/>
                </a:solidFill>
                <a:effectLst/>
                <a:latin typeface="Consolas" panose="020B0609020204030204" pitchFamily="49" charset="0"/>
              </a:rPr>
              <a:t> </a:t>
            </a:r>
            <a:r>
              <a:rPr lang="fr-FR" sz="1400" b="0" noProof="1">
                <a:solidFill>
                  <a:srgbClr val="569CD6"/>
                </a:solidFill>
                <a:effectLst/>
                <a:latin typeface="Consolas" panose="020B0609020204030204" pitchFamily="49" charset="0"/>
              </a:rPr>
              <a:t>FROM</a:t>
            </a:r>
            <a:r>
              <a:rPr lang="fr-FR" sz="1400" b="0" noProof="1">
                <a:solidFill>
                  <a:srgbClr val="CE9178"/>
                </a:solidFill>
                <a:effectLst/>
                <a:latin typeface="Consolas" panose="020B0609020204030204" pitchFamily="49" charset="0"/>
              </a:rPr>
              <a:t> users'</a:t>
            </a:r>
            <a:r>
              <a:rPr lang="fr-FR" sz="1400" b="0" noProof="1">
                <a:solidFill>
                  <a:srgbClr val="D4D4D4"/>
                </a:solidFill>
                <a:effectLst/>
                <a:latin typeface="Consolas" panose="020B0609020204030204" pitchFamily="49" charset="0"/>
              </a:rPr>
              <a:t>);</a:t>
            </a:r>
          </a:p>
          <a:p>
            <a:r>
              <a:rPr lang="fr-FR" sz="1400" b="0" noProof="1">
                <a:solidFill>
                  <a:srgbClr val="D4D4D4"/>
                </a:solidFill>
                <a:effectLst/>
                <a:latin typeface="Consolas" panose="020B0609020204030204" pitchFamily="49" charset="0"/>
              </a:rPr>
              <a:t>    </a:t>
            </a:r>
            <a:r>
              <a:rPr lang="fr-FR" sz="1400" b="0" noProof="1">
                <a:solidFill>
                  <a:srgbClr val="6A9955"/>
                </a:solidFill>
                <a:effectLst/>
                <a:latin typeface="Consolas" panose="020B0609020204030204" pitchFamily="49" charset="0"/>
              </a:rPr>
              <a:t>// $result n'est pas utilisable tel quel</a:t>
            </a:r>
            <a:endParaRPr lang="fr-FR" sz="1400" b="0" noProof="1">
              <a:solidFill>
                <a:srgbClr val="D4D4D4"/>
              </a:solidFill>
              <a:effectLst/>
              <a:latin typeface="Consolas" panose="020B0609020204030204" pitchFamily="49" charset="0"/>
            </a:endParaRPr>
          </a:p>
          <a:p>
            <a:r>
              <a:rPr lang="fr-FR" sz="1400" b="0" noProof="1">
                <a:solidFill>
                  <a:srgbClr val="D4D4D4"/>
                </a:solidFill>
                <a:effectLst/>
                <a:latin typeface="Consolas" panose="020B0609020204030204" pitchFamily="49" charset="0"/>
              </a:rPr>
              <a:t>    </a:t>
            </a:r>
            <a:r>
              <a:rPr lang="fr-FR" sz="1400" b="0" noProof="1">
                <a:solidFill>
                  <a:srgbClr val="6A9955"/>
                </a:solidFill>
                <a:effectLst/>
                <a:latin typeface="Consolas" panose="020B0609020204030204" pitchFamily="49" charset="0"/>
              </a:rPr>
              <a:t>// Si "$result === false" alors la requête a échouée</a:t>
            </a:r>
          </a:p>
          <a:p>
            <a:endParaRPr lang="fr-FR" sz="1400" b="0" noProof="1">
              <a:solidFill>
                <a:srgbClr val="D4D4D4"/>
              </a:solidFill>
              <a:effectLst/>
              <a:latin typeface="Consolas" panose="020B0609020204030204" pitchFamily="49" charset="0"/>
            </a:endParaRPr>
          </a:p>
          <a:p>
            <a:r>
              <a:rPr lang="fr-FR" sz="1400" b="0" noProof="1">
                <a:solidFill>
                  <a:srgbClr val="C586C0"/>
                </a:solidFill>
                <a:effectLst/>
                <a:latin typeface="Consolas" panose="020B0609020204030204" pitchFamily="49" charset="0"/>
              </a:rPr>
              <a:t>if</a:t>
            </a:r>
            <a:r>
              <a:rPr lang="fr-FR" sz="1400" b="0" noProof="1">
                <a:solidFill>
                  <a:srgbClr val="D4D4D4"/>
                </a:solidFill>
                <a:effectLst/>
                <a:latin typeface="Consolas" panose="020B0609020204030204" pitchFamily="49" charset="0"/>
              </a:rPr>
              <a:t> (</a:t>
            </a:r>
            <a:r>
              <a:rPr lang="fr-FR" sz="1400" b="0" noProof="1">
                <a:solidFill>
                  <a:srgbClr val="9CDCFE"/>
                </a:solidFill>
                <a:effectLst/>
                <a:latin typeface="Consolas" panose="020B0609020204030204" pitchFamily="49" charset="0"/>
              </a:rPr>
              <a:t>$result</a:t>
            </a:r>
            <a:r>
              <a:rPr lang="fr-FR" sz="1400" b="0" noProof="1">
                <a:solidFill>
                  <a:srgbClr val="D4D4D4"/>
                </a:solidFill>
                <a:effectLst/>
                <a:latin typeface="Consolas" panose="020B0609020204030204" pitchFamily="49" charset="0"/>
              </a:rPr>
              <a:t> === </a:t>
            </a:r>
            <a:r>
              <a:rPr lang="fr-FR" sz="1400" b="0" noProof="1">
                <a:solidFill>
                  <a:srgbClr val="569CD6"/>
                </a:solidFill>
                <a:effectLst/>
                <a:latin typeface="Consolas" panose="020B0609020204030204" pitchFamily="49" charset="0"/>
              </a:rPr>
              <a:t>false</a:t>
            </a:r>
            <a:r>
              <a:rPr lang="fr-FR" sz="1400" b="0" noProof="1">
                <a:solidFill>
                  <a:srgbClr val="D4D4D4"/>
                </a:solidFill>
                <a:effectLst/>
                <a:latin typeface="Consolas" panose="020B0609020204030204" pitchFamily="49" charset="0"/>
              </a:rPr>
              <a:t>) {</a:t>
            </a:r>
          </a:p>
          <a:p>
            <a:r>
              <a:rPr lang="fr-FR" sz="1400" b="0" noProof="1">
                <a:solidFill>
                  <a:srgbClr val="D4D4D4"/>
                </a:solidFill>
                <a:effectLst/>
                <a:latin typeface="Consolas" panose="020B0609020204030204" pitchFamily="49" charset="0"/>
              </a:rPr>
              <a:t>    </a:t>
            </a:r>
            <a:r>
              <a:rPr lang="fr-FR" sz="1400" b="0" noProof="1">
                <a:solidFill>
                  <a:srgbClr val="DCDCAA"/>
                </a:solidFill>
                <a:effectLst/>
                <a:latin typeface="Consolas" panose="020B0609020204030204" pitchFamily="49" charset="0"/>
              </a:rPr>
              <a:t>echo</a:t>
            </a:r>
            <a:r>
              <a:rPr lang="fr-FR" sz="1400" b="0" noProof="1">
                <a:solidFill>
                  <a:srgbClr val="D4D4D4"/>
                </a:solidFill>
                <a:effectLst/>
                <a:latin typeface="Consolas" panose="020B0609020204030204" pitchFamily="49" charset="0"/>
              </a:rPr>
              <a:t> </a:t>
            </a:r>
            <a:r>
              <a:rPr lang="fr-FR" sz="1400" b="0" noProof="1">
                <a:solidFill>
                  <a:srgbClr val="9CDCFE"/>
                </a:solidFill>
                <a:effectLst/>
                <a:latin typeface="Consolas" panose="020B0609020204030204" pitchFamily="49" charset="0"/>
              </a:rPr>
              <a:t>$db</a:t>
            </a:r>
            <a:r>
              <a:rPr lang="fr-FR" sz="1400" b="0" noProof="1">
                <a:solidFill>
                  <a:srgbClr val="D4D4D4"/>
                </a:solidFill>
                <a:effectLst/>
                <a:latin typeface="Consolas" panose="020B0609020204030204" pitchFamily="49" charset="0"/>
              </a:rPr>
              <a:t>-&gt;</a:t>
            </a:r>
            <a:r>
              <a:rPr lang="fr-FR" sz="1400" b="0" noProof="1">
                <a:solidFill>
                  <a:srgbClr val="DCDCAA"/>
                </a:solidFill>
                <a:effectLst/>
                <a:latin typeface="Consolas" panose="020B0609020204030204" pitchFamily="49" charset="0"/>
              </a:rPr>
              <a:t>errorInfo</a:t>
            </a:r>
            <a:r>
              <a:rPr lang="fr-FR" sz="1400" b="0" noProof="1">
                <a:solidFill>
                  <a:srgbClr val="D4D4D4"/>
                </a:solidFill>
                <a:effectLst/>
                <a:latin typeface="Consolas" panose="020B0609020204030204" pitchFamily="49" charset="0"/>
              </a:rPr>
              <a:t>()[2];</a:t>
            </a:r>
          </a:p>
          <a:p>
            <a:r>
              <a:rPr lang="fr-FR" sz="1400" b="0" noProof="1">
                <a:solidFill>
                  <a:srgbClr val="D4D4D4"/>
                </a:solidFill>
                <a:effectLst/>
                <a:latin typeface="Consolas" panose="020B0609020204030204" pitchFamily="49" charset="0"/>
              </a:rPr>
              <a:t>    </a:t>
            </a:r>
            <a:r>
              <a:rPr lang="fr-FR" sz="1400" b="0" noProof="1">
                <a:solidFill>
                  <a:srgbClr val="C586C0"/>
                </a:solidFill>
                <a:effectLst/>
                <a:latin typeface="Consolas" panose="020B0609020204030204" pitchFamily="49" charset="0"/>
              </a:rPr>
              <a:t>exit</a:t>
            </a:r>
            <a:r>
              <a:rPr lang="fr-FR" sz="1400" b="0" noProof="1">
                <a:solidFill>
                  <a:srgbClr val="D4D4D4"/>
                </a:solidFill>
                <a:effectLst/>
                <a:latin typeface="Consolas" panose="020B0609020204030204" pitchFamily="49" charset="0"/>
              </a:rPr>
              <a:t>();</a:t>
            </a:r>
          </a:p>
          <a:p>
            <a:r>
              <a:rPr lang="fr-FR" sz="1400" b="0" noProof="1">
                <a:solidFill>
                  <a:srgbClr val="D4D4D4"/>
                </a:solidFill>
                <a:effectLst/>
                <a:latin typeface="Consolas" panose="020B0609020204030204" pitchFamily="49" charset="0"/>
              </a:rPr>
              <a:t>}</a:t>
            </a:r>
          </a:p>
          <a:p>
            <a:br>
              <a:rPr lang="fr-FR" sz="1400" b="0" noProof="1">
                <a:solidFill>
                  <a:srgbClr val="D4D4D4"/>
                </a:solidFill>
                <a:effectLst/>
                <a:latin typeface="Consolas" panose="020B0609020204030204" pitchFamily="49" charset="0"/>
              </a:rPr>
            </a:br>
            <a:r>
              <a:rPr lang="fr-FR" sz="1400" b="0" noProof="1">
                <a:solidFill>
                  <a:srgbClr val="6A9955"/>
                </a:solidFill>
                <a:effectLst/>
                <a:latin typeface="Consolas" panose="020B0609020204030204" pitchFamily="49" charset="0"/>
              </a:rPr>
              <a:t>// -- Insert -- \\</a:t>
            </a:r>
            <a:endParaRPr lang="fr-FR" sz="1400" b="0" noProof="1">
              <a:solidFill>
                <a:srgbClr val="D4D4D4"/>
              </a:solidFill>
              <a:effectLst/>
              <a:latin typeface="Consolas" panose="020B0609020204030204" pitchFamily="49" charset="0"/>
            </a:endParaRPr>
          </a:p>
          <a:p>
            <a:r>
              <a:rPr lang="fr-FR" sz="1400" b="0" noProof="1">
                <a:solidFill>
                  <a:srgbClr val="9CDCFE"/>
                </a:solidFill>
                <a:effectLst/>
                <a:latin typeface="Consolas" panose="020B0609020204030204" pitchFamily="49" charset="0"/>
              </a:rPr>
              <a:t>$result</a:t>
            </a:r>
            <a:r>
              <a:rPr lang="fr-FR" sz="1400" b="0" noProof="1">
                <a:solidFill>
                  <a:srgbClr val="D4D4D4"/>
                </a:solidFill>
                <a:effectLst/>
                <a:latin typeface="Consolas" panose="020B0609020204030204" pitchFamily="49" charset="0"/>
              </a:rPr>
              <a:t> = </a:t>
            </a:r>
            <a:r>
              <a:rPr lang="fr-FR" sz="1400" b="0" noProof="1">
                <a:solidFill>
                  <a:srgbClr val="9CDCFE"/>
                </a:solidFill>
                <a:effectLst/>
                <a:latin typeface="Consolas" panose="020B0609020204030204" pitchFamily="49" charset="0"/>
              </a:rPr>
              <a:t>$db</a:t>
            </a:r>
            <a:r>
              <a:rPr lang="fr-FR" sz="1400" b="0" noProof="1">
                <a:solidFill>
                  <a:srgbClr val="D4D4D4"/>
                </a:solidFill>
                <a:effectLst/>
                <a:latin typeface="Consolas" panose="020B0609020204030204" pitchFamily="49" charset="0"/>
              </a:rPr>
              <a:t>-&gt;</a:t>
            </a:r>
            <a:r>
              <a:rPr lang="fr-FR" sz="1400" b="0" noProof="1">
                <a:solidFill>
                  <a:srgbClr val="DCDCAA"/>
                </a:solidFill>
                <a:effectLst/>
                <a:latin typeface="Consolas" panose="020B0609020204030204" pitchFamily="49" charset="0"/>
              </a:rPr>
              <a:t>exec</a:t>
            </a:r>
            <a:r>
              <a:rPr lang="fr-FR" sz="1400" b="0" noProof="1">
                <a:solidFill>
                  <a:srgbClr val="D4D4D4"/>
                </a:solidFill>
                <a:effectLst/>
                <a:latin typeface="Consolas" panose="020B0609020204030204" pitchFamily="49" charset="0"/>
              </a:rPr>
              <a:t>(</a:t>
            </a:r>
            <a:r>
              <a:rPr lang="fr-FR" sz="1400" b="0" noProof="1">
                <a:solidFill>
                  <a:srgbClr val="CE9178"/>
                </a:solidFill>
                <a:effectLst/>
                <a:latin typeface="Consolas" panose="020B0609020204030204" pitchFamily="49" charset="0"/>
              </a:rPr>
              <a:t>"</a:t>
            </a:r>
            <a:r>
              <a:rPr lang="fr-FR" sz="1400" b="0" noProof="1">
                <a:solidFill>
                  <a:srgbClr val="569CD6"/>
                </a:solidFill>
                <a:effectLst/>
                <a:latin typeface="Consolas" panose="020B0609020204030204" pitchFamily="49" charset="0"/>
              </a:rPr>
              <a:t>INSERT</a:t>
            </a:r>
            <a:r>
              <a:rPr lang="fr-FR" sz="1400" b="0" noProof="1">
                <a:solidFill>
                  <a:srgbClr val="CE9178"/>
                </a:solidFill>
                <a:effectLst/>
                <a:latin typeface="Consolas" panose="020B0609020204030204" pitchFamily="49" charset="0"/>
              </a:rPr>
              <a:t> </a:t>
            </a:r>
            <a:r>
              <a:rPr lang="fr-FR" sz="1400" b="0" noProof="1">
                <a:solidFill>
                  <a:srgbClr val="569CD6"/>
                </a:solidFill>
                <a:effectLst/>
                <a:latin typeface="Consolas" panose="020B0609020204030204" pitchFamily="49" charset="0"/>
              </a:rPr>
              <a:t>INTO</a:t>
            </a:r>
            <a:r>
              <a:rPr lang="fr-FR" sz="1400" b="0" noProof="1">
                <a:solidFill>
                  <a:srgbClr val="CE9178"/>
                </a:solidFill>
                <a:effectLst/>
                <a:latin typeface="Consolas" panose="020B0609020204030204" pitchFamily="49" charset="0"/>
              </a:rPr>
              <a:t> users (</a:t>
            </a:r>
            <a:r>
              <a:rPr lang="fr-FR" sz="1400" b="0" noProof="1">
                <a:solidFill>
                  <a:schemeClr val="bg1">
                    <a:lumMod val="85000"/>
                  </a:schemeClr>
                </a:solidFill>
                <a:effectLst/>
                <a:latin typeface="Consolas" panose="020B0609020204030204" pitchFamily="49" charset="0"/>
              </a:rPr>
              <a:t>id</a:t>
            </a:r>
            <a:r>
              <a:rPr lang="fr-FR" sz="1400" b="0" noProof="1">
                <a:solidFill>
                  <a:srgbClr val="CE9178"/>
                </a:solidFill>
                <a:effectLst/>
                <a:latin typeface="Consolas" panose="020B0609020204030204" pitchFamily="49" charset="0"/>
              </a:rPr>
              <a:t>, </a:t>
            </a:r>
            <a:r>
              <a:rPr lang="fr-FR" sz="1400" b="0" noProof="1">
                <a:solidFill>
                  <a:schemeClr val="bg1">
                    <a:lumMod val="85000"/>
                  </a:schemeClr>
                </a:solidFill>
                <a:effectLst/>
                <a:latin typeface="Consolas" panose="020B0609020204030204" pitchFamily="49" charset="0"/>
              </a:rPr>
              <a:t>email</a:t>
            </a:r>
            <a:r>
              <a:rPr lang="fr-FR" sz="1400" b="0" noProof="1">
                <a:solidFill>
                  <a:srgbClr val="CE9178"/>
                </a:solidFill>
                <a:effectLst/>
                <a:latin typeface="Consolas" panose="020B0609020204030204" pitchFamily="49" charset="0"/>
              </a:rPr>
              <a:t>) </a:t>
            </a:r>
            <a:r>
              <a:rPr lang="fr-FR" sz="1400" b="0" noProof="1">
                <a:solidFill>
                  <a:srgbClr val="569CD6"/>
                </a:solidFill>
                <a:effectLst/>
                <a:latin typeface="Consolas" panose="020B0609020204030204" pitchFamily="49" charset="0"/>
              </a:rPr>
              <a:t>VALUES</a:t>
            </a:r>
            <a:r>
              <a:rPr lang="fr-FR" sz="1400" b="0" noProof="1">
                <a:solidFill>
                  <a:srgbClr val="CE9178"/>
                </a:solidFill>
                <a:effectLst/>
                <a:latin typeface="Consolas" panose="020B0609020204030204" pitchFamily="49" charset="0"/>
              </a:rPr>
              <a:t> (</a:t>
            </a:r>
            <a:r>
              <a:rPr lang="fr-FR" sz="1400" b="0" noProof="1">
                <a:solidFill>
                  <a:schemeClr val="bg1">
                    <a:lumMod val="85000"/>
                  </a:schemeClr>
                </a:solidFill>
                <a:effectLst/>
                <a:latin typeface="Consolas" panose="020B0609020204030204" pitchFamily="49" charset="0"/>
              </a:rPr>
              <a:t>19</a:t>
            </a:r>
            <a:r>
              <a:rPr lang="fr-FR" sz="1400" b="0" noProof="1">
                <a:solidFill>
                  <a:srgbClr val="CE9178"/>
                </a:solidFill>
                <a:effectLst/>
                <a:latin typeface="Consolas" panose="020B0609020204030204" pitchFamily="49" charset="0"/>
              </a:rPr>
              <a:t>, </a:t>
            </a:r>
            <a:r>
              <a:rPr lang="fr-FR" sz="1400" b="0" noProof="1">
                <a:solidFill>
                  <a:schemeClr val="bg1">
                    <a:lumMod val="85000"/>
                  </a:schemeClr>
                </a:solidFill>
                <a:effectLst/>
                <a:latin typeface="Consolas" panose="020B0609020204030204" pitchFamily="49" charset="0"/>
              </a:rPr>
              <a:t>'user19@gmail.com'</a:t>
            </a:r>
            <a:r>
              <a:rPr lang="fr-FR" sz="1400" b="0" noProof="1">
                <a:solidFill>
                  <a:srgbClr val="CE9178"/>
                </a:solidFill>
                <a:effectLst/>
                <a:latin typeface="Consolas" panose="020B0609020204030204" pitchFamily="49" charset="0"/>
              </a:rPr>
              <a:t>)"</a:t>
            </a:r>
            <a:r>
              <a:rPr lang="fr-FR" sz="1400" b="0" noProof="1">
                <a:solidFill>
                  <a:srgbClr val="D4D4D4"/>
                </a:solidFill>
                <a:effectLst/>
                <a:latin typeface="Consolas" panose="020B0609020204030204" pitchFamily="49" charset="0"/>
              </a:rPr>
              <a:t>);</a:t>
            </a:r>
          </a:p>
          <a:p>
            <a:r>
              <a:rPr lang="fr-FR" sz="1400" b="0" noProof="1">
                <a:solidFill>
                  <a:srgbClr val="D4D4D4"/>
                </a:solidFill>
                <a:effectLst/>
                <a:latin typeface="Consolas" panose="020B0609020204030204" pitchFamily="49" charset="0"/>
              </a:rPr>
              <a:t>    </a:t>
            </a:r>
            <a:r>
              <a:rPr lang="fr-FR" sz="1400" b="0" noProof="1">
                <a:solidFill>
                  <a:srgbClr val="6A9955"/>
                </a:solidFill>
                <a:effectLst/>
                <a:latin typeface="Consolas" panose="020B0609020204030204" pitchFamily="49" charset="0"/>
              </a:rPr>
              <a:t>// $result est le nombre de row affectée</a:t>
            </a:r>
            <a:endParaRPr lang="fr-FR" sz="1400" b="0" noProof="1">
              <a:solidFill>
                <a:srgbClr val="D4D4D4"/>
              </a:solidFill>
              <a:effectLst/>
              <a:latin typeface="Consolas" panose="020B0609020204030204" pitchFamily="49" charset="0"/>
            </a:endParaRPr>
          </a:p>
          <a:p>
            <a:r>
              <a:rPr lang="fr-FR" sz="1400" b="0" noProof="1">
                <a:solidFill>
                  <a:srgbClr val="D4D4D4"/>
                </a:solidFill>
                <a:effectLst/>
                <a:latin typeface="Consolas" panose="020B0609020204030204" pitchFamily="49" charset="0"/>
              </a:rPr>
              <a:t>    </a:t>
            </a:r>
            <a:r>
              <a:rPr lang="fr-FR" sz="1400" b="0" noProof="1">
                <a:solidFill>
                  <a:srgbClr val="6A9955"/>
                </a:solidFill>
                <a:effectLst/>
                <a:latin typeface="Consolas" panose="020B0609020204030204" pitchFamily="49" charset="0"/>
              </a:rPr>
              <a:t>// Si "$result == false" alors la requête a échouée</a:t>
            </a:r>
          </a:p>
          <a:p>
            <a:endParaRPr lang="fr-FR" sz="1400" b="0" noProof="1">
              <a:solidFill>
                <a:srgbClr val="6A9955"/>
              </a:solidFill>
              <a:effectLst/>
              <a:latin typeface="Consolas" panose="020B0609020204030204" pitchFamily="49" charset="0"/>
            </a:endParaRPr>
          </a:p>
          <a:p>
            <a:r>
              <a:rPr lang="fr-FR" sz="1400" b="0" noProof="1">
                <a:solidFill>
                  <a:srgbClr val="C586C0"/>
                </a:solidFill>
                <a:effectLst/>
                <a:latin typeface="Consolas" panose="020B0609020204030204" pitchFamily="49" charset="0"/>
              </a:rPr>
              <a:t>if</a:t>
            </a:r>
            <a:r>
              <a:rPr lang="fr-FR" sz="1400" b="0" noProof="1">
                <a:solidFill>
                  <a:srgbClr val="D4D4D4"/>
                </a:solidFill>
                <a:effectLst/>
                <a:latin typeface="Consolas" panose="020B0609020204030204" pitchFamily="49" charset="0"/>
              </a:rPr>
              <a:t> (</a:t>
            </a:r>
            <a:r>
              <a:rPr lang="fr-FR" sz="1400" b="0" noProof="1">
                <a:solidFill>
                  <a:srgbClr val="9CDCFE"/>
                </a:solidFill>
                <a:effectLst/>
                <a:latin typeface="Consolas" panose="020B0609020204030204" pitchFamily="49" charset="0"/>
              </a:rPr>
              <a:t>$result</a:t>
            </a:r>
            <a:r>
              <a:rPr lang="fr-FR" sz="1400" b="0" noProof="1">
                <a:solidFill>
                  <a:srgbClr val="D4D4D4"/>
                </a:solidFill>
                <a:effectLst/>
                <a:latin typeface="Consolas" panose="020B0609020204030204" pitchFamily="49" charset="0"/>
              </a:rPr>
              <a:t> === </a:t>
            </a:r>
            <a:r>
              <a:rPr lang="fr-FR" sz="1400" b="0" noProof="1">
                <a:solidFill>
                  <a:srgbClr val="569CD6"/>
                </a:solidFill>
                <a:effectLst/>
                <a:latin typeface="Consolas" panose="020B0609020204030204" pitchFamily="49" charset="0"/>
              </a:rPr>
              <a:t>false</a:t>
            </a:r>
            <a:r>
              <a:rPr lang="fr-FR" sz="1400" b="0" noProof="1">
                <a:solidFill>
                  <a:srgbClr val="D4D4D4"/>
                </a:solidFill>
                <a:effectLst/>
                <a:latin typeface="Consolas" panose="020B0609020204030204" pitchFamily="49" charset="0"/>
              </a:rPr>
              <a:t>) {</a:t>
            </a:r>
          </a:p>
          <a:p>
            <a:r>
              <a:rPr lang="fr-FR" sz="1400" b="0" noProof="1">
                <a:solidFill>
                  <a:srgbClr val="D4D4D4"/>
                </a:solidFill>
                <a:effectLst/>
                <a:latin typeface="Consolas" panose="020B0609020204030204" pitchFamily="49" charset="0"/>
              </a:rPr>
              <a:t>    </a:t>
            </a:r>
            <a:r>
              <a:rPr lang="fr-FR" sz="1400" b="0" noProof="1">
                <a:solidFill>
                  <a:srgbClr val="DCDCAA"/>
                </a:solidFill>
                <a:effectLst/>
                <a:latin typeface="Consolas" panose="020B0609020204030204" pitchFamily="49" charset="0"/>
              </a:rPr>
              <a:t>echo</a:t>
            </a:r>
            <a:r>
              <a:rPr lang="fr-FR" sz="1400" b="0" noProof="1">
                <a:solidFill>
                  <a:srgbClr val="D4D4D4"/>
                </a:solidFill>
                <a:effectLst/>
                <a:latin typeface="Consolas" panose="020B0609020204030204" pitchFamily="49" charset="0"/>
              </a:rPr>
              <a:t> </a:t>
            </a:r>
            <a:r>
              <a:rPr lang="fr-FR" sz="1400" b="0" noProof="1">
                <a:solidFill>
                  <a:srgbClr val="9CDCFE"/>
                </a:solidFill>
                <a:effectLst/>
                <a:latin typeface="Consolas" panose="020B0609020204030204" pitchFamily="49" charset="0"/>
              </a:rPr>
              <a:t>$db</a:t>
            </a:r>
            <a:r>
              <a:rPr lang="fr-FR" sz="1400" b="0" noProof="1">
                <a:solidFill>
                  <a:srgbClr val="D4D4D4"/>
                </a:solidFill>
                <a:effectLst/>
                <a:latin typeface="Consolas" panose="020B0609020204030204" pitchFamily="49" charset="0"/>
              </a:rPr>
              <a:t>-&gt;</a:t>
            </a:r>
            <a:r>
              <a:rPr lang="fr-FR" sz="1400" b="0" noProof="1">
                <a:solidFill>
                  <a:srgbClr val="DCDCAA"/>
                </a:solidFill>
                <a:effectLst/>
                <a:latin typeface="Consolas" panose="020B0609020204030204" pitchFamily="49" charset="0"/>
              </a:rPr>
              <a:t>errorInfo</a:t>
            </a:r>
            <a:r>
              <a:rPr lang="fr-FR" sz="1400" b="0" noProof="1">
                <a:solidFill>
                  <a:srgbClr val="D4D4D4"/>
                </a:solidFill>
                <a:effectLst/>
                <a:latin typeface="Consolas" panose="020B0609020204030204" pitchFamily="49" charset="0"/>
              </a:rPr>
              <a:t>()[2];</a:t>
            </a:r>
          </a:p>
          <a:p>
            <a:r>
              <a:rPr lang="fr-FR" sz="1400" b="0" noProof="1">
                <a:solidFill>
                  <a:srgbClr val="D4D4D4"/>
                </a:solidFill>
                <a:effectLst/>
                <a:latin typeface="Consolas" panose="020B0609020204030204" pitchFamily="49" charset="0"/>
              </a:rPr>
              <a:t>    </a:t>
            </a:r>
            <a:r>
              <a:rPr lang="fr-FR" sz="1400" b="0" noProof="1">
                <a:solidFill>
                  <a:srgbClr val="C586C0"/>
                </a:solidFill>
                <a:effectLst/>
                <a:latin typeface="Consolas" panose="020B0609020204030204" pitchFamily="49" charset="0"/>
              </a:rPr>
              <a:t>exit</a:t>
            </a:r>
            <a:r>
              <a:rPr lang="fr-FR" sz="1400" b="0" noProof="1">
                <a:solidFill>
                  <a:srgbClr val="D4D4D4"/>
                </a:solidFill>
                <a:effectLst/>
                <a:latin typeface="Consolas" panose="020B0609020204030204" pitchFamily="49" charset="0"/>
              </a:rPr>
              <a:t>();</a:t>
            </a:r>
          </a:p>
          <a:p>
            <a:r>
              <a:rPr lang="fr-FR" sz="1400" b="0" noProof="1">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156556233"/>
      </p:ext>
    </p:extLst>
  </p:cSld>
  <p:clrMapOvr>
    <a:masterClrMapping/>
  </p:clrMapOvr>
</p:sld>
</file>

<file path=ppt/theme/theme1.xml><?xml version="1.0" encoding="utf-8"?>
<a:theme xmlns:a="http://schemas.openxmlformats.org/drawingml/2006/main" name="Cadrage">
  <a:themeElements>
    <a:clrScheme name="Cadrage">
      <a:dk1>
        <a:sysClr val="windowText" lastClr="000000"/>
      </a:dk1>
      <a:lt1>
        <a:sysClr val="window" lastClr="FFFFFF"/>
      </a:lt1>
      <a:dk2>
        <a:srgbClr val="4A2318"/>
      </a:dk2>
      <a:lt2>
        <a:srgbClr val="EDECEB"/>
      </a:lt2>
      <a:accent1>
        <a:srgbClr val="F3C82E"/>
      </a:accent1>
      <a:accent2>
        <a:srgbClr val="A26176"/>
      </a:accent2>
      <a:accent3>
        <a:srgbClr val="74A94E"/>
      </a:accent3>
      <a:accent4>
        <a:srgbClr val="188E8D"/>
      </a:accent4>
      <a:accent5>
        <a:srgbClr val="EE913A"/>
      </a:accent5>
      <a:accent6>
        <a:srgbClr val="DF5D4A"/>
      </a:accent6>
      <a:hlink>
        <a:srgbClr val="188E8D"/>
      </a:hlink>
      <a:folHlink>
        <a:srgbClr val="A26176"/>
      </a:folHlink>
    </a:clrScheme>
    <a:fontScheme name="Cadrag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dra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D7AA1D6E-F3E9-4763-A3BC-84DF2E02F60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C8AEDB8405E0742A9ADFB6D4084D515" ma:contentTypeVersion="13" ma:contentTypeDescription="Create a new document." ma:contentTypeScope="" ma:versionID="14494b703a25f43c47aba8c06ba2cfdf">
  <xsd:schema xmlns:xsd="http://www.w3.org/2001/XMLSchema" xmlns:xs="http://www.w3.org/2001/XMLSchema" xmlns:p="http://schemas.microsoft.com/office/2006/metadata/properties" xmlns:ns2="53e7e946-44f4-49f5-9dad-e407c2fd17d7" xmlns:ns3="4fb49bd0-a5f8-443a-b531-ddcc37593867" targetNamespace="http://schemas.microsoft.com/office/2006/metadata/properties" ma:root="true" ma:fieldsID="d7f96f9ff8bbeb0cf6821e4ed6ac7b98" ns2:_="" ns3:_="">
    <xsd:import namespace="53e7e946-44f4-49f5-9dad-e407c2fd17d7"/>
    <xsd:import namespace="4fb49bd0-a5f8-443a-b531-ddcc3759386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e7e946-44f4-49f5-9dad-e407c2fd17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a7664016-f4d0-4920-9d3c-774f4546349b"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Location" ma:index="18" nillable="true" ma:displayName="Location" ma:indexed="true" ma:internalName="MediaServiceLocatio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fb49bd0-a5f8-443a-b531-ddcc37593867"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ef110dc3-fd3f-460c-9116-c306b057b6ec}" ma:internalName="TaxCatchAll" ma:showField="CatchAllData" ma:web="4fb49bd0-a5f8-443a-b531-ddcc3759386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53e7e946-44f4-49f5-9dad-e407c2fd17d7">
      <Terms xmlns="http://schemas.microsoft.com/office/infopath/2007/PartnerControls"/>
    </lcf76f155ced4ddcb4097134ff3c332f>
    <TaxCatchAll xmlns="4fb49bd0-a5f8-443a-b531-ddcc37593867" xsi:nil="true"/>
  </documentManagement>
</p:properties>
</file>

<file path=customXml/itemProps1.xml><?xml version="1.0" encoding="utf-8"?>
<ds:datastoreItem xmlns:ds="http://schemas.openxmlformats.org/officeDocument/2006/customXml" ds:itemID="{A71A10AF-FA1B-4F70-89ED-23F550F3F334}"/>
</file>

<file path=customXml/itemProps2.xml><?xml version="1.0" encoding="utf-8"?>
<ds:datastoreItem xmlns:ds="http://schemas.openxmlformats.org/officeDocument/2006/customXml" ds:itemID="{84419326-ECD2-4B3A-A1B2-5CBC2E01C41E}"/>
</file>

<file path=customXml/itemProps3.xml><?xml version="1.0" encoding="utf-8"?>
<ds:datastoreItem xmlns:ds="http://schemas.openxmlformats.org/officeDocument/2006/customXml" ds:itemID="{B29E010C-E2C7-41DA-A393-67BD1FEFF03B}"/>
</file>

<file path=docProps/app.xml><?xml version="1.0" encoding="utf-8"?>
<Properties xmlns="http://schemas.openxmlformats.org/officeDocument/2006/extended-properties" xmlns:vt="http://schemas.openxmlformats.org/officeDocument/2006/docPropsVTypes">
  <TotalTime>2745</TotalTime>
  <Words>1940</Words>
  <Application>Microsoft Macintosh PowerPoint</Application>
  <PresentationFormat>Grand écran</PresentationFormat>
  <Paragraphs>191</Paragraphs>
  <Slides>14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Calibri</vt:lpstr>
      <vt:lpstr>Consolas</vt:lpstr>
      <vt:lpstr>Courier New</vt:lpstr>
      <vt:lpstr>Franklin Gothic Book</vt:lpstr>
      <vt:lpstr>Wingdings</vt:lpstr>
      <vt:lpstr>Cadrage</vt:lpstr>
      <vt:lpstr>PHP</vt:lpstr>
      <vt:lpstr>Dans ce module</vt:lpstr>
      <vt:lpstr>PDO</vt:lpstr>
      <vt:lpstr>PDO</vt:lpstr>
      <vt:lpstr>PDO</vt:lpstr>
      <vt:lpstr>PDO</vt:lpstr>
      <vt:lpstr>PDO</vt:lpstr>
      <vt:lpstr>PDO</vt:lpstr>
      <vt:lpstr>PDO</vt:lpstr>
      <vt:lpstr>PDO</vt:lpstr>
      <vt:lpstr>PDO</vt:lpstr>
      <vt:lpstr>Pratique</vt:lpstr>
      <vt:lpstr>Pratique</vt:lpstr>
      <vt:lpstr>PHP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dc:title>
  <dc:creator>OULAD HAMMOUCH-MAYER Mehdi</dc:creator>
  <cp:lastModifiedBy>OULAD HAMMOUCH-MAYER Mehdi</cp:lastModifiedBy>
  <cp:revision>169</cp:revision>
  <dcterms:created xsi:type="dcterms:W3CDTF">2021-01-10T19:11:48Z</dcterms:created>
  <dcterms:modified xsi:type="dcterms:W3CDTF">2023-12-07T09:45:05Z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0x0101002C8AEDB8405E0742A9ADFB6D4084D515</vt:lpwstr>
  </property>
</Properties>
</file>