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entation.xml" ContentType="application/vnd.openxmlformats-officedocument.presentationml.presentation.main+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9"/>
  </p:notesMasterIdLst>
  <p:sldIdLst>
    <p:sldId id="256" r:id="rId2"/>
    <p:sldId id="257" r:id="rId3"/>
    <p:sldId id="285" r:id="rId4"/>
    <p:sldId id="304" r:id="rId5"/>
    <p:sldId id="294" r:id="rId6"/>
    <p:sldId id="295" r:id="rId7"/>
    <p:sldId id="297" r:id="rId8"/>
    <p:sldId id="296" r:id="rId9"/>
    <p:sldId id="298" r:id="rId10"/>
    <p:sldId id="300" r:id="rId11"/>
    <p:sldId id="292" r:id="rId12"/>
    <p:sldId id="301" r:id="rId13"/>
    <p:sldId id="299" r:id="rId14"/>
    <p:sldId id="302" r:id="rId15"/>
    <p:sldId id="303" r:id="rId16"/>
    <p:sldId id="293" r:id="rId17"/>
    <p:sldId id="25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34BC9"/>
    <a:srgbClr val="4A2318"/>
    <a:srgbClr val="866D66"/>
    <a:srgbClr val="875829"/>
    <a:srgbClr val="7A3A28"/>
    <a:srgbClr val="E1B4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367" autoAdjust="0"/>
    <p:restoredTop sz="94713" autoAdjust="0"/>
  </p:normalViewPr>
  <p:slideViewPr>
    <p:cSldViewPr snapToGrid="0">
      <p:cViewPr varScale="1">
        <p:scale>
          <a:sx n="83" d="100"/>
          <a:sy n="83" d="100"/>
        </p:scale>
        <p:origin x="208" y="4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AA589-5A59-1247-A8D2-2D02FAFFF9A0}" type="datetimeFigureOut">
              <a:rPr lang="fr-FR" smtClean="0"/>
              <a:t>12/12/2023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821308-AC0A-0F4B-87C4-6FAE9180ADD8}" type="slidenum">
              <a:rPr lang="fr-FR" smtClean="0"/>
              <a:t>‹N°›</a:t>
            </a:fld>
            <a:endParaRPr lang="fr-FR"/>
          </a:p>
        </p:txBody>
      </p:sp>
    </p:spTree>
    <p:extLst>
      <p:ext uri="{BB962C8B-B14F-4D97-AF65-F5344CB8AC3E}">
        <p14:creationId xmlns:p14="http://schemas.microsoft.com/office/powerpoint/2010/main" val="301107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6821308-AC0A-0F4B-87C4-6FAE9180ADD8}" type="slidenum">
              <a:rPr lang="fr-FR" smtClean="0"/>
              <a:t>15</a:t>
            </a:fld>
            <a:endParaRPr lang="fr-FR"/>
          </a:p>
        </p:txBody>
      </p:sp>
    </p:spTree>
    <p:extLst>
      <p:ext uri="{BB962C8B-B14F-4D97-AF65-F5344CB8AC3E}">
        <p14:creationId xmlns:p14="http://schemas.microsoft.com/office/powerpoint/2010/main" val="3487651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12/12/23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‹N°›</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17755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2104776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4251391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1349578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12/12/23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14676113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12/12/23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974096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12/12/23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1888228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12/12/23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3668242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12/12/23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1859270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12/12/23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3636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12/12/23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7916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12/12/23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27774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fr.wikipedia.org/wiki/Propri%C3%A9t%C3%A9s_ACID#Atomicit%C3%A9"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C2B4A13-0632-456F-A66A-2D0CDB9D3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1568A552-34C4-41D2-A36B-9E86EC569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accent1"/>
          </a:solidFill>
          <a:ln w="0">
            <a:noFill/>
            <a:prstDash val="solid"/>
            <a:round/>
            <a:headEnd/>
            <a:tailEnd/>
          </a:ln>
        </p:spPr>
        <p:txBody>
          <a:bodyPr wrap="square">
            <a:noAutofit/>
          </a:bodyPr>
          <a:lstStyle/>
          <a:p>
            <a:endParaRPr lang="en-US" dirty="0"/>
          </a:p>
        </p:txBody>
      </p:sp>
      <p:sp>
        <p:nvSpPr>
          <p:cNvPr id="12" name="Freeform: Shape 11">
            <a:extLst>
              <a:ext uri="{FF2B5EF4-FFF2-40B4-BE49-F238E27FC236}">
                <a16:creationId xmlns:a16="http://schemas.microsoft.com/office/drawing/2014/main" id="{B8BE655E-142C-41C9-895E-54D55EDDA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accent1"/>
          </a:solidFill>
          <a:ln w="0">
            <a:noFill/>
            <a:prstDash val="solid"/>
            <a:round/>
            <a:headEnd/>
            <a:tailEnd/>
          </a:ln>
        </p:spPr>
        <p:txBody>
          <a:bodyPr/>
          <a:lstStyle/>
          <a:p>
            <a:endParaRPr lang="fr-FR"/>
          </a:p>
        </p:txBody>
      </p:sp>
      <p:sp>
        <p:nvSpPr>
          <p:cNvPr id="2" name="Titre 1">
            <a:extLst>
              <a:ext uri="{FF2B5EF4-FFF2-40B4-BE49-F238E27FC236}">
                <a16:creationId xmlns:a16="http://schemas.microsoft.com/office/drawing/2014/main" id="{A5ECF363-8B4B-43F3-A804-79A3A8ED7B51}"/>
              </a:ext>
            </a:extLst>
          </p:cNvPr>
          <p:cNvSpPr>
            <a:spLocks noGrp="1"/>
          </p:cNvSpPr>
          <p:nvPr>
            <p:ph type="ctrTitle"/>
          </p:nvPr>
        </p:nvSpPr>
        <p:spPr>
          <a:xfrm>
            <a:off x="1084006" y="1086142"/>
            <a:ext cx="9969910" cy="3465385"/>
          </a:xfrm>
        </p:spPr>
        <p:txBody>
          <a:bodyPr anchor="ctr">
            <a:normAutofit/>
          </a:bodyPr>
          <a:lstStyle/>
          <a:p>
            <a:r>
              <a:rPr lang="fr-FR" dirty="0"/>
              <a:t>PHP</a:t>
            </a:r>
          </a:p>
        </p:txBody>
      </p:sp>
      <p:sp>
        <p:nvSpPr>
          <p:cNvPr id="3" name="Sous-titre 2">
            <a:extLst>
              <a:ext uri="{FF2B5EF4-FFF2-40B4-BE49-F238E27FC236}">
                <a16:creationId xmlns:a16="http://schemas.microsoft.com/office/drawing/2014/main" id="{D556962B-78F9-41E0-B8DF-1A3B6D0A296C}"/>
              </a:ext>
            </a:extLst>
          </p:cNvPr>
          <p:cNvSpPr>
            <a:spLocks noGrp="1"/>
          </p:cNvSpPr>
          <p:nvPr>
            <p:ph type="subTitle" idx="1"/>
          </p:nvPr>
        </p:nvSpPr>
        <p:spPr>
          <a:xfrm>
            <a:off x="1084006" y="5515897"/>
            <a:ext cx="10073039" cy="715221"/>
          </a:xfrm>
        </p:spPr>
        <p:txBody>
          <a:bodyPr>
            <a:normAutofit/>
          </a:bodyPr>
          <a:lstStyle/>
          <a:p>
            <a:r>
              <a:rPr lang="fr-FR" dirty="0">
                <a:solidFill>
                  <a:schemeClr val="tx1"/>
                </a:solidFill>
              </a:rPr>
              <a:t>PDO Avancé</a:t>
            </a:r>
          </a:p>
        </p:txBody>
      </p:sp>
      <p:sp>
        <p:nvSpPr>
          <p:cNvPr id="14" name="Rectangle 13">
            <a:extLst>
              <a:ext uri="{FF2B5EF4-FFF2-40B4-BE49-F238E27FC236}">
                <a16:creationId xmlns:a16="http://schemas.microsoft.com/office/drawing/2014/main" id="{198CC593-9FF4-46EF-81AE-2D26922F1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Tree>
    <p:extLst>
      <p:ext uri="{BB962C8B-B14F-4D97-AF65-F5344CB8AC3E}">
        <p14:creationId xmlns:p14="http://schemas.microsoft.com/office/powerpoint/2010/main" val="278869990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10767060" y="107659"/>
            <a:ext cx="1321474" cy="723550"/>
          </a:xfrm>
        </p:spPr>
        <p:txBody>
          <a:bodyPr>
            <a:normAutofit/>
          </a:bodyPr>
          <a:lstStyle/>
          <a:p>
            <a:pPr algn="r"/>
            <a:r>
              <a:rPr lang="fr-FR" sz="4400" dirty="0">
                <a:solidFill>
                  <a:srgbClr val="4A2318"/>
                </a:solidFill>
              </a:rPr>
              <a:t>PDO</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9852660"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PDO </a:t>
            </a:r>
            <a:r>
              <a:rPr lang="en-US" sz="3200" dirty="0">
                <a:solidFill>
                  <a:srgbClr val="4A2318"/>
                </a:solidFill>
              </a:rPr>
              <a:t>Transaction</a:t>
            </a:r>
          </a:p>
        </p:txBody>
      </p:sp>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082180" y="1348365"/>
            <a:ext cx="10762818" cy="3663022"/>
          </a:xfrm>
        </p:spPr>
        <p:txBody>
          <a:bodyPr>
            <a:normAutofit fontScale="92500" lnSpcReduction="20000"/>
          </a:bodyPr>
          <a:lstStyle/>
          <a:p>
            <a:r>
              <a:rPr lang="fr-FR" dirty="0"/>
              <a:t>Une transaction de base de donnée permet de garantir l'exécution de toutes les requêtes entre le début et la fin de la transaction. De plus, si une des requêtes ne peut pas être exécuter, cela annule (rollback) toutes les requêtes de la transaction.</a:t>
            </a:r>
          </a:p>
          <a:p>
            <a:r>
              <a:rPr lang="fr-FR" dirty="0">
                <a:solidFill>
                  <a:srgbClr val="4A2318"/>
                </a:solidFill>
              </a:rPr>
              <a:t>Une transaction avec PDO présente donc 4 fonctions </a:t>
            </a:r>
            <a:r>
              <a:rPr lang="fr-FR" b="1" dirty="0">
                <a:solidFill>
                  <a:srgbClr val="4A2318"/>
                </a:solidFill>
              </a:rPr>
              <a:t>: </a:t>
            </a:r>
            <a:r>
              <a:rPr lang="fr-FR" b="1" i="0" dirty="0">
                <a:solidFill>
                  <a:srgbClr val="4A2318"/>
                </a:solidFill>
                <a:effectLst/>
              </a:rPr>
              <a:t>Atomicité, Consistance, Isolation et Durabilité (ACID). </a:t>
            </a:r>
            <a:r>
              <a:rPr lang="fr-FR" b="0" i="0" dirty="0">
                <a:solidFill>
                  <a:srgbClr val="4A2318"/>
                </a:solidFill>
                <a:effectLst/>
              </a:rPr>
              <a:t>N'importe quel travail mené à bien dans une transaction, même s'il est effectué par étapes, est garanti d'être appliqué à la base de données sans risque, et sans interférence pour les autres connexions, quand il est validé. </a:t>
            </a:r>
          </a:p>
          <a:p>
            <a:r>
              <a:rPr lang="fr-FR" dirty="0">
                <a:solidFill>
                  <a:srgbClr val="4A2318"/>
                </a:solidFill>
              </a:rPr>
              <a:t>Une transaction PDO se déroule comme suit :</a:t>
            </a:r>
          </a:p>
          <a:p>
            <a:pPr marL="987552" lvl="1" indent="-457200">
              <a:buFont typeface="+mj-lt"/>
              <a:buAutoNum type="arabicPeriod"/>
            </a:pPr>
            <a:r>
              <a:rPr lang="fr-FR" i="0" dirty="0">
                <a:solidFill>
                  <a:srgbClr val="4A2318"/>
                </a:solidFill>
                <a:effectLst/>
              </a:rPr>
              <a:t> </a:t>
            </a:r>
            <a:r>
              <a:rPr lang="fr-FR" b="1" i="0" dirty="0">
                <a:solidFill>
                  <a:srgbClr val="4A2318"/>
                </a:solidFill>
                <a:effectLst/>
              </a:rPr>
              <a:t>Démarrer la transaction</a:t>
            </a:r>
          </a:p>
          <a:p>
            <a:pPr marL="987552" lvl="1" indent="-457200">
              <a:buFont typeface="+mj-lt"/>
              <a:buAutoNum type="arabicPeriod"/>
            </a:pPr>
            <a:r>
              <a:rPr lang="fr-FR" i="0" dirty="0">
                <a:solidFill>
                  <a:srgbClr val="4A2318"/>
                </a:solidFill>
                <a:effectLst/>
              </a:rPr>
              <a:t> </a:t>
            </a:r>
            <a:r>
              <a:rPr lang="fr-FR" b="1" i="0" dirty="0">
                <a:solidFill>
                  <a:srgbClr val="4A2318"/>
                </a:solidFill>
                <a:effectLst/>
              </a:rPr>
              <a:t>Exécuter toutes les requêtes voulues</a:t>
            </a:r>
          </a:p>
          <a:p>
            <a:pPr marL="987552" lvl="1" indent="-457200">
              <a:buFont typeface="+mj-lt"/>
              <a:buAutoNum type="arabicPeriod"/>
            </a:pPr>
            <a:r>
              <a:rPr lang="fr-FR" b="0" i="0" dirty="0">
                <a:solidFill>
                  <a:srgbClr val="4A2318"/>
                </a:solidFill>
                <a:effectLst/>
              </a:rPr>
              <a:t> Terminer la transaction soit : </a:t>
            </a:r>
            <a:r>
              <a:rPr lang="fr-FR" b="1" i="0" dirty="0">
                <a:solidFill>
                  <a:srgbClr val="4A2318"/>
                </a:solidFill>
                <a:effectLst/>
              </a:rPr>
              <a:t>Commit</a:t>
            </a:r>
            <a:r>
              <a:rPr lang="fr-FR" b="0" i="0" dirty="0">
                <a:solidFill>
                  <a:srgbClr val="4A2318"/>
                </a:solidFill>
                <a:effectLst/>
              </a:rPr>
              <a:t> (enregistrer) ou </a:t>
            </a:r>
            <a:r>
              <a:rPr lang="fr-FR" b="1" i="0" dirty="0">
                <a:solidFill>
                  <a:srgbClr val="4A2318"/>
                </a:solidFill>
                <a:effectLst/>
              </a:rPr>
              <a:t>Rollback</a:t>
            </a:r>
            <a:r>
              <a:rPr lang="fr-FR" b="0" i="0" dirty="0">
                <a:solidFill>
                  <a:srgbClr val="4A2318"/>
                </a:solidFill>
                <a:effectLst/>
              </a:rPr>
              <a:t> (annuler)</a:t>
            </a:r>
          </a:p>
          <a:p>
            <a:r>
              <a:rPr lang="fr-FR" b="0" i="0" dirty="0">
                <a:solidFill>
                  <a:srgbClr val="4A2318"/>
                </a:solidFill>
                <a:effectLst/>
              </a:rPr>
              <a:t>Une transaction est à utiliser uniquement s'il s'agit </a:t>
            </a:r>
            <a:r>
              <a:rPr lang="fr-FR" i="0" dirty="0">
                <a:solidFill>
                  <a:srgbClr val="4A2318"/>
                </a:solidFill>
                <a:effectLst/>
              </a:rPr>
              <a:t>d'</a:t>
            </a:r>
            <a:r>
              <a:rPr lang="fr-FR" b="1" i="0" dirty="0">
                <a:solidFill>
                  <a:srgbClr val="4A2318"/>
                </a:solidFill>
                <a:effectLst/>
              </a:rPr>
              <a:t>au moins 2 requêtes devant être garantie ensemble (Tout ou Rien)</a:t>
            </a:r>
            <a:r>
              <a:rPr lang="fr-FR" i="0" dirty="0">
                <a:solidFill>
                  <a:srgbClr val="4A2318"/>
                </a:solidFill>
                <a:effectLst/>
              </a:rPr>
              <a:t>.</a:t>
            </a:r>
          </a:p>
        </p:txBody>
      </p:sp>
      <p:sp>
        <p:nvSpPr>
          <p:cNvPr id="11" name="ZoneTexte 10">
            <a:extLst>
              <a:ext uri="{FF2B5EF4-FFF2-40B4-BE49-F238E27FC236}">
                <a16:creationId xmlns:a16="http://schemas.microsoft.com/office/drawing/2014/main" id="{11F08B26-587E-4326-9759-CE71DE550CBB}"/>
              </a:ext>
            </a:extLst>
          </p:cNvPr>
          <p:cNvSpPr txBox="1"/>
          <p:nvPr/>
        </p:nvSpPr>
        <p:spPr>
          <a:xfrm>
            <a:off x="914399" y="6218323"/>
            <a:ext cx="2413659" cy="369332"/>
          </a:xfrm>
          <a:prstGeom prst="rect">
            <a:avLst/>
          </a:prstGeom>
          <a:noFill/>
        </p:spPr>
        <p:txBody>
          <a:bodyPr wrap="square">
            <a:spAutoFit/>
          </a:bodyPr>
          <a:lstStyle/>
          <a:p>
            <a:pPr marL="285750" indent="-285750">
              <a:buFont typeface="Wingdings" panose="05000000000000000000" pitchFamily="2" charset="2"/>
              <a:buChar char="à"/>
            </a:pPr>
            <a:r>
              <a:rPr lang="fr-FR" dirty="0">
                <a:hlinkClick r:id="rId2"/>
              </a:rPr>
              <a:t>ACID Wikipédia</a:t>
            </a:r>
            <a:endParaRPr lang="fr-FR" dirty="0"/>
          </a:p>
        </p:txBody>
      </p:sp>
    </p:spTree>
    <p:extLst>
      <p:ext uri="{BB962C8B-B14F-4D97-AF65-F5344CB8AC3E}">
        <p14:creationId xmlns:p14="http://schemas.microsoft.com/office/powerpoint/2010/main" val="3414100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10767060" y="107659"/>
            <a:ext cx="1321474" cy="723550"/>
          </a:xfrm>
        </p:spPr>
        <p:txBody>
          <a:bodyPr>
            <a:normAutofit/>
          </a:bodyPr>
          <a:lstStyle/>
          <a:p>
            <a:pPr algn="r"/>
            <a:r>
              <a:rPr lang="fr-FR" sz="4400" dirty="0">
                <a:solidFill>
                  <a:srgbClr val="4A2318"/>
                </a:solidFill>
              </a:rPr>
              <a:t>PDO</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9852660"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PDO Transaction - Example</a:t>
            </a:r>
          </a:p>
        </p:txBody>
      </p:sp>
      <p:sp>
        <p:nvSpPr>
          <p:cNvPr id="27" name="Rectangle : avec coins arrondis en diagonale 26">
            <a:extLst>
              <a:ext uri="{FF2B5EF4-FFF2-40B4-BE49-F238E27FC236}">
                <a16:creationId xmlns:a16="http://schemas.microsoft.com/office/drawing/2014/main" id="{B7984D5E-B64A-4EB3-B05A-6D523BF0785E}"/>
              </a:ext>
            </a:extLst>
          </p:cNvPr>
          <p:cNvSpPr/>
          <p:nvPr/>
        </p:nvSpPr>
        <p:spPr>
          <a:xfrm>
            <a:off x="1366405" y="1471017"/>
            <a:ext cx="9947771" cy="3915966"/>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600" b="0" noProof="1">
                <a:solidFill>
                  <a:srgbClr val="9CDCFE"/>
                </a:solidFill>
                <a:effectLst/>
                <a:latin typeface="Consolas" panose="020B0609020204030204" pitchFamily="49" charset="0"/>
              </a:rPr>
              <a:t>$db</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beginTransaction</a:t>
            </a:r>
            <a:r>
              <a:rPr lang="fr-FR" sz="1600" b="0" noProof="1">
                <a:solidFill>
                  <a:srgbClr val="D4D4D4"/>
                </a:solidFill>
                <a:effectLst/>
                <a:latin typeface="Consolas" panose="020B0609020204030204" pitchFamily="49" charset="0"/>
              </a:rPr>
              <a:t>(); </a:t>
            </a:r>
            <a:r>
              <a:rPr lang="fr-FR" sz="1600" b="0" noProof="1">
                <a:solidFill>
                  <a:srgbClr val="6A9955"/>
                </a:solidFill>
                <a:effectLst/>
                <a:latin typeface="Consolas" panose="020B0609020204030204" pitchFamily="49" charset="0"/>
              </a:rPr>
              <a:t>// Début de la transaction (START)</a:t>
            </a:r>
            <a:endParaRPr lang="fr-FR" sz="1600" b="0" noProof="1">
              <a:solidFill>
                <a:srgbClr val="D4D4D4"/>
              </a:solidFill>
              <a:effectLst/>
              <a:latin typeface="Consolas" panose="020B0609020204030204" pitchFamily="49" charset="0"/>
            </a:endParaRPr>
          </a:p>
          <a:p>
            <a:br>
              <a:rPr lang="fr-FR" sz="1600" b="0" noProof="1">
                <a:solidFill>
                  <a:srgbClr val="D4D4D4"/>
                </a:solidFill>
                <a:effectLst/>
                <a:latin typeface="Consolas" panose="020B0609020204030204" pitchFamily="49" charset="0"/>
              </a:rPr>
            </a:br>
            <a:r>
              <a:rPr lang="fr-FR" sz="1600" b="0" noProof="1">
                <a:solidFill>
                  <a:srgbClr val="C586C0"/>
                </a:solidFill>
                <a:effectLst/>
                <a:latin typeface="Consolas" panose="020B0609020204030204" pitchFamily="49" charset="0"/>
              </a:rPr>
              <a:t>try</a:t>
            </a:r>
            <a:r>
              <a:rPr lang="fr-FR" sz="1600" b="0" noProof="1">
                <a:solidFill>
                  <a:srgbClr val="D4D4D4"/>
                </a:solidFill>
                <a:effectLst/>
                <a:latin typeface="Consolas" panose="020B0609020204030204" pitchFamily="49" charset="0"/>
              </a:rPr>
              <a:t> {</a:t>
            </a:r>
          </a:p>
          <a:p>
            <a:r>
              <a:rPr lang="fr-FR" sz="1600" b="0" noProof="1">
                <a:solidFill>
                  <a:srgbClr val="D4D4D4"/>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$db</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exec</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a:t>
            </a:r>
            <a:r>
              <a:rPr lang="fr-FR" sz="1600" b="0" noProof="1">
                <a:solidFill>
                  <a:srgbClr val="569CD6"/>
                </a:solidFill>
                <a:effectLst/>
                <a:latin typeface="Consolas" panose="020B0609020204030204" pitchFamily="49" charset="0"/>
              </a:rPr>
              <a:t>INSERT</a:t>
            </a:r>
            <a:r>
              <a:rPr lang="fr-FR" sz="1600" b="0" noProof="1">
                <a:solidFill>
                  <a:srgbClr val="CE9178"/>
                </a:solidFill>
                <a:effectLst/>
                <a:latin typeface="Consolas" panose="020B0609020204030204" pitchFamily="49" charset="0"/>
              </a:rPr>
              <a:t> </a:t>
            </a:r>
            <a:r>
              <a:rPr lang="fr-FR" sz="1600" b="0" noProof="1">
                <a:solidFill>
                  <a:srgbClr val="569CD6"/>
                </a:solidFill>
                <a:effectLst/>
                <a:latin typeface="Consolas" panose="020B0609020204030204" pitchFamily="49" charset="0"/>
              </a:rPr>
              <a:t>INTO</a:t>
            </a:r>
            <a:r>
              <a:rPr lang="fr-FR" sz="1600" b="0" noProof="1">
                <a:solidFill>
                  <a:srgbClr val="CE9178"/>
                </a:solidFill>
                <a:effectLst/>
                <a:latin typeface="Consolas" panose="020B0609020204030204" pitchFamily="49" charset="0"/>
              </a:rPr>
              <a:t> users (</a:t>
            </a:r>
            <a:r>
              <a:rPr lang="fr-FR" sz="1600" b="0" noProof="1">
                <a:solidFill>
                  <a:schemeClr val="bg1">
                    <a:lumMod val="85000"/>
                  </a:schemeClr>
                </a:solidFill>
                <a:effectLst/>
                <a:latin typeface="Consolas" panose="020B0609020204030204" pitchFamily="49" charset="0"/>
              </a:rPr>
              <a:t>email</a:t>
            </a:r>
            <a:r>
              <a:rPr lang="fr-FR" sz="1600" b="0" noProof="1">
                <a:solidFill>
                  <a:srgbClr val="CE9178"/>
                </a:solidFill>
                <a:effectLst/>
                <a:latin typeface="Consolas" panose="020B0609020204030204" pitchFamily="49" charset="0"/>
              </a:rPr>
              <a:t>) </a:t>
            </a:r>
            <a:r>
              <a:rPr lang="fr-FR" sz="1600" b="0" noProof="1">
                <a:solidFill>
                  <a:srgbClr val="569CD6"/>
                </a:solidFill>
                <a:effectLst/>
                <a:latin typeface="Consolas" panose="020B0609020204030204" pitchFamily="49" charset="0"/>
              </a:rPr>
              <a:t>VALUES</a:t>
            </a:r>
            <a:r>
              <a:rPr lang="fr-FR" sz="1600" b="0" noProof="1">
                <a:solidFill>
                  <a:srgbClr val="CE9178"/>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$email</a:t>
            </a:r>
            <a:r>
              <a:rPr lang="fr-FR" sz="1600" b="0" noProof="1">
                <a:solidFill>
                  <a:srgbClr val="CE9178"/>
                </a:solidFill>
                <a:effectLst/>
                <a:latin typeface="Consolas" panose="020B0609020204030204" pitchFamily="49" charset="0"/>
              </a:rPr>
              <a:t>)"</a:t>
            </a:r>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$userId</a:t>
            </a:r>
            <a:r>
              <a:rPr lang="fr-FR" sz="1600" b="0" noProof="1">
                <a:solidFill>
                  <a:srgbClr val="D4D4D4"/>
                </a:solidFill>
                <a:effectLst/>
                <a:latin typeface="Consolas" panose="020B0609020204030204" pitchFamily="49" charset="0"/>
              </a:rPr>
              <a:t> = </a:t>
            </a:r>
            <a:r>
              <a:rPr lang="fr-FR" sz="1600" b="0" noProof="1">
                <a:solidFill>
                  <a:srgbClr val="9CDCFE"/>
                </a:solidFill>
                <a:effectLst/>
                <a:latin typeface="Consolas" panose="020B0609020204030204" pitchFamily="49" charset="0"/>
              </a:rPr>
              <a:t>$db</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lastInsertId</a:t>
            </a:r>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$db</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exec</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a:t>
            </a:r>
            <a:r>
              <a:rPr lang="fr-FR" sz="1600" b="0" noProof="1">
                <a:solidFill>
                  <a:srgbClr val="569CD6"/>
                </a:solidFill>
                <a:effectLst/>
                <a:latin typeface="Consolas" panose="020B0609020204030204" pitchFamily="49" charset="0"/>
              </a:rPr>
              <a:t>INSERT</a:t>
            </a:r>
            <a:r>
              <a:rPr lang="fr-FR" sz="1600" b="0" noProof="1">
                <a:solidFill>
                  <a:srgbClr val="CE9178"/>
                </a:solidFill>
                <a:effectLst/>
                <a:latin typeface="Consolas" panose="020B0609020204030204" pitchFamily="49" charset="0"/>
              </a:rPr>
              <a:t> </a:t>
            </a:r>
            <a:r>
              <a:rPr lang="fr-FR" sz="1600" b="0" noProof="1">
                <a:solidFill>
                  <a:srgbClr val="569CD6"/>
                </a:solidFill>
                <a:effectLst/>
                <a:latin typeface="Consolas" panose="020B0609020204030204" pitchFamily="49" charset="0"/>
              </a:rPr>
              <a:t>INTO</a:t>
            </a:r>
            <a:r>
              <a:rPr lang="fr-FR" sz="1600" b="0" noProof="1">
                <a:solidFill>
                  <a:srgbClr val="CE9178"/>
                </a:solidFill>
                <a:effectLst/>
                <a:latin typeface="Consolas" panose="020B0609020204030204" pitchFamily="49" charset="0"/>
              </a:rPr>
              <a:t> orders (</a:t>
            </a:r>
            <a:r>
              <a:rPr lang="fr-FR" sz="1600" b="0" noProof="1">
                <a:solidFill>
                  <a:schemeClr val="bg1">
                    <a:lumMod val="85000"/>
                  </a:schemeClr>
                </a:solidFill>
                <a:effectLst/>
                <a:latin typeface="Consolas" panose="020B0609020204030204" pitchFamily="49" charset="0"/>
              </a:rPr>
              <a:t>user_id</a:t>
            </a:r>
            <a:r>
              <a:rPr lang="fr-FR" sz="1600" b="0" noProof="1">
                <a:solidFill>
                  <a:srgbClr val="CE9178"/>
                </a:solidFill>
                <a:effectLst/>
                <a:latin typeface="Consolas" panose="020B0609020204030204" pitchFamily="49" charset="0"/>
              </a:rPr>
              <a:t>, </a:t>
            </a:r>
            <a:r>
              <a:rPr lang="fr-FR" sz="1600" b="0" noProof="1">
                <a:solidFill>
                  <a:schemeClr val="bg1">
                    <a:lumMod val="85000"/>
                  </a:schemeClr>
                </a:solidFill>
                <a:effectLst/>
                <a:latin typeface="Consolas" panose="020B0609020204030204" pitchFamily="49" charset="0"/>
              </a:rPr>
              <a:t>price</a:t>
            </a:r>
            <a:r>
              <a:rPr lang="fr-FR" sz="1600" b="0" noProof="1">
                <a:solidFill>
                  <a:srgbClr val="CE9178"/>
                </a:solidFill>
                <a:effectLst/>
                <a:latin typeface="Consolas" panose="020B0609020204030204" pitchFamily="49" charset="0"/>
              </a:rPr>
              <a:t>) </a:t>
            </a:r>
            <a:r>
              <a:rPr lang="fr-FR" sz="1600" b="0" noProof="1">
                <a:solidFill>
                  <a:srgbClr val="569CD6"/>
                </a:solidFill>
                <a:effectLst/>
                <a:latin typeface="Consolas" panose="020B0609020204030204" pitchFamily="49" charset="0"/>
              </a:rPr>
              <a:t>VALUES</a:t>
            </a:r>
            <a:r>
              <a:rPr lang="fr-FR" sz="1600" b="0" noProof="1">
                <a:solidFill>
                  <a:srgbClr val="CE9178"/>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$userId</a:t>
            </a:r>
            <a:r>
              <a:rPr lang="fr-FR" sz="1600" b="0" noProof="1">
                <a:solidFill>
                  <a:srgbClr val="CE9178"/>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$price</a:t>
            </a:r>
            <a:r>
              <a:rPr lang="fr-FR" sz="1600" b="0" noProof="1">
                <a:solidFill>
                  <a:srgbClr val="CE9178"/>
                </a:solidFill>
                <a:effectLst/>
                <a:latin typeface="Consolas" panose="020B0609020204030204" pitchFamily="49" charset="0"/>
              </a:rPr>
              <a:t>)"</a:t>
            </a:r>
            <a:r>
              <a:rPr lang="fr-FR" sz="1600" b="0" noProof="1">
                <a:solidFill>
                  <a:srgbClr val="D4D4D4"/>
                </a:solidFill>
                <a:effectLst/>
                <a:latin typeface="Consolas" panose="020B0609020204030204" pitchFamily="49" charset="0"/>
              </a:rPr>
              <a:t>);</a:t>
            </a:r>
          </a:p>
          <a:p>
            <a:br>
              <a:rPr lang="fr-FR" sz="1600" b="0" noProof="1">
                <a:solidFill>
                  <a:srgbClr val="D4D4D4"/>
                </a:solidFill>
                <a:effectLst/>
                <a:latin typeface="Consolas" panose="020B0609020204030204" pitchFamily="49" charset="0"/>
              </a:rPr>
            </a:br>
            <a:r>
              <a:rPr lang="fr-FR" sz="1600" b="0" noProof="1">
                <a:solidFill>
                  <a:srgbClr val="D4D4D4"/>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$db</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commit</a:t>
            </a:r>
            <a:r>
              <a:rPr lang="fr-FR" sz="1600" b="0" noProof="1">
                <a:solidFill>
                  <a:srgbClr val="D4D4D4"/>
                </a:solidFill>
                <a:effectLst/>
                <a:latin typeface="Consolas" panose="020B0609020204030204" pitchFamily="49" charset="0"/>
              </a:rPr>
              <a:t>(); </a:t>
            </a:r>
            <a:r>
              <a:rPr lang="fr-FR" sz="1600" b="0" noProof="1">
                <a:solidFill>
                  <a:srgbClr val="6A9955"/>
                </a:solidFill>
                <a:effectLst/>
                <a:latin typeface="Consolas" panose="020B0609020204030204" pitchFamily="49" charset="0"/>
              </a:rPr>
              <a:t>// Enregistrement (END)</a:t>
            </a:r>
            <a:endParaRPr lang="fr-FR" sz="1600" b="0" noProof="1">
              <a:solidFill>
                <a:srgbClr val="D4D4D4"/>
              </a:solidFill>
              <a:effectLst/>
              <a:latin typeface="Consolas" panose="020B0609020204030204" pitchFamily="49" charset="0"/>
            </a:endParaRPr>
          </a:p>
          <a:p>
            <a:br>
              <a:rPr lang="fr-FR" sz="1600" b="0" noProof="1">
                <a:solidFill>
                  <a:srgbClr val="D4D4D4"/>
                </a:solidFill>
                <a:effectLst/>
                <a:latin typeface="Consolas" panose="020B0609020204030204" pitchFamily="49" charset="0"/>
              </a:rPr>
            </a:br>
            <a:r>
              <a:rPr lang="fr-FR" sz="1600" b="0" noProof="1">
                <a:solidFill>
                  <a:srgbClr val="D4D4D4"/>
                </a:solidFill>
                <a:effectLst/>
                <a:latin typeface="Consolas" panose="020B0609020204030204" pitchFamily="49" charset="0"/>
              </a:rPr>
              <a:t>} </a:t>
            </a:r>
            <a:r>
              <a:rPr lang="fr-FR" sz="1600" b="0" noProof="1">
                <a:solidFill>
                  <a:srgbClr val="C586C0"/>
                </a:solidFill>
                <a:effectLst/>
                <a:latin typeface="Consolas" panose="020B0609020204030204" pitchFamily="49" charset="0"/>
              </a:rPr>
              <a:t>catch</a:t>
            </a:r>
            <a:r>
              <a:rPr lang="fr-FR" sz="1600" b="0" noProof="1">
                <a:solidFill>
                  <a:srgbClr val="D4D4D4"/>
                </a:solidFill>
                <a:effectLst/>
                <a:latin typeface="Consolas" panose="020B0609020204030204" pitchFamily="49" charset="0"/>
              </a:rPr>
              <a:t> (</a:t>
            </a:r>
            <a:r>
              <a:rPr lang="fr-FR" sz="1600" b="0" noProof="1">
                <a:solidFill>
                  <a:srgbClr val="4EC9B0"/>
                </a:solidFill>
                <a:effectLst/>
                <a:latin typeface="Consolas" panose="020B0609020204030204" pitchFamily="49" charset="0"/>
              </a:rPr>
              <a:t>Exception</a:t>
            </a:r>
            <a:r>
              <a:rPr lang="fr-FR" sz="1600" b="0" noProof="1">
                <a:solidFill>
                  <a:srgbClr val="D4D4D4"/>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$e</a:t>
            </a:r>
            <a:r>
              <a:rPr lang="fr-FR" sz="1600" b="0" noProof="1">
                <a:solidFill>
                  <a:srgbClr val="D4D4D4"/>
                </a:solidFill>
                <a:effectLst/>
                <a:latin typeface="Consolas" panose="020B0609020204030204" pitchFamily="49" charset="0"/>
              </a:rPr>
              <a:t>) {</a:t>
            </a:r>
          </a:p>
          <a:p>
            <a:r>
              <a:rPr lang="fr-FR" sz="1600" b="0" noProof="1">
                <a:solidFill>
                  <a:srgbClr val="D4D4D4"/>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$db</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rollBack</a:t>
            </a:r>
            <a:r>
              <a:rPr lang="fr-FR" sz="1600" b="0" noProof="1">
                <a:solidFill>
                  <a:srgbClr val="D4D4D4"/>
                </a:solidFill>
                <a:effectLst/>
                <a:latin typeface="Consolas" panose="020B0609020204030204" pitchFamily="49" charset="0"/>
              </a:rPr>
              <a:t>(); </a:t>
            </a:r>
            <a:r>
              <a:rPr lang="fr-FR" sz="1600" b="0" noProof="1">
                <a:solidFill>
                  <a:srgbClr val="6A9955"/>
                </a:solidFill>
                <a:effectLst/>
                <a:latin typeface="Consolas" panose="020B0609020204030204" pitchFamily="49" charset="0"/>
              </a:rPr>
              <a:t>// Annulation (END)</a:t>
            </a:r>
            <a:endParaRPr lang="fr-FR" sz="1600" b="0" noProof="1">
              <a:solidFill>
                <a:srgbClr val="D4D4D4"/>
              </a:solidFill>
              <a:effectLst/>
              <a:latin typeface="Consolas" panose="020B0609020204030204" pitchFamily="49" charset="0"/>
            </a:endParaRPr>
          </a:p>
          <a:p>
            <a:r>
              <a:rPr lang="fr-FR" sz="1600" b="0" noProof="1">
                <a:solidFill>
                  <a:srgbClr val="D4D4D4"/>
                </a:solidFill>
                <a:effectLst/>
                <a:latin typeface="Consolas" panose="020B0609020204030204" pitchFamily="49" charset="0"/>
              </a:rPr>
              <a:t>  </a:t>
            </a:r>
            <a:r>
              <a:rPr lang="fr-FR" sz="1600" b="0" noProof="1">
                <a:solidFill>
                  <a:srgbClr val="DCDCAA"/>
                </a:solidFill>
                <a:effectLst/>
                <a:latin typeface="Consolas" panose="020B0609020204030204" pitchFamily="49" charset="0"/>
              </a:rPr>
              <a:t>echo</a:t>
            </a:r>
            <a:r>
              <a:rPr lang="fr-FR" sz="1600" b="0" noProof="1">
                <a:solidFill>
                  <a:srgbClr val="D4D4D4"/>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a:t>
            </a:r>
            <a:r>
              <a:rPr lang="fr-FR" sz="1600" noProof="1">
                <a:solidFill>
                  <a:srgbClr val="9CDCFE"/>
                </a:solidFill>
                <a:latin typeface="Consolas" panose="020B0609020204030204" pitchFamily="49" charset="0"/>
              </a:rPr>
              <a:t>e</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getMessage</a:t>
            </a:r>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  </a:t>
            </a:r>
            <a:r>
              <a:rPr lang="fr-FR" sz="1600" b="0" noProof="1">
                <a:solidFill>
                  <a:srgbClr val="C586C0"/>
                </a:solidFill>
                <a:effectLst/>
                <a:latin typeface="Consolas" panose="020B0609020204030204" pitchFamily="49" charset="0"/>
              </a:rPr>
              <a:t>exit</a:t>
            </a:r>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878855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10767060" y="107659"/>
            <a:ext cx="1321474" cy="723550"/>
          </a:xfrm>
        </p:spPr>
        <p:txBody>
          <a:bodyPr>
            <a:normAutofit/>
          </a:bodyPr>
          <a:lstStyle/>
          <a:p>
            <a:pPr algn="r"/>
            <a:r>
              <a:rPr lang="fr-FR" sz="4400" dirty="0">
                <a:solidFill>
                  <a:srgbClr val="4A2318"/>
                </a:solidFill>
              </a:rPr>
              <a:t>PDO</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9852660"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PDO </a:t>
            </a:r>
            <a:r>
              <a:rPr lang="en-US" sz="3200" dirty="0">
                <a:solidFill>
                  <a:srgbClr val="4A2318"/>
                </a:solidFill>
              </a:rPr>
              <a:t>Prepare</a:t>
            </a:r>
          </a:p>
        </p:txBody>
      </p:sp>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082180" y="1348364"/>
            <a:ext cx="10762818" cy="2700213"/>
          </a:xfrm>
        </p:spPr>
        <p:txBody>
          <a:bodyPr>
            <a:normAutofit fontScale="92500" lnSpcReduction="20000"/>
          </a:bodyPr>
          <a:lstStyle/>
          <a:p>
            <a:pPr marL="457200" indent="-457200">
              <a:buFont typeface="+mj-lt"/>
              <a:buAutoNum type="arabicPeriod"/>
            </a:pPr>
            <a:r>
              <a:rPr lang="fr-FR" dirty="0"/>
              <a:t>Avant d'exécuter une requête la BDD va analyser, compiler et ensuite choisir le meilleur plan d'approche pour l'exécution. Sur des requêtes complexes, répétées dans une même instance PHP, ce processus répétitif deviendra lourd en charge de calcul. Il convient alors de créer une préparation unique de ce processus.</a:t>
            </a:r>
          </a:p>
          <a:p>
            <a:pPr marL="457200" indent="-457200">
              <a:buFont typeface="+mj-lt"/>
              <a:buAutoNum type="arabicPeriod"/>
            </a:pPr>
            <a:r>
              <a:rPr lang="fr-FR" dirty="0"/>
              <a:t>De plus, l'injection SQL est un vrai problème de sécurité et il convient alors d'utiliser une approche plus avancée pour pallier à ce risque. Ce risque existe parce qu'il est imparable d'insérer en BDD des données venant de formulaires utilisables par une personne dont non ne connaît pas les intentions, même au sein d'une entreprise.</a:t>
            </a:r>
          </a:p>
          <a:p>
            <a:pPr>
              <a:buFont typeface="Wingdings" panose="05000000000000000000" pitchFamily="2" charset="2"/>
              <a:buChar char="Ø"/>
            </a:pPr>
            <a:r>
              <a:rPr lang="fr-FR" dirty="0"/>
              <a:t>Pour répondre à ces 2 problématiques, PDO va nous permettre de </a:t>
            </a:r>
            <a:r>
              <a:rPr lang="fr-FR" b="1" dirty="0"/>
              <a:t>préparer les requêtes en amont et d'y insérer les paramètres de la requête</a:t>
            </a:r>
            <a:r>
              <a:rPr lang="fr-FR" dirty="0"/>
              <a:t>.</a:t>
            </a:r>
          </a:p>
        </p:txBody>
      </p:sp>
      <p:sp>
        <p:nvSpPr>
          <p:cNvPr id="22" name="Rectangle : avec coins arrondis en diagonale 21">
            <a:extLst>
              <a:ext uri="{FF2B5EF4-FFF2-40B4-BE49-F238E27FC236}">
                <a16:creationId xmlns:a16="http://schemas.microsoft.com/office/drawing/2014/main" id="{B0D4F1A2-B66D-4D8D-80D0-600CC5C22EDB}"/>
              </a:ext>
            </a:extLst>
          </p:cNvPr>
          <p:cNvSpPr/>
          <p:nvPr/>
        </p:nvSpPr>
        <p:spPr>
          <a:xfrm>
            <a:off x="1660754" y="4177426"/>
            <a:ext cx="9605670" cy="2247424"/>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400" b="0" noProof="1">
                <a:solidFill>
                  <a:srgbClr val="6A9955"/>
                </a:solidFill>
                <a:effectLst/>
                <a:latin typeface="Consolas" panose="020B0609020204030204" pitchFamily="49" charset="0"/>
              </a:rPr>
              <a:t>// Préparation</a:t>
            </a:r>
            <a:endParaRPr lang="fr-FR" sz="1400" b="0" noProof="1">
              <a:solidFill>
                <a:srgbClr val="D4D4D4"/>
              </a:solidFill>
              <a:effectLst/>
              <a:latin typeface="Consolas" panose="020B0609020204030204" pitchFamily="49" charset="0"/>
            </a:endParaRPr>
          </a:p>
          <a:p>
            <a:r>
              <a:rPr lang="fr-FR" sz="1400" b="0" noProof="1">
                <a:solidFill>
                  <a:srgbClr val="9CDCFE"/>
                </a:solidFill>
                <a:effectLst/>
                <a:latin typeface="Consolas" panose="020B0609020204030204" pitchFamily="49" charset="0"/>
              </a:rPr>
              <a:t>$req</a:t>
            </a:r>
            <a:r>
              <a:rPr lang="fr-FR" sz="1400" b="0" noProof="1">
                <a:solidFill>
                  <a:srgbClr val="D4D4D4"/>
                </a:solidFill>
                <a:effectLst/>
                <a:latin typeface="Consolas" panose="020B0609020204030204" pitchFamily="49" charset="0"/>
              </a:rPr>
              <a:t> = </a:t>
            </a:r>
            <a:r>
              <a:rPr lang="fr-FR" sz="1400" b="0" noProof="1">
                <a:solidFill>
                  <a:srgbClr val="9CDCFE"/>
                </a:solidFill>
                <a:effectLst/>
                <a:latin typeface="Consolas" panose="020B0609020204030204" pitchFamily="49" charset="0"/>
              </a:rPr>
              <a:t>$db</a:t>
            </a:r>
            <a:r>
              <a:rPr lang="fr-FR" sz="1400" b="0" noProof="1">
                <a:solidFill>
                  <a:srgbClr val="D4D4D4"/>
                </a:solidFill>
                <a:effectLst/>
                <a:latin typeface="Consolas" panose="020B0609020204030204" pitchFamily="49" charset="0"/>
              </a:rPr>
              <a:t>-&gt;</a:t>
            </a:r>
            <a:r>
              <a:rPr lang="fr-FR" sz="1400" b="0" noProof="1">
                <a:solidFill>
                  <a:srgbClr val="DCDCAA"/>
                </a:solidFill>
                <a:effectLst/>
                <a:latin typeface="Consolas" panose="020B0609020204030204" pitchFamily="49" charset="0"/>
              </a:rPr>
              <a:t>prepare</a:t>
            </a:r>
            <a:r>
              <a:rPr lang="fr-FR" sz="1400" b="0" noProof="1">
                <a:solidFill>
                  <a:srgbClr val="D4D4D4"/>
                </a:solidFill>
                <a:effectLst/>
                <a:latin typeface="Consolas" panose="020B0609020204030204" pitchFamily="49" charset="0"/>
              </a:rPr>
              <a:t>(</a:t>
            </a:r>
            <a:r>
              <a:rPr lang="fr-FR" sz="1400" b="0" noProof="1">
                <a:solidFill>
                  <a:srgbClr val="CE9178"/>
                </a:solidFill>
                <a:effectLst/>
                <a:latin typeface="Consolas" panose="020B0609020204030204" pitchFamily="49" charset="0"/>
              </a:rPr>
              <a:t>"</a:t>
            </a:r>
            <a:r>
              <a:rPr lang="fr-FR" sz="1400" b="0" noProof="1">
                <a:solidFill>
                  <a:srgbClr val="569CD6"/>
                </a:solidFill>
                <a:effectLst/>
                <a:latin typeface="Consolas" panose="020B0609020204030204" pitchFamily="49" charset="0"/>
              </a:rPr>
              <a:t>INSERT</a:t>
            </a:r>
            <a:r>
              <a:rPr lang="fr-FR" sz="1400" b="0" noProof="1">
                <a:solidFill>
                  <a:srgbClr val="CE9178"/>
                </a:solidFill>
                <a:effectLst/>
                <a:latin typeface="Consolas" panose="020B0609020204030204" pitchFamily="49" charset="0"/>
              </a:rPr>
              <a:t> </a:t>
            </a:r>
            <a:r>
              <a:rPr lang="fr-FR" sz="1400" b="0" noProof="1">
                <a:solidFill>
                  <a:srgbClr val="569CD6"/>
                </a:solidFill>
                <a:effectLst/>
                <a:latin typeface="Consolas" panose="020B0609020204030204" pitchFamily="49" charset="0"/>
              </a:rPr>
              <a:t>INTO</a:t>
            </a:r>
            <a:r>
              <a:rPr lang="fr-FR" sz="1400" b="0" noProof="1">
                <a:solidFill>
                  <a:srgbClr val="CE9178"/>
                </a:solidFill>
                <a:effectLst/>
                <a:latin typeface="Consolas" panose="020B0609020204030204" pitchFamily="49" charset="0"/>
              </a:rPr>
              <a:t> users (</a:t>
            </a:r>
            <a:r>
              <a:rPr lang="fr-FR" sz="1400" b="0" noProof="1">
                <a:solidFill>
                  <a:schemeClr val="bg1">
                    <a:lumMod val="85000"/>
                  </a:schemeClr>
                </a:solidFill>
                <a:effectLst/>
                <a:latin typeface="Consolas" panose="020B0609020204030204" pitchFamily="49" charset="0"/>
              </a:rPr>
              <a:t>email</a:t>
            </a:r>
            <a:r>
              <a:rPr lang="fr-FR" sz="1400" b="0" noProof="1">
                <a:solidFill>
                  <a:srgbClr val="CE9178"/>
                </a:solidFill>
                <a:effectLst/>
                <a:latin typeface="Consolas" panose="020B0609020204030204" pitchFamily="49" charset="0"/>
              </a:rPr>
              <a:t>, </a:t>
            </a:r>
            <a:r>
              <a:rPr lang="fr-FR" sz="1400" b="0" noProof="1">
                <a:solidFill>
                  <a:schemeClr val="bg1">
                    <a:lumMod val="85000"/>
                  </a:schemeClr>
                </a:solidFill>
                <a:effectLst/>
                <a:latin typeface="Consolas" panose="020B0609020204030204" pitchFamily="49" charset="0"/>
              </a:rPr>
              <a:t>password</a:t>
            </a:r>
            <a:r>
              <a:rPr lang="fr-FR" sz="1400" b="0" noProof="1">
                <a:solidFill>
                  <a:srgbClr val="CE9178"/>
                </a:solidFill>
                <a:effectLst/>
                <a:latin typeface="Consolas" panose="020B0609020204030204" pitchFamily="49" charset="0"/>
              </a:rPr>
              <a:t>) </a:t>
            </a:r>
            <a:r>
              <a:rPr lang="fr-FR" sz="1400" b="0" noProof="1">
                <a:solidFill>
                  <a:srgbClr val="569CD6"/>
                </a:solidFill>
                <a:effectLst/>
                <a:latin typeface="Consolas" panose="020B0609020204030204" pitchFamily="49" charset="0"/>
              </a:rPr>
              <a:t>VALUES</a:t>
            </a:r>
            <a:r>
              <a:rPr lang="fr-FR" sz="1400" b="0" noProof="1">
                <a:solidFill>
                  <a:srgbClr val="CE9178"/>
                </a:solidFill>
                <a:effectLst/>
                <a:latin typeface="Consolas" panose="020B0609020204030204" pitchFamily="49" charset="0"/>
              </a:rPr>
              <a:t> (</a:t>
            </a:r>
            <a:r>
              <a:rPr lang="fr-FR" sz="1400" b="0" noProof="1">
                <a:solidFill>
                  <a:srgbClr val="934BC9"/>
                </a:solidFill>
                <a:effectLst/>
                <a:latin typeface="Consolas" panose="020B0609020204030204" pitchFamily="49" charset="0"/>
              </a:rPr>
              <a:t>:email</a:t>
            </a:r>
            <a:r>
              <a:rPr lang="fr-FR" sz="1400" b="0" noProof="1">
                <a:solidFill>
                  <a:srgbClr val="CE9178"/>
                </a:solidFill>
                <a:effectLst/>
                <a:latin typeface="Consolas" panose="020B0609020204030204" pitchFamily="49" charset="0"/>
              </a:rPr>
              <a:t>, </a:t>
            </a:r>
            <a:r>
              <a:rPr lang="fr-FR" sz="1400" b="0" noProof="1">
                <a:solidFill>
                  <a:srgbClr val="934BC9"/>
                </a:solidFill>
                <a:effectLst/>
                <a:latin typeface="Consolas" panose="020B0609020204030204" pitchFamily="49" charset="0"/>
              </a:rPr>
              <a:t>:password</a:t>
            </a:r>
            <a:r>
              <a:rPr lang="fr-FR" sz="1400" b="0" noProof="1">
                <a:solidFill>
                  <a:srgbClr val="CE9178"/>
                </a:solidFill>
                <a:effectLst/>
                <a:latin typeface="Consolas" panose="020B0609020204030204" pitchFamily="49" charset="0"/>
              </a:rPr>
              <a:t>)"</a:t>
            </a:r>
            <a:r>
              <a:rPr lang="fr-FR" sz="1400" b="0" noProof="1">
                <a:solidFill>
                  <a:srgbClr val="D4D4D4"/>
                </a:solidFill>
                <a:effectLst/>
                <a:latin typeface="Consolas" panose="020B0609020204030204" pitchFamily="49" charset="0"/>
              </a:rPr>
              <a:t>);</a:t>
            </a:r>
          </a:p>
          <a:p>
            <a:br>
              <a:rPr lang="fr-FR" sz="1400" b="0" noProof="1">
                <a:solidFill>
                  <a:srgbClr val="D4D4D4"/>
                </a:solidFill>
                <a:effectLst/>
                <a:latin typeface="Consolas" panose="020B0609020204030204" pitchFamily="49" charset="0"/>
              </a:rPr>
            </a:br>
            <a:r>
              <a:rPr lang="fr-FR" sz="1400" b="0" noProof="1">
                <a:solidFill>
                  <a:srgbClr val="6A9955"/>
                </a:solidFill>
                <a:effectLst/>
                <a:latin typeface="Consolas" panose="020B0609020204030204" pitchFamily="49" charset="0"/>
              </a:rPr>
              <a:t>// Ajouts des paramètres</a:t>
            </a:r>
            <a:endParaRPr lang="fr-FR" sz="1400" b="0" noProof="1">
              <a:solidFill>
                <a:srgbClr val="D4D4D4"/>
              </a:solidFill>
              <a:effectLst/>
              <a:latin typeface="Consolas" panose="020B0609020204030204" pitchFamily="49" charset="0"/>
            </a:endParaRPr>
          </a:p>
          <a:p>
            <a:r>
              <a:rPr lang="fr-FR" sz="1400" b="0" noProof="1">
                <a:solidFill>
                  <a:srgbClr val="9CDCFE"/>
                </a:solidFill>
                <a:effectLst/>
                <a:latin typeface="Consolas" panose="020B0609020204030204" pitchFamily="49" charset="0"/>
              </a:rPr>
              <a:t>$req</a:t>
            </a:r>
            <a:r>
              <a:rPr lang="fr-FR" sz="1400" b="0" noProof="1">
                <a:solidFill>
                  <a:srgbClr val="D4D4D4"/>
                </a:solidFill>
                <a:effectLst/>
                <a:latin typeface="Consolas" panose="020B0609020204030204" pitchFamily="49" charset="0"/>
              </a:rPr>
              <a:t>-&gt;</a:t>
            </a:r>
            <a:r>
              <a:rPr lang="fr-FR" sz="1400" b="0" noProof="1">
                <a:solidFill>
                  <a:srgbClr val="DCDCAA"/>
                </a:solidFill>
                <a:effectLst/>
                <a:latin typeface="Consolas" panose="020B0609020204030204" pitchFamily="49" charset="0"/>
              </a:rPr>
              <a:t>bindParam</a:t>
            </a:r>
            <a:r>
              <a:rPr lang="fr-FR" sz="1400" b="0" noProof="1">
                <a:solidFill>
                  <a:srgbClr val="D4D4D4"/>
                </a:solidFill>
                <a:effectLst/>
                <a:latin typeface="Consolas" panose="020B0609020204030204" pitchFamily="49" charset="0"/>
              </a:rPr>
              <a:t>(</a:t>
            </a:r>
            <a:r>
              <a:rPr lang="fr-FR" sz="1400" b="0" noProof="1">
                <a:solidFill>
                  <a:srgbClr val="CE9178"/>
                </a:solidFill>
                <a:effectLst/>
                <a:latin typeface="Consolas" panose="020B0609020204030204" pitchFamily="49" charset="0"/>
              </a:rPr>
              <a:t>':email'</a:t>
            </a:r>
            <a:r>
              <a:rPr lang="fr-FR" sz="1400" b="0" noProof="1">
                <a:solidFill>
                  <a:srgbClr val="D4D4D4"/>
                </a:solidFill>
                <a:effectLst/>
                <a:latin typeface="Consolas" panose="020B0609020204030204" pitchFamily="49" charset="0"/>
              </a:rPr>
              <a:t>, </a:t>
            </a:r>
            <a:r>
              <a:rPr lang="fr-FR" sz="1400" b="0" noProof="1">
                <a:solidFill>
                  <a:srgbClr val="9CDCFE"/>
                </a:solidFill>
                <a:effectLst/>
                <a:latin typeface="Consolas" panose="020B0609020204030204" pitchFamily="49" charset="0"/>
              </a:rPr>
              <a:t>$_POST</a:t>
            </a:r>
            <a:r>
              <a:rPr lang="fr-FR" sz="1400" b="0" noProof="1">
                <a:solidFill>
                  <a:srgbClr val="D4D4D4"/>
                </a:solidFill>
                <a:effectLst/>
                <a:latin typeface="Consolas" panose="020B0609020204030204" pitchFamily="49" charset="0"/>
              </a:rPr>
              <a:t>[</a:t>
            </a:r>
            <a:r>
              <a:rPr lang="fr-FR" sz="1400" b="0" noProof="1">
                <a:solidFill>
                  <a:srgbClr val="CE9178"/>
                </a:solidFill>
                <a:effectLst/>
                <a:latin typeface="Consolas" panose="020B0609020204030204" pitchFamily="49" charset="0"/>
              </a:rPr>
              <a:t>'email'</a:t>
            </a:r>
            <a:r>
              <a:rPr lang="fr-FR" sz="1400" b="0" noProof="1">
                <a:solidFill>
                  <a:srgbClr val="D4D4D4"/>
                </a:solidFill>
                <a:effectLst/>
                <a:latin typeface="Consolas" panose="020B0609020204030204" pitchFamily="49" charset="0"/>
              </a:rPr>
              <a:t>]);</a:t>
            </a:r>
          </a:p>
          <a:p>
            <a:r>
              <a:rPr lang="fr-FR" sz="1400" b="0" noProof="1">
                <a:solidFill>
                  <a:srgbClr val="9CDCFE"/>
                </a:solidFill>
                <a:effectLst/>
                <a:latin typeface="Consolas" panose="020B0609020204030204" pitchFamily="49" charset="0"/>
              </a:rPr>
              <a:t>$req</a:t>
            </a:r>
            <a:r>
              <a:rPr lang="fr-FR" sz="1400" b="0" noProof="1">
                <a:solidFill>
                  <a:srgbClr val="D4D4D4"/>
                </a:solidFill>
                <a:effectLst/>
                <a:latin typeface="Consolas" panose="020B0609020204030204" pitchFamily="49" charset="0"/>
              </a:rPr>
              <a:t>-&gt;</a:t>
            </a:r>
            <a:r>
              <a:rPr lang="fr-FR" sz="1400" b="0" noProof="1">
                <a:solidFill>
                  <a:srgbClr val="DCDCAA"/>
                </a:solidFill>
                <a:effectLst/>
                <a:latin typeface="Consolas" panose="020B0609020204030204" pitchFamily="49" charset="0"/>
              </a:rPr>
              <a:t>bindParam</a:t>
            </a:r>
            <a:r>
              <a:rPr lang="fr-FR" sz="1400" b="0" noProof="1">
                <a:solidFill>
                  <a:srgbClr val="D4D4D4"/>
                </a:solidFill>
                <a:effectLst/>
                <a:latin typeface="Consolas" panose="020B0609020204030204" pitchFamily="49" charset="0"/>
              </a:rPr>
              <a:t>(</a:t>
            </a:r>
            <a:r>
              <a:rPr lang="fr-FR" sz="1400" b="0" noProof="1">
                <a:solidFill>
                  <a:srgbClr val="CE9178"/>
                </a:solidFill>
                <a:effectLst/>
                <a:latin typeface="Consolas" panose="020B0609020204030204" pitchFamily="49" charset="0"/>
              </a:rPr>
              <a:t>':password'</a:t>
            </a:r>
            <a:r>
              <a:rPr lang="fr-FR" sz="1400" b="0" noProof="1">
                <a:solidFill>
                  <a:srgbClr val="D4D4D4"/>
                </a:solidFill>
                <a:effectLst/>
                <a:latin typeface="Consolas" panose="020B0609020204030204" pitchFamily="49" charset="0"/>
              </a:rPr>
              <a:t>, </a:t>
            </a:r>
            <a:r>
              <a:rPr lang="fr-FR" sz="1400" b="0" noProof="1">
                <a:solidFill>
                  <a:srgbClr val="9CDCFE"/>
                </a:solidFill>
                <a:effectLst/>
                <a:latin typeface="Consolas" panose="020B0609020204030204" pitchFamily="49" charset="0"/>
              </a:rPr>
              <a:t>$_POST</a:t>
            </a:r>
            <a:r>
              <a:rPr lang="fr-FR" sz="1400" b="0" noProof="1">
                <a:solidFill>
                  <a:srgbClr val="D4D4D4"/>
                </a:solidFill>
                <a:effectLst/>
                <a:latin typeface="Consolas" panose="020B0609020204030204" pitchFamily="49" charset="0"/>
              </a:rPr>
              <a:t>[</a:t>
            </a:r>
            <a:r>
              <a:rPr lang="fr-FR" sz="1400" b="0" noProof="1">
                <a:solidFill>
                  <a:srgbClr val="CE9178"/>
                </a:solidFill>
                <a:effectLst/>
                <a:latin typeface="Consolas" panose="020B0609020204030204" pitchFamily="49" charset="0"/>
              </a:rPr>
              <a:t>'password'</a:t>
            </a:r>
            <a:r>
              <a:rPr lang="fr-FR" sz="1400" b="0" noProof="1">
                <a:solidFill>
                  <a:srgbClr val="D4D4D4"/>
                </a:solidFill>
                <a:effectLst/>
                <a:latin typeface="Consolas" panose="020B0609020204030204" pitchFamily="49" charset="0"/>
              </a:rPr>
              <a:t>]);</a:t>
            </a:r>
          </a:p>
          <a:p>
            <a:br>
              <a:rPr lang="fr-FR" sz="1400" b="0" noProof="1">
                <a:solidFill>
                  <a:srgbClr val="D4D4D4"/>
                </a:solidFill>
                <a:effectLst/>
                <a:latin typeface="Consolas" panose="020B0609020204030204" pitchFamily="49" charset="0"/>
              </a:rPr>
            </a:br>
            <a:r>
              <a:rPr lang="fr-FR" sz="1400" b="0" noProof="1">
                <a:solidFill>
                  <a:srgbClr val="6A9955"/>
                </a:solidFill>
                <a:effectLst/>
                <a:latin typeface="Consolas" panose="020B0609020204030204" pitchFamily="49" charset="0"/>
              </a:rPr>
              <a:t>// Exécution</a:t>
            </a:r>
            <a:endParaRPr lang="fr-FR" sz="1400" b="0" noProof="1">
              <a:solidFill>
                <a:srgbClr val="D4D4D4"/>
              </a:solidFill>
              <a:effectLst/>
              <a:latin typeface="Consolas" panose="020B0609020204030204" pitchFamily="49" charset="0"/>
            </a:endParaRPr>
          </a:p>
          <a:p>
            <a:r>
              <a:rPr lang="fr-FR" sz="1400" b="0" noProof="1">
                <a:solidFill>
                  <a:srgbClr val="9CDCFE"/>
                </a:solidFill>
                <a:effectLst/>
                <a:latin typeface="Consolas" panose="020B0609020204030204" pitchFamily="49" charset="0"/>
              </a:rPr>
              <a:t>$req</a:t>
            </a:r>
            <a:r>
              <a:rPr lang="fr-FR" sz="1400" b="0" noProof="1">
                <a:solidFill>
                  <a:srgbClr val="D4D4D4"/>
                </a:solidFill>
                <a:effectLst/>
                <a:latin typeface="Consolas" panose="020B0609020204030204" pitchFamily="49" charset="0"/>
              </a:rPr>
              <a:t>-&gt;</a:t>
            </a:r>
            <a:r>
              <a:rPr lang="fr-FR" sz="1400" b="0" noProof="1">
                <a:solidFill>
                  <a:srgbClr val="DCDCAA"/>
                </a:solidFill>
                <a:effectLst/>
                <a:latin typeface="Consolas" panose="020B0609020204030204" pitchFamily="49" charset="0"/>
              </a:rPr>
              <a:t>execute</a:t>
            </a:r>
            <a:r>
              <a:rPr lang="fr-FR" sz="1400" b="0" noProof="1">
                <a:solidFill>
                  <a:srgbClr val="D4D4D4"/>
                </a:solidFill>
                <a:effectLst/>
                <a:latin typeface="Consolas" panose="020B0609020204030204" pitchFamily="49" charset="0"/>
              </a:rPr>
              <a:t>(); </a:t>
            </a:r>
            <a:r>
              <a:rPr lang="fr-FR" sz="1400" b="0" noProof="1">
                <a:solidFill>
                  <a:srgbClr val="6A9955"/>
                </a:solidFill>
                <a:effectLst/>
                <a:latin typeface="Consolas" panose="020B0609020204030204" pitchFamily="49" charset="0"/>
              </a:rPr>
              <a:t>// true or false or PDOException</a:t>
            </a:r>
            <a:endParaRPr lang="fr-FR" sz="1400" b="0" noProof="1">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60559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10767060" y="107659"/>
            <a:ext cx="1321474" cy="723550"/>
          </a:xfrm>
        </p:spPr>
        <p:txBody>
          <a:bodyPr>
            <a:normAutofit/>
          </a:bodyPr>
          <a:lstStyle/>
          <a:p>
            <a:pPr algn="r"/>
            <a:r>
              <a:rPr lang="fr-FR" sz="4400" dirty="0">
                <a:solidFill>
                  <a:srgbClr val="4A2318"/>
                </a:solidFill>
              </a:rPr>
              <a:t>PDO</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9852660"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PDO </a:t>
            </a:r>
            <a:r>
              <a:rPr lang="en-US" sz="3200" dirty="0">
                <a:solidFill>
                  <a:srgbClr val="4A2318"/>
                </a:solidFill>
              </a:rPr>
              <a:t>Prepare</a:t>
            </a:r>
            <a:r>
              <a:rPr lang="fr-FR" sz="3200" dirty="0">
                <a:solidFill>
                  <a:srgbClr val="4A2318"/>
                </a:solidFill>
              </a:rPr>
              <a:t> - Example</a:t>
            </a:r>
          </a:p>
        </p:txBody>
      </p:sp>
      <p:sp>
        <p:nvSpPr>
          <p:cNvPr id="27" name="Rectangle : avec coins arrondis en diagonale 26">
            <a:extLst>
              <a:ext uri="{FF2B5EF4-FFF2-40B4-BE49-F238E27FC236}">
                <a16:creationId xmlns:a16="http://schemas.microsoft.com/office/drawing/2014/main" id="{B7984D5E-B64A-4EB3-B05A-6D523BF0785E}"/>
              </a:ext>
            </a:extLst>
          </p:cNvPr>
          <p:cNvSpPr/>
          <p:nvPr/>
        </p:nvSpPr>
        <p:spPr>
          <a:xfrm>
            <a:off x="1006286" y="1372929"/>
            <a:ext cx="10991850" cy="3166824"/>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500" b="0" noProof="1">
                <a:solidFill>
                  <a:srgbClr val="6A9955"/>
                </a:solidFill>
                <a:effectLst/>
                <a:latin typeface="Consolas" panose="020B0609020204030204" pitchFamily="49" charset="0"/>
              </a:rPr>
              <a:t>// $_POST = [</a:t>
            </a:r>
            <a:endParaRPr lang="en-US" sz="1500" b="0" noProof="1">
              <a:solidFill>
                <a:srgbClr val="D4D4D4"/>
              </a:solidFill>
              <a:effectLst/>
              <a:latin typeface="Consolas" panose="020B0609020204030204" pitchFamily="49" charset="0"/>
            </a:endParaRPr>
          </a:p>
          <a:p>
            <a:r>
              <a:rPr lang="en-US" sz="1500" b="0" noProof="1">
                <a:solidFill>
                  <a:srgbClr val="6A9955"/>
                </a:solidFill>
                <a:effectLst/>
                <a:latin typeface="Consolas" panose="020B0609020204030204" pitchFamily="49" charset="0"/>
              </a:rPr>
              <a:t>//     'items' =&gt; [48, 19, 568]</a:t>
            </a:r>
            <a:endParaRPr lang="en-US" sz="1500" b="0" noProof="1">
              <a:solidFill>
                <a:srgbClr val="D4D4D4"/>
              </a:solidFill>
              <a:effectLst/>
              <a:latin typeface="Consolas" panose="020B0609020204030204" pitchFamily="49" charset="0"/>
            </a:endParaRPr>
          </a:p>
          <a:p>
            <a:r>
              <a:rPr lang="en-US" sz="1500" b="0" noProof="1">
                <a:solidFill>
                  <a:srgbClr val="6A9955"/>
                </a:solidFill>
                <a:effectLst/>
                <a:latin typeface="Consolas" panose="020B0609020204030204" pitchFamily="49" charset="0"/>
              </a:rPr>
              <a:t>// ]</a:t>
            </a:r>
          </a:p>
          <a:p>
            <a:endParaRPr lang="fr-FR" sz="1500" b="0" dirty="0">
              <a:solidFill>
                <a:srgbClr val="6A9955"/>
              </a:solidFill>
              <a:effectLst/>
              <a:latin typeface="Consolas" panose="020B0609020204030204" pitchFamily="49" charset="0"/>
            </a:endParaRPr>
          </a:p>
          <a:p>
            <a:r>
              <a:rPr lang="fr-FR" sz="1500" b="0" noProof="1">
                <a:solidFill>
                  <a:srgbClr val="6A9955"/>
                </a:solidFill>
                <a:effectLst/>
                <a:latin typeface="Consolas" panose="020B0609020204030204" pitchFamily="49" charset="0"/>
              </a:rPr>
              <a:t>// Préparation</a:t>
            </a:r>
            <a:endParaRPr lang="fr-FR" sz="1500" b="0" noProof="1">
              <a:solidFill>
                <a:srgbClr val="D4D4D4"/>
              </a:solidFill>
              <a:effectLst/>
              <a:latin typeface="Consolas" panose="020B0609020204030204" pitchFamily="49" charset="0"/>
            </a:endParaRPr>
          </a:p>
          <a:p>
            <a:r>
              <a:rPr lang="fr-FR" sz="1500" b="0" noProof="1">
                <a:solidFill>
                  <a:srgbClr val="9CDCFE"/>
                </a:solidFill>
                <a:effectLst/>
                <a:latin typeface="Consolas" panose="020B0609020204030204" pitchFamily="49" charset="0"/>
              </a:rPr>
              <a:t>$req</a:t>
            </a:r>
            <a:r>
              <a:rPr lang="fr-FR" sz="1500" b="0" noProof="1">
                <a:solidFill>
                  <a:srgbClr val="D4D4D4"/>
                </a:solidFill>
                <a:effectLst/>
                <a:latin typeface="Consolas" panose="020B0609020204030204" pitchFamily="49" charset="0"/>
              </a:rPr>
              <a:t> = </a:t>
            </a:r>
            <a:r>
              <a:rPr lang="fr-FR" sz="1500" b="0" noProof="1">
                <a:solidFill>
                  <a:srgbClr val="9CDCFE"/>
                </a:solidFill>
                <a:effectLst/>
                <a:latin typeface="Consolas" panose="020B0609020204030204" pitchFamily="49" charset="0"/>
              </a:rPr>
              <a:t>$db</a:t>
            </a:r>
            <a:r>
              <a:rPr lang="fr-FR" sz="1500" b="0" noProof="1">
                <a:solidFill>
                  <a:srgbClr val="D4D4D4"/>
                </a:solidFill>
                <a:effectLst/>
                <a:latin typeface="Consolas" panose="020B0609020204030204" pitchFamily="49" charset="0"/>
              </a:rPr>
              <a:t>-&gt;</a:t>
            </a:r>
            <a:r>
              <a:rPr lang="fr-FR" sz="1500" b="0" noProof="1">
                <a:solidFill>
                  <a:srgbClr val="DCDCAA"/>
                </a:solidFill>
                <a:effectLst/>
                <a:latin typeface="Consolas" panose="020B0609020204030204" pitchFamily="49" charset="0"/>
              </a:rPr>
              <a:t>prepare</a:t>
            </a:r>
            <a:r>
              <a:rPr lang="fr-FR" sz="1500" b="0" noProof="1">
                <a:solidFill>
                  <a:srgbClr val="D4D4D4"/>
                </a:solidFill>
                <a:effectLst/>
                <a:latin typeface="Consolas" panose="020B0609020204030204" pitchFamily="49" charset="0"/>
              </a:rPr>
              <a:t>(</a:t>
            </a:r>
            <a:r>
              <a:rPr lang="fr-FR" sz="1500" b="0" noProof="1">
                <a:solidFill>
                  <a:srgbClr val="CE9178"/>
                </a:solidFill>
                <a:effectLst/>
                <a:latin typeface="Consolas" panose="020B0609020204030204" pitchFamily="49" charset="0"/>
              </a:rPr>
              <a:t>"</a:t>
            </a:r>
            <a:r>
              <a:rPr lang="fr-FR" sz="1500" b="0" noProof="1">
                <a:solidFill>
                  <a:srgbClr val="569CD6"/>
                </a:solidFill>
                <a:effectLst/>
                <a:latin typeface="Consolas" panose="020B0609020204030204" pitchFamily="49" charset="0"/>
              </a:rPr>
              <a:t>INSERT</a:t>
            </a:r>
            <a:r>
              <a:rPr lang="fr-FR" sz="1500" b="0" noProof="1">
                <a:solidFill>
                  <a:srgbClr val="CE9178"/>
                </a:solidFill>
                <a:effectLst/>
                <a:latin typeface="Consolas" panose="020B0609020204030204" pitchFamily="49" charset="0"/>
              </a:rPr>
              <a:t> </a:t>
            </a:r>
            <a:r>
              <a:rPr lang="fr-FR" sz="1500" b="0" noProof="1">
                <a:solidFill>
                  <a:srgbClr val="569CD6"/>
                </a:solidFill>
                <a:effectLst/>
                <a:latin typeface="Consolas" panose="020B0609020204030204" pitchFamily="49" charset="0"/>
              </a:rPr>
              <a:t>INTO</a:t>
            </a:r>
            <a:r>
              <a:rPr lang="fr-FR" sz="1500" b="0" noProof="1">
                <a:solidFill>
                  <a:srgbClr val="CE9178"/>
                </a:solidFill>
                <a:effectLst/>
                <a:latin typeface="Consolas" panose="020B0609020204030204" pitchFamily="49" charset="0"/>
              </a:rPr>
              <a:t> users_items (</a:t>
            </a:r>
            <a:r>
              <a:rPr lang="fr-FR" sz="1500" b="0" noProof="1">
                <a:solidFill>
                  <a:srgbClr val="FFFFFF"/>
                </a:solidFill>
                <a:effectLst/>
                <a:latin typeface="Consolas" panose="020B0609020204030204" pitchFamily="49" charset="0"/>
              </a:rPr>
              <a:t>user_id</a:t>
            </a:r>
            <a:r>
              <a:rPr lang="fr-FR" sz="1500" b="0" noProof="1">
                <a:solidFill>
                  <a:srgbClr val="CE9178"/>
                </a:solidFill>
                <a:effectLst/>
                <a:latin typeface="Consolas" panose="020B0609020204030204" pitchFamily="49" charset="0"/>
              </a:rPr>
              <a:t>, </a:t>
            </a:r>
            <a:r>
              <a:rPr lang="fr-FR" sz="1500" b="0" noProof="1">
                <a:solidFill>
                  <a:srgbClr val="FFFFFF"/>
                </a:solidFill>
                <a:effectLst/>
                <a:latin typeface="Consolas" panose="020B0609020204030204" pitchFamily="49" charset="0"/>
              </a:rPr>
              <a:t>item_id</a:t>
            </a:r>
            <a:r>
              <a:rPr lang="fr-FR" sz="1500" b="0" noProof="1">
                <a:solidFill>
                  <a:srgbClr val="CE9178"/>
                </a:solidFill>
                <a:effectLst/>
                <a:latin typeface="Consolas" panose="020B0609020204030204" pitchFamily="49" charset="0"/>
              </a:rPr>
              <a:t>) </a:t>
            </a:r>
            <a:r>
              <a:rPr lang="fr-FR" sz="1500" b="0" noProof="1">
                <a:solidFill>
                  <a:srgbClr val="569CD6"/>
                </a:solidFill>
                <a:effectLst/>
                <a:latin typeface="Consolas" panose="020B0609020204030204" pitchFamily="49" charset="0"/>
              </a:rPr>
              <a:t>VALUES</a:t>
            </a:r>
            <a:r>
              <a:rPr lang="fr-FR" sz="1500" b="0" noProof="1">
                <a:solidFill>
                  <a:srgbClr val="CE9178"/>
                </a:solidFill>
                <a:effectLst/>
                <a:latin typeface="Consolas" panose="020B0609020204030204" pitchFamily="49" charset="0"/>
              </a:rPr>
              <a:t> (</a:t>
            </a:r>
            <a:r>
              <a:rPr lang="fr-FR" sz="1500" b="0" noProof="1">
                <a:solidFill>
                  <a:srgbClr val="934BC9"/>
                </a:solidFill>
                <a:effectLst/>
                <a:latin typeface="Consolas" panose="020B0609020204030204" pitchFamily="49" charset="0"/>
              </a:rPr>
              <a:t>:user_id</a:t>
            </a:r>
            <a:r>
              <a:rPr lang="fr-FR" sz="1500" b="0" noProof="1">
                <a:solidFill>
                  <a:srgbClr val="CE9178"/>
                </a:solidFill>
                <a:effectLst/>
                <a:latin typeface="Consolas" panose="020B0609020204030204" pitchFamily="49" charset="0"/>
              </a:rPr>
              <a:t>, </a:t>
            </a:r>
            <a:r>
              <a:rPr lang="fr-FR" sz="1500" b="0" noProof="1">
                <a:solidFill>
                  <a:srgbClr val="934BC9"/>
                </a:solidFill>
                <a:effectLst/>
                <a:latin typeface="Consolas" panose="020B0609020204030204" pitchFamily="49" charset="0"/>
              </a:rPr>
              <a:t>:item_id</a:t>
            </a:r>
            <a:r>
              <a:rPr lang="fr-FR" sz="1500" b="0" noProof="1">
                <a:solidFill>
                  <a:srgbClr val="CE9178"/>
                </a:solidFill>
                <a:effectLst/>
                <a:latin typeface="Consolas" panose="020B0609020204030204" pitchFamily="49" charset="0"/>
              </a:rPr>
              <a:t>)"</a:t>
            </a:r>
            <a:r>
              <a:rPr lang="fr-FR" sz="1500" b="0" noProof="1">
                <a:solidFill>
                  <a:srgbClr val="D4D4D4"/>
                </a:solidFill>
                <a:effectLst/>
                <a:latin typeface="Consolas" panose="020B0609020204030204" pitchFamily="49" charset="0"/>
              </a:rPr>
              <a:t>);</a:t>
            </a:r>
          </a:p>
          <a:p>
            <a:r>
              <a:rPr lang="fr-FR" sz="1500" b="0" noProof="1">
                <a:solidFill>
                  <a:srgbClr val="9CDCFE"/>
                </a:solidFill>
                <a:effectLst/>
                <a:latin typeface="Consolas" panose="020B0609020204030204" pitchFamily="49" charset="0"/>
              </a:rPr>
              <a:t>$req</a:t>
            </a:r>
            <a:r>
              <a:rPr lang="fr-FR" sz="1500" b="0" noProof="1">
                <a:solidFill>
                  <a:srgbClr val="D4D4D4"/>
                </a:solidFill>
                <a:effectLst/>
                <a:latin typeface="Consolas" panose="020B0609020204030204" pitchFamily="49" charset="0"/>
              </a:rPr>
              <a:t>-&gt;</a:t>
            </a:r>
            <a:r>
              <a:rPr lang="fr-FR" sz="1500" b="0" noProof="1">
                <a:solidFill>
                  <a:srgbClr val="DCDCAA"/>
                </a:solidFill>
                <a:effectLst/>
                <a:latin typeface="Consolas" panose="020B0609020204030204" pitchFamily="49" charset="0"/>
              </a:rPr>
              <a:t>bindParam</a:t>
            </a:r>
            <a:r>
              <a:rPr lang="fr-FR" sz="1500" b="0" noProof="1">
                <a:solidFill>
                  <a:srgbClr val="D4D4D4"/>
                </a:solidFill>
                <a:effectLst/>
                <a:latin typeface="Consolas" panose="020B0609020204030204" pitchFamily="49" charset="0"/>
              </a:rPr>
              <a:t>(</a:t>
            </a:r>
            <a:r>
              <a:rPr lang="fr-FR" sz="1500" b="0" noProof="1">
                <a:solidFill>
                  <a:srgbClr val="CE9178"/>
                </a:solidFill>
                <a:effectLst/>
                <a:latin typeface="Consolas" panose="020B0609020204030204" pitchFamily="49" charset="0"/>
              </a:rPr>
              <a:t>':user_id'</a:t>
            </a:r>
            <a:r>
              <a:rPr lang="fr-FR" sz="1500" b="0" noProof="1">
                <a:solidFill>
                  <a:srgbClr val="D4D4D4"/>
                </a:solidFill>
                <a:effectLst/>
                <a:latin typeface="Consolas" panose="020B0609020204030204" pitchFamily="49" charset="0"/>
              </a:rPr>
              <a:t>, </a:t>
            </a:r>
            <a:r>
              <a:rPr lang="fr-FR" sz="1500" b="0" noProof="1">
                <a:solidFill>
                  <a:srgbClr val="9CDCFE"/>
                </a:solidFill>
                <a:effectLst/>
                <a:latin typeface="Consolas" panose="020B0609020204030204" pitchFamily="49" charset="0"/>
              </a:rPr>
              <a:t>$_SESSION</a:t>
            </a:r>
            <a:r>
              <a:rPr lang="fr-FR" sz="1500" b="0" noProof="1">
                <a:solidFill>
                  <a:srgbClr val="D4D4D4"/>
                </a:solidFill>
                <a:effectLst/>
                <a:latin typeface="Consolas" panose="020B0609020204030204" pitchFamily="49" charset="0"/>
              </a:rPr>
              <a:t>[</a:t>
            </a:r>
            <a:r>
              <a:rPr lang="fr-FR" sz="1500" b="0" noProof="1">
                <a:solidFill>
                  <a:srgbClr val="CE9178"/>
                </a:solidFill>
                <a:effectLst/>
                <a:latin typeface="Consolas" panose="020B0609020204030204" pitchFamily="49" charset="0"/>
              </a:rPr>
              <a:t>'userId'</a:t>
            </a:r>
            <a:r>
              <a:rPr lang="fr-FR" sz="1500" b="0" noProof="1">
                <a:solidFill>
                  <a:srgbClr val="D4D4D4"/>
                </a:solidFill>
                <a:effectLst/>
                <a:latin typeface="Consolas" panose="020B0609020204030204" pitchFamily="49" charset="0"/>
              </a:rPr>
              <a:t>]);</a:t>
            </a:r>
          </a:p>
          <a:p>
            <a:br>
              <a:rPr lang="fr-FR" sz="1500" b="0" noProof="1">
                <a:solidFill>
                  <a:srgbClr val="D4D4D4"/>
                </a:solidFill>
                <a:effectLst/>
                <a:latin typeface="Consolas" panose="020B0609020204030204" pitchFamily="49" charset="0"/>
              </a:rPr>
            </a:br>
            <a:r>
              <a:rPr lang="fr-FR" sz="1500" b="0" noProof="1">
                <a:solidFill>
                  <a:srgbClr val="C586C0"/>
                </a:solidFill>
                <a:effectLst/>
                <a:latin typeface="Consolas" panose="020B0609020204030204" pitchFamily="49" charset="0"/>
              </a:rPr>
              <a:t>foreach</a:t>
            </a:r>
            <a:r>
              <a:rPr lang="fr-FR" sz="1500" b="0" noProof="1">
                <a:solidFill>
                  <a:srgbClr val="D4D4D4"/>
                </a:solidFill>
                <a:effectLst/>
                <a:latin typeface="Consolas" panose="020B0609020204030204" pitchFamily="49" charset="0"/>
              </a:rPr>
              <a:t>(</a:t>
            </a:r>
            <a:r>
              <a:rPr lang="fr-FR" sz="1500" b="0" noProof="1">
                <a:solidFill>
                  <a:srgbClr val="9CDCFE"/>
                </a:solidFill>
                <a:effectLst/>
                <a:latin typeface="Consolas" panose="020B0609020204030204" pitchFamily="49" charset="0"/>
              </a:rPr>
              <a:t>$_POST</a:t>
            </a:r>
            <a:r>
              <a:rPr lang="fr-FR" sz="1500" b="0" noProof="1">
                <a:solidFill>
                  <a:srgbClr val="D4D4D4"/>
                </a:solidFill>
                <a:effectLst/>
                <a:latin typeface="Consolas" panose="020B0609020204030204" pitchFamily="49" charset="0"/>
              </a:rPr>
              <a:t>[</a:t>
            </a:r>
            <a:r>
              <a:rPr lang="fr-FR" sz="1500" b="0" noProof="1">
                <a:solidFill>
                  <a:srgbClr val="CE9178"/>
                </a:solidFill>
                <a:effectLst/>
                <a:latin typeface="Consolas" panose="020B0609020204030204" pitchFamily="49" charset="0"/>
              </a:rPr>
              <a:t>'items'</a:t>
            </a:r>
            <a:r>
              <a:rPr lang="fr-FR" sz="1500" b="0" noProof="1">
                <a:solidFill>
                  <a:srgbClr val="D4D4D4"/>
                </a:solidFill>
                <a:effectLst/>
                <a:latin typeface="Consolas" panose="020B0609020204030204" pitchFamily="49" charset="0"/>
              </a:rPr>
              <a:t>] as </a:t>
            </a:r>
            <a:r>
              <a:rPr lang="fr-FR" sz="1500" b="0" noProof="1">
                <a:solidFill>
                  <a:srgbClr val="9CDCFE"/>
                </a:solidFill>
                <a:effectLst/>
                <a:latin typeface="Consolas" panose="020B0609020204030204" pitchFamily="49" charset="0"/>
              </a:rPr>
              <a:t>$itemId</a:t>
            </a:r>
            <a:r>
              <a:rPr lang="fr-FR" sz="1500" b="0" noProof="1">
                <a:solidFill>
                  <a:srgbClr val="D4D4D4"/>
                </a:solidFill>
                <a:effectLst/>
                <a:latin typeface="Consolas" panose="020B0609020204030204" pitchFamily="49" charset="0"/>
              </a:rPr>
              <a:t>) {</a:t>
            </a:r>
          </a:p>
          <a:p>
            <a:r>
              <a:rPr lang="fr-FR" sz="1500" b="0" noProof="1">
                <a:solidFill>
                  <a:srgbClr val="D4D4D4"/>
                </a:solidFill>
                <a:effectLst/>
                <a:latin typeface="Consolas" panose="020B0609020204030204" pitchFamily="49" charset="0"/>
              </a:rPr>
              <a:t>    </a:t>
            </a:r>
            <a:r>
              <a:rPr lang="fr-FR" sz="1500" b="0" noProof="1">
                <a:solidFill>
                  <a:srgbClr val="9CDCFE"/>
                </a:solidFill>
                <a:effectLst/>
                <a:latin typeface="Consolas" panose="020B0609020204030204" pitchFamily="49" charset="0"/>
              </a:rPr>
              <a:t>$req</a:t>
            </a:r>
            <a:r>
              <a:rPr lang="fr-FR" sz="1500" b="0" noProof="1">
                <a:solidFill>
                  <a:srgbClr val="D4D4D4"/>
                </a:solidFill>
                <a:effectLst/>
                <a:latin typeface="Consolas" panose="020B0609020204030204" pitchFamily="49" charset="0"/>
              </a:rPr>
              <a:t>-&gt;</a:t>
            </a:r>
            <a:r>
              <a:rPr lang="fr-FR" sz="1500" b="0" noProof="1">
                <a:solidFill>
                  <a:srgbClr val="DCDCAA"/>
                </a:solidFill>
                <a:effectLst/>
                <a:latin typeface="Consolas" panose="020B0609020204030204" pitchFamily="49" charset="0"/>
              </a:rPr>
              <a:t>bindParam</a:t>
            </a:r>
            <a:r>
              <a:rPr lang="fr-FR" sz="1500" b="0" noProof="1">
                <a:solidFill>
                  <a:srgbClr val="D4D4D4"/>
                </a:solidFill>
                <a:effectLst/>
                <a:latin typeface="Consolas" panose="020B0609020204030204" pitchFamily="49" charset="0"/>
              </a:rPr>
              <a:t>(</a:t>
            </a:r>
            <a:r>
              <a:rPr lang="fr-FR" sz="1500" b="0" noProof="1">
                <a:solidFill>
                  <a:srgbClr val="CE9178"/>
                </a:solidFill>
                <a:effectLst/>
                <a:latin typeface="Consolas" panose="020B0609020204030204" pitchFamily="49" charset="0"/>
              </a:rPr>
              <a:t>':item_id'</a:t>
            </a:r>
            <a:r>
              <a:rPr lang="fr-FR" sz="1500" b="0" noProof="1">
                <a:solidFill>
                  <a:srgbClr val="D4D4D4"/>
                </a:solidFill>
                <a:effectLst/>
                <a:latin typeface="Consolas" panose="020B0609020204030204" pitchFamily="49" charset="0"/>
              </a:rPr>
              <a:t>, </a:t>
            </a:r>
            <a:r>
              <a:rPr lang="fr-FR" sz="1500" b="0" noProof="1">
                <a:solidFill>
                  <a:srgbClr val="9CDCFE"/>
                </a:solidFill>
                <a:effectLst/>
                <a:latin typeface="Consolas" panose="020B0609020204030204" pitchFamily="49" charset="0"/>
              </a:rPr>
              <a:t>$itemId</a:t>
            </a:r>
            <a:r>
              <a:rPr lang="fr-FR" sz="1500" b="0" noProof="1">
                <a:solidFill>
                  <a:srgbClr val="D4D4D4"/>
                </a:solidFill>
                <a:effectLst/>
                <a:latin typeface="Consolas" panose="020B0609020204030204" pitchFamily="49" charset="0"/>
              </a:rPr>
              <a:t>);</a:t>
            </a:r>
          </a:p>
          <a:p>
            <a:r>
              <a:rPr lang="fr-FR" sz="1500" b="0" noProof="1">
                <a:solidFill>
                  <a:srgbClr val="D4D4D4"/>
                </a:solidFill>
                <a:effectLst/>
                <a:latin typeface="Consolas" panose="020B0609020204030204" pitchFamily="49" charset="0"/>
              </a:rPr>
              <a:t>    </a:t>
            </a:r>
            <a:r>
              <a:rPr lang="fr-FR" sz="1500" b="0" noProof="1">
                <a:solidFill>
                  <a:srgbClr val="9CDCFE"/>
                </a:solidFill>
                <a:effectLst/>
                <a:latin typeface="Consolas" panose="020B0609020204030204" pitchFamily="49" charset="0"/>
              </a:rPr>
              <a:t>$req</a:t>
            </a:r>
            <a:r>
              <a:rPr lang="fr-FR" sz="1500" b="0" noProof="1">
                <a:solidFill>
                  <a:srgbClr val="D4D4D4"/>
                </a:solidFill>
                <a:effectLst/>
                <a:latin typeface="Consolas" panose="020B0609020204030204" pitchFamily="49" charset="0"/>
              </a:rPr>
              <a:t>-&gt;</a:t>
            </a:r>
            <a:r>
              <a:rPr lang="fr-FR" sz="1500" b="0" noProof="1">
                <a:solidFill>
                  <a:srgbClr val="DCDCAA"/>
                </a:solidFill>
                <a:effectLst/>
                <a:latin typeface="Consolas" panose="020B0609020204030204" pitchFamily="49" charset="0"/>
              </a:rPr>
              <a:t>execute</a:t>
            </a:r>
            <a:r>
              <a:rPr lang="fr-FR" sz="1500" b="0" noProof="1">
                <a:solidFill>
                  <a:srgbClr val="D4D4D4"/>
                </a:solidFill>
                <a:effectLst/>
                <a:latin typeface="Consolas" panose="020B0609020204030204" pitchFamily="49" charset="0"/>
              </a:rPr>
              <a:t>(); </a:t>
            </a:r>
          </a:p>
          <a:p>
            <a:r>
              <a:rPr lang="fr-FR" sz="1500" b="0" noProof="1">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136322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10767060" y="107659"/>
            <a:ext cx="1321474" cy="723550"/>
          </a:xfrm>
        </p:spPr>
        <p:txBody>
          <a:bodyPr>
            <a:normAutofit/>
          </a:bodyPr>
          <a:lstStyle/>
          <a:p>
            <a:pPr algn="r"/>
            <a:r>
              <a:rPr lang="fr-FR" sz="4400" dirty="0">
                <a:solidFill>
                  <a:srgbClr val="4A2318"/>
                </a:solidFill>
              </a:rPr>
              <a:t>PDO</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9852660"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PDO </a:t>
            </a:r>
            <a:r>
              <a:rPr lang="en-US" sz="3200" dirty="0">
                <a:solidFill>
                  <a:srgbClr val="4A2318"/>
                </a:solidFill>
              </a:rPr>
              <a:t>Prepare</a:t>
            </a:r>
            <a:r>
              <a:rPr lang="fr-FR" sz="3200" dirty="0">
                <a:solidFill>
                  <a:srgbClr val="4A2318"/>
                </a:solidFill>
              </a:rPr>
              <a:t> – Style Example</a:t>
            </a:r>
          </a:p>
        </p:txBody>
      </p:sp>
      <p:sp>
        <p:nvSpPr>
          <p:cNvPr id="27" name="Rectangle : avec coins arrondis en diagonale 26">
            <a:extLst>
              <a:ext uri="{FF2B5EF4-FFF2-40B4-BE49-F238E27FC236}">
                <a16:creationId xmlns:a16="http://schemas.microsoft.com/office/drawing/2014/main" id="{B7984D5E-B64A-4EB3-B05A-6D523BF0785E}"/>
              </a:ext>
            </a:extLst>
          </p:cNvPr>
          <p:cNvSpPr/>
          <p:nvPr/>
        </p:nvSpPr>
        <p:spPr>
          <a:xfrm>
            <a:off x="946911" y="1376305"/>
            <a:ext cx="10991850" cy="1191816"/>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600" b="0" noProof="1">
                <a:solidFill>
                  <a:srgbClr val="9CDCFE"/>
                </a:solidFill>
                <a:effectLst/>
                <a:latin typeface="Consolas" panose="020B0609020204030204" pitchFamily="49" charset="0"/>
              </a:rPr>
              <a:t>$email</a:t>
            </a:r>
            <a:r>
              <a:rPr lang="fr-FR" sz="1600" b="0" noProof="1">
                <a:solidFill>
                  <a:srgbClr val="D4D4D4"/>
                </a:solidFill>
                <a:effectLst/>
                <a:latin typeface="Consolas" panose="020B0609020204030204" pitchFamily="49" charset="0"/>
              </a:rPr>
              <a:t> = </a:t>
            </a:r>
            <a:r>
              <a:rPr lang="fr-FR" sz="1600" b="0" noProof="1">
                <a:solidFill>
                  <a:srgbClr val="9CDCFE"/>
                </a:solidFill>
                <a:effectLst/>
                <a:latin typeface="Consolas" panose="020B0609020204030204" pitchFamily="49" charset="0"/>
              </a:rPr>
              <a:t>$_POST</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'email'</a:t>
            </a:r>
            <a:r>
              <a:rPr lang="fr-FR" sz="1600" b="0" noProof="1">
                <a:solidFill>
                  <a:srgbClr val="D4D4D4"/>
                </a:solidFill>
                <a:effectLst/>
                <a:latin typeface="Consolas" panose="020B0609020204030204" pitchFamily="49" charset="0"/>
              </a:rPr>
              <a:t>];</a:t>
            </a:r>
          </a:p>
          <a:p>
            <a:r>
              <a:rPr lang="fr-FR" sz="1600" b="0" noProof="1">
                <a:solidFill>
                  <a:srgbClr val="9CDCFE"/>
                </a:solidFill>
                <a:effectLst/>
                <a:latin typeface="Consolas" panose="020B0609020204030204" pitchFamily="49" charset="0"/>
              </a:rPr>
              <a:t>$password</a:t>
            </a:r>
            <a:r>
              <a:rPr lang="fr-FR" sz="1600" b="0" noProof="1">
                <a:solidFill>
                  <a:srgbClr val="D4D4D4"/>
                </a:solidFill>
                <a:effectLst/>
                <a:latin typeface="Consolas" panose="020B0609020204030204" pitchFamily="49" charset="0"/>
              </a:rPr>
              <a:t> = </a:t>
            </a:r>
            <a:r>
              <a:rPr lang="fr-FR" sz="1600" b="0" noProof="1">
                <a:solidFill>
                  <a:srgbClr val="9CDCFE"/>
                </a:solidFill>
                <a:effectLst/>
                <a:latin typeface="Consolas" panose="020B0609020204030204" pitchFamily="49" charset="0"/>
              </a:rPr>
              <a:t>$_POST</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'password'</a:t>
            </a:r>
            <a:r>
              <a:rPr lang="fr-FR" sz="1600" b="0" noProof="1">
                <a:solidFill>
                  <a:srgbClr val="D4D4D4"/>
                </a:solidFill>
                <a:effectLst/>
                <a:latin typeface="Consolas" panose="020B0609020204030204" pitchFamily="49" charset="0"/>
              </a:rPr>
              <a:t>];</a:t>
            </a:r>
          </a:p>
          <a:p>
            <a:r>
              <a:rPr lang="fr-FR" sz="1600" b="0" noProof="1">
                <a:solidFill>
                  <a:srgbClr val="9CDCFE"/>
                </a:solidFill>
                <a:effectLst/>
                <a:latin typeface="Consolas" panose="020B0609020204030204" pitchFamily="49" charset="0"/>
              </a:rPr>
              <a:t>$users</a:t>
            </a:r>
            <a:r>
              <a:rPr lang="fr-FR" sz="1600" b="0" noProof="1">
                <a:solidFill>
                  <a:srgbClr val="D4D4D4"/>
                </a:solidFill>
                <a:effectLst/>
                <a:latin typeface="Consolas" panose="020B0609020204030204" pitchFamily="49" charset="0"/>
              </a:rPr>
              <a:t> = </a:t>
            </a:r>
            <a:r>
              <a:rPr lang="fr-FR" sz="1600" b="0" noProof="1">
                <a:solidFill>
                  <a:srgbClr val="9CDCFE"/>
                </a:solidFill>
                <a:effectLst/>
                <a:latin typeface="Consolas" panose="020B0609020204030204" pitchFamily="49" charset="0"/>
              </a:rPr>
              <a:t>$db</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query</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a:t>
            </a:r>
            <a:r>
              <a:rPr lang="fr-FR" sz="1600" b="0" noProof="1">
                <a:solidFill>
                  <a:srgbClr val="569CD6"/>
                </a:solidFill>
                <a:effectLst/>
                <a:latin typeface="Consolas" panose="020B0609020204030204" pitchFamily="49" charset="0"/>
              </a:rPr>
              <a:t>SELECT</a:t>
            </a:r>
            <a:r>
              <a:rPr lang="fr-FR" sz="1600" b="0" noProof="1">
                <a:solidFill>
                  <a:srgbClr val="CE9178"/>
                </a:solidFill>
                <a:effectLst/>
                <a:latin typeface="Consolas" panose="020B0609020204030204" pitchFamily="49" charset="0"/>
              </a:rPr>
              <a:t> </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 </a:t>
            </a:r>
            <a:r>
              <a:rPr lang="fr-FR" sz="1600" b="0" noProof="1">
                <a:solidFill>
                  <a:srgbClr val="569CD6"/>
                </a:solidFill>
                <a:effectLst/>
                <a:latin typeface="Consolas" panose="020B0609020204030204" pitchFamily="49" charset="0"/>
              </a:rPr>
              <a:t>FROM</a:t>
            </a:r>
            <a:r>
              <a:rPr lang="fr-FR" sz="1600" b="0" noProof="1">
                <a:solidFill>
                  <a:srgbClr val="CE9178"/>
                </a:solidFill>
                <a:effectLst/>
                <a:latin typeface="Consolas" panose="020B0609020204030204" pitchFamily="49" charset="0"/>
              </a:rPr>
              <a:t> users </a:t>
            </a:r>
            <a:r>
              <a:rPr lang="fr-FR" sz="1600" b="0" noProof="1">
                <a:solidFill>
                  <a:srgbClr val="569CD6"/>
                </a:solidFill>
                <a:effectLst/>
                <a:latin typeface="Consolas" panose="020B0609020204030204" pitchFamily="49" charset="0"/>
              </a:rPr>
              <a:t>WHERE</a:t>
            </a:r>
            <a:r>
              <a:rPr lang="fr-FR" sz="1600" b="0" noProof="1">
                <a:solidFill>
                  <a:srgbClr val="CE9178"/>
                </a:solidFill>
                <a:effectLst/>
                <a:latin typeface="Consolas" panose="020B0609020204030204" pitchFamily="49" charset="0"/>
              </a:rPr>
              <a:t> email </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 </a:t>
            </a:r>
            <a:r>
              <a:rPr lang="fr-FR" sz="1600" noProof="1">
                <a:solidFill>
                  <a:srgbClr val="D7BA7D"/>
                </a:solidFill>
                <a:latin typeface="Consolas" panose="020B0609020204030204" pitchFamily="49" charset="0"/>
              </a:rPr>
              <a:t>'</a:t>
            </a:r>
            <a:r>
              <a:rPr lang="fr-FR" sz="1600" b="0" noProof="1">
                <a:solidFill>
                  <a:srgbClr val="9CDCFE"/>
                </a:solidFill>
                <a:effectLst/>
                <a:latin typeface="Consolas" panose="020B0609020204030204" pitchFamily="49" charset="0"/>
              </a:rPr>
              <a:t>$email</a:t>
            </a:r>
            <a:r>
              <a:rPr lang="fr-FR" sz="1600" noProof="1">
                <a:solidFill>
                  <a:srgbClr val="D7BA7D"/>
                </a:solidFill>
                <a:latin typeface="Consolas" panose="020B0609020204030204" pitchFamily="49" charset="0"/>
              </a:rPr>
              <a:t>'</a:t>
            </a:r>
            <a:r>
              <a:rPr lang="fr-FR" sz="1600" b="0" noProof="1">
                <a:solidFill>
                  <a:srgbClr val="CE9178"/>
                </a:solidFill>
                <a:effectLst/>
                <a:latin typeface="Consolas" panose="020B0609020204030204" pitchFamily="49" charset="0"/>
              </a:rPr>
              <a:t> </a:t>
            </a:r>
            <a:r>
              <a:rPr lang="fr-FR" sz="1600" b="0" noProof="1">
                <a:solidFill>
                  <a:srgbClr val="569CD6"/>
                </a:solidFill>
                <a:effectLst/>
                <a:latin typeface="Consolas" panose="020B0609020204030204" pitchFamily="49" charset="0"/>
              </a:rPr>
              <a:t>AND</a:t>
            </a:r>
            <a:r>
              <a:rPr lang="fr-FR" sz="1600" b="0" noProof="1">
                <a:solidFill>
                  <a:srgbClr val="CE9178"/>
                </a:solidFill>
                <a:effectLst/>
                <a:latin typeface="Consolas" panose="020B0609020204030204" pitchFamily="49" charset="0"/>
              </a:rPr>
              <a:t> pwd </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 </a:t>
            </a:r>
            <a:r>
              <a:rPr lang="fr-FR" sz="1600" noProof="1">
                <a:solidFill>
                  <a:srgbClr val="D7BA7D"/>
                </a:solidFill>
                <a:latin typeface="Consolas" panose="020B0609020204030204" pitchFamily="49" charset="0"/>
              </a:rPr>
              <a:t>'</a:t>
            </a:r>
            <a:r>
              <a:rPr lang="fr-FR" sz="1600" b="0" noProof="1">
                <a:solidFill>
                  <a:srgbClr val="9CDCFE"/>
                </a:solidFill>
                <a:effectLst/>
                <a:latin typeface="Consolas" panose="020B0609020204030204" pitchFamily="49" charset="0"/>
              </a:rPr>
              <a:t>$password</a:t>
            </a:r>
            <a:r>
              <a:rPr lang="fr-FR" sz="1600" noProof="1">
                <a:solidFill>
                  <a:srgbClr val="D7BA7D"/>
                </a:solidFill>
                <a:latin typeface="Consolas" panose="020B0609020204030204" pitchFamily="49" charset="0"/>
              </a:rPr>
              <a:t>'</a:t>
            </a:r>
            <a:r>
              <a:rPr lang="fr-FR" sz="1600" b="0" noProof="1">
                <a:solidFill>
                  <a:srgbClr val="CE9178"/>
                </a:solidFill>
                <a:effectLst/>
                <a:latin typeface="Consolas" panose="020B0609020204030204" pitchFamily="49" charset="0"/>
              </a:rPr>
              <a:t>"</a:t>
            </a:r>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    	        -&gt;</a:t>
            </a:r>
            <a:r>
              <a:rPr lang="fr-FR" sz="1600" b="0" noProof="1">
                <a:solidFill>
                  <a:srgbClr val="DCDCAA"/>
                </a:solidFill>
                <a:effectLst/>
                <a:latin typeface="Consolas" panose="020B0609020204030204" pitchFamily="49" charset="0"/>
              </a:rPr>
              <a:t>fetchAll</a:t>
            </a:r>
            <a:r>
              <a:rPr lang="fr-FR" sz="1600" b="0" noProof="1">
                <a:solidFill>
                  <a:srgbClr val="D4D4D4"/>
                </a:solidFill>
                <a:effectLst/>
                <a:latin typeface="Consolas" panose="020B0609020204030204" pitchFamily="49" charset="0"/>
              </a:rPr>
              <a:t>(</a:t>
            </a:r>
            <a:r>
              <a:rPr lang="fr-FR" sz="1600" b="0" noProof="1">
                <a:solidFill>
                  <a:srgbClr val="4EC9B0"/>
                </a:solidFill>
                <a:effectLst/>
                <a:latin typeface="Consolas" panose="020B0609020204030204" pitchFamily="49" charset="0"/>
              </a:rPr>
              <a:t>PDO</a:t>
            </a:r>
            <a:r>
              <a:rPr lang="fr-FR" sz="1600" b="0" noProof="1">
                <a:solidFill>
                  <a:srgbClr val="D4D4D4"/>
                </a:solidFill>
                <a:effectLst/>
                <a:latin typeface="Consolas" panose="020B0609020204030204" pitchFamily="49" charset="0"/>
              </a:rPr>
              <a:t>::FETCH_ASSOC);</a:t>
            </a:r>
          </a:p>
        </p:txBody>
      </p:sp>
      <p:sp>
        <p:nvSpPr>
          <p:cNvPr id="8" name="Rectangle : avec coins arrondis en diagonale 7">
            <a:extLst>
              <a:ext uri="{FF2B5EF4-FFF2-40B4-BE49-F238E27FC236}">
                <a16:creationId xmlns:a16="http://schemas.microsoft.com/office/drawing/2014/main" id="{AD9C7449-AB02-4614-A85E-DA075B4F91EE}"/>
              </a:ext>
            </a:extLst>
          </p:cNvPr>
          <p:cNvSpPr/>
          <p:nvPr/>
        </p:nvSpPr>
        <p:spPr>
          <a:xfrm>
            <a:off x="955953" y="2863700"/>
            <a:ext cx="10991850" cy="1464231"/>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600" b="0" noProof="1">
                <a:solidFill>
                  <a:srgbClr val="9CDCFE"/>
                </a:solidFill>
                <a:effectLst/>
                <a:latin typeface="Consolas" panose="020B0609020204030204" pitchFamily="49" charset="0"/>
              </a:rPr>
              <a:t>$req</a:t>
            </a:r>
            <a:r>
              <a:rPr lang="fr-FR" sz="1600" b="0" noProof="1">
                <a:solidFill>
                  <a:srgbClr val="D4D4D4"/>
                </a:solidFill>
                <a:effectLst/>
                <a:latin typeface="Consolas" panose="020B0609020204030204" pitchFamily="49" charset="0"/>
              </a:rPr>
              <a:t> = </a:t>
            </a:r>
            <a:r>
              <a:rPr lang="fr-FR" sz="1600" b="0" noProof="1">
                <a:solidFill>
                  <a:srgbClr val="9CDCFE"/>
                </a:solidFill>
                <a:effectLst/>
                <a:latin typeface="Consolas" panose="020B0609020204030204" pitchFamily="49" charset="0"/>
              </a:rPr>
              <a:t>$db</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prepare</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a:t>
            </a:r>
            <a:r>
              <a:rPr lang="fr-FR" sz="1600" b="0" noProof="1">
                <a:solidFill>
                  <a:srgbClr val="569CD6"/>
                </a:solidFill>
                <a:effectLst/>
                <a:latin typeface="Consolas" panose="020B0609020204030204" pitchFamily="49" charset="0"/>
              </a:rPr>
              <a:t>SELECT</a:t>
            </a:r>
            <a:r>
              <a:rPr lang="fr-FR" sz="1600" b="0" noProof="1">
                <a:solidFill>
                  <a:srgbClr val="CE9178"/>
                </a:solidFill>
                <a:effectLst/>
                <a:latin typeface="Consolas" panose="020B0609020204030204" pitchFamily="49" charset="0"/>
              </a:rPr>
              <a:t> </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 </a:t>
            </a:r>
            <a:r>
              <a:rPr lang="fr-FR" sz="1600" b="0" noProof="1">
                <a:solidFill>
                  <a:srgbClr val="569CD6"/>
                </a:solidFill>
                <a:effectLst/>
                <a:latin typeface="Consolas" panose="020B0609020204030204" pitchFamily="49" charset="0"/>
              </a:rPr>
              <a:t>FROM</a:t>
            </a:r>
            <a:r>
              <a:rPr lang="fr-FR" sz="1600" b="0" noProof="1">
                <a:solidFill>
                  <a:srgbClr val="CE9178"/>
                </a:solidFill>
                <a:effectLst/>
                <a:latin typeface="Consolas" panose="020B0609020204030204" pitchFamily="49" charset="0"/>
              </a:rPr>
              <a:t> users </a:t>
            </a:r>
            <a:r>
              <a:rPr lang="fr-FR" sz="1600" b="0" noProof="1">
                <a:solidFill>
                  <a:srgbClr val="569CD6"/>
                </a:solidFill>
                <a:effectLst/>
                <a:latin typeface="Consolas" panose="020B0609020204030204" pitchFamily="49" charset="0"/>
              </a:rPr>
              <a:t>WHERE</a:t>
            </a:r>
            <a:r>
              <a:rPr lang="fr-FR" sz="1600" b="0" noProof="1">
                <a:solidFill>
                  <a:srgbClr val="CE9178"/>
                </a:solidFill>
                <a:effectLst/>
                <a:latin typeface="Consolas" panose="020B0609020204030204" pitchFamily="49" charset="0"/>
              </a:rPr>
              <a:t> email </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 :email </a:t>
            </a:r>
            <a:r>
              <a:rPr lang="fr-FR" sz="1600" b="0" noProof="1">
                <a:solidFill>
                  <a:srgbClr val="569CD6"/>
                </a:solidFill>
                <a:effectLst/>
                <a:latin typeface="Consolas" panose="020B0609020204030204" pitchFamily="49" charset="0"/>
              </a:rPr>
              <a:t>AND</a:t>
            </a:r>
            <a:r>
              <a:rPr lang="fr-FR" sz="1600" b="0" noProof="1">
                <a:solidFill>
                  <a:srgbClr val="CE9178"/>
                </a:solidFill>
                <a:effectLst/>
                <a:latin typeface="Consolas" panose="020B0609020204030204" pitchFamily="49" charset="0"/>
              </a:rPr>
              <a:t> pwd </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 :pwd"</a:t>
            </a:r>
            <a:r>
              <a:rPr lang="fr-FR" sz="1600" b="0" noProof="1">
                <a:solidFill>
                  <a:srgbClr val="D4D4D4"/>
                </a:solidFill>
                <a:effectLst/>
                <a:latin typeface="Consolas" panose="020B0609020204030204" pitchFamily="49" charset="0"/>
              </a:rPr>
              <a:t>);</a:t>
            </a:r>
          </a:p>
          <a:p>
            <a:r>
              <a:rPr lang="fr-FR" sz="1600" b="0" noProof="1">
                <a:solidFill>
                  <a:srgbClr val="9CDCFE"/>
                </a:solidFill>
                <a:effectLst/>
                <a:latin typeface="Consolas" panose="020B0609020204030204" pitchFamily="49" charset="0"/>
              </a:rPr>
              <a:t>$req</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bindParam</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':email'</a:t>
            </a:r>
            <a:r>
              <a:rPr lang="fr-FR" sz="1600" b="0" noProof="1">
                <a:solidFill>
                  <a:srgbClr val="D4D4D4"/>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$_POST</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'email'</a:t>
            </a:r>
            <a:r>
              <a:rPr lang="fr-FR" sz="1600" b="0" noProof="1">
                <a:solidFill>
                  <a:srgbClr val="D4D4D4"/>
                </a:solidFill>
                <a:effectLst/>
                <a:latin typeface="Consolas" panose="020B0609020204030204" pitchFamily="49" charset="0"/>
              </a:rPr>
              <a:t>]);</a:t>
            </a:r>
          </a:p>
          <a:p>
            <a:r>
              <a:rPr lang="fr-FR" sz="1600" b="0" noProof="1">
                <a:solidFill>
                  <a:srgbClr val="9CDCFE"/>
                </a:solidFill>
                <a:effectLst/>
                <a:latin typeface="Consolas" panose="020B0609020204030204" pitchFamily="49" charset="0"/>
              </a:rPr>
              <a:t>$req</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bindParam</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':pwd'</a:t>
            </a:r>
            <a:r>
              <a:rPr lang="fr-FR" sz="1600" b="0" noProof="1">
                <a:solidFill>
                  <a:srgbClr val="D4D4D4"/>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$_POST</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'pwd'</a:t>
            </a:r>
            <a:r>
              <a:rPr lang="fr-FR" sz="1600" b="0" noProof="1">
                <a:solidFill>
                  <a:srgbClr val="D4D4D4"/>
                </a:solidFill>
                <a:effectLst/>
                <a:latin typeface="Consolas" panose="020B0609020204030204" pitchFamily="49" charset="0"/>
              </a:rPr>
              <a:t>]);</a:t>
            </a:r>
          </a:p>
          <a:p>
            <a:r>
              <a:rPr lang="fr-FR" sz="1600" b="0" noProof="1">
                <a:solidFill>
                  <a:srgbClr val="9CDCFE"/>
                </a:solidFill>
                <a:effectLst/>
                <a:latin typeface="Consolas" panose="020B0609020204030204" pitchFamily="49" charset="0"/>
              </a:rPr>
              <a:t>$req</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execute</a:t>
            </a:r>
            <a:r>
              <a:rPr lang="fr-FR" sz="1600" b="0" noProof="1">
                <a:solidFill>
                  <a:srgbClr val="D4D4D4"/>
                </a:solidFill>
                <a:effectLst/>
                <a:latin typeface="Consolas" panose="020B0609020204030204" pitchFamily="49" charset="0"/>
              </a:rPr>
              <a:t>();</a:t>
            </a:r>
          </a:p>
          <a:p>
            <a:r>
              <a:rPr lang="fr-FR" sz="1600" b="0" noProof="1">
                <a:solidFill>
                  <a:srgbClr val="9CDCFE"/>
                </a:solidFill>
                <a:effectLst/>
                <a:latin typeface="Consolas" panose="020B0609020204030204" pitchFamily="49" charset="0"/>
              </a:rPr>
              <a:t>$users</a:t>
            </a:r>
            <a:r>
              <a:rPr lang="fr-FR" sz="1600" b="0" noProof="1">
                <a:solidFill>
                  <a:srgbClr val="D4D4D4"/>
                </a:solidFill>
                <a:effectLst/>
                <a:latin typeface="Consolas" panose="020B0609020204030204" pitchFamily="49" charset="0"/>
              </a:rPr>
              <a:t> = </a:t>
            </a:r>
            <a:r>
              <a:rPr lang="fr-FR" sz="1600" b="0" noProof="1">
                <a:solidFill>
                  <a:srgbClr val="9CDCFE"/>
                </a:solidFill>
                <a:effectLst/>
                <a:latin typeface="Consolas" panose="020B0609020204030204" pitchFamily="49" charset="0"/>
              </a:rPr>
              <a:t>$req</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fetchAll</a:t>
            </a:r>
            <a:r>
              <a:rPr lang="fr-FR" sz="1600" b="0" noProof="1">
                <a:solidFill>
                  <a:srgbClr val="D4D4D4"/>
                </a:solidFill>
                <a:effectLst/>
                <a:latin typeface="Consolas" panose="020B0609020204030204" pitchFamily="49" charset="0"/>
              </a:rPr>
              <a:t>(</a:t>
            </a:r>
            <a:r>
              <a:rPr lang="fr-FR" sz="1600" b="0" noProof="1">
                <a:solidFill>
                  <a:srgbClr val="4EC9B0"/>
                </a:solidFill>
                <a:effectLst/>
                <a:latin typeface="Consolas" panose="020B0609020204030204" pitchFamily="49" charset="0"/>
              </a:rPr>
              <a:t>PDO</a:t>
            </a:r>
            <a:r>
              <a:rPr lang="fr-FR" sz="1600" b="0" noProof="1">
                <a:solidFill>
                  <a:srgbClr val="D4D4D4"/>
                </a:solidFill>
                <a:effectLst/>
                <a:latin typeface="Consolas" panose="020B0609020204030204" pitchFamily="49" charset="0"/>
              </a:rPr>
              <a:t>::FETCH_ASSOC);</a:t>
            </a:r>
          </a:p>
        </p:txBody>
      </p:sp>
      <p:sp>
        <p:nvSpPr>
          <p:cNvPr id="10" name="Rectangle : avec coins arrondis en diagonale 9">
            <a:extLst>
              <a:ext uri="{FF2B5EF4-FFF2-40B4-BE49-F238E27FC236}">
                <a16:creationId xmlns:a16="http://schemas.microsoft.com/office/drawing/2014/main" id="{48658BF8-71CD-427D-AF32-B496BCA9C14A}"/>
              </a:ext>
            </a:extLst>
          </p:cNvPr>
          <p:cNvSpPr/>
          <p:nvPr/>
        </p:nvSpPr>
        <p:spPr>
          <a:xfrm>
            <a:off x="914399" y="4634982"/>
            <a:ext cx="10991850" cy="1464231"/>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600" b="0" noProof="1">
                <a:solidFill>
                  <a:srgbClr val="9CDCFE"/>
                </a:solidFill>
                <a:effectLst/>
                <a:latin typeface="Consolas" panose="020B0609020204030204" pitchFamily="49" charset="0"/>
              </a:rPr>
              <a:t>$req</a:t>
            </a:r>
            <a:r>
              <a:rPr lang="fr-FR" sz="1600" b="0" noProof="1">
                <a:solidFill>
                  <a:srgbClr val="D4D4D4"/>
                </a:solidFill>
                <a:effectLst/>
                <a:latin typeface="Consolas" panose="020B0609020204030204" pitchFamily="49" charset="0"/>
              </a:rPr>
              <a:t> = </a:t>
            </a:r>
            <a:r>
              <a:rPr lang="fr-FR" sz="1600" b="0" noProof="1">
                <a:solidFill>
                  <a:srgbClr val="9CDCFE"/>
                </a:solidFill>
                <a:effectLst/>
                <a:latin typeface="Consolas" panose="020B0609020204030204" pitchFamily="49" charset="0"/>
              </a:rPr>
              <a:t>$db</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prepare</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a:t>
            </a:r>
            <a:r>
              <a:rPr lang="fr-FR" sz="1600" b="0" noProof="1">
                <a:solidFill>
                  <a:srgbClr val="569CD6"/>
                </a:solidFill>
                <a:effectLst/>
                <a:latin typeface="Consolas" panose="020B0609020204030204" pitchFamily="49" charset="0"/>
              </a:rPr>
              <a:t>SELECT</a:t>
            </a:r>
            <a:r>
              <a:rPr lang="fr-FR" sz="1600" b="0" noProof="1">
                <a:solidFill>
                  <a:srgbClr val="CE9178"/>
                </a:solidFill>
                <a:effectLst/>
                <a:latin typeface="Consolas" panose="020B0609020204030204" pitchFamily="49" charset="0"/>
              </a:rPr>
              <a:t> </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 </a:t>
            </a:r>
            <a:r>
              <a:rPr lang="fr-FR" sz="1600" b="0" noProof="1">
                <a:solidFill>
                  <a:srgbClr val="569CD6"/>
                </a:solidFill>
                <a:effectLst/>
                <a:latin typeface="Consolas" panose="020B0609020204030204" pitchFamily="49" charset="0"/>
              </a:rPr>
              <a:t>FROM</a:t>
            </a:r>
            <a:r>
              <a:rPr lang="fr-FR" sz="1600" b="0" noProof="1">
                <a:solidFill>
                  <a:srgbClr val="CE9178"/>
                </a:solidFill>
                <a:effectLst/>
                <a:latin typeface="Consolas" panose="020B0609020204030204" pitchFamily="49" charset="0"/>
              </a:rPr>
              <a:t> users </a:t>
            </a:r>
            <a:r>
              <a:rPr lang="fr-FR" sz="1600" b="0" noProof="1">
                <a:solidFill>
                  <a:srgbClr val="569CD6"/>
                </a:solidFill>
                <a:effectLst/>
                <a:latin typeface="Consolas" panose="020B0609020204030204" pitchFamily="49" charset="0"/>
              </a:rPr>
              <a:t>WHERE</a:t>
            </a:r>
            <a:r>
              <a:rPr lang="fr-FR" sz="1600" b="0" noProof="1">
                <a:solidFill>
                  <a:srgbClr val="CE9178"/>
                </a:solidFill>
                <a:effectLst/>
                <a:latin typeface="Consolas" panose="020B0609020204030204" pitchFamily="49" charset="0"/>
              </a:rPr>
              <a:t> email </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 ? </a:t>
            </a:r>
            <a:r>
              <a:rPr lang="fr-FR" sz="1600" b="0" noProof="1">
                <a:solidFill>
                  <a:srgbClr val="569CD6"/>
                </a:solidFill>
                <a:effectLst/>
                <a:latin typeface="Consolas" panose="020B0609020204030204" pitchFamily="49" charset="0"/>
              </a:rPr>
              <a:t>AND</a:t>
            </a:r>
            <a:r>
              <a:rPr lang="fr-FR" sz="1600" b="0" noProof="1">
                <a:solidFill>
                  <a:srgbClr val="CE9178"/>
                </a:solidFill>
                <a:effectLst/>
                <a:latin typeface="Consolas" panose="020B0609020204030204" pitchFamily="49" charset="0"/>
              </a:rPr>
              <a:t> pwd </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 ?"</a:t>
            </a:r>
            <a:r>
              <a:rPr lang="fr-FR" sz="1600" b="0" noProof="1">
                <a:solidFill>
                  <a:srgbClr val="D4D4D4"/>
                </a:solidFill>
                <a:effectLst/>
                <a:latin typeface="Consolas" panose="020B0609020204030204" pitchFamily="49" charset="0"/>
              </a:rPr>
              <a:t>);</a:t>
            </a:r>
          </a:p>
          <a:p>
            <a:r>
              <a:rPr lang="fr-FR" sz="1600" b="0" noProof="1">
                <a:solidFill>
                  <a:srgbClr val="9CDCFE"/>
                </a:solidFill>
                <a:effectLst/>
                <a:latin typeface="Consolas" panose="020B0609020204030204" pitchFamily="49" charset="0"/>
              </a:rPr>
              <a:t>$req</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bindParam</a:t>
            </a:r>
            <a:r>
              <a:rPr lang="fr-FR" sz="1600" b="0" noProof="1">
                <a:solidFill>
                  <a:srgbClr val="D4D4D4"/>
                </a:solidFill>
                <a:effectLst/>
                <a:latin typeface="Consolas" panose="020B0609020204030204" pitchFamily="49" charset="0"/>
              </a:rPr>
              <a:t>(</a:t>
            </a:r>
            <a:r>
              <a:rPr lang="fr-FR" sz="1600" b="0" noProof="1">
                <a:solidFill>
                  <a:srgbClr val="B5CEA8"/>
                </a:solidFill>
                <a:effectLst/>
                <a:latin typeface="Consolas" panose="020B0609020204030204" pitchFamily="49" charset="0"/>
              </a:rPr>
              <a:t>1</a:t>
            </a:r>
            <a:r>
              <a:rPr lang="fr-FR" sz="1600" b="0" noProof="1">
                <a:solidFill>
                  <a:srgbClr val="D4D4D4"/>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$_POST</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'email'</a:t>
            </a:r>
            <a:r>
              <a:rPr lang="fr-FR" sz="1600" b="0" noProof="1">
                <a:solidFill>
                  <a:srgbClr val="D4D4D4"/>
                </a:solidFill>
                <a:effectLst/>
                <a:latin typeface="Consolas" panose="020B0609020204030204" pitchFamily="49" charset="0"/>
              </a:rPr>
              <a:t>]);</a:t>
            </a:r>
          </a:p>
          <a:p>
            <a:r>
              <a:rPr lang="fr-FR" sz="1600" b="0" noProof="1">
                <a:solidFill>
                  <a:srgbClr val="9CDCFE"/>
                </a:solidFill>
                <a:effectLst/>
                <a:latin typeface="Consolas" panose="020B0609020204030204" pitchFamily="49" charset="0"/>
              </a:rPr>
              <a:t>$req</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bindParam</a:t>
            </a:r>
            <a:r>
              <a:rPr lang="fr-FR" sz="1600" b="0" noProof="1">
                <a:solidFill>
                  <a:srgbClr val="D4D4D4"/>
                </a:solidFill>
                <a:effectLst/>
                <a:latin typeface="Consolas" panose="020B0609020204030204" pitchFamily="49" charset="0"/>
              </a:rPr>
              <a:t>(</a:t>
            </a:r>
            <a:r>
              <a:rPr lang="fr-FR" sz="1600" b="0" noProof="1">
                <a:solidFill>
                  <a:srgbClr val="B5CEA8"/>
                </a:solidFill>
                <a:effectLst/>
                <a:latin typeface="Consolas" panose="020B0609020204030204" pitchFamily="49" charset="0"/>
              </a:rPr>
              <a:t>2</a:t>
            </a:r>
            <a:r>
              <a:rPr lang="fr-FR" sz="1600" b="0" noProof="1">
                <a:solidFill>
                  <a:srgbClr val="D4D4D4"/>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$_POST</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'pwd'</a:t>
            </a:r>
            <a:r>
              <a:rPr lang="fr-FR" sz="1600" b="0" noProof="1">
                <a:solidFill>
                  <a:srgbClr val="D4D4D4"/>
                </a:solidFill>
                <a:effectLst/>
                <a:latin typeface="Consolas" panose="020B0609020204030204" pitchFamily="49" charset="0"/>
              </a:rPr>
              <a:t>]);</a:t>
            </a:r>
          </a:p>
          <a:p>
            <a:r>
              <a:rPr lang="fr-FR" sz="1600" b="0" noProof="1">
                <a:solidFill>
                  <a:srgbClr val="9CDCFE"/>
                </a:solidFill>
                <a:effectLst/>
                <a:latin typeface="Consolas" panose="020B0609020204030204" pitchFamily="49" charset="0"/>
              </a:rPr>
              <a:t>$req</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execute</a:t>
            </a:r>
            <a:r>
              <a:rPr lang="fr-FR" sz="1600" b="0" noProof="1">
                <a:solidFill>
                  <a:srgbClr val="D4D4D4"/>
                </a:solidFill>
                <a:effectLst/>
                <a:latin typeface="Consolas" panose="020B0609020204030204" pitchFamily="49" charset="0"/>
              </a:rPr>
              <a:t>();</a:t>
            </a:r>
          </a:p>
          <a:p>
            <a:r>
              <a:rPr lang="fr-FR" sz="1600" b="0" noProof="1">
                <a:solidFill>
                  <a:srgbClr val="9CDCFE"/>
                </a:solidFill>
                <a:effectLst/>
                <a:latin typeface="Consolas" panose="020B0609020204030204" pitchFamily="49" charset="0"/>
              </a:rPr>
              <a:t>$users</a:t>
            </a:r>
            <a:r>
              <a:rPr lang="fr-FR" sz="1600" b="0" noProof="1">
                <a:solidFill>
                  <a:srgbClr val="D4D4D4"/>
                </a:solidFill>
                <a:effectLst/>
                <a:latin typeface="Consolas" panose="020B0609020204030204" pitchFamily="49" charset="0"/>
              </a:rPr>
              <a:t> = </a:t>
            </a:r>
            <a:r>
              <a:rPr lang="fr-FR" sz="1600" b="0" noProof="1">
                <a:solidFill>
                  <a:srgbClr val="9CDCFE"/>
                </a:solidFill>
                <a:effectLst/>
                <a:latin typeface="Consolas" panose="020B0609020204030204" pitchFamily="49" charset="0"/>
              </a:rPr>
              <a:t>$req</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fetchAll</a:t>
            </a:r>
            <a:r>
              <a:rPr lang="fr-FR" sz="1600" b="0" noProof="1">
                <a:solidFill>
                  <a:srgbClr val="D4D4D4"/>
                </a:solidFill>
                <a:effectLst/>
                <a:latin typeface="Consolas" panose="020B0609020204030204" pitchFamily="49" charset="0"/>
              </a:rPr>
              <a:t>(</a:t>
            </a:r>
            <a:r>
              <a:rPr lang="fr-FR" sz="1600" b="0" noProof="1">
                <a:solidFill>
                  <a:srgbClr val="4EC9B0"/>
                </a:solidFill>
                <a:effectLst/>
                <a:latin typeface="Consolas" panose="020B0609020204030204" pitchFamily="49" charset="0"/>
              </a:rPr>
              <a:t>PDO</a:t>
            </a:r>
            <a:r>
              <a:rPr lang="fr-FR" sz="1600" b="0" noProof="1">
                <a:solidFill>
                  <a:srgbClr val="D4D4D4"/>
                </a:solidFill>
                <a:effectLst/>
                <a:latin typeface="Consolas" panose="020B0609020204030204" pitchFamily="49" charset="0"/>
              </a:rPr>
              <a:t>::FETCH_ASSOC);</a:t>
            </a:r>
          </a:p>
        </p:txBody>
      </p:sp>
    </p:spTree>
    <p:extLst>
      <p:ext uri="{BB962C8B-B14F-4D97-AF65-F5344CB8AC3E}">
        <p14:creationId xmlns:p14="http://schemas.microsoft.com/office/powerpoint/2010/main" val="3871035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10767060" y="107659"/>
            <a:ext cx="1321474" cy="723550"/>
          </a:xfrm>
        </p:spPr>
        <p:txBody>
          <a:bodyPr>
            <a:normAutofit/>
          </a:bodyPr>
          <a:lstStyle/>
          <a:p>
            <a:pPr algn="r"/>
            <a:r>
              <a:rPr lang="fr-FR" sz="4400" dirty="0">
                <a:solidFill>
                  <a:srgbClr val="4A2318"/>
                </a:solidFill>
              </a:rPr>
              <a:t>PDO</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9852660"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PDO </a:t>
            </a:r>
            <a:r>
              <a:rPr lang="en-US" sz="3200" dirty="0">
                <a:solidFill>
                  <a:srgbClr val="4A2318"/>
                </a:solidFill>
              </a:rPr>
              <a:t>Prepare</a:t>
            </a:r>
            <a:r>
              <a:rPr lang="fr-FR" sz="3200" dirty="0">
                <a:solidFill>
                  <a:srgbClr val="4A2318"/>
                </a:solidFill>
              </a:rPr>
              <a:t> – Style Example</a:t>
            </a:r>
          </a:p>
        </p:txBody>
      </p:sp>
      <p:sp>
        <p:nvSpPr>
          <p:cNvPr id="27" name="Rectangle : avec coins arrondis en diagonale 26">
            <a:extLst>
              <a:ext uri="{FF2B5EF4-FFF2-40B4-BE49-F238E27FC236}">
                <a16:creationId xmlns:a16="http://schemas.microsoft.com/office/drawing/2014/main" id="{B7984D5E-B64A-4EB3-B05A-6D523BF0785E}"/>
              </a:ext>
            </a:extLst>
          </p:cNvPr>
          <p:cNvSpPr/>
          <p:nvPr/>
        </p:nvSpPr>
        <p:spPr>
          <a:xfrm>
            <a:off x="946911" y="1447555"/>
            <a:ext cx="10991850" cy="1736646"/>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600" b="0" noProof="1">
                <a:solidFill>
                  <a:srgbClr val="9CDCFE"/>
                </a:solidFill>
                <a:effectLst/>
                <a:latin typeface="Consolas" panose="020B0609020204030204" pitchFamily="49" charset="0"/>
              </a:rPr>
              <a:t>$req</a:t>
            </a:r>
            <a:r>
              <a:rPr lang="fr-FR" sz="1600" b="0" noProof="1">
                <a:solidFill>
                  <a:srgbClr val="D4D4D4"/>
                </a:solidFill>
                <a:effectLst/>
                <a:latin typeface="Consolas" panose="020B0609020204030204" pitchFamily="49" charset="0"/>
              </a:rPr>
              <a:t> = </a:t>
            </a:r>
            <a:r>
              <a:rPr lang="fr-FR" sz="1600" b="0" noProof="1">
                <a:solidFill>
                  <a:srgbClr val="9CDCFE"/>
                </a:solidFill>
                <a:effectLst/>
                <a:latin typeface="Consolas" panose="020B0609020204030204" pitchFamily="49" charset="0"/>
              </a:rPr>
              <a:t>$db</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prepare</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a:t>
            </a:r>
            <a:r>
              <a:rPr lang="fr-FR" sz="1600" b="0" noProof="1">
                <a:solidFill>
                  <a:srgbClr val="569CD6"/>
                </a:solidFill>
                <a:effectLst/>
                <a:latin typeface="Consolas" panose="020B0609020204030204" pitchFamily="49" charset="0"/>
              </a:rPr>
              <a:t>SELECT</a:t>
            </a:r>
            <a:r>
              <a:rPr lang="fr-FR" sz="1600" b="0" noProof="1">
                <a:solidFill>
                  <a:srgbClr val="CE9178"/>
                </a:solidFill>
                <a:effectLst/>
                <a:latin typeface="Consolas" panose="020B0609020204030204" pitchFamily="49" charset="0"/>
              </a:rPr>
              <a:t> </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 </a:t>
            </a:r>
            <a:r>
              <a:rPr lang="fr-FR" sz="1600" b="0" noProof="1">
                <a:solidFill>
                  <a:srgbClr val="569CD6"/>
                </a:solidFill>
                <a:effectLst/>
                <a:latin typeface="Consolas" panose="020B0609020204030204" pitchFamily="49" charset="0"/>
              </a:rPr>
              <a:t>FROM</a:t>
            </a:r>
            <a:r>
              <a:rPr lang="fr-FR" sz="1600" b="0" noProof="1">
                <a:solidFill>
                  <a:srgbClr val="CE9178"/>
                </a:solidFill>
                <a:effectLst/>
                <a:latin typeface="Consolas" panose="020B0609020204030204" pitchFamily="49" charset="0"/>
              </a:rPr>
              <a:t> users </a:t>
            </a:r>
            <a:r>
              <a:rPr lang="fr-FR" sz="1600" b="0" noProof="1">
                <a:solidFill>
                  <a:srgbClr val="569CD6"/>
                </a:solidFill>
                <a:effectLst/>
                <a:latin typeface="Consolas" panose="020B0609020204030204" pitchFamily="49" charset="0"/>
              </a:rPr>
              <a:t>WHERE</a:t>
            </a:r>
            <a:r>
              <a:rPr lang="fr-FR" sz="1600" b="0" noProof="1">
                <a:solidFill>
                  <a:srgbClr val="CE9178"/>
                </a:solidFill>
                <a:effectLst/>
                <a:latin typeface="Consolas" panose="020B0609020204030204" pitchFamily="49" charset="0"/>
              </a:rPr>
              <a:t> email </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 :email </a:t>
            </a:r>
            <a:r>
              <a:rPr lang="fr-FR" sz="1600" b="0" noProof="1">
                <a:solidFill>
                  <a:srgbClr val="569CD6"/>
                </a:solidFill>
                <a:effectLst/>
                <a:latin typeface="Consolas" panose="020B0609020204030204" pitchFamily="49" charset="0"/>
              </a:rPr>
              <a:t>AND</a:t>
            </a:r>
            <a:r>
              <a:rPr lang="fr-FR" sz="1600" b="0" noProof="1">
                <a:solidFill>
                  <a:srgbClr val="CE9178"/>
                </a:solidFill>
                <a:effectLst/>
                <a:latin typeface="Consolas" panose="020B0609020204030204" pitchFamily="49" charset="0"/>
              </a:rPr>
              <a:t> pwd </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 :pwd"</a:t>
            </a:r>
            <a:r>
              <a:rPr lang="fr-FR" sz="1600" b="0" noProof="1">
                <a:solidFill>
                  <a:srgbClr val="D4D4D4"/>
                </a:solidFill>
                <a:effectLst/>
                <a:latin typeface="Consolas" panose="020B0609020204030204" pitchFamily="49" charset="0"/>
              </a:rPr>
              <a:t>);</a:t>
            </a:r>
          </a:p>
          <a:p>
            <a:r>
              <a:rPr lang="fr-FR" sz="1600" b="0" noProof="1">
                <a:solidFill>
                  <a:srgbClr val="9CDCFE"/>
                </a:solidFill>
                <a:effectLst/>
                <a:latin typeface="Consolas" panose="020B0609020204030204" pitchFamily="49" charset="0"/>
              </a:rPr>
              <a:t>$req</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execute</a:t>
            </a:r>
            <a:r>
              <a:rPr lang="fr-FR" sz="1600" b="0" noProof="1">
                <a:solidFill>
                  <a:srgbClr val="D4D4D4"/>
                </a:solidFill>
                <a:effectLst/>
                <a:latin typeface="Consolas" panose="020B0609020204030204" pitchFamily="49" charset="0"/>
              </a:rPr>
              <a:t>([ </a:t>
            </a:r>
            <a:r>
              <a:rPr lang="fr-FR" sz="1600" b="0" noProof="1">
                <a:solidFill>
                  <a:srgbClr val="6A9955"/>
                </a:solidFill>
                <a:effectLst/>
                <a:latin typeface="Consolas" panose="020B0609020204030204" pitchFamily="49" charset="0"/>
              </a:rPr>
              <a:t>// Paramètres par array</a:t>
            </a:r>
            <a:endParaRPr lang="fr-FR" sz="1600" b="0" noProof="1">
              <a:solidFill>
                <a:srgbClr val="D4D4D4"/>
              </a:solidFill>
              <a:effectLst/>
              <a:latin typeface="Consolas" panose="020B0609020204030204" pitchFamily="49" charset="0"/>
            </a:endParaRPr>
          </a:p>
          <a:p>
            <a:r>
              <a:rPr lang="fr-FR" sz="1600" b="0" noProof="1">
                <a:solidFill>
                  <a:srgbClr val="D4D4D4"/>
                </a:solidFill>
                <a:effectLst/>
                <a:latin typeface="Consolas" panose="020B0609020204030204" pitchFamily="49" charset="0"/>
              </a:rPr>
              <a:t>    </a:t>
            </a:r>
            <a:r>
              <a:rPr lang="fr-FR" sz="1600" b="0" noProof="1">
                <a:solidFill>
                  <a:srgbClr val="CE9178"/>
                </a:solidFill>
                <a:effectLst/>
                <a:latin typeface="Consolas" panose="020B0609020204030204" pitchFamily="49" charset="0"/>
              </a:rPr>
              <a:t>':email'</a:t>
            </a:r>
            <a:r>
              <a:rPr lang="fr-FR" sz="1600" b="0" noProof="1">
                <a:solidFill>
                  <a:srgbClr val="D4D4D4"/>
                </a:solidFill>
                <a:effectLst/>
                <a:latin typeface="Consolas" panose="020B0609020204030204" pitchFamily="49" charset="0"/>
              </a:rPr>
              <a:t> =&gt; </a:t>
            </a:r>
            <a:r>
              <a:rPr lang="fr-FR" sz="1600" b="0" noProof="1">
                <a:solidFill>
                  <a:srgbClr val="9CDCFE"/>
                </a:solidFill>
                <a:effectLst/>
                <a:latin typeface="Consolas" panose="020B0609020204030204" pitchFamily="49" charset="0"/>
              </a:rPr>
              <a:t>$_POST</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'email'</a:t>
            </a:r>
            <a:r>
              <a:rPr lang="fr-FR" sz="1600" b="0" noProof="1">
                <a:solidFill>
                  <a:srgbClr val="D4D4D4"/>
                </a:solidFill>
                <a:effectLst/>
                <a:latin typeface="Consolas" panose="020B0609020204030204" pitchFamily="49" charset="0"/>
              </a:rPr>
              <a:t>], </a:t>
            </a:r>
          </a:p>
          <a:p>
            <a:r>
              <a:rPr lang="fr-FR" sz="1600" b="0" noProof="1">
                <a:solidFill>
                  <a:srgbClr val="D4D4D4"/>
                </a:solidFill>
                <a:effectLst/>
                <a:latin typeface="Consolas" panose="020B0609020204030204" pitchFamily="49" charset="0"/>
              </a:rPr>
              <a:t>    </a:t>
            </a:r>
            <a:r>
              <a:rPr lang="fr-FR" sz="1600" b="0" noProof="1">
                <a:solidFill>
                  <a:srgbClr val="CE9178"/>
                </a:solidFill>
                <a:effectLst/>
                <a:latin typeface="Consolas" panose="020B0609020204030204" pitchFamily="49" charset="0"/>
              </a:rPr>
              <a:t>':pwd'</a:t>
            </a:r>
            <a:r>
              <a:rPr lang="fr-FR" sz="1600" b="0" noProof="1">
                <a:solidFill>
                  <a:srgbClr val="D4D4D4"/>
                </a:solidFill>
                <a:effectLst/>
                <a:latin typeface="Consolas" panose="020B0609020204030204" pitchFamily="49" charset="0"/>
              </a:rPr>
              <a:t> =&gt; </a:t>
            </a:r>
            <a:r>
              <a:rPr lang="fr-FR" sz="1600" b="0" noProof="1">
                <a:solidFill>
                  <a:srgbClr val="9CDCFE"/>
                </a:solidFill>
                <a:effectLst/>
                <a:latin typeface="Consolas" panose="020B0609020204030204" pitchFamily="49" charset="0"/>
              </a:rPr>
              <a:t>$_POST</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'password'</a:t>
            </a:r>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a:t>
            </a:r>
          </a:p>
          <a:p>
            <a:r>
              <a:rPr lang="fr-FR" sz="1600" b="0" noProof="1">
                <a:solidFill>
                  <a:srgbClr val="9CDCFE"/>
                </a:solidFill>
                <a:effectLst/>
                <a:latin typeface="Consolas" panose="020B0609020204030204" pitchFamily="49" charset="0"/>
              </a:rPr>
              <a:t>$users</a:t>
            </a:r>
            <a:r>
              <a:rPr lang="fr-FR" sz="1600" b="0" noProof="1">
                <a:solidFill>
                  <a:srgbClr val="D4D4D4"/>
                </a:solidFill>
                <a:effectLst/>
                <a:latin typeface="Consolas" panose="020B0609020204030204" pitchFamily="49" charset="0"/>
              </a:rPr>
              <a:t> = </a:t>
            </a:r>
            <a:r>
              <a:rPr lang="fr-FR" sz="1600" b="0" noProof="1">
                <a:solidFill>
                  <a:srgbClr val="9CDCFE"/>
                </a:solidFill>
                <a:effectLst/>
                <a:latin typeface="Consolas" panose="020B0609020204030204" pitchFamily="49" charset="0"/>
              </a:rPr>
              <a:t>$req</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fetchAll</a:t>
            </a:r>
            <a:r>
              <a:rPr lang="fr-FR" sz="1600" b="0" noProof="1">
                <a:solidFill>
                  <a:srgbClr val="D4D4D4"/>
                </a:solidFill>
                <a:effectLst/>
                <a:latin typeface="Consolas" panose="020B0609020204030204" pitchFamily="49" charset="0"/>
              </a:rPr>
              <a:t>(</a:t>
            </a:r>
            <a:r>
              <a:rPr lang="fr-FR" sz="1600" b="0" noProof="1">
                <a:solidFill>
                  <a:srgbClr val="4EC9B0"/>
                </a:solidFill>
                <a:effectLst/>
                <a:latin typeface="Consolas" panose="020B0609020204030204" pitchFamily="49" charset="0"/>
              </a:rPr>
              <a:t>PDO</a:t>
            </a:r>
            <a:r>
              <a:rPr lang="fr-FR" sz="1600" b="0" noProof="1">
                <a:solidFill>
                  <a:srgbClr val="D4D4D4"/>
                </a:solidFill>
                <a:effectLst/>
                <a:latin typeface="Consolas" panose="020B0609020204030204" pitchFamily="49" charset="0"/>
              </a:rPr>
              <a:t>::FETCH_ASSOC);</a:t>
            </a:r>
          </a:p>
        </p:txBody>
      </p:sp>
      <p:sp>
        <p:nvSpPr>
          <p:cNvPr id="8" name="Rectangle : avec coins arrondis en diagonale 7">
            <a:extLst>
              <a:ext uri="{FF2B5EF4-FFF2-40B4-BE49-F238E27FC236}">
                <a16:creationId xmlns:a16="http://schemas.microsoft.com/office/drawing/2014/main" id="{AD9C7449-AB02-4614-A85E-DA075B4F91EE}"/>
              </a:ext>
            </a:extLst>
          </p:cNvPr>
          <p:cNvSpPr/>
          <p:nvPr/>
        </p:nvSpPr>
        <p:spPr>
          <a:xfrm>
            <a:off x="946911" y="3495366"/>
            <a:ext cx="10991850" cy="1736646"/>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600" b="0" noProof="1">
                <a:solidFill>
                  <a:srgbClr val="9CDCFE"/>
                </a:solidFill>
                <a:effectLst/>
                <a:latin typeface="Consolas" panose="020B0609020204030204" pitchFamily="49" charset="0"/>
              </a:rPr>
              <a:t>$req</a:t>
            </a:r>
            <a:r>
              <a:rPr lang="fr-FR" sz="1600" b="0" noProof="1">
                <a:solidFill>
                  <a:srgbClr val="D4D4D4"/>
                </a:solidFill>
                <a:effectLst/>
                <a:latin typeface="Consolas" panose="020B0609020204030204" pitchFamily="49" charset="0"/>
              </a:rPr>
              <a:t> = </a:t>
            </a:r>
            <a:r>
              <a:rPr lang="fr-FR" sz="1600" b="0" noProof="1">
                <a:solidFill>
                  <a:srgbClr val="9CDCFE"/>
                </a:solidFill>
                <a:effectLst/>
                <a:latin typeface="Consolas" panose="020B0609020204030204" pitchFamily="49" charset="0"/>
              </a:rPr>
              <a:t>$db</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prepare</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a:t>
            </a:r>
            <a:r>
              <a:rPr lang="fr-FR" sz="1600" b="0" noProof="1">
                <a:solidFill>
                  <a:srgbClr val="569CD6"/>
                </a:solidFill>
                <a:effectLst/>
                <a:latin typeface="Consolas" panose="020B0609020204030204" pitchFamily="49" charset="0"/>
              </a:rPr>
              <a:t>SELECT</a:t>
            </a:r>
            <a:r>
              <a:rPr lang="fr-FR" sz="1600" b="0" noProof="1">
                <a:solidFill>
                  <a:srgbClr val="CE9178"/>
                </a:solidFill>
                <a:effectLst/>
                <a:latin typeface="Consolas" panose="020B0609020204030204" pitchFamily="49" charset="0"/>
              </a:rPr>
              <a:t> </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 </a:t>
            </a:r>
            <a:r>
              <a:rPr lang="fr-FR" sz="1600" b="0" noProof="1">
                <a:solidFill>
                  <a:srgbClr val="569CD6"/>
                </a:solidFill>
                <a:effectLst/>
                <a:latin typeface="Consolas" panose="020B0609020204030204" pitchFamily="49" charset="0"/>
              </a:rPr>
              <a:t>FROM</a:t>
            </a:r>
            <a:r>
              <a:rPr lang="fr-FR" sz="1600" b="0" noProof="1">
                <a:solidFill>
                  <a:srgbClr val="CE9178"/>
                </a:solidFill>
                <a:effectLst/>
                <a:latin typeface="Consolas" panose="020B0609020204030204" pitchFamily="49" charset="0"/>
              </a:rPr>
              <a:t> users </a:t>
            </a:r>
            <a:r>
              <a:rPr lang="fr-FR" sz="1600" b="0" noProof="1">
                <a:solidFill>
                  <a:srgbClr val="569CD6"/>
                </a:solidFill>
                <a:effectLst/>
                <a:latin typeface="Consolas" panose="020B0609020204030204" pitchFamily="49" charset="0"/>
              </a:rPr>
              <a:t>WHERE</a:t>
            </a:r>
            <a:r>
              <a:rPr lang="fr-FR" sz="1600" b="0" noProof="1">
                <a:solidFill>
                  <a:srgbClr val="CE9178"/>
                </a:solidFill>
                <a:effectLst/>
                <a:latin typeface="Consolas" panose="020B0609020204030204" pitchFamily="49" charset="0"/>
              </a:rPr>
              <a:t> email </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 ? </a:t>
            </a:r>
            <a:r>
              <a:rPr lang="fr-FR" sz="1600" b="0" noProof="1">
                <a:solidFill>
                  <a:srgbClr val="569CD6"/>
                </a:solidFill>
                <a:effectLst/>
                <a:latin typeface="Consolas" panose="020B0609020204030204" pitchFamily="49" charset="0"/>
              </a:rPr>
              <a:t>AND</a:t>
            </a:r>
            <a:r>
              <a:rPr lang="fr-FR" sz="1600" b="0" noProof="1">
                <a:solidFill>
                  <a:srgbClr val="CE9178"/>
                </a:solidFill>
                <a:effectLst/>
                <a:latin typeface="Consolas" panose="020B0609020204030204" pitchFamily="49" charset="0"/>
              </a:rPr>
              <a:t> pwd </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 ?"</a:t>
            </a:r>
            <a:r>
              <a:rPr lang="fr-FR" sz="1600" b="0" noProof="1">
                <a:solidFill>
                  <a:srgbClr val="D4D4D4"/>
                </a:solidFill>
                <a:effectLst/>
                <a:latin typeface="Consolas" panose="020B0609020204030204" pitchFamily="49" charset="0"/>
              </a:rPr>
              <a:t>);</a:t>
            </a:r>
          </a:p>
          <a:p>
            <a:r>
              <a:rPr lang="fr-FR" sz="1600" b="0" noProof="1">
                <a:solidFill>
                  <a:srgbClr val="9CDCFE"/>
                </a:solidFill>
                <a:effectLst/>
                <a:latin typeface="Consolas" panose="020B0609020204030204" pitchFamily="49" charset="0"/>
              </a:rPr>
              <a:t>$req</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execute</a:t>
            </a:r>
            <a:r>
              <a:rPr lang="fr-FR" sz="1600" b="0" noProof="1">
                <a:solidFill>
                  <a:srgbClr val="D4D4D4"/>
                </a:solidFill>
                <a:effectLst/>
                <a:latin typeface="Consolas" panose="020B0609020204030204" pitchFamily="49" charset="0"/>
              </a:rPr>
              <a:t>([ </a:t>
            </a:r>
            <a:r>
              <a:rPr lang="fr-FR" sz="1600" b="0" noProof="1">
                <a:solidFill>
                  <a:srgbClr val="6A9955"/>
                </a:solidFill>
                <a:effectLst/>
                <a:latin typeface="Consolas" panose="020B0609020204030204" pitchFamily="49" charset="0"/>
              </a:rPr>
              <a:t>// Paramètres par array</a:t>
            </a:r>
            <a:endParaRPr lang="fr-FR" sz="1600" b="0" noProof="1">
              <a:solidFill>
                <a:srgbClr val="D4D4D4"/>
              </a:solidFill>
              <a:effectLst/>
              <a:latin typeface="Consolas" panose="020B0609020204030204" pitchFamily="49" charset="0"/>
            </a:endParaRPr>
          </a:p>
          <a:p>
            <a:r>
              <a:rPr lang="fr-FR" sz="1600" b="0" noProof="1">
                <a:solidFill>
                  <a:srgbClr val="D4D4D4"/>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$_POST</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'email'</a:t>
            </a:r>
            <a:r>
              <a:rPr lang="fr-FR" sz="1600" b="0" noProof="1">
                <a:solidFill>
                  <a:srgbClr val="D4D4D4"/>
                </a:solidFill>
                <a:effectLst/>
                <a:latin typeface="Consolas" panose="020B0609020204030204" pitchFamily="49" charset="0"/>
              </a:rPr>
              <a:t>], </a:t>
            </a:r>
          </a:p>
          <a:p>
            <a:r>
              <a:rPr lang="fr-FR" sz="1600" b="0" noProof="1">
                <a:solidFill>
                  <a:srgbClr val="D4D4D4"/>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$_POST</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'password'</a:t>
            </a:r>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a:t>
            </a:r>
          </a:p>
          <a:p>
            <a:r>
              <a:rPr lang="fr-FR" sz="1600" b="0" noProof="1">
                <a:solidFill>
                  <a:srgbClr val="9CDCFE"/>
                </a:solidFill>
                <a:effectLst/>
                <a:latin typeface="Consolas" panose="020B0609020204030204" pitchFamily="49" charset="0"/>
              </a:rPr>
              <a:t>$users</a:t>
            </a:r>
            <a:r>
              <a:rPr lang="fr-FR" sz="1600" b="0" noProof="1">
                <a:solidFill>
                  <a:srgbClr val="D4D4D4"/>
                </a:solidFill>
                <a:effectLst/>
                <a:latin typeface="Consolas" panose="020B0609020204030204" pitchFamily="49" charset="0"/>
              </a:rPr>
              <a:t> = </a:t>
            </a:r>
            <a:r>
              <a:rPr lang="fr-FR" sz="1600" b="0" noProof="1">
                <a:solidFill>
                  <a:srgbClr val="9CDCFE"/>
                </a:solidFill>
                <a:effectLst/>
                <a:latin typeface="Consolas" panose="020B0609020204030204" pitchFamily="49" charset="0"/>
              </a:rPr>
              <a:t>$req</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fetchAll</a:t>
            </a:r>
            <a:r>
              <a:rPr lang="fr-FR" sz="1600" b="0" noProof="1">
                <a:solidFill>
                  <a:srgbClr val="D4D4D4"/>
                </a:solidFill>
                <a:effectLst/>
                <a:latin typeface="Consolas" panose="020B0609020204030204" pitchFamily="49" charset="0"/>
              </a:rPr>
              <a:t>(</a:t>
            </a:r>
            <a:r>
              <a:rPr lang="fr-FR" sz="1600" b="0" noProof="1">
                <a:solidFill>
                  <a:srgbClr val="4EC9B0"/>
                </a:solidFill>
                <a:effectLst/>
                <a:latin typeface="Consolas" panose="020B0609020204030204" pitchFamily="49" charset="0"/>
              </a:rPr>
              <a:t>PDO</a:t>
            </a:r>
            <a:r>
              <a:rPr lang="fr-FR" sz="1600" b="0" noProof="1">
                <a:solidFill>
                  <a:srgbClr val="D4D4D4"/>
                </a:solidFill>
                <a:effectLst/>
                <a:latin typeface="Consolas" panose="020B0609020204030204" pitchFamily="49" charset="0"/>
              </a:rPr>
              <a:t>::FETCH_ASSOC);</a:t>
            </a:r>
          </a:p>
        </p:txBody>
      </p:sp>
    </p:spTree>
    <p:extLst>
      <p:ext uri="{BB962C8B-B14F-4D97-AF65-F5344CB8AC3E}">
        <p14:creationId xmlns:p14="http://schemas.microsoft.com/office/powerpoint/2010/main" val="356886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4371030" y="107659"/>
            <a:ext cx="3949004" cy="723550"/>
          </a:xfrm>
        </p:spPr>
        <p:txBody>
          <a:bodyPr>
            <a:normAutofit/>
          </a:bodyPr>
          <a:lstStyle/>
          <a:p>
            <a:pPr algn="ctr"/>
            <a:r>
              <a:rPr lang="fr-FR"/>
              <a:t>Pratique</a:t>
            </a:r>
          </a:p>
        </p:txBody>
      </p:sp>
      <p:cxnSp>
        <p:nvCxnSpPr>
          <p:cNvPr id="11" name="Connecteur droit 10">
            <a:extLst>
              <a:ext uri="{FF2B5EF4-FFF2-40B4-BE49-F238E27FC236}">
                <a16:creationId xmlns:a16="http://schemas.microsoft.com/office/drawing/2014/main" id="{A861434A-C362-4D8F-A67A-662794C630AD}"/>
              </a:ext>
            </a:extLst>
          </p:cNvPr>
          <p:cNvCxnSpPr>
            <a:cxnSpLocks/>
          </p:cNvCxnSpPr>
          <p:nvPr/>
        </p:nvCxnSpPr>
        <p:spPr>
          <a:xfrm flipV="1">
            <a:off x="994784" y="509626"/>
            <a:ext cx="3376246" cy="2186"/>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FCB5B20B-9733-4938-B58D-F1A0A935D5F2}"/>
              </a:ext>
            </a:extLst>
          </p:cNvPr>
          <p:cNvCxnSpPr>
            <a:cxnSpLocks/>
            <a:stCxn id="2" idx="3"/>
          </p:cNvCxnSpPr>
          <p:nvPr/>
        </p:nvCxnSpPr>
        <p:spPr>
          <a:xfrm flipV="1">
            <a:off x="8320034" y="459386"/>
            <a:ext cx="3436537" cy="10048"/>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20" name="Rectangle : coins arrondis 19">
            <a:extLst>
              <a:ext uri="{FF2B5EF4-FFF2-40B4-BE49-F238E27FC236}">
                <a16:creationId xmlns:a16="http://schemas.microsoft.com/office/drawing/2014/main" id="{0C736B76-3E31-40BA-AE40-6B8CADF79645}"/>
              </a:ext>
            </a:extLst>
          </p:cNvPr>
          <p:cNvSpPr/>
          <p:nvPr/>
        </p:nvSpPr>
        <p:spPr>
          <a:xfrm>
            <a:off x="994784" y="1078127"/>
            <a:ext cx="10880985" cy="49871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Wingdings" panose="05000000000000000000" pitchFamily="2" charset="2"/>
              <a:buChar char="v"/>
            </a:pPr>
            <a:r>
              <a:rPr lang="fr-FR" dirty="0"/>
              <a:t>Reprenez le TP de la première partie du cours de PDO et modifiez toutes vos requêtes en requêtes préparées, car actuellement votre application est sensible au Injection SQL !</a:t>
            </a:r>
          </a:p>
          <a:p>
            <a:pPr marL="285750" indent="-285750">
              <a:buFont typeface="Wingdings" panose="05000000000000000000" pitchFamily="2" charset="2"/>
              <a:buChar char="v"/>
            </a:pPr>
            <a:endParaRPr lang="fr-FR" dirty="0"/>
          </a:p>
          <a:p>
            <a:pPr marL="285750" indent="-285750">
              <a:buFont typeface="Wingdings" panose="05000000000000000000" pitchFamily="2" charset="2"/>
              <a:buChar char="v"/>
            </a:pPr>
            <a:r>
              <a:rPr lang="fr-FR" dirty="0"/>
              <a:t>Ensuite, vous devrez permettre à vos utilisateurs connectés d'écrire des notes/mémo visibles uniquement par eux même.</a:t>
            </a:r>
          </a:p>
          <a:p>
            <a:pPr marL="742950" lvl="1" indent="-285750">
              <a:buFont typeface="Wingdings" panose="05000000000000000000" pitchFamily="2" charset="2"/>
              <a:buChar char="§"/>
            </a:pPr>
            <a:r>
              <a:rPr lang="fr-FR" dirty="0"/>
              <a:t>Chaque note est composée d'un titre et d'un texte séparé.</a:t>
            </a:r>
          </a:p>
          <a:p>
            <a:pPr marL="742950" lvl="1" indent="-285750">
              <a:buFont typeface="Wingdings" panose="05000000000000000000" pitchFamily="2" charset="2"/>
              <a:buChar char="§"/>
            </a:pPr>
            <a:r>
              <a:rPr lang="fr-FR" dirty="0"/>
              <a:t>Créer une nouvelle table BDD pour accueillir les notes. Vous devrez choisir le nom de la table et des champs.</a:t>
            </a:r>
          </a:p>
          <a:p>
            <a:pPr marL="742950" lvl="1" indent="-285750">
              <a:buFont typeface="Wingdings" panose="05000000000000000000" pitchFamily="2" charset="2"/>
              <a:buChar char="§"/>
            </a:pPr>
            <a:r>
              <a:rPr lang="fr-FR" dirty="0"/>
              <a:t>La liste des notes peut être affichée sur la page home de leur créateur.</a:t>
            </a:r>
          </a:p>
          <a:p>
            <a:pPr marL="742950" lvl="1" indent="-285750">
              <a:buFont typeface="Wingdings" panose="05000000000000000000" pitchFamily="2" charset="2"/>
              <a:buChar char="§"/>
            </a:pPr>
            <a:r>
              <a:rPr lang="fr-FR" dirty="0"/>
              <a:t>Sur cette même page, vous pouvez y mettre le formulaire HTML pour ajouter une note.</a:t>
            </a:r>
          </a:p>
          <a:p>
            <a:pPr marL="742950" lvl="1" indent="-285750">
              <a:buFont typeface="Wingdings" panose="05000000000000000000" pitchFamily="2" charset="2"/>
              <a:buChar char="§"/>
            </a:pPr>
            <a:r>
              <a:rPr lang="fr-FR" dirty="0"/>
              <a:t>N'oubliez pas de créer un fichier PHP (script) séparé pour traiter l'ajout d'une note.</a:t>
            </a:r>
          </a:p>
          <a:p>
            <a:pPr marL="285750" indent="-285750">
              <a:buFont typeface="Wingdings" panose="05000000000000000000" pitchFamily="2" charset="2"/>
              <a:buChar char="v"/>
            </a:pPr>
            <a:endParaRPr lang="fr-FR" dirty="0"/>
          </a:p>
          <a:p>
            <a:pPr marL="285750" indent="-285750">
              <a:buFont typeface="Wingdings" panose="05000000000000000000" pitchFamily="2" charset="2"/>
              <a:buChar char="v"/>
            </a:pPr>
            <a:r>
              <a:rPr lang="fr-FR" dirty="0"/>
              <a:t>Pour finir, ajoutez une pagination à l’affichage des notes d’un utilisateur. La pagination sera de 5 notes par page. Vous allez devoir adapter votre requête SQL de récupération des notes en utilisant les mots clés « LIMIT » et « OFFSET ».</a:t>
            </a:r>
          </a:p>
        </p:txBody>
      </p:sp>
    </p:spTree>
    <p:extLst>
      <p:ext uri="{BB962C8B-B14F-4D97-AF65-F5344CB8AC3E}">
        <p14:creationId xmlns:p14="http://schemas.microsoft.com/office/powerpoint/2010/main" val="431531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ECF363-8B4B-43F3-A804-79A3A8ED7B51}"/>
              </a:ext>
            </a:extLst>
          </p:cNvPr>
          <p:cNvSpPr>
            <a:spLocks noGrp="1"/>
          </p:cNvSpPr>
          <p:nvPr>
            <p:ph type="ctrTitle"/>
          </p:nvPr>
        </p:nvSpPr>
        <p:spPr>
          <a:xfrm>
            <a:off x="1084006" y="1086142"/>
            <a:ext cx="9969910" cy="3465385"/>
          </a:xfrm>
        </p:spPr>
        <p:txBody>
          <a:bodyPr anchor="ctr">
            <a:normAutofit/>
          </a:bodyPr>
          <a:lstStyle/>
          <a:p>
            <a:r>
              <a:rPr lang="fr-FR" dirty="0"/>
              <a:t>PHP</a:t>
            </a:r>
          </a:p>
        </p:txBody>
      </p:sp>
      <p:sp>
        <p:nvSpPr>
          <p:cNvPr id="3" name="Sous-titre 2">
            <a:extLst>
              <a:ext uri="{FF2B5EF4-FFF2-40B4-BE49-F238E27FC236}">
                <a16:creationId xmlns:a16="http://schemas.microsoft.com/office/drawing/2014/main" id="{D556962B-78F9-41E0-B8DF-1A3B6D0A296C}"/>
              </a:ext>
            </a:extLst>
          </p:cNvPr>
          <p:cNvSpPr>
            <a:spLocks noGrp="1"/>
          </p:cNvSpPr>
          <p:nvPr>
            <p:ph type="subTitle" idx="1"/>
          </p:nvPr>
        </p:nvSpPr>
        <p:spPr>
          <a:xfrm>
            <a:off x="1084006" y="5295418"/>
            <a:ext cx="10073039" cy="1562582"/>
          </a:xfrm>
        </p:spPr>
        <p:txBody>
          <a:bodyPr>
            <a:normAutofit/>
          </a:bodyPr>
          <a:lstStyle/>
          <a:p>
            <a:r>
              <a:rPr lang="fr-FR" dirty="0">
                <a:solidFill>
                  <a:schemeClr val="tx1"/>
                </a:solidFill>
              </a:rPr>
              <a:t>PDO Avancé</a:t>
            </a:r>
          </a:p>
          <a:p>
            <a:endParaRPr lang="fr-FR" dirty="0">
              <a:solidFill>
                <a:schemeClr val="tx1"/>
              </a:solidFill>
            </a:endParaRPr>
          </a:p>
          <a:p>
            <a:r>
              <a:rPr lang="fr-FR" b="1" dirty="0">
                <a:solidFill>
                  <a:schemeClr val="tx1"/>
                </a:solidFill>
              </a:rPr>
              <a:t>Fin du module</a:t>
            </a:r>
          </a:p>
        </p:txBody>
      </p:sp>
    </p:spTree>
    <p:extLst>
      <p:ext uri="{BB962C8B-B14F-4D97-AF65-F5344CB8AC3E}">
        <p14:creationId xmlns:p14="http://schemas.microsoft.com/office/powerpoint/2010/main" val="1085265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0"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txBody>
          <a:bodyPr/>
          <a:lstStyle/>
          <a:p>
            <a:endParaRPr lang="fr-FR"/>
          </a:p>
        </p:txBody>
      </p:sp>
      <p:sp useBgFill="1">
        <p:nvSpPr>
          <p:cNvPr id="12" name="Rectangle 11">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6"/>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92899A27-EAB9-4701-9E81-674798E317CB}"/>
              </a:ext>
            </a:extLst>
          </p:cNvPr>
          <p:cNvSpPr>
            <a:spLocks noGrp="1"/>
          </p:cNvSpPr>
          <p:nvPr>
            <p:ph type="title"/>
          </p:nvPr>
        </p:nvSpPr>
        <p:spPr>
          <a:xfrm>
            <a:off x="1371600" y="1281916"/>
            <a:ext cx="9601200" cy="723053"/>
          </a:xfrm>
        </p:spPr>
        <p:txBody>
          <a:bodyPr>
            <a:normAutofit/>
          </a:bodyPr>
          <a:lstStyle/>
          <a:p>
            <a:r>
              <a:rPr lang="fr-FR" dirty="0"/>
              <a:t>Dans ce module</a:t>
            </a:r>
          </a:p>
        </p:txBody>
      </p:sp>
      <p:sp>
        <p:nvSpPr>
          <p:cNvPr id="3" name="Espace réservé du contenu 2">
            <a:extLst>
              <a:ext uri="{FF2B5EF4-FFF2-40B4-BE49-F238E27FC236}">
                <a16:creationId xmlns:a16="http://schemas.microsoft.com/office/drawing/2014/main" id="{79151920-99A9-45AB-8892-EA4044D6DA05}"/>
              </a:ext>
            </a:extLst>
          </p:cNvPr>
          <p:cNvSpPr>
            <a:spLocks noGrp="1"/>
          </p:cNvSpPr>
          <p:nvPr>
            <p:ph idx="1"/>
          </p:nvPr>
        </p:nvSpPr>
        <p:spPr>
          <a:xfrm>
            <a:off x="1371600" y="2276619"/>
            <a:ext cx="9601200" cy="4333905"/>
          </a:xfrm>
        </p:spPr>
        <p:txBody>
          <a:bodyPr>
            <a:normAutofit/>
          </a:bodyPr>
          <a:lstStyle/>
          <a:p>
            <a:pPr marL="285750" indent="-285750" defTabSz="914400">
              <a:lnSpc>
                <a:spcPct val="94000"/>
              </a:lnSpc>
              <a:spcAft>
                <a:spcPts val="200"/>
              </a:spcAft>
              <a:buSzPct val="75000"/>
              <a:buFont typeface="Wingdings" panose="05000000000000000000" pitchFamily="2" charset="2"/>
              <a:buChar char="q"/>
            </a:pPr>
            <a:r>
              <a:rPr lang="fr-FR" dirty="0">
                <a:solidFill>
                  <a:schemeClr val="tx1">
                    <a:lumMod val="95000"/>
                  </a:schemeClr>
                </a:solidFill>
              </a:rPr>
              <a:t>PDO Details</a:t>
            </a:r>
          </a:p>
          <a:p>
            <a:pPr marL="285750" indent="-285750">
              <a:buSzPct val="75000"/>
              <a:buFont typeface="Wingdings" panose="05000000000000000000" pitchFamily="2" charset="2"/>
              <a:buChar char="q"/>
            </a:pPr>
            <a:r>
              <a:rPr lang="fr-FR" dirty="0">
                <a:solidFill>
                  <a:schemeClr val="tx1">
                    <a:lumMod val="95000"/>
                  </a:schemeClr>
                </a:solidFill>
              </a:rPr>
              <a:t>PDO Persistance des connections</a:t>
            </a:r>
          </a:p>
          <a:p>
            <a:pPr marL="285750" indent="-285750" defTabSz="914400">
              <a:lnSpc>
                <a:spcPct val="94000"/>
              </a:lnSpc>
              <a:spcAft>
                <a:spcPts val="200"/>
              </a:spcAft>
              <a:buSzPct val="75000"/>
              <a:buFont typeface="Wingdings" panose="05000000000000000000" pitchFamily="2" charset="2"/>
              <a:buChar char="q"/>
            </a:pPr>
            <a:r>
              <a:rPr lang="fr-FR" dirty="0">
                <a:solidFill>
                  <a:schemeClr val="tx1">
                    <a:lumMod val="95000"/>
                  </a:schemeClr>
                </a:solidFill>
              </a:rPr>
              <a:t>PDO </a:t>
            </a:r>
            <a:r>
              <a:rPr lang="fr-FR" dirty="0" err="1">
                <a:solidFill>
                  <a:schemeClr val="tx1">
                    <a:lumMod val="95000"/>
                  </a:schemeClr>
                </a:solidFill>
              </a:rPr>
              <a:t>Sequential</a:t>
            </a:r>
            <a:r>
              <a:rPr lang="fr-FR" dirty="0">
                <a:solidFill>
                  <a:schemeClr val="tx1">
                    <a:lumMod val="95000"/>
                  </a:schemeClr>
                </a:solidFill>
              </a:rPr>
              <a:t> (Fetch)</a:t>
            </a:r>
          </a:p>
          <a:p>
            <a:pPr marL="285750" indent="-285750" defTabSz="914400">
              <a:lnSpc>
                <a:spcPct val="94000"/>
              </a:lnSpc>
              <a:spcAft>
                <a:spcPts val="200"/>
              </a:spcAft>
              <a:buSzPct val="75000"/>
              <a:buFont typeface="Wingdings" panose="05000000000000000000" pitchFamily="2" charset="2"/>
              <a:buChar char="q"/>
            </a:pPr>
            <a:r>
              <a:rPr lang="fr-FR" dirty="0" err="1">
                <a:solidFill>
                  <a:schemeClr val="tx1">
                    <a:lumMod val="95000"/>
                  </a:schemeClr>
                </a:solidFill>
              </a:rPr>
              <a:t>PDOStatements</a:t>
            </a:r>
            <a:r>
              <a:rPr lang="fr-FR" dirty="0">
                <a:solidFill>
                  <a:schemeClr val="tx1">
                    <a:lumMod val="95000"/>
                  </a:schemeClr>
                </a:solidFill>
              </a:rPr>
              <a:t> Styles</a:t>
            </a:r>
          </a:p>
          <a:p>
            <a:pPr marL="285750" indent="-285750" defTabSz="914400">
              <a:lnSpc>
                <a:spcPct val="94000"/>
              </a:lnSpc>
              <a:spcAft>
                <a:spcPts val="200"/>
              </a:spcAft>
              <a:buSzPct val="75000"/>
              <a:buFont typeface="Wingdings" panose="05000000000000000000" pitchFamily="2" charset="2"/>
              <a:buChar char="q"/>
            </a:pPr>
            <a:r>
              <a:rPr lang="fr-FR" dirty="0">
                <a:solidFill>
                  <a:schemeClr val="tx1">
                    <a:lumMod val="95000"/>
                  </a:schemeClr>
                </a:solidFill>
              </a:rPr>
              <a:t>PDO Transactions</a:t>
            </a:r>
          </a:p>
          <a:p>
            <a:pPr marL="285750" indent="-285750" defTabSz="914400">
              <a:lnSpc>
                <a:spcPct val="94000"/>
              </a:lnSpc>
              <a:spcAft>
                <a:spcPts val="200"/>
              </a:spcAft>
              <a:buSzPct val="75000"/>
              <a:buFont typeface="Wingdings" panose="05000000000000000000" pitchFamily="2" charset="2"/>
              <a:buChar char="q"/>
            </a:pPr>
            <a:r>
              <a:rPr lang="fr-FR" dirty="0">
                <a:solidFill>
                  <a:schemeClr val="tx1">
                    <a:lumMod val="95000"/>
                  </a:schemeClr>
                </a:solidFill>
              </a:rPr>
              <a:t>PDO </a:t>
            </a:r>
            <a:r>
              <a:rPr lang="fr-FR" dirty="0" err="1">
                <a:solidFill>
                  <a:schemeClr val="tx1">
                    <a:lumMod val="95000"/>
                  </a:schemeClr>
                </a:solidFill>
              </a:rPr>
              <a:t>Prepare</a:t>
            </a:r>
            <a:endParaRPr lang="fr-FR" dirty="0">
              <a:solidFill>
                <a:schemeClr val="tx1">
                  <a:lumMod val="95000"/>
                </a:schemeClr>
              </a:solidFill>
            </a:endParaRPr>
          </a:p>
          <a:p>
            <a:pPr marL="285750" indent="-285750" defTabSz="914400">
              <a:lnSpc>
                <a:spcPct val="94000"/>
              </a:lnSpc>
              <a:spcAft>
                <a:spcPts val="200"/>
              </a:spcAft>
              <a:buSzPct val="75000"/>
              <a:buFont typeface="Wingdings" panose="05000000000000000000" pitchFamily="2" charset="2"/>
              <a:buChar char="q"/>
            </a:pPr>
            <a:r>
              <a:rPr lang="fr-FR" dirty="0">
                <a:solidFill>
                  <a:schemeClr val="tx1">
                    <a:lumMod val="95000"/>
                  </a:schemeClr>
                </a:solidFill>
              </a:rPr>
              <a:t>Pratique</a:t>
            </a:r>
          </a:p>
        </p:txBody>
      </p:sp>
    </p:spTree>
    <p:extLst>
      <p:ext uri="{BB962C8B-B14F-4D97-AF65-F5344CB8AC3E}">
        <p14:creationId xmlns:p14="http://schemas.microsoft.com/office/powerpoint/2010/main" val="267650254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10767060" y="107659"/>
            <a:ext cx="1321474" cy="723550"/>
          </a:xfrm>
        </p:spPr>
        <p:txBody>
          <a:bodyPr>
            <a:normAutofit/>
          </a:bodyPr>
          <a:lstStyle/>
          <a:p>
            <a:pPr algn="r"/>
            <a:r>
              <a:rPr lang="fr-FR" sz="4400" dirty="0">
                <a:solidFill>
                  <a:srgbClr val="4A2318"/>
                </a:solidFill>
              </a:rPr>
              <a:t>PDO</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9852660"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PDO Details</a:t>
            </a:r>
          </a:p>
        </p:txBody>
      </p:sp>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082179" y="1489045"/>
            <a:ext cx="10764381" cy="1282285"/>
          </a:xfrm>
        </p:spPr>
        <p:txBody>
          <a:bodyPr>
            <a:normAutofit/>
          </a:bodyPr>
          <a:lstStyle/>
          <a:p>
            <a:r>
              <a:rPr lang="fr-FR" dirty="0"/>
              <a:t>PDO inclus d'autres fonctions utiles comme "</a:t>
            </a:r>
            <a:r>
              <a:rPr lang="fr-FR" dirty="0" err="1"/>
              <a:t>lastInsertId</a:t>
            </a:r>
            <a:r>
              <a:rPr lang="fr-FR" dirty="0"/>
              <a:t>()" qui permet d'obtenir le dernier id généré. Si vous réalisez plusieurs inserts en une seule requête, il faut bien comprendre qu'il n'est possible que de récupérer le dernier id. Il faudra mettre en place une autre mécanique.</a:t>
            </a:r>
          </a:p>
        </p:txBody>
      </p:sp>
      <p:sp>
        <p:nvSpPr>
          <p:cNvPr id="22" name="Rectangle : avec coins arrondis en diagonale 21">
            <a:extLst>
              <a:ext uri="{FF2B5EF4-FFF2-40B4-BE49-F238E27FC236}">
                <a16:creationId xmlns:a16="http://schemas.microsoft.com/office/drawing/2014/main" id="{B0D4F1A2-B66D-4D8D-80D0-600CC5C22EDB}"/>
              </a:ext>
            </a:extLst>
          </p:cNvPr>
          <p:cNvSpPr/>
          <p:nvPr/>
        </p:nvSpPr>
        <p:spPr>
          <a:xfrm>
            <a:off x="961191" y="3116514"/>
            <a:ext cx="11006355" cy="2281476"/>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600" b="0" noProof="1">
                <a:solidFill>
                  <a:srgbClr val="9CDCFE"/>
                </a:solidFill>
                <a:effectLst/>
                <a:latin typeface="Consolas" panose="020B0609020204030204" pitchFamily="49" charset="0"/>
              </a:rPr>
              <a:t>$result</a:t>
            </a:r>
            <a:r>
              <a:rPr lang="fr-FR" sz="1600" b="0" noProof="1">
                <a:solidFill>
                  <a:srgbClr val="D4D4D4"/>
                </a:solidFill>
                <a:effectLst/>
                <a:latin typeface="Consolas" panose="020B0609020204030204" pitchFamily="49" charset="0"/>
              </a:rPr>
              <a:t> = </a:t>
            </a:r>
            <a:r>
              <a:rPr lang="fr-FR" sz="1600" b="0" noProof="1">
                <a:solidFill>
                  <a:srgbClr val="9CDCFE"/>
                </a:solidFill>
                <a:effectLst/>
                <a:latin typeface="Consolas" panose="020B0609020204030204" pitchFamily="49" charset="0"/>
              </a:rPr>
              <a:t>$db</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exec</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a:t>
            </a:r>
            <a:r>
              <a:rPr lang="fr-FR" sz="1600" b="0" noProof="1">
                <a:solidFill>
                  <a:srgbClr val="569CD6"/>
                </a:solidFill>
                <a:effectLst/>
                <a:latin typeface="Consolas" panose="020B0609020204030204" pitchFamily="49" charset="0"/>
              </a:rPr>
              <a:t>INSERT</a:t>
            </a:r>
            <a:r>
              <a:rPr lang="fr-FR" sz="1600" b="0" noProof="1">
                <a:solidFill>
                  <a:srgbClr val="CE9178"/>
                </a:solidFill>
                <a:effectLst/>
                <a:latin typeface="Consolas" panose="020B0609020204030204" pitchFamily="49" charset="0"/>
              </a:rPr>
              <a:t> </a:t>
            </a:r>
            <a:r>
              <a:rPr lang="fr-FR" sz="1600" b="0" noProof="1">
                <a:solidFill>
                  <a:srgbClr val="569CD6"/>
                </a:solidFill>
                <a:effectLst/>
                <a:latin typeface="Consolas" panose="020B0609020204030204" pitchFamily="49" charset="0"/>
              </a:rPr>
              <a:t>INTO</a:t>
            </a:r>
            <a:r>
              <a:rPr lang="fr-FR" sz="1600" b="0" noProof="1">
                <a:solidFill>
                  <a:srgbClr val="CE9178"/>
                </a:solidFill>
                <a:effectLst/>
                <a:latin typeface="Consolas" panose="020B0609020204030204" pitchFamily="49" charset="0"/>
              </a:rPr>
              <a:t> users (</a:t>
            </a:r>
            <a:r>
              <a:rPr lang="fr-FR" sz="1600" b="0" noProof="1">
                <a:solidFill>
                  <a:schemeClr val="bg1">
                    <a:lumMod val="85000"/>
                  </a:schemeClr>
                </a:solidFill>
                <a:effectLst/>
                <a:latin typeface="Consolas" panose="020B0609020204030204" pitchFamily="49" charset="0"/>
              </a:rPr>
              <a:t>email</a:t>
            </a:r>
            <a:r>
              <a:rPr lang="fr-FR" sz="1600" b="0" noProof="1">
                <a:solidFill>
                  <a:srgbClr val="CE9178"/>
                </a:solidFill>
                <a:effectLst/>
                <a:latin typeface="Consolas" panose="020B0609020204030204" pitchFamily="49" charset="0"/>
              </a:rPr>
              <a:t>) </a:t>
            </a:r>
            <a:r>
              <a:rPr lang="fr-FR" sz="1600" b="0" noProof="1">
                <a:solidFill>
                  <a:srgbClr val="569CD6"/>
                </a:solidFill>
                <a:effectLst/>
                <a:latin typeface="Consolas" panose="020B0609020204030204" pitchFamily="49" charset="0"/>
              </a:rPr>
              <a:t>VALUES</a:t>
            </a:r>
            <a:r>
              <a:rPr lang="fr-FR" sz="1600" b="0" noProof="1">
                <a:solidFill>
                  <a:srgbClr val="CE9178"/>
                </a:solidFill>
                <a:effectLst/>
                <a:latin typeface="Consolas" panose="020B0609020204030204" pitchFamily="49" charset="0"/>
              </a:rPr>
              <a:t> (</a:t>
            </a:r>
            <a:r>
              <a:rPr lang="fr-FR" sz="1600" b="0" noProof="1">
                <a:solidFill>
                  <a:schemeClr val="bg1">
                    <a:lumMod val="85000"/>
                  </a:schemeClr>
                </a:solidFill>
                <a:effectLst/>
                <a:latin typeface="Consolas" panose="020B0609020204030204" pitchFamily="49" charset="0"/>
              </a:rPr>
              <a:t>'t1@gmail.com'</a:t>
            </a:r>
            <a:r>
              <a:rPr lang="fr-FR" sz="1600" b="0" noProof="1">
                <a:solidFill>
                  <a:srgbClr val="CE9178"/>
                </a:solidFill>
                <a:effectLst/>
                <a:latin typeface="Consolas" panose="020B0609020204030204" pitchFamily="49" charset="0"/>
              </a:rPr>
              <a:t>), (</a:t>
            </a:r>
            <a:r>
              <a:rPr lang="fr-FR" sz="1600" b="0" noProof="1">
                <a:solidFill>
                  <a:schemeClr val="bg1">
                    <a:lumMod val="85000"/>
                  </a:schemeClr>
                </a:solidFill>
                <a:effectLst/>
                <a:latin typeface="Consolas" panose="020B0609020204030204" pitchFamily="49" charset="0"/>
              </a:rPr>
              <a:t>'t2@gmail.com'</a:t>
            </a:r>
            <a:r>
              <a:rPr lang="fr-FR" sz="1600" b="0" noProof="1">
                <a:solidFill>
                  <a:srgbClr val="CE9178"/>
                </a:solidFill>
                <a:effectLst/>
                <a:latin typeface="Consolas" panose="020B0609020204030204" pitchFamily="49" charset="0"/>
              </a:rPr>
              <a:t>)"</a:t>
            </a:r>
            <a:r>
              <a:rPr lang="fr-FR" sz="1600" b="0" noProof="1">
                <a:solidFill>
                  <a:srgbClr val="D4D4D4"/>
                </a:solidFill>
                <a:effectLst/>
                <a:latin typeface="Consolas" panose="020B0609020204030204" pitchFamily="49" charset="0"/>
              </a:rPr>
              <a:t>);</a:t>
            </a:r>
          </a:p>
          <a:p>
            <a:br>
              <a:rPr lang="fr-FR" sz="1600" b="0" noProof="1">
                <a:solidFill>
                  <a:srgbClr val="D4D4D4"/>
                </a:solidFill>
                <a:effectLst/>
                <a:latin typeface="Consolas" panose="020B0609020204030204" pitchFamily="49" charset="0"/>
              </a:rPr>
            </a:br>
            <a:r>
              <a:rPr lang="fr-FR" sz="1600" b="0" noProof="1">
                <a:solidFill>
                  <a:srgbClr val="C586C0"/>
                </a:solidFill>
                <a:effectLst/>
                <a:latin typeface="Consolas" panose="020B0609020204030204" pitchFamily="49" charset="0"/>
              </a:rPr>
              <a:t>if</a:t>
            </a:r>
            <a:r>
              <a:rPr lang="fr-FR" sz="1600" b="0" noProof="1">
                <a:solidFill>
                  <a:srgbClr val="D4D4D4"/>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$result</a:t>
            </a:r>
            <a:r>
              <a:rPr lang="fr-FR" sz="1600" b="0" noProof="1">
                <a:solidFill>
                  <a:srgbClr val="D4D4D4"/>
                </a:solidFill>
                <a:effectLst/>
                <a:latin typeface="Consolas" panose="020B0609020204030204" pitchFamily="49" charset="0"/>
              </a:rPr>
              <a:t> === </a:t>
            </a:r>
            <a:r>
              <a:rPr lang="fr-FR" sz="1600" b="0" noProof="1">
                <a:solidFill>
                  <a:srgbClr val="569CD6"/>
                </a:solidFill>
                <a:effectLst/>
                <a:latin typeface="Consolas" panose="020B0609020204030204" pitchFamily="49" charset="0"/>
              </a:rPr>
              <a:t>false</a:t>
            </a:r>
            <a:r>
              <a:rPr lang="fr-FR" sz="1600" b="0" noProof="1">
                <a:solidFill>
                  <a:srgbClr val="D4D4D4"/>
                </a:solidFill>
                <a:effectLst/>
                <a:latin typeface="Consolas" panose="020B0609020204030204" pitchFamily="49" charset="0"/>
              </a:rPr>
              <a:t>) {</a:t>
            </a:r>
          </a:p>
          <a:p>
            <a:r>
              <a:rPr lang="fr-FR" sz="1600" b="0" noProof="1">
                <a:solidFill>
                  <a:srgbClr val="D4D4D4"/>
                </a:solidFill>
                <a:effectLst/>
                <a:latin typeface="Consolas" panose="020B0609020204030204" pitchFamily="49" charset="0"/>
              </a:rPr>
              <a:t>  </a:t>
            </a:r>
            <a:r>
              <a:rPr lang="fr-FR" sz="1600" b="0" noProof="1">
                <a:solidFill>
                  <a:srgbClr val="DCDCAA"/>
                </a:solidFill>
                <a:effectLst/>
                <a:latin typeface="Consolas" panose="020B0609020204030204" pitchFamily="49" charset="0"/>
              </a:rPr>
              <a:t>echo</a:t>
            </a:r>
            <a:r>
              <a:rPr lang="fr-FR" sz="1600" b="0" noProof="1">
                <a:solidFill>
                  <a:srgbClr val="D4D4D4"/>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$db</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errorInfo</a:t>
            </a:r>
            <a:r>
              <a:rPr lang="fr-FR" sz="1600" b="0" noProof="1">
                <a:solidFill>
                  <a:srgbClr val="D4D4D4"/>
                </a:solidFill>
                <a:effectLst/>
                <a:latin typeface="Consolas" panose="020B0609020204030204" pitchFamily="49" charset="0"/>
              </a:rPr>
              <a:t>()[</a:t>
            </a:r>
            <a:r>
              <a:rPr lang="fr-FR" sz="1600" b="0" noProof="1">
                <a:solidFill>
                  <a:srgbClr val="B5CEA8"/>
                </a:solidFill>
                <a:effectLst/>
                <a:latin typeface="Consolas" panose="020B0609020204030204" pitchFamily="49" charset="0"/>
              </a:rPr>
              <a:t>2</a:t>
            </a:r>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  </a:t>
            </a:r>
            <a:r>
              <a:rPr lang="fr-FR" sz="1600" b="0" noProof="1">
                <a:solidFill>
                  <a:srgbClr val="C586C0"/>
                </a:solidFill>
                <a:effectLst/>
                <a:latin typeface="Consolas" panose="020B0609020204030204" pitchFamily="49" charset="0"/>
              </a:rPr>
              <a:t>exit</a:t>
            </a:r>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a:t>
            </a:r>
          </a:p>
          <a:p>
            <a:br>
              <a:rPr lang="fr-FR" sz="1600" b="0" noProof="1">
                <a:solidFill>
                  <a:srgbClr val="D4D4D4"/>
                </a:solidFill>
                <a:effectLst/>
                <a:latin typeface="Consolas" panose="020B0609020204030204" pitchFamily="49" charset="0"/>
              </a:rPr>
            </a:br>
            <a:r>
              <a:rPr lang="fr-FR" sz="1600" b="0" noProof="1">
                <a:solidFill>
                  <a:srgbClr val="9CDCFE"/>
                </a:solidFill>
                <a:effectLst/>
                <a:latin typeface="Consolas" panose="020B0609020204030204" pitchFamily="49" charset="0"/>
              </a:rPr>
              <a:t>$lastId</a:t>
            </a:r>
            <a:r>
              <a:rPr lang="fr-FR" sz="1600" b="0" noProof="1">
                <a:solidFill>
                  <a:srgbClr val="D4D4D4"/>
                </a:solidFill>
                <a:effectLst/>
                <a:latin typeface="Consolas" panose="020B0609020204030204" pitchFamily="49" charset="0"/>
              </a:rPr>
              <a:t> = </a:t>
            </a:r>
            <a:r>
              <a:rPr lang="fr-FR" sz="1600" b="0" noProof="1">
                <a:solidFill>
                  <a:srgbClr val="9CDCFE"/>
                </a:solidFill>
                <a:effectLst/>
                <a:latin typeface="Consolas" panose="020B0609020204030204" pitchFamily="49" charset="0"/>
              </a:rPr>
              <a:t>$db</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lastInsertId</a:t>
            </a:r>
            <a:r>
              <a:rPr lang="fr-FR" sz="1600" b="0" noProof="1">
                <a:solidFill>
                  <a:srgbClr val="D4D4D4"/>
                </a:solidFill>
                <a:effectLst/>
                <a:latin typeface="Consolas" panose="020B0609020204030204" pitchFamily="49" charset="0"/>
              </a:rPr>
              <a:t>(); </a:t>
            </a:r>
            <a:r>
              <a:rPr lang="fr-FR" sz="1600" b="0" noProof="1">
                <a:solidFill>
                  <a:srgbClr val="6A9955"/>
                </a:solidFill>
                <a:effectLst/>
                <a:latin typeface="Consolas" panose="020B0609020204030204" pitchFamily="49" charset="0"/>
              </a:rPr>
              <a:t>// ID de t2@gmail.com</a:t>
            </a:r>
            <a:endParaRPr lang="fr-FR" sz="1600" b="0" noProof="1">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067171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10767060" y="107659"/>
            <a:ext cx="1321474" cy="723550"/>
          </a:xfrm>
        </p:spPr>
        <p:txBody>
          <a:bodyPr>
            <a:normAutofit/>
          </a:bodyPr>
          <a:lstStyle/>
          <a:p>
            <a:pPr algn="r"/>
            <a:r>
              <a:rPr lang="fr-FR" sz="4400" dirty="0">
                <a:solidFill>
                  <a:srgbClr val="4A2318"/>
                </a:solidFill>
              </a:rPr>
              <a:t>PDO</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9852660"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PDO Options</a:t>
            </a:r>
          </a:p>
        </p:txBody>
      </p:sp>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082179" y="1489045"/>
            <a:ext cx="10764381" cy="1282285"/>
          </a:xfrm>
        </p:spPr>
        <p:txBody>
          <a:bodyPr>
            <a:normAutofit lnSpcReduction="10000"/>
          </a:bodyPr>
          <a:lstStyle/>
          <a:p>
            <a:r>
              <a:rPr lang="fr-FR" dirty="0"/>
              <a:t>PDO </a:t>
            </a:r>
            <a:r>
              <a:rPr lang="fr-FR" dirty="0" err="1"/>
              <a:t>inclu</a:t>
            </a:r>
            <a:r>
              <a:rPr lang="fr-FR" dirty="0"/>
              <a:t> des options définissables lors de l’ouverture de la connexion, soit lors de l’instanciation de la classe de PDO.</a:t>
            </a:r>
          </a:p>
          <a:p>
            <a:r>
              <a:rPr lang="fr-FR" dirty="0"/>
              <a:t>L’option </a:t>
            </a:r>
            <a:r>
              <a:rPr lang="fr-FR" sz="2000" b="0" noProof="1">
                <a:solidFill>
                  <a:srgbClr val="4EC9B0"/>
                </a:solidFill>
                <a:effectLst/>
                <a:latin typeface="Consolas" panose="020B0609020204030204" pitchFamily="49" charset="0"/>
              </a:rPr>
              <a:t>PDO</a:t>
            </a:r>
            <a:r>
              <a:rPr lang="fr-FR" sz="2000" noProof="1">
                <a:solidFill>
                  <a:schemeClr val="tx1">
                    <a:lumMod val="75000"/>
                    <a:lumOff val="25000"/>
                  </a:schemeClr>
                </a:solidFill>
                <a:effectLst/>
                <a:latin typeface="Consolas" panose="020B0609020204030204" pitchFamily="49" charset="0"/>
              </a:rPr>
              <a:t>::ATTR_PERSISTENT </a:t>
            </a:r>
            <a:r>
              <a:rPr lang="fr-FR" dirty="0"/>
              <a:t>permet de maintenir les connexions PDO ouverte et de les partager entre les instances PHP. </a:t>
            </a:r>
            <a:endParaRPr lang="fr-FR" dirty="0">
              <a:solidFill>
                <a:schemeClr val="tx1">
                  <a:lumMod val="75000"/>
                  <a:lumOff val="25000"/>
                </a:schemeClr>
              </a:solidFill>
            </a:endParaRPr>
          </a:p>
        </p:txBody>
      </p:sp>
      <p:sp>
        <p:nvSpPr>
          <p:cNvPr id="22" name="Rectangle : avec coins arrondis en diagonale 21">
            <a:extLst>
              <a:ext uri="{FF2B5EF4-FFF2-40B4-BE49-F238E27FC236}">
                <a16:creationId xmlns:a16="http://schemas.microsoft.com/office/drawing/2014/main" id="{B0D4F1A2-B66D-4D8D-80D0-600CC5C22EDB}"/>
              </a:ext>
            </a:extLst>
          </p:cNvPr>
          <p:cNvSpPr/>
          <p:nvPr/>
        </p:nvSpPr>
        <p:spPr>
          <a:xfrm>
            <a:off x="961191" y="3117697"/>
            <a:ext cx="11006355" cy="2826306"/>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600" b="0" noProof="1">
                <a:solidFill>
                  <a:srgbClr val="6A9955"/>
                </a:solidFill>
                <a:effectLst/>
                <a:latin typeface="Consolas" panose="020B0609020204030204" pitchFamily="49" charset="0"/>
              </a:rPr>
              <a:t>// </a:t>
            </a:r>
            <a:r>
              <a:rPr lang="fr-FR" sz="1600" noProof="1">
                <a:solidFill>
                  <a:srgbClr val="6A9955"/>
                </a:solidFill>
                <a:latin typeface="Consolas" panose="020B0609020204030204" pitchFamily="49" charset="0"/>
              </a:rPr>
              <a:t>Connexion à la BDD</a:t>
            </a:r>
            <a:endParaRPr lang="fr-FR" sz="1600" b="0" noProof="1">
              <a:solidFill>
                <a:srgbClr val="D4D4D4"/>
              </a:solidFill>
              <a:effectLst/>
              <a:latin typeface="Consolas" panose="020B0609020204030204" pitchFamily="49" charset="0"/>
            </a:endParaRPr>
          </a:p>
          <a:p>
            <a:r>
              <a:rPr lang="fr-FR" sz="1600" b="0" noProof="1">
                <a:solidFill>
                  <a:srgbClr val="9CDCFE"/>
                </a:solidFill>
                <a:effectLst/>
                <a:latin typeface="Consolas" panose="020B0609020204030204" pitchFamily="49" charset="0"/>
              </a:rPr>
              <a:t>$dsn</a:t>
            </a:r>
            <a:r>
              <a:rPr lang="fr-FR" sz="1600" b="0" noProof="1">
                <a:solidFill>
                  <a:srgbClr val="D4D4D4"/>
                </a:solidFill>
                <a:effectLst/>
                <a:latin typeface="Consolas" panose="020B0609020204030204" pitchFamily="49" charset="0"/>
              </a:rPr>
              <a:t> = </a:t>
            </a:r>
            <a:r>
              <a:rPr lang="fr-FR" sz="1600" b="0" noProof="1">
                <a:solidFill>
                  <a:srgbClr val="CE9178"/>
                </a:solidFill>
                <a:effectLst/>
                <a:latin typeface="Consolas" panose="020B0609020204030204" pitchFamily="49" charset="0"/>
              </a:rPr>
              <a:t>'mysql:host=localhost;port=3306;dbname=my_site_web'</a:t>
            </a:r>
            <a:r>
              <a:rPr lang="fr-FR" sz="1600" b="0" noProof="1">
                <a:solidFill>
                  <a:srgbClr val="D4D4D4"/>
                </a:solidFill>
                <a:effectLst/>
                <a:latin typeface="Consolas" panose="020B0609020204030204" pitchFamily="49" charset="0"/>
              </a:rPr>
              <a:t>;</a:t>
            </a:r>
          </a:p>
          <a:p>
            <a:r>
              <a:rPr lang="fr-FR" sz="1600" b="0" noProof="1">
                <a:solidFill>
                  <a:srgbClr val="C586C0"/>
                </a:solidFill>
                <a:effectLst/>
                <a:latin typeface="Consolas" panose="020B0609020204030204" pitchFamily="49" charset="0"/>
              </a:rPr>
              <a:t>try</a:t>
            </a:r>
            <a:r>
              <a:rPr lang="fr-FR" sz="1600" b="0" noProof="1">
                <a:solidFill>
                  <a:srgbClr val="D4D4D4"/>
                </a:solidFill>
                <a:effectLst/>
                <a:latin typeface="Consolas" panose="020B0609020204030204" pitchFamily="49" charset="0"/>
              </a:rPr>
              <a:t> {</a:t>
            </a:r>
          </a:p>
          <a:p>
            <a:r>
              <a:rPr lang="fr-FR" sz="1600" b="0" noProof="1">
                <a:solidFill>
                  <a:srgbClr val="D4D4D4"/>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$db</a:t>
            </a:r>
            <a:r>
              <a:rPr lang="fr-FR" sz="1600" b="0" noProof="1">
                <a:solidFill>
                  <a:srgbClr val="D4D4D4"/>
                </a:solidFill>
                <a:effectLst/>
                <a:latin typeface="Consolas" panose="020B0609020204030204" pitchFamily="49" charset="0"/>
              </a:rPr>
              <a:t> = </a:t>
            </a:r>
            <a:r>
              <a:rPr lang="fr-FR" sz="1600" b="0" noProof="1">
                <a:solidFill>
                  <a:srgbClr val="569CD6"/>
                </a:solidFill>
                <a:effectLst/>
                <a:latin typeface="Consolas" panose="020B0609020204030204" pitchFamily="49" charset="0"/>
              </a:rPr>
              <a:t>new</a:t>
            </a:r>
            <a:r>
              <a:rPr lang="fr-FR" sz="1600" b="0" noProof="1">
                <a:solidFill>
                  <a:srgbClr val="D4D4D4"/>
                </a:solidFill>
                <a:effectLst/>
                <a:latin typeface="Consolas" panose="020B0609020204030204" pitchFamily="49" charset="0"/>
              </a:rPr>
              <a:t> </a:t>
            </a:r>
            <a:r>
              <a:rPr lang="fr-FR" sz="1600" b="0" noProof="1">
                <a:solidFill>
                  <a:srgbClr val="4EC9B0"/>
                </a:solidFill>
                <a:effectLst/>
                <a:latin typeface="Consolas" panose="020B0609020204030204" pitchFamily="49" charset="0"/>
              </a:rPr>
              <a:t>PDO</a:t>
            </a:r>
            <a:r>
              <a:rPr lang="fr-FR" sz="1600" b="0" noProof="1">
                <a:solidFill>
                  <a:srgbClr val="D4D4D4"/>
                </a:solidFill>
                <a:effectLst/>
                <a:latin typeface="Consolas" panose="020B0609020204030204" pitchFamily="49" charset="0"/>
              </a:rPr>
              <a:t>(</a:t>
            </a:r>
            <a:r>
              <a:rPr lang="fr-FR" sz="1600" b="0" noProof="1">
                <a:solidFill>
                  <a:srgbClr val="9CDCFE"/>
                </a:solidFill>
                <a:effectLst/>
                <a:latin typeface="Consolas" panose="020B0609020204030204" pitchFamily="49" charset="0"/>
              </a:rPr>
              <a:t>$dsn</a:t>
            </a:r>
            <a:r>
              <a:rPr lang="fr-FR" sz="1600" b="0" noProof="1">
                <a:solidFill>
                  <a:srgbClr val="D4D4D4"/>
                </a:solidFill>
                <a:effectLst/>
                <a:latin typeface="Consolas" panose="020B0609020204030204" pitchFamily="49" charset="0"/>
              </a:rPr>
              <a:t>, </a:t>
            </a:r>
            <a:r>
              <a:rPr lang="fr-FR" sz="1600" b="0" noProof="1">
                <a:solidFill>
                  <a:srgbClr val="CE9178"/>
                </a:solidFill>
                <a:effectLst/>
                <a:latin typeface="Consolas" panose="020B0609020204030204" pitchFamily="49" charset="0"/>
              </a:rPr>
              <a:t>'admin'</a:t>
            </a:r>
            <a:r>
              <a:rPr lang="fr-FR" sz="1600" b="0" noProof="1">
                <a:solidFill>
                  <a:srgbClr val="D4D4D4"/>
                </a:solidFill>
                <a:effectLst/>
                <a:latin typeface="Consolas" panose="020B0609020204030204" pitchFamily="49" charset="0"/>
              </a:rPr>
              <a:t>, </a:t>
            </a:r>
            <a:r>
              <a:rPr lang="fr-FR" sz="1600" b="0" noProof="1">
                <a:solidFill>
                  <a:srgbClr val="CE9178"/>
                </a:solidFill>
                <a:effectLst/>
                <a:latin typeface="Consolas" panose="020B0609020204030204" pitchFamily="49" charset="0"/>
              </a:rPr>
              <a:t>'password’</a:t>
            </a:r>
            <a:r>
              <a:rPr lang="fr-FR" sz="1600" b="0" noProof="1">
                <a:solidFill>
                  <a:srgbClr val="D4D4D4"/>
                </a:solidFill>
                <a:effectLst/>
                <a:latin typeface="Consolas" panose="020B0609020204030204" pitchFamily="49" charset="0"/>
              </a:rPr>
              <a:t>, [</a:t>
            </a:r>
          </a:p>
          <a:p>
            <a:r>
              <a:rPr lang="fr-FR" sz="1600" noProof="1">
                <a:solidFill>
                  <a:srgbClr val="D4D4D4"/>
                </a:solidFill>
                <a:latin typeface="Consolas" panose="020B0609020204030204" pitchFamily="49" charset="0"/>
              </a:rPr>
              <a:t>    	     </a:t>
            </a:r>
            <a:r>
              <a:rPr lang="fr-FR" sz="1600" b="0" noProof="1">
                <a:solidFill>
                  <a:srgbClr val="4EC9B0"/>
                </a:solidFill>
                <a:effectLst/>
                <a:latin typeface="Consolas" panose="020B0609020204030204" pitchFamily="49" charset="0"/>
              </a:rPr>
              <a:t>PDO</a:t>
            </a:r>
            <a:r>
              <a:rPr lang="fr-FR" sz="1600" b="0" noProof="1">
                <a:solidFill>
                  <a:srgbClr val="D4D4D4"/>
                </a:solidFill>
                <a:effectLst/>
                <a:latin typeface="Consolas" panose="020B0609020204030204" pitchFamily="49" charset="0"/>
              </a:rPr>
              <a:t>::ATTR_PERSISTENT =&gt; </a:t>
            </a:r>
            <a:r>
              <a:rPr lang="fr-FR" sz="1600" b="0" noProof="1">
                <a:solidFill>
                  <a:srgbClr val="569CD6"/>
                </a:solidFill>
                <a:effectLst/>
                <a:latin typeface="Consolas" panose="020B0609020204030204" pitchFamily="49" charset="0"/>
              </a:rPr>
              <a:t>true</a:t>
            </a:r>
            <a:r>
              <a:rPr lang="fr-FR" sz="1600" b="0" noProof="1">
                <a:solidFill>
                  <a:srgbClr val="D4D4D4"/>
                </a:solidFill>
                <a:effectLst/>
                <a:latin typeface="Consolas" panose="020B0609020204030204" pitchFamily="49" charset="0"/>
              </a:rPr>
              <a:t>,</a:t>
            </a:r>
            <a:endParaRPr lang="fr-FR" sz="1600" noProof="1">
              <a:solidFill>
                <a:srgbClr val="D4D4D4"/>
              </a:solidFill>
              <a:latin typeface="Consolas" panose="020B0609020204030204" pitchFamily="49" charset="0"/>
            </a:endParaRPr>
          </a:p>
          <a:p>
            <a:r>
              <a:rPr lang="fr-FR" sz="1600" noProof="1">
                <a:solidFill>
                  <a:srgbClr val="D4D4D4"/>
                </a:solidFill>
                <a:latin typeface="Consolas" panose="020B0609020204030204" pitchFamily="49" charset="0"/>
              </a:rPr>
              <a:t>    </a:t>
            </a:r>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 </a:t>
            </a:r>
            <a:r>
              <a:rPr lang="fr-FR" sz="1600" b="0" noProof="1">
                <a:solidFill>
                  <a:srgbClr val="C586C0"/>
                </a:solidFill>
                <a:effectLst/>
                <a:latin typeface="Consolas" panose="020B0609020204030204" pitchFamily="49" charset="0"/>
              </a:rPr>
              <a:t>catch</a:t>
            </a:r>
            <a:r>
              <a:rPr lang="fr-FR" sz="1600" b="0" noProof="1">
                <a:solidFill>
                  <a:srgbClr val="D4D4D4"/>
                </a:solidFill>
                <a:effectLst/>
                <a:latin typeface="Consolas" panose="020B0609020204030204" pitchFamily="49" charset="0"/>
              </a:rPr>
              <a:t> (</a:t>
            </a:r>
            <a:r>
              <a:rPr lang="fr-FR" sz="1600" b="0" noProof="1">
                <a:solidFill>
                  <a:srgbClr val="4EC9B0"/>
                </a:solidFill>
                <a:effectLst/>
                <a:latin typeface="Consolas" panose="020B0609020204030204" pitchFamily="49" charset="0"/>
              </a:rPr>
              <a:t>PDOException</a:t>
            </a:r>
            <a:r>
              <a:rPr lang="fr-FR" sz="1600" b="0" noProof="1">
                <a:solidFill>
                  <a:srgbClr val="D4D4D4"/>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$e</a:t>
            </a:r>
            <a:r>
              <a:rPr lang="fr-FR" sz="1600" b="0" noProof="1">
                <a:solidFill>
                  <a:srgbClr val="D4D4D4"/>
                </a:solidFill>
                <a:effectLst/>
                <a:latin typeface="Consolas" panose="020B0609020204030204" pitchFamily="49" charset="0"/>
              </a:rPr>
              <a:t>) {</a:t>
            </a:r>
          </a:p>
          <a:p>
            <a:r>
              <a:rPr lang="fr-FR" sz="1600" b="0" noProof="1">
                <a:solidFill>
                  <a:srgbClr val="D4D4D4"/>
                </a:solidFill>
                <a:effectLst/>
                <a:latin typeface="Consolas" panose="020B0609020204030204" pitchFamily="49" charset="0"/>
              </a:rPr>
              <a:t>    </a:t>
            </a:r>
            <a:r>
              <a:rPr lang="fr-FR" sz="1600" b="0" noProof="1">
                <a:solidFill>
                  <a:srgbClr val="DCDCAA"/>
                </a:solidFill>
                <a:effectLst/>
                <a:latin typeface="Consolas" panose="020B0609020204030204" pitchFamily="49" charset="0"/>
              </a:rPr>
              <a:t>echo</a:t>
            </a:r>
            <a:r>
              <a:rPr lang="fr-FR" sz="1600" b="0" noProof="1">
                <a:solidFill>
                  <a:srgbClr val="D4D4D4"/>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$e</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getMessage</a:t>
            </a:r>
            <a:r>
              <a:rPr lang="fr-FR" sz="1600" b="0" noProof="1">
                <a:solidFill>
                  <a:srgbClr val="D4D4D4"/>
                </a:solidFill>
                <a:effectLst/>
                <a:latin typeface="Consolas" panose="020B0609020204030204" pitchFamily="49" charset="0"/>
              </a:rPr>
              <a:t>() . </a:t>
            </a:r>
            <a:r>
              <a:rPr lang="fr-FR" sz="1600" b="0" noProof="1">
                <a:solidFill>
                  <a:srgbClr val="CE9178"/>
                </a:solidFill>
                <a:effectLst/>
                <a:latin typeface="Consolas" panose="020B0609020204030204" pitchFamily="49" charset="0"/>
              </a:rPr>
              <a:t>'&lt;br&gt;'</a:t>
            </a:r>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    </a:t>
            </a:r>
            <a:r>
              <a:rPr lang="fr-FR" sz="1600" b="0" noProof="1">
                <a:solidFill>
                  <a:srgbClr val="C586C0"/>
                </a:solidFill>
                <a:effectLst/>
                <a:latin typeface="Consolas" panose="020B0609020204030204" pitchFamily="49" charset="0"/>
              </a:rPr>
              <a:t>exit</a:t>
            </a:r>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05175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10767060" y="107659"/>
            <a:ext cx="1321474" cy="723550"/>
          </a:xfrm>
        </p:spPr>
        <p:txBody>
          <a:bodyPr>
            <a:normAutofit/>
          </a:bodyPr>
          <a:lstStyle/>
          <a:p>
            <a:pPr algn="r"/>
            <a:r>
              <a:rPr lang="fr-FR" sz="4400" dirty="0">
                <a:solidFill>
                  <a:srgbClr val="4A2318"/>
                </a:solidFill>
              </a:rPr>
              <a:t>PDO</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9852660"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PDO </a:t>
            </a:r>
            <a:r>
              <a:rPr lang="en-US" sz="3200" dirty="0">
                <a:solidFill>
                  <a:srgbClr val="4A2318"/>
                </a:solidFill>
              </a:rPr>
              <a:t>Sequential (Fetch one by one)</a:t>
            </a:r>
          </a:p>
        </p:txBody>
      </p:sp>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082180" y="1348365"/>
            <a:ext cx="10762818" cy="1282285"/>
          </a:xfrm>
        </p:spPr>
        <p:txBody>
          <a:bodyPr>
            <a:normAutofit fontScale="92500" lnSpcReduction="10000"/>
          </a:bodyPr>
          <a:lstStyle/>
          <a:p>
            <a:r>
              <a:rPr lang="fr-FR" dirty="0"/>
              <a:t>Si la requête va retrouver un trop grand nombre de row, il convient de ne pas utiliser "fetchAll()" mais plutôt "fetch()" qui retournera un row à la fois. </a:t>
            </a:r>
          </a:p>
          <a:p>
            <a:r>
              <a:rPr lang="fr-FR" dirty="0"/>
              <a:t>Dans ce cas, il faut utiliser une boucle pour utiliser "fetch()" (chaque appel de la fonction fetch() renvoie une ligne puis se préparera à renvoyer la suivante).</a:t>
            </a:r>
          </a:p>
        </p:txBody>
      </p:sp>
      <p:sp>
        <p:nvSpPr>
          <p:cNvPr id="22" name="Rectangle : avec coins arrondis en diagonale 21">
            <a:extLst>
              <a:ext uri="{FF2B5EF4-FFF2-40B4-BE49-F238E27FC236}">
                <a16:creationId xmlns:a16="http://schemas.microsoft.com/office/drawing/2014/main" id="{B0D4F1A2-B66D-4D8D-80D0-600CC5C22EDB}"/>
              </a:ext>
            </a:extLst>
          </p:cNvPr>
          <p:cNvSpPr/>
          <p:nvPr/>
        </p:nvSpPr>
        <p:spPr>
          <a:xfrm>
            <a:off x="1408383" y="2711540"/>
            <a:ext cx="6720549" cy="3932992"/>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500" b="0" noProof="1">
                <a:solidFill>
                  <a:srgbClr val="9CDCFE"/>
                </a:solidFill>
                <a:effectLst/>
                <a:latin typeface="Consolas" panose="020B0609020204030204" pitchFamily="49" charset="0"/>
              </a:rPr>
              <a:t>$resultUsersQuery</a:t>
            </a:r>
            <a:r>
              <a:rPr lang="fr-FR" sz="1500" b="0" noProof="1">
                <a:solidFill>
                  <a:srgbClr val="D4D4D4"/>
                </a:solidFill>
                <a:effectLst/>
                <a:latin typeface="Consolas" panose="020B0609020204030204" pitchFamily="49" charset="0"/>
              </a:rPr>
              <a:t> = </a:t>
            </a:r>
            <a:r>
              <a:rPr lang="fr-FR" sz="1500" b="0" noProof="1">
                <a:solidFill>
                  <a:srgbClr val="9CDCFE"/>
                </a:solidFill>
                <a:effectLst/>
                <a:latin typeface="Consolas" panose="020B0609020204030204" pitchFamily="49" charset="0"/>
              </a:rPr>
              <a:t>$db</a:t>
            </a:r>
            <a:r>
              <a:rPr lang="fr-FR" sz="1500" b="0" noProof="1">
                <a:solidFill>
                  <a:srgbClr val="D4D4D4"/>
                </a:solidFill>
                <a:effectLst/>
                <a:latin typeface="Consolas" panose="020B0609020204030204" pitchFamily="49" charset="0"/>
              </a:rPr>
              <a:t>-&gt;</a:t>
            </a:r>
            <a:r>
              <a:rPr lang="fr-FR" sz="1500" b="0" noProof="1">
                <a:solidFill>
                  <a:srgbClr val="DCDCAA"/>
                </a:solidFill>
                <a:effectLst/>
                <a:latin typeface="Consolas" panose="020B0609020204030204" pitchFamily="49" charset="0"/>
              </a:rPr>
              <a:t>query</a:t>
            </a:r>
            <a:r>
              <a:rPr lang="fr-FR" sz="1500" b="0" noProof="1">
                <a:solidFill>
                  <a:srgbClr val="D4D4D4"/>
                </a:solidFill>
                <a:effectLst/>
                <a:latin typeface="Consolas" panose="020B0609020204030204" pitchFamily="49" charset="0"/>
              </a:rPr>
              <a:t>(</a:t>
            </a:r>
            <a:r>
              <a:rPr lang="fr-FR" sz="1500" b="0" noProof="1">
                <a:solidFill>
                  <a:srgbClr val="CE9178"/>
                </a:solidFill>
                <a:effectLst/>
                <a:latin typeface="Consolas" panose="020B0609020204030204" pitchFamily="49" charset="0"/>
              </a:rPr>
              <a:t>'</a:t>
            </a:r>
            <a:r>
              <a:rPr lang="fr-FR" sz="1500" b="0" noProof="1">
                <a:solidFill>
                  <a:srgbClr val="569CD6"/>
                </a:solidFill>
                <a:effectLst/>
                <a:latin typeface="Consolas" panose="020B0609020204030204" pitchFamily="49" charset="0"/>
              </a:rPr>
              <a:t>SELECT</a:t>
            </a:r>
            <a:r>
              <a:rPr lang="fr-FR" sz="1500" b="0" noProof="1">
                <a:solidFill>
                  <a:srgbClr val="CE9178"/>
                </a:solidFill>
                <a:effectLst/>
                <a:latin typeface="Consolas" panose="020B0609020204030204" pitchFamily="49" charset="0"/>
              </a:rPr>
              <a:t> </a:t>
            </a:r>
            <a:r>
              <a:rPr lang="fr-FR" sz="1500" b="0" noProof="1">
                <a:solidFill>
                  <a:srgbClr val="D4D4D4"/>
                </a:solidFill>
                <a:effectLst/>
                <a:latin typeface="Consolas" panose="020B0609020204030204" pitchFamily="49" charset="0"/>
              </a:rPr>
              <a:t>*</a:t>
            </a:r>
            <a:r>
              <a:rPr lang="fr-FR" sz="1500" b="0" noProof="1">
                <a:solidFill>
                  <a:srgbClr val="CE9178"/>
                </a:solidFill>
                <a:effectLst/>
                <a:latin typeface="Consolas" panose="020B0609020204030204" pitchFamily="49" charset="0"/>
              </a:rPr>
              <a:t> </a:t>
            </a:r>
            <a:r>
              <a:rPr lang="fr-FR" sz="1500" b="0" noProof="1">
                <a:solidFill>
                  <a:srgbClr val="569CD6"/>
                </a:solidFill>
                <a:effectLst/>
                <a:latin typeface="Consolas" panose="020B0609020204030204" pitchFamily="49" charset="0"/>
              </a:rPr>
              <a:t>FROM</a:t>
            </a:r>
            <a:r>
              <a:rPr lang="fr-FR" sz="1500" b="0" noProof="1">
                <a:solidFill>
                  <a:srgbClr val="CE9178"/>
                </a:solidFill>
                <a:effectLst/>
                <a:latin typeface="Consolas" panose="020B0609020204030204" pitchFamily="49" charset="0"/>
              </a:rPr>
              <a:t> users'</a:t>
            </a:r>
            <a:r>
              <a:rPr lang="fr-FR" sz="1500" b="0" noProof="1">
                <a:solidFill>
                  <a:srgbClr val="D4D4D4"/>
                </a:solidFill>
                <a:effectLst/>
                <a:latin typeface="Consolas" panose="020B0609020204030204" pitchFamily="49" charset="0"/>
              </a:rPr>
              <a:t>);</a:t>
            </a:r>
          </a:p>
          <a:p>
            <a:r>
              <a:rPr lang="fr-FR" sz="1500" b="0" noProof="1">
                <a:solidFill>
                  <a:srgbClr val="C586C0"/>
                </a:solidFill>
                <a:effectLst/>
                <a:latin typeface="Consolas" panose="020B0609020204030204" pitchFamily="49" charset="0"/>
              </a:rPr>
              <a:t>if</a:t>
            </a:r>
            <a:r>
              <a:rPr lang="fr-FR" sz="1500" b="0" noProof="1">
                <a:solidFill>
                  <a:srgbClr val="D4D4D4"/>
                </a:solidFill>
                <a:effectLst/>
                <a:latin typeface="Consolas" panose="020B0609020204030204" pitchFamily="49" charset="0"/>
              </a:rPr>
              <a:t> (</a:t>
            </a:r>
            <a:r>
              <a:rPr lang="fr-FR" sz="1500" b="0" noProof="1">
                <a:solidFill>
                  <a:srgbClr val="9CDCFE"/>
                </a:solidFill>
                <a:effectLst/>
                <a:latin typeface="Consolas" panose="020B0609020204030204" pitchFamily="49" charset="0"/>
              </a:rPr>
              <a:t>$resultUsersQuery</a:t>
            </a:r>
            <a:r>
              <a:rPr lang="fr-FR" sz="1500" b="0" noProof="1">
                <a:solidFill>
                  <a:srgbClr val="D4D4D4"/>
                </a:solidFill>
                <a:effectLst/>
                <a:latin typeface="Consolas" panose="020B0609020204030204" pitchFamily="49" charset="0"/>
              </a:rPr>
              <a:t> === </a:t>
            </a:r>
            <a:r>
              <a:rPr lang="fr-FR" sz="1500" b="0" noProof="1">
                <a:solidFill>
                  <a:srgbClr val="569CD6"/>
                </a:solidFill>
                <a:effectLst/>
                <a:latin typeface="Consolas" panose="020B0609020204030204" pitchFamily="49" charset="0"/>
              </a:rPr>
              <a:t>false</a:t>
            </a:r>
            <a:r>
              <a:rPr lang="fr-FR" sz="1500" b="0" noProof="1">
                <a:solidFill>
                  <a:srgbClr val="D4D4D4"/>
                </a:solidFill>
                <a:effectLst/>
                <a:latin typeface="Consolas" panose="020B0609020204030204" pitchFamily="49" charset="0"/>
              </a:rPr>
              <a:t>) {</a:t>
            </a:r>
          </a:p>
          <a:p>
            <a:r>
              <a:rPr lang="fr-FR" sz="1500" b="0" noProof="1">
                <a:solidFill>
                  <a:srgbClr val="D4D4D4"/>
                </a:solidFill>
                <a:effectLst/>
                <a:latin typeface="Consolas" panose="020B0609020204030204" pitchFamily="49" charset="0"/>
              </a:rPr>
              <a:t>  </a:t>
            </a:r>
            <a:r>
              <a:rPr lang="fr-FR" sz="1500" b="0" noProof="1">
                <a:solidFill>
                  <a:srgbClr val="DCDCAA"/>
                </a:solidFill>
                <a:effectLst/>
                <a:latin typeface="Consolas" panose="020B0609020204030204" pitchFamily="49" charset="0"/>
              </a:rPr>
              <a:t>echo</a:t>
            </a:r>
            <a:r>
              <a:rPr lang="fr-FR" sz="1500" b="0" noProof="1">
                <a:solidFill>
                  <a:srgbClr val="D4D4D4"/>
                </a:solidFill>
                <a:effectLst/>
                <a:latin typeface="Consolas" panose="020B0609020204030204" pitchFamily="49" charset="0"/>
              </a:rPr>
              <a:t> </a:t>
            </a:r>
            <a:r>
              <a:rPr lang="fr-FR" sz="1500" b="0" noProof="1">
                <a:solidFill>
                  <a:srgbClr val="9CDCFE"/>
                </a:solidFill>
                <a:effectLst/>
                <a:latin typeface="Consolas" panose="020B0609020204030204" pitchFamily="49" charset="0"/>
              </a:rPr>
              <a:t>$db</a:t>
            </a:r>
            <a:r>
              <a:rPr lang="fr-FR" sz="1500" b="0" noProof="1">
                <a:solidFill>
                  <a:srgbClr val="D4D4D4"/>
                </a:solidFill>
                <a:effectLst/>
                <a:latin typeface="Consolas" panose="020B0609020204030204" pitchFamily="49" charset="0"/>
              </a:rPr>
              <a:t>-&gt;</a:t>
            </a:r>
            <a:r>
              <a:rPr lang="fr-FR" sz="1500" b="0" noProof="1">
                <a:solidFill>
                  <a:srgbClr val="DCDCAA"/>
                </a:solidFill>
                <a:effectLst/>
                <a:latin typeface="Consolas" panose="020B0609020204030204" pitchFamily="49" charset="0"/>
              </a:rPr>
              <a:t>errorInfo</a:t>
            </a:r>
            <a:r>
              <a:rPr lang="fr-FR" sz="1500" b="0" noProof="1">
                <a:solidFill>
                  <a:srgbClr val="D4D4D4"/>
                </a:solidFill>
                <a:effectLst/>
                <a:latin typeface="Consolas" panose="020B0609020204030204" pitchFamily="49" charset="0"/>
              </a:rPr>
              <a:t>()[</a:t>
            </a:r>
            <a:r>
              <a:rPr lang="fr-FR" sz="1500" b="0" noProof="1">
                <a:solidFill>
                  <a:srgbClr val="B5CEA8"/>
                </a:solidFill>
                <a:effectLst/>
                <a:latin typeface="Consolas" panose="020B0609020204030204" pitchFamily="49" charset="0"/>
              </a:rPr>
              <a:t>2</a:t>
            </a:r>
            <a:r>
              <a:rPr lang="fr-FR" sz="1500" b="0" noProof="1">
                <a:solidFill>
                  <a:srgbClr val="D4D4D4"/>
                </a:solidFill>
                <a:effectLst/>
                <a:latin typeface="Consolas" panose="020B0609020204030204" pitchFamily="49" charset="0"/>
              </a:rPr>
              <a:t>];</a:t>
            </a:r>
          </a:p>
          <a:p>
            <a:r>
              <a:rPr lang="fr-FR" sz="1500" b="0" noProof="1">
                <a:solidFill>
                  <a:srgbClr val="D4D4D4"/>
                </a:solidFill>
                <a:effectLst/>
                <a:latin typeface="Consolas" panose="020B0609020204030204" pitchFamily="49" charset="0"/>
              </a:rPr>
              <a:t>  </a:t>
            </a:r>
            <a:r>
              <a:rPr lang="fr-FR" sz="1500" b="0" noProof="1">
                <a:solidFill>
                  <a:srgbClr val="C586C0"/>
                </a:solidFill>
                <a:effectLst/>
                <a:latin typeface="Consolas" panose="020B0609020204030204" pitchFamily="49" charset="0"/>
              </a:rPr>
              <a:t>exit</a:t>
            </a:r>
            <a:r>
              <a:rPr lang="fr-FR" sz="1500" b="0" noProof="1">
                <a:solidFill>
                  <a:srgbClr val="D4D4D4"/>
                </a:solidFill>
                <a:effectLst/>
                <a:latin typeface="Consolas" panose="020B0609020204030204" pitchFamily="49" charset="0"/>
              </a:rPr>
              <a:t>();</a:t>
            </a:r>
          </a:p>
          <a:p>
            <a:r>
              <a:rPr lang="fr-FR" sz="1500" b="0" noProof="1">
                <a:solidFill>
                  <a:srgbClr val="D4D4D4"/>
                </a:solidFill>
                <a:effectLst/>
                <a:latin typeface="Consolas" panose="020B0609020204030204" pitchFamily="49" charset="0"/>
              </a:rPr>
              <a:t>}</a:t>
            </a:r>
          </a:p>
          <a:p>
            <a:br>
              <a:rPr lang="fr-FR" sz="1500" b="0" noProof="1">
                <a:solidFill>
                  <a:srgbClr val="D4D4D4"/>
                </a:solidFill>
                <a:effectLst/>
                <a:latin typeface="Consolas" panose="020B0609020204030204" pitchFamily="49" charset="0"/>
              </a:rPr>
            </a:br>
            <a:r>
              <a:rPr lang="fr-FR" sz="1500" b="0" noProof="1">
                <a:solidFill>
                  <a:srgbClr val="C586C0"/>
                </a:solidFill>
                <a:effectLst/>
                <a:latin typeface="Consolas" panose="020B0609020204030204" pitchFamily="49" charset="0"/>
              </a:rPr>
              <a:t>try</a:t>
            </a:r>
            <a:r>
              <a:rPr lang="fr-FR" sz="1500" b="0" noProof="1">
                <a:solidFill>
                  <a:srgbClr val="D4D4D4"/>
                </a:solidFill>
                <a:effectLst/>
                <a:latin typeface="Consolas" panose="020B0609020204030204" pitchFamily="49" charset="0"/>
              </a:rPr>
              <a:t> {</a:t>
            </a:r>
          </a:p>
          <a:p>
            <a:r>
              <a:rPr lang="fr-FR" sz="1500" b="0" noProof="1">
                <a:solidFill>
                  <a:srgbClr val="D4D4D4"/>
                </a:solidFill>
                <a:effectLst/>
                <a:latin typeface="Consolas" panose="020B0609020204030204" pitchFamily="49" charset="0"/>
              </a:rPr>
              <a:t>    </a:t>
            </a:r>
            <a:r>
              <a:rPr lang="fr-FR" sz="1500" b="0" noProof="1">
                <a:solidFill>
                  <a:srgbClr val="C586C0"/>
                </a:solidFill>
                <a:effectLst/>
                <a:latin typeface="Consolas" panose="020B0609020204030204" pitchFamily="49" charset="0"/>
              </a:rPr>
              <a:t>while</a:t>
            </a:r>
            <a:r>
              <a:rPr lang="fr-FR" sz="1500" b="0" noProof="1">
                <a:solidFill>
                  <a:srgbClr val="D4D4D4"/>
                </a:solidFill>
                <a:effectLst/>
                <a:latin typeface="Consolas" panose="020B0609020204030204" pitchFamily="49" charset="0"/>
              </a:rPr>
              <a:t> (</a:t>
            </a:r>
            <a:r>
              <a:rPr lang="fr-FR" sz="1500" b="0" noProof="1">
                <a:solidFill>
                  <a:srgbClr val="9CDCFE"/>
                </a:solidFill>
                <a:effectLst/>
                <a:latin typeface="Consolas" panose="020B0609020204030204" pitchFamily="49" charset="0"/>
              </a:rPr>
              <a:t>$row</a:t>
            </a:r>
            <a:r>
              <a:rPr lang="fr-FR" sz="1500" b="0" noProof="1">
                <a:solidFill>
                  <a:srgbClr val="D4D4D4"/>
                </a:solidFill>
                <a:effectLst/>
                <a:latin typeface="Consolas" panose="020B0609020204030204" pitchFamily="49" charset="0"/>
              </a:rPr>
              <a:t> = </a:t>
            </a:r>
            <a:r>
              <a:rPr lang="fr-FR" sz="1500" b="0" noProof="1">
                <a:solidFill>
                  <a:srgbClr val="9CDCFE"/>
                </a:solidFill>
                <a:effectLst/>
                <a:latin typeface="Consolas" panose="020B0609020204030204" pitchFamily="49" charset="0"/>
              </a:rPr>
              <a:t>$resultUsersQuery</a:t>
            </a:r>
            <a:r>
              <a:rPr lang="fr-FR" sz="1500" b="0" noProof="1">
                <a:solidFill>
                  <a:srgbClr val="D4D4D4"/>
                </a:solidFill>
                <a:effectLst/>
                <a:latin typeface="Consolas" panose="020B0609020204030204" pitchFamily="49" charset="0"/>
              </a:rPr>
              <a:t>-&gt;</a:t>
            </a:r>
            <a:r>
              <a:rPr lang="fr-FR" sz="1500" b="0" noProof="1">
                <a:solidFill>
                  <a:srgbClr val="DCDCAA"/>
                </a:solidFill>
                <a:effectLst/>
                <a:latin typeface="Consolas" panose="020B0609020204030204" pitchFamily="49" charset="0"/>
              </a:rPr>
              <a:t>fetch</a:t>
            </a:r>
            <a:r>
              <a:rPr lang="fr-FR" sz="1500" b="0" noProof="1">
                <a:solidFill>
                  <a:srgbClr val="D4D4D4"/>
                </a:solidFill>
                <a:effectLst/>
                <a:latin typeface="Consolas" panose="020B0609020204030204" pitchFamily="49" charset="0"/>
              </a:rPr>
              <a:t>()) {</a:t>
            </a:r>
          </a:p>
          <a:p>
            <a:r>
              <a:rPr lang="fr-FR" sz="1500" b="0" noProof="1">
                <a:solidFill>
                  <a:srgbClr val="D4D4D4"/>
                </a:solidFill>
                <a:effectLst/>
                <a:latin typeface="Consolas" panose="020B0609020204030204" pitchFamily="49" charset="0"/>
              </a:rPr>
              <a:t>      </a:t>
            </a:r>
            <a:r>
              <a:rPr lang="fr-FR" sz="1500" b="0" noProof="1">
                <a:solidFill>
                  <a:srgbClr val="DCDCAA"/>
                </a:solidFill>
                <a:effectLst/>
                <a:latin typeface="Consolas" panose="020B0609020204030204" pitchFamily="49" charset="0"/>
              </a:rPr>
              <a:t>echo</a:t>
            </a:r>
            <a:r>
              <a:rPr lang="fr-FR" sz="1500" b="0" noProof="1">
                <a:solidFill>
                  <a:srgbClr val="D4D4D4"/>
                </a:solidFill>
                <a:effectLst/>
                <a:latin typeface="Consolas" panose="020B0609020204030204" pitchFamily="49" charset="0"/>
              </a:rPr>
              <a:t> </a:t>
            </a:r>
            <a:r>
              <a:rPr lang="fr-FR" sz="1500" b="0" noProof="1">
                <a:solidFill>
                  <a:srgbClr val="9CDCFE"/>
                </a:solidFill>
                <a:effectLst/>
                <a:latin typeface="Consolas" panose="020B0609020204030204" pitchFamily="49" charset="0"/>
              </a:rPr>
              <a:t>$row</a:t>
            </a:r>
            <a:r>
              <a:rPr lang="fr-FR" sz="1500" b="0" noProof="1">
                <a:solidFill>
                  <a:srgbClr val="D4D4D4"/>
                </a:solidFill>
                <a:effectLst/>
                <a:latin typeface="Consolas" panose="020B0609020204030204" pitchFamily="49" charset="0"/>
              </a:rPr>
              <a:t>[</a:t>
            </a:r>
            <a:r>
              <a:rPr lang="fr-FR" sz="1500" b="0" noProof="1">
                <a:solidFill>
                  <a:srgbClr val="CE9178"/>
                </a:solidFill>
                <a:effectLst/>
                <a:latin typeface="Consolas" panose="020B0609020204030204" pitchFamily="49" charset="0"/>
              </a:rPr>
              <a:t>'email'</a:t>
            </a:r>
            <a:r>
              <a:rPr lang="fr-FR" sz="1500" b="0" noProof="1">
                <a:solidFill>
                  <a:srgbClr val="D4D4D4"/>
                </a:solidFill>
                <a:effectLst/>
                <a:latin typeface="Consolas" panose="020B0609020204030204" pitchFamily="49" charset="0"/>
              </a:rPr>
              <a:t>].</a:t>
            </a:r>
            <a:r>
              <a:rPr lang="fr-FR" sz="1500" b="0" noProof="1">
                <a:solidFill>
                  <a:srgbClr val="CE9178"/>
                </a:solidFill>
                <a:effectLst/>
                <a:latin typeface="Consolas" panose="020B0609020204030204" pitchFamily="49" charset="0"/>
              </a:rPr>
              <a:t>'&lt;br&gt;'</a:t>
            </a:r>
            <a:r>
              <a:rPr lang="fr-FR" sz="1500" b="0" noProof="1">
                <a:solidFill>
                  <a:srgbClr val="D4D4D4"/>
                </a:solidFill>
                <a:effectLst/>
                <a:latin typeface="Consolas" panose="020B0609020204030204" pitchFamily="49" charset="0"/>
              </a:rPr>
              <a:t>;</a:t>
            </a:r>
          </a:p>
          <a:p>
            <a:r>
              <a:rPr lang="fr-FR" sz="1500" b="0" noProof="1">
                <a:solidFill>
                  <a:srgbClr val="D4D4D4"/>
                </a:solidFill>
                <a:effectLst/>
                <a:latin typeface="Consolas" panose="020B0609020204030204" pitchFamily="49" charset="0"/>
              </a:rPr>
              <a:t>    }</a:t>
            </a:r>
          </a:p>
          <a:p>
            <a:r>
              <a:rPr lang="fr-FR" sz="1500" b="0" noProof="1">
                <a:solidFill>
                  <a:srgbClr val="D4D4D4"/>
                </a:solidFill>
                <a:effectLst/>
                <a:latin typeface="Consolas" panose="020B0609020204030204" pitchFamily="49" charset="0"/>
              </a:rPr>
              <a:t>}</a:t>
            </a:r>
          </a:p>
          <a:p>
            <a:r>
              <a:rPr lang="fr-FR" sz="1500" b="0" noProof="1">
                <a:solidFill>
                  <a:srgbClr val="C586C0"/>
                </a:solidFill>
                <a:effectLst/>
                <a:latin typeface="Consolas" panose="020B0609020204030204" pitchFamily="49" charset="0"/>
              </a:rPr>
              <a:t>catch</a:t>
            </a:r>
            <a:r>
              <a:rPr lang="fr-FR" sz="1500" b="0" noProof="1">
                <a:solidFill>
                  <a:srgbClr val="D4D4D4"/>
                </a:solidFill>
                <a:effectLst/>
                <a:latin typeface="Consolas" panose="020B0609020204030204" pitchFamily="49" charset="0"/>
              </a:rPr>
              <a:t> (</a:t>
            </a:r>
            <a:r>
              <a:rPr lang="fr-FR" sz="1500" b="0" noProof="1">
                <a:solidFill>
                  <a:srgbClr val="4EC9B0"/>
                </a:solidFill>
                <a:effectLst/>
                <a:latin typeface="Consolas" panose="020B0609020204030204" pitchFamily="49" charset="0"/>
              </a:rPr>
              <a:t>PDOException</a:t>
            </a:r>
            <a:r>
              <a:rPr lang="fr-FR" sz="1500" b="0" noProof="1">
                <a:solidFill>
                  <a:srgbClr val="D4D4D4"/>
                </a:solidFill>
                <a:effectLst/>
                <a:latin typeface="Consolas" panose="020B0609020204030204" pitchFamily="49" charset="0"/>
              </a:rPr>
              <a:t> </a:t>
            </a:r>
            <a:r>
              <a:rPr lang="fr-FR" sz="1500" b="0" noProof="1">
                <a:solidFill>
                  <a:srgbClr val="9CDCFE"/>
                </a:solidFill>
                <a:effectLst/>
                <a:latin typeface="Consolas" panose="020B0609020204030204" pitchFamily="49" charset="0"/>
              </a:rPr>
              <a:t>$e</a:t>
            </a:r>
            <a:r>
              <a:rPr lang="fr-FR" sz="1500" b="0" noProof="1">
                <a:solidFill>
                  <a:srgbClr val="D4D4D4"/>
                </a:solidFill>
                <a:effectLst/>
                <a:latin typeface="Consolas" panose="020B0609020204030204" pitchFamily="49" charset="0"/>
              </a:rPr>
              <a:t>) {</a:t>
            </a:r>
          </a:p>
          <a:p>
            <a:r>
              <a:rPr lang="fr-FR" sz="1500" b="0" noProof="1">
                <a:solidFill>
                  <a:srgbClr val="D4D4D4"/>
                </a:solidFill>
                <a:effectLst/>
                <a:latin typeface="Consolas" panose="020B0609020204030204" pitchFamily="49" charset="0"/>
              </a:rPr>
              <a:t>    </a:t>
            </a:r>
            <a:r>
              <a:rPr lang="fr-FR" sz="1500" b="0" noProof="1">
                <a:solidFill>
                  <a:srgbClr val="DCDCAA"/>
                </a:solidFill>
                <a:effectLst/>
                <a:latin typeface="Consolas" panose="020B0609020204030204" pitchFamily="49" charset="0"/>
              </a:rPr>
              <a:t>echo</a:t>
            </a:r>
            <a:r>
              <a:rPr lang="fr-FR" sz="1500" b="0" noProof="1">
                <a:solidFill>
                  <a:srgbClr val="D4D4D4"/>
                </a:solidFill>
                <a:effectLst/>
                <a:latin typeface="Consolas" panose="020B0609020204030204" pitchFamily="49" charset="0"/>
              </a:rPr>
              <a:t> </a:t>
            </a:r>
            <a:r>
              <a:rPr lang="fr-FR" sz="1500" b="0" noProof="1">
                <a:solidFill>
                  <a:srgbClr val="9CDCFE"/>
                </a:solidFill>
                <a:effectLst/>
                <a:latin typeface="Consolas" panose="020B0609020204030204" pitchFamily="49" charset="0"/>
              </a:rPr>
              <a:t>$e</a:t>
            </a:r>
            <a:r>
              <a:rPr lang="fr-FR" sz="1500" b="0" noProof="1">
                <a:solidFill>
                  <a:srgbClr val="D4D4D4"/>
                </a:solidFill>
                <a:effectLst/>
                <a:latin typeface="Consolas" panose="020B0609020204030204" pitchFamily="49" charset="0"/>
              </a:rPr>
              <a:t>-&gt;</a:t>
            </a:r>
            <a:r>
              <a:rPr lang="fr-FR" sz="1500" b="0" noProof="1">
                <a:solidFill>
                  <a:srgbClr val="DCDCAA"/>
                </a:solidFill>
                <a:effectLst/>
                <a:latin typeface="Consolas" panose="020B0609020204030204" pitchFamily="49" charset="0"/>
              </a:rPr>
              <a:t>getMessage</a:t>
            </a:r>
            <a:r>
              <a:rPr lang="fr-FR" sz="1500" b="0" noProof="1">
                <a:solidFill>
                  <a:srgbClr val="D4D4D4"/>
                </a:solidFill>
                <a:effectLst/>
                <a:latin typeface="Consolas" panose="020B0609020204030204" pitchFamily="49" charset="0"/>
              </a:rPr>
              <a:t>() . </a:t>
            </a:r>
            <a:r>
              <a:rPr lang="fr-FR" sz="1500" b="0" noProof="1">
                <a:solidFill>
                  <a:srgbClr val="CE9178"/>
                </a:solidFill>
                <a:effectLst/>
                <a:latin typeface="Consolas" panose="020B0609020204030204" pitchFamily="49" charset="0"/>
              </a:rPr>
              <a:t>'&lt;br&gt;'</a:t>
            </a:r>
            <a:r>
              <a:rPr lang="fr-FR" sz="1500" b="0" noProof="1">
                <a:solidFill>
                  <a:srgbClr val="D4D4D4"/>
                </a:solidFill>
                <a:effectLst/>
                <a:latin typeface="Consolas" panose="020B0609020204030204" pitchFamily="49" charset="0"/>
              </a:rPr>
              <a:t>;</a:t>
            </a:r>
          </a:p>
          <a:p>
            <a:r>
              <a:rPr lang="fr-FR" sz="1500" b="0" noProof="1">
                <a:solidFill>
                  <a:srgbClr val="D4D4D4"/>
                </a:solidFill>
                <a:effectLst/>
                <a:latin typeface="Consolas" panose="020B0609020204030204" pitchFamily="49" charset="0"/>
              </a:rPr>
              <a:t>    </a:t>
            </a:r>
            <a:r>
              <a:rPr lang="fr-FR" sz="1500" b="0" noProof="1">
                <a:solidFill>
                  <a:srgbClr val="C586C0"/>
                </a:solidFill>
                <a:effectLst/>
                <a:latin typeface="Consolas" panose="020B0609020204030204" pitchFamily="49" charset="0"/>
              </a:rPr>
              <a:t>exit</a:t>
            </a:r>
            <a:r>
              <a:rPr lang="fr-FR" sz="1500" b="0" noProof="1">
                <a:solidFill>
                  <a:srgbClr val="D4D4D4"/>
                </a:solidFill>
                <a:effectLst/>
                <a:latin typeface="Consolas" panose="020B0609020204030204" pitchFamily="49" charset="0"/>
              </a:rPr>
              <a:t>();</a:t>
            </a:r>
          </a:p>
          <a:p>
            <a:r>
              <a:rPr lang="fr-FR" sz="1500" b="0" noProof="1">
                <a:solidFill>
                  <a:srgbClr val="D4D4D4"/>
                </a:solidFill>
                <a:effectLst/>
                <a:latin typeface="Consolas" panose="020B0609020204030204" pitchFamily="49" charset="0"/>
              </a:rPr>
              <a:t>}</a:t>
            </a:r>
          </a:p>
        </p:txBody>
      </p:sp>
      <p:sp>
        <p:nvSpPr>
          <p:cNvPr id="10" name="Rectangle : avec coins arrondis en diagonale 9">
            <a:extLst>
              <a:ext uri="{FF2B5EF4-FFF2-40B4-BE49-F238E27FC236}">
                <a16:creationId xmlns:a16="http://schemas.microsoft.com/office/drawing/2014/main" id="{25E56AF6-DAD6-483C-9BBD-D740E8B9325E}"/>
              </a:ext>
            </a:extLst>
          </p:cNvPr>
          <p:cNvSpPr/>
          <p:nvPr/>
        </p:nvSpPr>
        <p:spPr>
          <a:xfrm>
            <a:off x="8419675" y="4167258"/>
            <a:ext cx="3112175" cy="1021556"/>
          </a:xfrm>
          <a:prstGeom prst="round2DiagRect">
            <a:avLst/>
          </a:prstGeom>
          <a:solidFill>
            <a:schemeClr val="bg1"/>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b="0" i="0" dirty="0">
                <a:solidFill>
                  <a:srgbClr val="000000"/>
                </a:solidFill>
                <a:effectLst/>
                <a:latin typeface="Times New Roman" panose="02020603050405020304" pitchFamily="18" charset="0"/>
              </a:rPr>
              <a:t>user1@gmail.com</a:t>
            </a:r>
            <a:br>
              <a:rPr lang="fr-FR" dirty="0"/>
            </a:br>
            <a:r>
              <a:rPr lang="fr-FR" b="0" i="0" dirty="0">
                <a:solidFill>
                  <a:srgbClr val="000000"/>
                </a:solidFill>
                <a:effectLst/>
                <a:latin typeface="Times New Roman" panose="02020603050405020304" pitchFamily="18" charset="0"/>
              </a:rPr>
              <a:t>user2@gmail.com</a:t>
            </a:r>
            <a:br>
              <a:rPr lang="fr-FR" dirty="0"/>
            </a:br>
            <a:r>
              <a:rPr lang="fr-FR" b="0" i="0" dirty="0">
                <a:solidFill>
                  <a:srgbClr val="000000"/>
                </a:solidFill>
                <a:effectLst/>
                <a:latin typeface="Times New Roman" panose="02020603050405020304" pitchFamily="18" charset="0"/>
              </a:rPr>
              <a:t>user19@gmail.com</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2046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10767060" y="107659"/>
            <a:ext cx="1321474" cy="723550"/>
          </a:xfrm>
        </p:spPr>
        <p:txBody>
          <a:bodyPr>
            <a:normAutofit/>
          </a:bodyPr>
          <a:lstStyle/>
          <a:p>
            <a:pPr algn="r"/>
            <a:r>
              <a:rPr lang="fr-FR" sz="4400" dirty="0">
                <a:solidFill>
                  <a:srgbClr val="4A2318"/>
                </a:solidFill>
              </a:rPr>
              <a:t>PDO</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9852660"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PDOStatement Styles</a:t>
            </a:r>
          </a:p>
        </p:txBody>
      </p:sp>
      <p:graphicFrame>
        <p:nvGraphicFramePr>
          <p:cNvPr id="8" name="Tableau 3">
            <a:extLst>
              <a:ext uri="{FF2B5EF4-FFF2-40B4-BE49-F238E27FC236}">
                <a16:creationId xmlns:a16="http://schemas.microsoft.com/office/drawing/2014/main" id="{C2B606DD-F629-43BB-9CF5-FB271DB38B1F}"/>
              </a:ext>
            </a:extLst>
          </p:cNvPr>
          <p:cNvGraphicFramePr>
            <a:graphicFrameLocks noGrp="1"/>
          </p:cNvGraphicFramePr>
          <p:nvPr>
            <p:extLst>
              <p:ext uri="{D42A27DB-BD31-4B8C-83A1-F6EECF244321}">
                <p14:modId xmlns:p14="http://schemas.microsoft.com/office/powerpoint/2010/main" val="2915431057"/>
              </p:ext>
            </p:extLst>
          </p:nvPr>
        </p:nvGraphicFramePr>
        <p:xfrm>
          <a:off x="1389494" y="1396980"/>
          <a:ext cx="10038303" cy="2528834"/>
        </p:xfrm>
        <a:graphic>
          <a:graphicData uri="http://schemas.openxmlformats.org/drawingml/2006/table">
            <a:tbl>
              <a:tblPr firstRow="1" bandRow="1">
                <a:tableStyleId>{7DF18680-E054-41AD-8BC1-D1AEF772440D}</a:tableStyleId>
              </a:tblPr>
              <a:tblGrid>
                <a:gridCol w="3657600">
                  <a:extLst>
                    <a:ext uri="{9D8B030D-6E8A-4147-A177-3AD203B41FA5}">
                      <a16:colId xmlns:a16="http://schemas.microsoft.com/office/drawing/2014/main" val="1524773992"/>
                    </a:ext>
                  </a:extLst>
                </a:gridCol>
                <a:gridCol w="6380703">
                  <a:extLst>
                    <a:ext uri="{9D8B030D-6E8A-4147-A177-3AD203B41FA5}">
                      <a16:colId xmlns:a16="http://schemas.microsoft.com/office/drawing/2014/main" val="2816708550"/>
                    </a:ext>
                  </a:extLst>
                </a:gridCol>
              </a:tblGrid>
              <a:tr h="478769">
                <a:tc>
                  <a:txBody>
                    <a:bodyPr/>
                    <a:lstStyle/>
                    <a:p>
                      <a:pPr algn="ctr"/>
                      <a:r>
                        <a:rPr lang="fr-FR" dirty="0"/>
                        <a:t>Fetch style</a:t>
                      </a:r>
                    </a:p>
                  </a:txBody>
                  <a:tcPr anchor="ctr"/>
                </a:tc>
                <a:tc>
                  <a:txBody>
                    <a:bodyPr/>
                    <a:lstStyle/>
                    <a:p>
                      <a:pPr algn="ctr"/>
                      <a:r>
                        <a:rPr lang="fr-FR" dirty="0"/>
                        <a:t>Résultat</a:t>
                      </a:r>
                    </a:p>
                  </a:txBody>
                  <a:tcPr anchor="ctr"/>
                </a:tc>
                <a:extLst>
                  <a:ext uri="{0D108BD9-81ED-4DB2-BD59-A6C34878D82A}">
                    <a16:rowId xmlns:a16="http://schemas.microsoft.com/office/drawing/2014/main" val="2390343284"/>
                  </a:ext>
                </a:extLst>
              </a:tr>
              <a:tr h="478769">
                <a:tc>
                  <a:txBody>
                    <a:bodyPr/>
                    <a:lstStyle/>
                    <a:p>
                      <a:pPr algn="ctr"/>
                      <a:r>
                        <a:rPr lang="fr-FR" b="1" dirty="0">
                          <a:solidFill>
                            <a:schemeClr val="tx1">
                              <a:lumMod val="65000"/>
                              <a:lumOff val="35000"/>
                            </a:schemeClr>
                          </a:solidFill>
                        </a:rPr>
                        <a:t>PDO::FETCH_ASSOC</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chemeClr val="tx1">
                              <a:lumMod val="65000"/>
                              <a:lumOff val="35000"/>
                            </a:schemeClr>
                          </a:solidFill>
                        </a:rPr>
                        <a:t>Array indexé par les noms de colonnes</a:t>
                      </a:r>
                    </a:p>
                  </a:txBody>
                  <a:tcPr anchor="ctr"/>
                </a:tc>
                <a:extLst>
                  <a:ext uri="{0D108BD9-81ED-4DB2-BD59-A6C34878D82A}">
                    <a16:rowId xmlns:a16="http://schemas.microsoft.com/office/drawing/2014/main" val="1343543989"/>
                  </a:ext>
                </a:extLst>
              </a:tr>
              <a:tr h="4656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1" dirty="0">
                          <a:solidFill>
                            <a:schemeClr val="tx1">
                              <a:lumMod val="65000"/>
                              <a:lumOff val="35000"/>
                            </a:schemeClr>
                          </a:solidFill>
                        </a:rPr>
                        <a:t>PDO::FETCH_NUM</a:t>
                      </a:r>
                    </a:p>
                  </a:txBody>
                  <a:tcPr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fr-FR" b="0" dirty="0">
                          <a:solidFill>
                            <a:schemeClr val="tx1">
                              <a:lumMod val="65000"/>
                              <a:lumOff val="35000"/>
                            </a:schemeClr>
                          </a:solidFill>
                        </a:rPr>
                        <a:t>Array indexé par les numéros de colonnes (0, 1, 2, … )</a:t>
                      </a:r>
                    </a:p>
                  </a:txBody>
                  <a:tcPr/>
                </a:tc>
                <a:extLst>
                  <a:ext uri="{0D108BD9-81ED-4DB2-BD59-A6C34878D82A}">
                    <a16:rowId xmlns:a16="http://schemas.microsoft.com/office/drawing/2014/main" val="798524077"/>
                  </a:ext>
                </a:extLst>
              </a:tr>
              <a:tr h="4656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1" dirty="0">
                          <a:solidFill>
                            <a:schemeClr val="tx1">
                              <a:lumMod val="65000"/>
                              <a:lumOff val="35000"/>
                            </a:schemeClr>
                          </a:solidFill>
                        </a:rPr>
                        <a:t>PDO::FETCH_BOTH</a:t>
                      </a:r>
                    </a:p>
                  </a:txBody>
                  <a:tcPr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fr-FR" b="1" dirty="0">
                          <a:solidFill>
                            <a:schemeClr val="tx1">
                              <a:lumMod val="65000"/>
                              <a:lumOff val="35000"/>
                            </a:schemeClr>
                          </a:solidFill>
                        </a:rPr>
                        <a:t>(Par défaut) </a:t>
                      </a:r>
                      <a:r>
                        <a:rPr lang="fr-FR" dirty="0">
                          <a:solidFill>
                            <a:schemeClr val="tx1">
                              <a:lumMod val="65000"/>
                              <a:lumOff val="35000"/>
                            </a:schemeClr>
                          </a:solidFill>
                        </a:rPr>
                        <a:t>PDO::FETCH_ASSOC</a:t>
                      </a:r>
                      <a:r>
                        <a:rPr lang="fr-FR" b="1" dirty="0">
                          <a:solidFill>
                            <a:schemeClr val="tx1">
                              <a:lumMod val="65000"/>
                              <a:lumOff val="35000"/>
                            </a:schemeClr>
                          </a:solidFill>
                        </a:rPr>
                        <a:t> + </a:t>
                      </a:r>
                      <a:r>
                        <a:rPr lang="fr-FR" dirty="0">
                          <a:solidFill>
                            <a:schemeClr val="tx1">
                              <a:lumMod val="65000"/>
                              <a:lumOff val="35000"/>
                            </a:schemeClr>
                          </a:solidFill>
                        </a:rPr>
                        <a:t>PDO::FETCH_NUM</a:t>
                      </a:r>
                    </a:p>
                  </a:txBody>
                  <a:tcPr/>
                </a:tc>
                <a:extLst>
                  <a:ext uri="{0D108BD9-81ED-4DB2-BD59-A6C34878D82A}">
                    <a16:rowId xmlns:a16="http://schemas.microsoft.com/office/drawing/2014/main" val="44868123"/>
                  </a:ext>
                </a:extLst>
              </a:tr>
              <a:tr h="4787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solidFill>
                            <a:schemeClr val="tx1">
                              <a:lumMod val="65000"/>
                              <a:lumOff val="35000"/>
                            </a:schemeClr>
                          </a:solidFill>
                        </a:rPr>
                        <a:t>PDO::FETCH_OBJ</a:t>
                      </a:r>
                    </a:p>
                  </a:txBody>
                  <a:tcPr anchor="ctr"/>
                </a:tc>
                <a:tc>
                  <a:txBody>
                    <a:bodyPr/>
                    <a:lstStyle/>
                    <a:p>
                      <a:pPr algn="l" fontAlgn="t"/>
                      <a:r>
                        <a:rPr lang="fr-FR" dirty="0">
                          <a:solidFill>
                            <a:schemeClr val="tx1">
                              <a:lumMod val="65000"/>
                              <a:lumOff val="35000"/>
                            </a:schemeClr>
                          </a:solidFill>
                          <a:effectLst/>
                        </a:rPr>
                        <a:t>Chaque row est objet anonyme avec des propriétés à partir des noms de colonnes</a:t>
                      </a:r>
                    </a:p>
                  </a:txBody>
                  <a:tcPr/>
                </a:tc>
                <a:extLst>
                  <a:ext uri="{0D108BD9-81ED-4DB2-BD59-A6C34878D82A}">
                    <a16:rowId xmlns:a16="http://schemas.microsoft.com/office/drawing/2014/main" val="1021061563"/>
                  </a:ext>
                </a:extLst>
              </a:tr>
            </a:tbl>
          </a:graphicData>
        </a:graphic>
      </p:graphicFrame>
      <p:sp>
        <p:nvSpPr>
          <p:cNvPr id="10" name="Rectangle : avec coins arrondis en diagonale 9">
            <a:extLst>
              <a:ext uri="{FF2B5EF4-FFF2-40B4-BE49-F238E27FC236}">
                <a16:creationId xmlns:a16="http://schemas.microsoft.com/office/drawing/2014/main" id="{03D57A69-AD17-411B-BD64-63B926C2135F}"/>
              </a:ext>
            </a:extLst>
          </p:cNvPr>
          <p:cNvSpPr/>
          <p:nvPr/>
        </p:nvSpPr>
        <p:spPr>
          <a:xfrm>
            <a:off x="1389494" y="4368215"/>
            <a:ext cx="10038303" cy="1464231"/>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600" b="0" noProof="1">
                <a:solidFill>
                  <a:srgbClr val="9CDCFE"/>
                </a:solidFill>
                <a:effectLst/>
                <a:latin typeface="Consolas" panose="020B0609020204030204" pitchFamily="49" charset="0"/>
              </a:rPr>
              <a:t>$db</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query</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a:t>
            </a:r>
            <a:r>
              <a:rPr lang="fr-FR" sz="1600" b="0" noProof="1">
                <a:solidFill>
                  <a:srgbClr val="569CD6"/>
                </a:solidFill>
                <a:effectLst/>
                <a:latin typeface="Consolas" panose="020B0609020204030204" pitchFamily="49" charset="0"/>
              </a:rPr>
              <a:t>SELECT</a:t>
            </a:r>
            <a:r>
              <a:rPr lang="fr-FR" sz="1600" b="0" noProof="1">
                <a:solidFill>
                  <a:srgbClr val="CE9178"/>
                </a:solidFill>
                <a:effectLst/>
                <a:latin typeface="Consolas" panose="020B0609020204030204" pitchFamily="49" charset="0"/>
              </a:rPr>
              <a:t> </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 </a:t>
            </a:r>
            <a:r>
              <a:rPr lang="fr-FR" sz="1600" b="0" noProof="1">
                <a:solidFill>
                  <a:srgbClr val="569CD6"/>
                </a:solidFill>
                <a:effectLst/>
                <a:latin typeface="Consolas" panose="020B0609020204030204" pitchFamily="49" charset="0"/>
              </a:rPr>
              <a:t>FROM</a:t>
            </a:r>
            <a:r>
              <a:rPr lang="fr-FR" sz="1600" b="0" noProof="1">
                <a:solidFill>
                  <a:srgbClr val="CE9178"/>
                </a:solidFill>
                <a:effectLst/>
                <a:latin typeface="Consolas" panose="020B0609020204030204" pitchFamily="49" charset="0"/>
              </a:rPr>
              <a:t> users'</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fetchAll</a:t>
            </a:r>
            <a:r>
              <a:rPr lang="fr-FR" sz="1600" b="0" noProof="1">
                <a:solidFill>
                  <a:srgbClr val="D4D4D4"/>
                </a:solidFill>
                <a:effectLst/>
                <a:latin typeface="Consolas" panose="020B0609020204030204" pitchFamily="49" charset="0"/>
              </a:rPr>
              <a:t>(</a:t>
            </a:r>
            <a:r>
              <a:rPr lang="fr-FR" sz="1600" b="0" noProof="1">
                <a:solidFill>
                  <a:srgbClr val="4EC9B0"/>
                </a:solidFill>
                <a:effectLst/>
                <a:latin typeface="Consolas" panose="020B0609020204030204" pitchFamily="49" charset="0"/>
              </a:rPr>
              <a:t>PDO</a:t>
            </a:r>
            <a:r>
              <a:rPr lang="fr-FR" sz="1600" b="0" noProof="1">
                <a:solidFill>
                  <a:srgbClr val="D4D4D4"/>
                </a:solidFill>
                <a:effectLst/>
                <a:latin typeface="Consolas" panose="020B0609020204030204" pitchFamily="49" charset="0"/>
              </a:rPr>
              <a:t>::FETCH_BOTH);</a:t>
            </a:r>
          </a:p>
          <a:p>
            <a:r>
              <a:rPr lang="fr-FR" sz="1600" b="0" noProof="1">
                <a:solidFill>
                  <a:srgbClr val="D4D4D4"/>
                </a:solidFill>
                <a:effectLst/>
                <a:latin typeface="Consolas" panose="020B0609020204030204" pitchFamily="49" charset="0"/>
              </a:rPr>
              <a:t>    </a:t>
            </a:r>
            <a:r>
              <a:rPr lang="fr-FR" sz="1600" b="0" noProof="1">
                <a:solidFill>
                  <a:srgbClr val="6A9955"/>
                </a:solidFill>
                <a:effectLst/>
                <a:latin typeface="Consolas" panose="020B0609020204030204" pitchFamily="49" charset="0"/>
              </a:rPr>
              <a:t>// $db-&gt;query('SELECT * FROM users')-&gt;fetchAll(); // Equilavent à PDO::FETCH_BOTH</a:t>
            </a:r>
            <a:endParaRPr lang="fr-FR" sz="1600" b="0" noProof="1">
              <a:solidFill>
                <a:srgbClr val="D4D4D4"/>
              </a:solidFill>
              <a:effectLst/>
              <a:latin typeface="Consolas" panose="020B0609020204030204" pitchFamily="49" charset="0"/>
            </a:endParaRPr>
          </a:p>
          <a:p>
            <a:r>
              <a:rPr lang="fr-FR" sz="1600" b="0" noProof="1">
                <a:solidFill>
                  <a:srgbClr val="9CDCFE"/>
                </a:solidFill>
                <a:effectLst/>
                <a:latin typeface="Consolas" panose="020B0609020204030204" pitchFamily="49" charset="0"/>
              </a:rPr>
              <a:t>$db</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query</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a:t>
            </a:r>
            <a:r>
              <a:rPr lang="fr-FR" sz="1600" b="0" noProof="1">
                <a:solidFill>
                  <a:srgbClr val="569CD6"/>
                </a:solidFill>
                <a:effectLst/>
                <a:latin typeface="Consolas" panose="020B0609020204030204" pitchFamily="49" charset="0"/>
              </a:rPr>
              <a:t>SELECT</a:t>
            </a:r>
            <a:r>
              <a:rPr lang="fr-FR" sz="1600" b="0" noProof="1">
                <a:solidFill>
                  <a:srgbClr val="CE9178"/>
                </a:solidFill>
                <a:effectLst/>
                <a:latin typeface="Consolas" panose="020B0609020204030204" pitchFamily="49" charset="0"/>
              </a:rPr>
              <a:t> </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 </a:t>
            </a:r>
            <a:r>
              <a:rPr lang="fr-FR" sz="1600" b="0" noProof="1">
                <a:solidFill>
                  <a:srgbClr val="569CD6"/>
                </a:solidFill>
                <a:effectLst/>
                <a:latin typeface="Consolas" panose="020B0609020204030204" pitchFamily="49" charset="0"/>
              </a:rPr>
              <a:t>FROM</a:t>
            </a:r>
            <a:r>
              <a:rPr lang="fr-FR" sz="1600" b="0" noProof="1">
                <a:solidFill>
                  <a:srgbClr val="CE9178"/>
                </a:solidFill>
                <a:effectLst/>
                <a:latin typeface="Consolas" panose="020B0609020204030204" pitchFamily="49" charset="0"/>
              </a:rPr>
              <a:t> users'</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fetchAll</a:t>
            </a:r>
            <a:r>
              <a:rPr lang="fr-FR" sz="1600" b="0" noProof="1">
                <a:solidFill>
                  <a:srgbClr val="D4D4D4"/>
                </a:solidFill>
                <a:effectLst/>
                <a:latin typeface="Consolas" panose="020B0609020204030204" pitchFamily="49" charset="0"/>
              </a:rPr>
              <a:t>(</a:t>
            </a:r>
            <a:r>
              <a:rPr lang="fr-FR" sz="1600" b="0" noProof="1">
                <a:solidFill>
                  <a:srgbClr val="4EC9B0"/>
                </a:solidFill>
                <a:effectLst/>
                <a:latin typeface="Consolas" panose="020B0609020204030204" pitchFamily="49" charset="0"/>
              </a:rPr>
              <a:t>PDO</a:t>
            </a:r>
            <a:r>
              <a:rPr lang="fr-FR" sz="1600" b="0" noProof="1">
                <a:solidFill>
                  <a:srgbClr val="D4D4D4"/>
                </a:solidFill>
                <a:effectLst/>
                <a:latin typeface="Consolas" panose="020B0609020204030204" pitchFamily="49" charset="0"/>
              </a:rPr>
              <a:t>::FETCH_ASSOC);</a:t>
            </a:r>
          </a:p>
          <a:p>
            <a:r>
              <a:rPr lang="fr-FR" sz="1600" b="0" noProof="1">
                <a:solidFill>
                  <a:srgbClr val="9CDCFE"/>
                </a:solidFill>
                <a:effectLst/>
                <a:latin typeface="Consolas" panose="020B0609020204030204" pitchFamily="49" charset="0"/>
              </a:rPr>
              <a:t>$db</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query</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a:t>
            </a:r>
            <a:r>
              <a:rPr lang="fr-FR" sz="1600" b="0" noProof="1">
                <a:solidFill>
                  <a:srgbClr val="569CD6"/>
                </a:solidFill>
                <a:effectLst/>
                <a:latin typeface="Consolas" panose="020B0609020204030204" pitchFamily="49" charset="0"/>
              </a:rPr>
              <a:t>SELECT</a:t>
            </a:r>
            <a:r>
              <a:rPr lang="fr-FR" sz="1600" b="0" noProof="1">
                <a:solidFill>
                  <a:srgbClr val="CE9178"/>
                </a:solidFill>
                <a:effectLst/>
                <a:latin typeface="Consolas" panose="020B0609020204030204" pitchFamily="49" charset="0"/>
              </a:rPr>
              <a:t> </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 </a:t>
            </a:r>
            <a:r>
              <a:rPr lang="fr-FR" sz="1600" b="0" noProof="1">
                <a:solidFill>
                  <a:srgbClr val="569CD6"/>
                </a:solidFill>
                <a:effectLst/>
                <a:latin typeface="Consolas" panose="020B0609020204030204" pitchFamily="49" charset="0"/>
              </a:rPr>
              <a:t>FROM</a:t>
            </a:r>
            <a:r>
              <a:rPr lang="fr-FR" sz="1600" b="0" noProof="1">
                <a:solidFill>
                  <a:srgbClr val="CE9178"/>
                </a:solidFill>
                <a:effectLst/>
                <a:latin typeface="Consolas" panose="020B0609020204030204" pitchFamily="49" charset="0"/>
              </a:rPr>
              <a:t> users'</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fetchAll</a:t>
            </a:r>
            <a:r>
              <a:rPr lang="fr-FR" sz="1600" b="0" noProof="1">
                <a:solidFill>
                  <a:srgbClr val="D4D4D4"/>
                </a:solidFill>
                <a:effectLst/>
                <a:latin typeface="Consolas" panose="020B0609020204030204" pitchFamily="49" charset="0"/>
              </a:rPr>
              <a:t>(</a:t>
            </a:r>
            <a:r>
              <a:rPr lang="fr-FR" sz="1600" b="0" noProof="1">
                <a:solidFill>
                  <a:srgbClr val="4EC9B0"/>
                </a:solidFill>
                <a:effectLst/>
                <a:latin typeface="Consolas" panose="020B0609020204030204" pitchFamily="49" charset="0"/>
              </a:rPr>
              <a:t>PDO</a:t>
            </a:r>
            <a:r>
              <a:rPr lang="fr-FR" sz="1600" b="0" noProof="1">
                <a:solidFill>
                  <a:srgbClr val="D4D4D4"/>
                </a:solidFill>
                <a:effectLst/>
                <a:latin typeface="Consolas" panose="020B0609020204030204" pitchFamily="49" charset="0"/>
              </a:rPr>
              <a:t>::FETCH_NUM);</a:t>
            </a:r>
          </a:p>
          <a:p>
            <a:r>
              <a:rPr lang="fr-FR" sz="1600" b="0" noProof="1">
                <a:solidFill>
                  <a:srgbClr val="9CDCFE"/>
                </a:solidFill>
                <a:effectLst/>
                <a:latin typeface="Consolas" panose="020B0609020204030204" pitchFamily="49" charset="0"/>
              </a:rPr>
              <a:t>$db</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query</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a:t>
            </a:r>
            <a:r>
              <a:rPr lang="fr-FR" sz="1600" b="0" noProof="1">
                <a:solidFill>
                  <a:srgbClr val="569CD6"/>
                </a:solidFill>
                <a:effectLst/>
                <a:latin typeface="Consolas" panose="020B0609020204030204" pitchFamily="49" charset="0"/>
              </a:rPr>
              <a:t>SELECT</a:t>
            </a:r>
            <a:r>
              <a:rPr lang="fr-FR" sz="1600" b="0" noProof="1">
                <a:solidFill>
                  <a:srgbClr val="CE9178"/>
                </a:solidFill>
                <a:effectLst/>
                <a:latin typeface="Consolas" panose="020B0609020204030204" pitchFamily="49" charset="0"/>
              </a:rPr>
              <a:t> </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 </a:t>
            </a:r>
            <a:r>
              <a:rPr lang="fr-FR" sz="1600" b="0" noProof="1">
                <a:solidFill>
                  <a:srgbClr val="569CD6"/>
                </a:solidFill>
                <a:effectLst/>
                <a:latin typeface="Consolas" panose="020B0609020204030204" pitchFamily="49" charset="0"/>
              </a:rPr>
              <a:t>FROM</a:t>
            </a:r>
            <a:r>
              <a:rPr lang="fr-FR" sz="1600" b="0" noProof="1">
                <a:solidFill>
                  <a:srgbClr val="CE9178"/>
                </a:solidFill>
                <a:effectLst/>
                <a:latin typeface="Consolas" panose="020B0609020204030204" pitchFamily="49" charset="0"/>
              </a:rPr>
              <a:t> users'</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fetchAll</a:t>
            </a:r>
            <a:r>
              <a:rPr lang="fr-FR" sz="1600" b="0" noProof="1">
                <a:solidFill>
                  <a:srgbClr val="D4D4D4"/>
                </a:solidFill>
                <a:effectLst/>
                <a:latin typeface="Consolas" panose="020B0609020204030204" pitchFamily="49" charset="0"/>
              </a:rPr>
              <a:t>(</a:t>
            </a:r>
            <a:r>
              <a:rPr lang="fr-FR" sz="1600" b="0" noProof="1">
                <a:solidFill>
                  <a:srgbClr val="4EC9B0"/>
                </a:solidFill>
                <a:effectLst/>
                <a:latin typeface="Consolas" panose="020B0609020204030204" pitchFamily="49" charset="0"/>
              </a:rPr>
              <a:t>PDO</a:t>
            </a:r>
            <a:r>
              <a:rPr lang="fr-FR" sz="1600" b="0" noProof="1">
                <a:solidFill>
                  <a:srgbClr val="D4D4D4"/>
                </a:solidFill>
                <a:effectLst/>
                <a:latin typeface="Consolas" panose="020B0609020204030204" pitchFamily="49" charset="0"/>
              </a:rPr>
              <a:t>::FETCH_OBJ);</a:t>
            </a:r>
          </a:p>
        </p:txBody>
      </p:sp>
    </p:spTree>
    <p:extLst>
      <p:ext uri="{BB962C8B-B14F-4D97-AF65-F5344CB8AC3E}">
        <p14:creationId xmlns:p14="http://schemas.microsoft.com/office/powerpoint/2010/main" val="3218670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10767060" y="107659"/>
            <a:ext cx="1321474" cy="723550"/>
          </a:xfrm>
        </p:spPr>
        <p:txBody>
          <a:bodyPr>
            <a:normAutofit/>
          </a:bodyPr>
          <a:lstStyle/>
          <a:p>
            <a:pPr algn="r"/>
            <a:r>
              <a:rPr lang="fr-FR" sz="4400" dirty="0">
                <a:solidFill>
                  <a:srgbClr val="4A2318"/>
                </a:solidFill>
              </a:rPr>
              <a:t>PDO</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9852660"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PDO::FETCH_BOTH (Default)</a:t>
            </a:r>
          </a:p>
        </p:txBody>
      </p:sp>
      <p:sp>
        <p:nvSpPr>
          <p:cNvPr id="27" name="Rectangle : avec coins arrondis en diagonale 26">
            <a:extLst>
              <a:ext uri="{FF2B5EF4-FFF2-40B4-BE49-F238E27FC236}">
                <a16:creationId xmlns:a16="http://schemas.microsoft.com/office/drawing/2014/main" id="{B7984D5E-B64A-4EB3-B05A-6D523BF0785E}"/>
              </a:ext>
            </a:extLst>
          </p:cNvPr>
          <p:cNvSpPr/>
          <p:nvPr/>
        </p:nvSpPr>
        <p:spPr>
          <a:xfrm>
            <a:off x="1720728" y="1302210"/>
            <a:ext cx="9947771" cy="646986"/>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600" b="0" noProof="1">
                <a:solidFill>
                  <a:srgbClr val="9CDCFE"/>
                </a:solidFill>
                <a:effectLst/>
                <a:latin typeface="Consolas" panose="020B0609020204030204" pitchFamily="49" charset="0"/>
              </a:rPr>
              <a:t>$users</a:t>
            </a:r>
            <a:r>
              <a:rPr lang="en-US" sz="1600" b="0" noProof="1">
                <a:solidFill>
                  <a:srgbClr val="D4D4D4"/>
                </a:solidFill>
                <a:effectLst/>
                <a:latin typeface="Consolas" panose="020B0609020204030204" pitchFamily="49" charset="0"/>
              </a:rPr>
              <a:t> = </a:t>
            </a:r>
            <a:r>
              <a:rPr lang="en-US" sz="1600" b="0" noProof="1">
                <a:solidFill>
                  <a:srgbClr val="9CDCFE"/>
                </a:solidFill>
                <a:effectLst/>
                <a:latin typeface="Consolas" panose="020B0609020204030204" pitchFamily="49" charset="0"/>
              </a:rPr>
              <a:t>$db</a:t>
            </a:r>
            <a:r>
              <a:rPr lang="en-US" sz="1600" b="0" noProof="1">
                <a:solidFill>
                  <a:srgbClr val="D4D4D4"/>
                </a:solidFill>
                <a:effectLst/>
                <a:latin typeface="Consolas" panose="020B0609020204030204" pitchFamily="49" charset="0"/>
              </a:rPr>
              <a:t>-&gt;</a:t>
            </a:r>
            <a:r>
              <a:rPr lang="en-US" sz="1600" b="0" noProof="1">
                <a:solidFill>
                  <a:srgbClr val="DCDCAA"/>
                </a:solidFill>
                <a:effectLst/>
                <a:latin typeface="Consolas" panose="020B0609020204030204" pitchFamily="49" charset="0"/>
              </a:rPr>
              <a:t>query</a:t>
            </a:r>
            <a:r>
              <a:rPr lang="en-US" sz="1600" b="0" noProof="1">
                <a:solidFill>
                  <a:srgbClr val="D4D4D4"/>
                </a:solidFill>
                <a:effectLst/>
                <a:latin typeface="Consolas" panose="020B0609020204030204" pitchFamily="49" charset="0"/>
              </a:rPr>
              <a:t>(</a:t>
            </a:r>
            <a:r>
              <a:rPr lang="en-US" sz="1600" b="0" noProof="1">
                <a:solidFill>
                  <a:srgbClr val="CE9178"/>
                </a:solidFill>
                <a:effectLst/>
                <a:latin typeface="Consolas" panose="020B0609020204030204" pitchFamily="49" charset="0"/>
              </a:rPr>
              <a:t>'</a:t>
            </a:r>
            <a:r>
              <a:rPr lang="en-US" sz="1600" b="0" noProof="1">
                <a:solidFill>
                  <a:srgbClr val="569CD6"/>
                </a:solidFill>
                <a:effectLst/>
                <a:latin typeface="Consolas" panose="020B0609020204030204" pitchFamily="49" charset="0"/>
              </a:rPr>
              <a:t>SELECT</a:t>
            </a:r>
            <a:r>
              <a:rPr lang="en-US" sz="1600" b="0" noProof="1">
                <a:solidFill>
                  <a:srgbClr val="CE9178"/>
                </a:solidFill>
                <a:effectLst/>
                <a:latin typeface="Consolas" panose="020B0609020204030204" pitchFamily="49" charset="0"/>
              </a:rPr>
              <a:t> </a:t>
            </a:r>
            <a:r>
              <a:rPr lang="en-US" sz="1600" b="0" noProof="1">
                <a:solidFill>
                  <a:srgbClr val="D4D4D4"/>
                </a:solidFill>
                <a:effectLst/>
                <a:latin typeface="Consolas" panose="020B0609020204030204" pitchFamily="49" charset="0"/>
              </a:rPr>
              <a:t>*</a:t>
            </a:r>
            <a:r>
              <a:rPr lang="en-US" sz="1600" b="0" noProof="1">
                <a:solidFill>
                  <a:srgbClr val="CE9178"/>
                </a:solidFill>
                <a:effectLst/>
                <a:latin typeface="Consolas" panose="020B0609020204030204" pitchFamily="49" charset="0"/>
              </a:rPr>
              <a:t> </a:t>
            </a:r>
            <a:r>
              <a:rPr lang="en-US" sz="1600" b="0" noProof="1">
                <a:solidFill>
                  <a:srgbClr val="569CD6"/>
                </a:solidFill>
                <a:effectLst/>
                <a:latin typeface="Consolas" panose="020B0609020204030204" pitchFamily="49" charset="0"/>
              </a:rPr>
              <a:t>FROM</a:t>
            </a:r>
            <a:r>
              <a:rPr lang="en-US" sz="1600" b="0" noProof="1">
                <a:solidFill>
                  <a:srgbClr val="CE9178"/>
                </a:solidFill>
                <a:effectLst/>
                <a:latin typeface="Consolas" panose="020B0609020204030204" pitchFamily="49" charset="0"/>
              </a:rPr>
              <a:t> users'</a:t>
            </a:r>
            <a:r>
              <a:rPr lang="en-US" sz="1600" b="0" noProof="1">
                <a:solidFill>
                  <a:srgbClr val="D4D4D4"/>
                </a:solidFill>
                <a:effectLst/>
                <a:latin typeface="Consolas" panose="020B0609020204030204" pitchFamily="49" charset="0"/>
              </a:rPr>
              <a:t>)-&gt;</a:t>
            </a:r>
            <a:r>
              <a:rPr lang="en-US" sz="1600" b="0" noProof="1">
                <a:solidFill>
                  <a:srgbClr val="DCDCAA"/>
                </a:solidFill>
                <a:effectLst/>
                <a:latin typeface="Consolas" panose="020B0609020204030204" pitchFamily="49" charset="0"/>
              </a:rPr>
              <a:t>fetchAll</a:t>
            </a:r>
            <a:r>
              <a:rPr lang="en-US" sz="1600" b="0" noProof="1">
                <a:solidFill>
                  <a:srgbClr val="D4D4D4"/>
                </a:solidFill>
                <a:effectLst/>
                <a:latin typeface="Consolas" panose="020B0609020204030204" pitchFamily="49" charset="0"/>
              </a:rPr>
              <a:t>();</a:t>
            </a:r>
          </a:p>
          <a:p>
            <a:r>
              <a:rPr lang="en-US" sz="1600" b="0" noProof="1">
                <a:solidFill>
                  <a:srgbClr val="DCDCAA"/>
                </a:solidFill>
                <a:effectLst/>
                <a:latin typeface="Consolas" panose="020B0609020204030204" pitchFamily="49" charset="0"/>
              </a:rPr>
              <a:t>var_dump</a:t>
            </a:r>
            <a:r>
              <a:rPr lang="en-US" sz="1600" b="0" noProof="1">
                <a:solidFill>
                  <a:srgbClr val="D4D4D4"/>
                </a:solidFill>
                <a:effectLst/>
                <a:latin typeface="Consolas" panose="020B0609020204030204" pitchFamily="49" charset="0"/>
              </a:rPr>
              <a:t>(</a:t>
            </a:r>
            <a:r>
              <a:rPr lang="en-US" sz="1600" b="0" noProof="1">
                <a:solidFill>
                  <a:srgbClr val="9CDCFE"/>
                </a:solidFill>
                <a:effectLst/>
                <a:latin typeface="Consolas" panose="020B0609020204030204" pitchFamily="49" charset="0"/>
              </a:rPr>
              <a:t>$users</a:t>
            </a:r>
            <a:r>
              <a:rPr lang="en-US" sz="1600" b="0" noProof="1">
                <a:solidFill>
                  <a:srgbClr val="D4D4D4"/>
                </a:solidFill>
                <a:effectLst/>
                <a:latin typeface="Consolas" panose="020B0609020204030204" pitchFamily="49" charset="0"/>
              </a:rPr>
              <a:t>);</a:t>
            </a:r>
          </a:p>
        </p:txBody>
      </p:sp>
      <p:sp>
        <p:nvSpPr>
          <p:cNvPr id="12" name="Rectangle 11">
            <a:extLst>
              <a:ext uri="{FF2B5EF4-FFF2-40B4-BE49-F238E27FC236}">
                <a16:creationId xmlns:a16="http://schemas.microsoft.com/office/drawing/2014/main" id="{9D2B97BC-C4C3-4639-AF80-FC47CB1DC24C}"/>
              </a:ext>
            </a:extLst>
          </p:cNvPr>
          <p:cNvSpPr/>
          <p:nvPr/>
        </p:nvSpPr>
        <p:spPr>
          <a:xfrm>
            <a:off x="1980329" y="2106350"/>
            <a:ext cx="9428568" cy="4468339"/>
          </a:xfrm>
          <a:prstGeom prst="rect">
            <a:avLst/>
          </a:prstGeom>
          <a:solidFill>
            <a:schemeClr val="bg1"/>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array</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i="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(size=9)</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0 </a:t>
            </a:r>
            <a:r>
              <a:rPr lang="en-US" sz="1400" dirty="0">
                <a:solidFill>
                  <a:srgbClr val="888A85"/>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array</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i="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(size=4)</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'id' </a:t>
            </a:r>
            <a:r>
              <a:rPr lang="en-US" sz="1400" dirty="0">
                <a:solidFill>
                  <a:srgbClr val="888A85"/>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string </a:t>
            </a:r>
            <a:r>
              <a:rPr lang="en-US" sz="1400" dirty="0">
                <a:solidFill>
                  <a:srgbClr val="CC0000"/>
                </a:solidFill>
                <a:effectLst/>
                <a:latin typeface="Courier New" panose="02070309020205020404" pitchFamily="49" charset="0"/>
                <a:ea typeface="Times New Roman" panose="02020603050405020304" pitchFamily="18" charset="0"/>
                <a:cs typeface="Times New Roman" panose="02020603050405020304" pitchFamily="18" charset="0"/>
              </a:rPr>
              <a:t>'1'</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i="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(length=1)</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0 </a:t>
            </a:r>
            <a:r>
              <a:rPr lang="en-US" sz="1400" dirty="0">
                <a:solidFill>
                  <a:srgbClr val="888A85"/>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string </a:t>
            </a:r>
            <a:r>
              <a:rPr lang="en-US" sz="1400" dirty="0">
                <a:solidFill>
                  <a:srgbClr val="CC0000"/>
                </a:solidFill>
                <a:effectLst/>
                <a:latin typeface="Courier New" panose="02070309020205020404" pitchFamily="49" charset="0"/>
                <a:ea typeface="Times New Roman" panose="02020603050405020304" pitchFamily="18" charset="0"/>
                <a:cs typeface="Times New Roman" panose="02020603050405020304" pitchFamily="18" charset="0"/>
              </a:rPr>
              <a:t>'1'</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i="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(length=1)</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'email' </a:t>
            </a:r>
            <a:r>
              <a:rPr lang="en-US" sz="1400" dirty="0">
                <a:solidFill>
                  <a:srgbClr val="888A85"/>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string </a:t>
            </a:r>
            <a:r>
              <a:rPr lang="en-US" sz="1400" dirty="0">
                <a:solidFill>
                  <a:srgbClr val="CC0000"/>
                </a:solidFill>
                <a:effectLst/>
                <a:latin typeface="Courier New" panose="02070309020205020404" pitchFamily="49" charset="0"/>
                <a:ea typeface="Times New Roman" panose="02020603050405020304" pitchFamily="18" charset="0"/>
                <a:cs typeface="Times New Roman" panose="02020603050405020304" pitchFamily="18" charset="0"/>
              </a:rPr>
              <a:t>'user1@gmail.com'</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i="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(length=15)</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1 </a:t>
            </a:r>
            <a:r>
              <a:rPr lang="en-US" sz="1400" dirty="0">
                <a:solidFill>
                  <a:srgbClr val="888A85"/>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string </a:t>
            </a:r>
            <a:r>
              <a:rPr lang="en-US" sz="1400" dirty="0">
                <a:solidFill>
                  <a:srgbClr val="CC0000"/>
                </a:solidFill>
                <a:effectLst/>
                <a:latin typeface="Courier New" panose="02070309020205020404" pitchFamily="49" charset="0"/>
                <a:ea typeface="Times New Roman" panose="02020603050405020304" pitchFamily="18" charset="0"/>
                <a:cs typeface="Times New Roman" panose="02020603050405020304" pitchFamily="18" charset="0"/>
              </a:rPr>
              <a:t>'user1@gmail.com'</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i="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(length=15)</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1 </a:t>
            </a:r>
            <a:r>
              <a:rPr lang="en-US" sz="1400" dirty="0">
                <a:solidFill>
                  <a:srgbClr val="888A85"/>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array</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i="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(size=4)</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'id' </a:t>
            </a:r>
            <a:r>
              <a:rPr lang="en-US" sz="1400" dirty="0">
                <a:solidFill>
                  <a:srgbClr val="888A85"/>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string </a:t>
            </a:r>
            <a:r>
              <a:rPr lang="en-US" sz="1400" dirty="0">
                <a:solidFill>
                  <a:srgbClr val="CC0000"/>
                </a:solidFill>
                <a:effectLst/>
                <a:latin typeface="Courier New" panose="02070309020205020404" pitchFamily="49" charset="0"/>
                <a:ea typeface="Times New Roman" panose="02020603050405020304" pitchFamily="18" charset="0"/>
                <a:cs typeface="Times New Roman" panose="02020603050405020304" pitchFamily="18" charset="0"/>
              </a:rPr>
              <a:t>'2'</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i="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(length=1)</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0 </a:t>
            </a:r>
            <a:r>
              <a:rPr lang="en-US" sz="1400" dirty="0">
                <a:solidFill>
                  <a:srgbClr val="888A85"/>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string </a:t>
            </a:r>
            <a:r>
              <a:rPr lang="en-US" sz="1400" dirty="0">
                <a:solidFill>
                  <a:srgbClr val="CC0000"/>
                </a:solidFill>
                <a:effectLst/>
                <a:latin typeface="Courier New" panose="02070309020205020404" pitchFamily="49" charset="0"/>
                <a:ea typeface="Times New Roman" panose="02020603050405020304" pitchFamily="18" charset="0"/>
                <a:cs typeface="Times New Roman" panose="02020603050405020304" pitchFamily="18" charset="0"/>
              </a:rPr>
              <a:t>'2'</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i="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(length=1)</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'email' </a:t>
            </a:r>
            <a:r>
              <a:rPr lang="en-US" sz="1400" dirty="0">
                <a:solidFill>
                  <a:srgbClr val="888A85"/>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string </a:t>
            </a:r>
            <a:r>
              <a:rPr lang="en-US" sz="1400" dirty="0">
                <a:solidFill>
                  <a:srgbClr val="CC0000"/>
                </a:solidFill>
                <a:effectLst/>
                <a:latin typeface="Courier New" panose="02070309020205020404" pitchFamily="49" charset="0"/>
                <a:ea typeface="Times New Roman" panose="02020603050405020304" pitchFamily="18" charset="0"/>
                <a:cs typeface="Times New Roman" panose="02020603050405020304" pitchFamily="18" charset="0"/>
              </a:rPr>
              <a:t>'user2@gmail.com'</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i="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(length=15)</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1 </a:t>
            </a:r>
            <a:r>
              <a:rPr lang="en-US" sz="1400" dirty="0">
                <a:solidFill>
                  <a:srgbClr val="888A85"/>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string </a:t>
            </a:r>
            <a:r>
              <a:rPr lang="en-US" sz="1400" dirty="0">
                <a:solidFill>
                  <a:srgbClr val="CC0000"/>
                </a:solidFill>
                <a:effectLst/>
                <a:latin typeface="Courier New" panose="02070309020205020404" pitchFamily="49" charset="0"/>
                <a:ea typeface="Times New Roman" panose="02020603050405020304" pitchFamily="18" charset="0"/>
                <a:cs typeface="Times New Roman" panose="02020603050405020304" pitchFamily="18" charset="0"/>
              </a:rPr>
              <a:t>'user2@gmail.com'</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i="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(length=15)</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2 </a:t>
            </a:r>
            <a:r>
              <a:rPr lang="en-US" sz="1400" dirty="0">
                <a:solidFill>
                  <a:srgbClr val="888A85"/>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array</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i="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(size=4)</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'id' </a:t>
            </a:r>
            <a:r>
              <a:rPr lang="en-US" sz="1400" dirty="0">
                <a:solidFill>
                  <a:srgbClr val="888A85"/>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string </a:t>
            </a:r>
            <a:r>
              <a:rPr lang="en-US" sz="1400" dirty="0">
                <a:solidFill>
                  <a:srgbClr val="CC0000"/>
                </a:solidFill>
                <a:effectLst/>
                <a:latin typeface="Courier New" panose="02070309020205020404" pitchFamily="49" charset="0"/>
                <a:ea typeface="Times New Roman" panose="02020603050405020304" pitchFamily="18" charset="0"/>
                <a:cs typeface="Times New Roman" panose="02020603050405020304" pitchFamily="18" charset="0"/>
              </a:rPr>
              <a:t>'19'</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i="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(length=2)</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0 </a:t>
            </a:r>
            <a:r>
              <a:rPr lang="en-US" sz="1400" dirty="0">
                <a:solidFill>
                  <a:srgbClr val="888A85"/>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string </a:t>
            </a:r>
            <a:r>
              <a:rPr lang="en-US" sz="1400" dirty="0">
                <a:solidFill>
                  <a:srgbClr val="CC0000"/>
                </a:solidFill>
                <a:effectLst/>
                <a:latin typeface="Courier New" panose="02070309020205020404" pitchFamily="49" charset="0"/>
                <a:ea typeface="Times New Roman" panose="02020603050405020304" pitchFamily="18" charset="0"/>
                <a:cs typeface="Times New Roman" panose="02020603050405020304" pitchFamily="18" charset="0"/>
              </a:rPr>
              <a:t>'19'</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i="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(length=2)</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'email' </a:t>
            </a:r>
            <a:r>
              <a:rPr lang="en-US" sz="1400" dirty="0">
                <a:solidFill>
                  <a:srgbClr val="888A85"/>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string </a:t>
            </a:r>
            <a:r>
              <a:rPr lang="en-US" sz="1400" dirty="0">
                <a:solidFill>
                  <a:srgbClr val="CC0000"/>
                </a:solidFill>
                <a:effectLst/>
                <a:latin typeface="Courier New" panose="02070309020205020404" pitchFamily="49" charset="0"/>
                <a:ea typeface="Times New Roman" panose="02020603050405020304" pitchFamily="18" charset="0"/>
                <a:cs typeface="Times New Roman" panose="02020603050405020304" pitchFamily="18" charset="0"/>
              </a:rPr>
              <a:t>'user19@gmail.com'</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i="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(length=16)</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1 </a:t>
            </a:r>
            <a:r>
              <a:rPr lang="en-US" sz="1400" dirty="0">
                <a:solidFill>
                  <a:srgbClr val="888A85"/>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string </a:t>
            </a:r>
            <a:r>
              <a:rPr lang="en-US" sz="1400" dirty="0">
                <a:solidFill>
                  <a:srgbClr val="CC0000"/>
                </a:solidFill>
                <a:effectLst/>
                <a:latin typeface="Courier New" panose="02070309020205020404" pitchFamily="49" charset="0"/>
                <a:ea typeface="Times New Roman" panose="02020603050405020304" pitchFamily="18" charset="0"/>
                <a:cs typeface="Times New Roman" panose="02020603050405020304" pitchFamily="18" charset="0"/>
              </a:rPr>
              <a:t>'user19@gmail.com'</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i="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(length=16)</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3409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10767060" y="107659"/>
            <a:ext cx="1321474" cy="723550"/>
          </a:xfrm>
        </p:spPr>
        <p:txBody>
          <a:bodyPr>
            <a:normAutofit/>
          </a:bodyPr>
          <a:lstStyle/>
          <a:p>
            <a:pPr algn="r"/>
            <a:r>
              <a:rPr lang="fr-FR" sz="4400" dirty="0">
                <a:solidFill>
                  <a:srgbClr val="4A2318"/>
                </a:solidFill>
              </a:rPr>
              <a:t>PDO</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9852660"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PDO::FETCH_ASSOC</a:t>
            </a:r>
          </a:p>
          <a:p>
            <a:endParaRPr lang="fr-FR" sz="3200" dirty="0">
              <a:solidFill>
                <a:srgbClr val="4A2318"/>
              </a:solidFill>
            </a:endParaRPr>
          </a:p>
        </p:txBody>
      </p:sp>
      <p:sp>
        <p:nvSpPr>
          <p:cNvPr id="27" name="Rectangle : avec coins arrondis en diagonale 26">
            <a:extLst>
              <a:ext uri="{FF2B5EF4-FFF2-40B4-BE49-F238E27FC236}">
                <a16:creationId xmlns:a16="http://schemas.microsoft.com/office/drawing/2014/main" id="{B7984D5E-B64A-4EB3-B05A-6D523BF0785E}"/>
              </a:ext>
            </a:extLst>
          </p:cNvPr>
          <p:cNvSpPr/>
          <p:nvPr/>
        </p:nvSpPr>
        <p:spPr>
          <a:xfrm>
            <a:off x="1720728" y="1625766"/>
            <a:ext cx="9947771" cy="646986"/>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600" b="0" noProof="1">
                <a:solidFill>
                  <a:srgbClr val="9CDCFE"/>
                </a:solidFill>
                <a:effectLst/>
                <a:latin typeface="Consolas" panose="020B0609020204030204" pitchFamily="49" charset="0"/>
              </a:rPr>
              <a:t>$users</a:t>
            </a:r>
            <a:r>
              <a:rPr lang="en-US" sz="1600" b="0" noProof="1">
                <a:solidFill>
                  <a:srgbClr val="D4D4D4"/>
                </a:solidFill>
                <a:effectLst/>
                <a:latin typeface="Consolas" panose="020B0609020204030204" pitchFamily="49" charset="0"/>
              </a:rPr>
              <a:t> = </a:t>
            </a:r>
            <a:r>
              <a:rPr lang="en-US" sz="1600" b="0" noProof="1">
                <a:solidFill>
                  <a:srgbClr val="9CDCFE"/>
                </a:solidFill>
                <a:effectLst/>
                <a:latin typeface="Consolas" panose="020B0609020204030204" pitchFamily="49" charset="0"/>
              </a:rPr>
              <a:t>$db</a:t>
            </a:r>
            <a:r>
              <a:rPr lang="en-US" sz="1600" b="0" noProof="1">
                <a:solidFill>
                  <a:srgbClr val="D4D4D4"/>
                </a:solidFill>
                <a:effectLst/>
                <a:latin typeface="Consolas" panose="020B0609020204030204" pitchFamily="49" charset="0"/>
              </a:rPr>
              <a:t>-&gt;</a:t>
            </a:r>
            <a:r>
              <a:rPr lang="en-US" sz="1600" b="0" noProof="1">
                <a:solidFill>
                  <a:srgbClr val="DCDCAA"/>
                </a:solidFill>
                <a:effectLst/>
                <a:latin typeface="Consolas" panose="020B0609020204030204" pitchFamily="49" charset="0"/>
              </a:rPr>
              <a:t>query</a:t>
            </a:r>
            <a:r>
              <a:rPr lang="en-US" sz="1600" b="0" noProof="1">
                <a:solidFill>
                  <a:srgbClr val="D4D4D4"/>
                </a:solidFill>
                <a:effectLst/>
                <a:latin typeface="Consolas" panose="020B0609020204030204" pitchFamily="49" charset="0"/>
              </a:rPr>
              <a:t>(</a:t>
            </a:r>
            <a:r>
              <a:rPr lang="en-US" sz="1600" b="0" noProof="1">
                <a:solidFill>
                  <a:srgbClr val="CE9178"/>
                </a:solidFill>
                <a:effectLst/>
                <a:latin typeface="Consolas" panose="020B0609020204030204" pitchFamily="49" charset="0"/>
              </a:rPr>
              <a:t>'</a:t>
            </a:r>
            <a:r>
              <a:rPr lang="en-US" sz="1600" b="0" noProof="1">
                <a:solidFill>
                  <a:srgbClr val="569CD6"/>
                </a:solidFill>
                <a:effectLst/>
                <a:latin typeface="Consolas" panose="020B0609020204030204" pitchFamily="49" charset="0"/>
              </a:rPr>
              <a:t>SELECT</a:t>
            </a:r>
            <a:r>
              <a:rPr lang="en-US" sz="1600" b="0" noProof="1">
                <a:solidFill>
                  <a:srgbClr val="CE9178"/>
                </a:solidFill>
                <a:effectLst/>
                <a:latin typeface="Consolas" panose="020B0609020204030204" pitchFamily="49" charset="0"/>
              </a:rPr>
              <a:t> </a:t>
            </a:r>
            <a:r>
              <a:rPr lang="en-US" sz="1600" b="0" noProof="1">
                <a:solidFill>
                  <a:srgbClr val="D4D4D4"/>
                </a:solidFill>
                <a:effectLst/>
                <a:latin typeface="Consolas" panose="020B0609020204030204" pitchFamily="49" charset="0"/>
              </a:rPr>
              <a:t>*</a:t>
            </a:r>
            <a:r>
              <a:rPr lang="en-US" sz="1600" b="0" noProof="1">
                <a:solidFill>
                  <a:srgbClr val="CE9178"/>
                </a:solidFill>
                <a:effectLst/>
                <a:latin typeface="Consolas" panose="020B0609020204030204" pitchFamily="49" charset="0"/>
              </a:rPr>
              <a:t> </a:t>
            </a:r>
            <a:r>
              <a:rPr lang="en-US" sz="1600" b="0" noProof="1">
                <a:solidFill>
                  <a:srgbClr val="569CD6"/>
                </a:solidFill>
                <a:effectLst/>
                <a:latin typeface="Consolas" panose="020B0609020204030204" pitchFamily="49" charset="0"/>
              </a:rPr>
              <a:t>FROM</a:t>
            </a:r>
            <a:r>
              <a:rPr lang="en-US" sz="1600" b="0" noProof="1">
                <a:solidFill>
                  <a:srgbClr val="CE9178"/>
                </a:solidFill>
                <a:effectLst/>
                <a:latin typeface="Consolas" panose="020B0609020204030204" pitchFamily="49" charset="0"/>
              </a:rPr>
              <a:t> users'</a:t>
            </a:r>
            <a:r>
              <a:rPr lang="en-US" sz="1600" b="0" noProof="1">
                <a:solidFill>
                  <a:srgbClr val="D4D4D4"/>
                </a:solidFill>
                <a:effectLst/>
                <a:latin typeface="Consolas" panose="020B0609020204030204" pitchFamily="49" charset="0"/>
              </a:rPr>
              <a:t>)-&gt;</a:t>
            </a:r>
            <a:r>
              <a:rPr lang="en-US" sz="1600" b="0" noProof="1">
                <a:solidFill>
                  <a:srgbClr val="DCDCAA"/>
                </a:solidFill>
                <a:effectLst/>
                <a:latin typeface="Consolas" panose="020B0609020204030204" pitchFamily="49" charset="0"/>
              </a:rPr>
              <a:t>fetchAll</a:t>
            </a:r>
            <a:r>
              <a:rPr lang="en-US" sz="1600" b="0" noProof="1">
                <a:solidFill>
                  <a:srgbClr val="D4D4D4"/>
                </a:solidFill>
                <a:effectLst/>
                <a:latin typeface="Consolas" panose="020B0609020204030204" pitchFamily="49" charset="0"/>
              </a:rPr>
              <a:t>(</a:t>
            </a:r>
            <a:r>
              <a:rPr lang="en-US" sz="1600" b="0" noProof="1">
                <a:solidFill>
                  <a:srgbClr val="4EC9B0"/>
                </a:solidFill>
                <a:effectLst/>
                <a:latin typeface="Consolas" panose="020B0609020204030204" pitchFamily="49" charset="0"/>
              </a:rPr>
              <a:t>PDO</a:t>
            </a:r>
            <a:r>
              <a:rPr lang="en-US" sz="1600" b="0" noProof="1">
                <a:solidFill>
                  <a:srgbClr val="D4D4D4"/>
                </a:solidFill>
                <a:effectLst/>
                <a:latin typeface="Consolas" panose="020B0609020204030204" pitchFamily="49" charset="0"/>
              </a:rPr>
              <a:t>::FETCH_ASSOC);</a:t>
            </a:r>
          </a:p>
          <a:p>
            <a:r>
              <a:rPr lang="en-US" sz="1600" b="0" noProof="1">
                <a:solidFill>
                  <a:srgbClr val="DCDCAA"/>
                </a:solidFill>
                <a:effectLst/>
                <a:latin typeface="Consolas" panose="020B0609020204030204" pitchFamily="49" charset="0"/>
              </a:rPr>
              <a:t>var_dump</a:t>
            </a:r>
            <a:r>
              <a:rPr lang="en-US" sz="1600" b="0" noProof="1">
                <a:solidFill>
                  <a:srgbClr val="D4D4D4"/>
                </a:solidFill>
                <a:effectLst/>
                <a:latin typeface="Consolas" panose="020B0609020204030204" pitchFamily="49" charset="0"/>
              </a:rPr>
              <a:t>(</a:t>
            </a:r>
            <a:r>
              <a:rPr lang="en-US" sz="1600" b="0" noProof="1">
                <a:solidFill>
                  <a:srgbClr val="9CDCFE"/>
                </a:solidFill>
                <a:effectLst/>
                <a:latin typeface="Consolas" panose="020B0609020204030204" pitchFamily="49" charset="0"/>
              </a:rPr>
              <a:t>$users</a:t>
            </a:r>
            <a:r>
              <a:rPr lang="en-US" sz="1600" b="0" noProof="1">
                <a:solidFill>
                  <a:srgbClr val="D4D4D4"/>
                </a:solidFill>
                <a:effectLst/>
                <a:latin typeface="Consolas" panose="020B0609020204030204" pitchFamily="49" charset="0"/>
              </a:rPr>
              <a:t>);</a:t>
            </a:r>
          </a:p>
        </p:txBody>
      </p:sp>
      <p:sp>
        <p:nvSpPr>
          <p:cNvPr id="12" name="Rectangle 11">
            <a:extLst>
              <a:ext uri="{FF2B5EF4-FFF2-40B4-BE49-F238E27FC236}">
                <a16:creationId xmlns:a16="http://schemas.microsoft.com/office/drawing/2014/main" id="{9D2B97BC-C4C3-4639-AF80-FC47CB1DC24C}"/>
              </a:ext>
            </a:extLst>
          </p:cNvPr>
          <p:cNvSpPr/>
          <p:nvPr/>
        </p:nvSpPr>
        <p:spPr>
          <a:xfrm>
            <a:off x="1980329" y="2738378"/>
            <a:ext cx="9428568" cy="3085268"/>
          </a:xfrm>
          <a:prstGeom prst="rect">
            <a:avLst/>
          </a:prstGeom>
          <a:solidFill>
            <a:schemeClr val="bg1"/>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array</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i="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(size=9)</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0 </a:t>
            </a:r>
            <a:r>
              <a:rPr lang="en-US" sz="1400" dirty="0">
                <a:solidFill>
                  <a:srgbClr val="888A85"/>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array</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i="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(size=4)</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'id' </a:t>
            </a:r>
            <a:r>
              <a:rPr lang="en-US" sz="1400" dirty="0">
                <a:solidFill>
                  <a:srgbClr val="888A85"/>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string </a:t>
            </a:r>
            <a:r>
              <a:rPr lang="en-US" sz="1400" dirty="0">
                <a:solidFill>
                  <a:srgbClr val="CC0000"/>
                </a:solidFill>
                <a:effectLst/>
                <a:latin typeface="Courier New" panose="02070309020205020404" pitchFamily="49" charset="0"/>
                <a:ea typeface="Times New Roman" panose="02020603050405020304" pitchFamily="18" charset="0"/>
                <a:cs typeface="Times New Roman" panose="02020603050405020304" pitchFamily="18" charset="0"/>
              </a:rPr>
              <a:t>'1'</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i="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(length=1)</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'email' </a:t>
            </a:r>
            <a:r>
              <a:rPr lang="en-US" sz="1400" dirty="0">
                <a:solidFill>
                  <a:srgbClr val="888A85"/>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string </a:t>
            </a:r>
            <a:r>
              <a:rPr lang="en-US" sz="1400" dirty="0">
                <a:solidFill>
                  <a:srgbClr val="CC0000"/>
                </a:solidFill>
                <a:effectLst/>
                <a:latin typeface="Courier New" panose="02070309020205020404" pitchFamily="49" charset="0"/>
                <a:ea typeface="Times New Roman" panose="02020603050405020304" pitchFamily="18" charset="0"/>
                <a:cs typeface="Times New Roman" panose="02020603050405020304" pitchFamily="18" charset="0"/>
              </a:rPr>
              <a:t>'user1@gmail.com'</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i="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(length=15)</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1 </a:t>
            </a:r>
            <a:r>
              <a:rPr lang="en-US" sz="1400" dirty="0">
                <a:solidFill>
                  <a:srgbClr val="888A85"/>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array</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i="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(size=4)</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'id' </a:t>
            </a:r>
            <a:r>
              <a:rPr lang="en-US" sz="1400" dirty="0">
                <a:solidFill>
                  <a:srgbClr val="888A85"/>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string </a:t>
            </a:r>
            <a:r>
              <a:rPr lang="en-US" sz="1400" dirty="0">
                <a:solidFill>
                  <a:srgbClr val="CC0000"/>
                </a:solidFill>
                <a:effectLst/>
                <a:latin typeface="Courier New" panose="02070309020205020404" pitchFamily="49" charset="0"/>
                <a:ea typeface="Times New Roman" panose="02020603050405020304" pitchFamily="18" charset="0"/>
                <a:cs typeface="Times New Roman" panose="02020603050405020304" pitchFamily="18" charset="0"/>
              </a:rPr>
              <a:t>'2'</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i="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(length=1)</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'email' </a:t>
            </a:r>
            <a:r>
              <a:rPr lang="en-US" sz="1400" dirty="0">
                <a:solidFill>
                  <a:srgbClr val="888A85"/>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string </a:t>
            </a:r>
            <a:r>
              <a:rPr lang="en-US" sz="1400" dirty="0">
                <a:solidFill>
                  <a:srgbClr val="CC0000"/>
                </a:solidFill>
                <a:effectLst/>
                <a:latin typeface="Courier New" panose="02070309020205020404" pitchFamily="49" charset="0"/>
                <a:ea typeface="Times New Roman" panose="02020603050405020304" pitchFamily="18" charset="0"/>
                <a:cs typeface="Times New Roman" panose="02020603050405020304" pitchFamily="18" charset="0"/>
              </a:rPr>
              <a:t>'user2@gmail.com'</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i="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(length=15)</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2 </a:t>
            </a:r>
            <a:r>
              <a:rPr lang="en-US" sz="1400" dirty="0">
                <a:solidFill>
                  <a:srgbClr val="888A85"/>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array</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i="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(size=4)</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'id' </a:t>
            </a:r>
            <a:r>
              <a:rPr lang="en-US" sz="1400" dirty="0">
                <a:solidFill>
                  <a:srgbClr val="888A85"/>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string </a:t>
            </a:r>
            <a:r>
              <a:rPr lang="en-US" sz="1400" dirty="0">
                <a:solidFill>
                  <a:srgbClr val="CC0000"/>
                </a:solidFill>
                <a:effectLst/>
                <a:latin typeface="Courier New" panose="02070309020205020404" pitchFamily="49" charset="0"/>
                <a:ea typeface="Times New Roman" panose="02020603050405020304" pitchFamily="18" charset="0"/>
                <a:cs typeface="Times New Roman" panose="02020603050405020304" pitchFamily="18" charset="0"/>
              </a:rPr>
              <a:t>'19'</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i="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(length=2)</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'email' </a:t>
            </a:r>
            <a:r>
              <a:rPr lang="en-US" sz="1400" dirty="0">
                <a:solidFill>
                  <a:srgbClr val="888A85"/>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string </a:t>
            </a:r>
            <a:r>
              <a:rPr lang="en-US" sz="1400" dirty="0">
                <a:solidFill>
                  <a:srgbClr val="CC0000"/>
                </a:solidFill>
                <a:effectLst/>
                <a:latin typeface="Courier New" panose="02070309020205020404" pitchFamily="49" charset="0"/>
                <a:ea typeface="Times New Roman" panose="02020603050405020304" pitchFamily="18" charset="0"/>
                <a:cs typeface="Times New Roman" panose="02020603050405020304" pitchFamily="18" charset="0"/>
              </a:rPr>
              <a:t>'user19@gmail.com'</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i="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(length=16)</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011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10767060" y="107659"/>
            <a:ext cx="1321474" cy="723550"/>
          </a:xfrm>
        </p:spPr>
        <p:txBody>
          <a:bodyPr>
            <a:normAutofit/>
          </a:bodyPr>
          <a:lstStyle/>
          <a:p>
            <a:pPr algn="r"/>
            <a:r>
              <a:rPr lang="fr-FR" sz="4400" dirty="0">
                <a:solidFill>
                  <a:srgbClr val="4A2318"/>
                </a:solidFill>
              </a:rPr>
              <a:t>PDO</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9852660"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PDO::FETCH_OBJ</a:t>
            </a:r>
          </a:p>
          <a:p>
            <a:endParaRPr lang="fr-FR" sz="3200" dirty="0">
              <a:solidFill>
                <a:srgbClr val="4A2318"/>
              </a:solidFill>
            </a:endParaRPr>
          </a:p>
        </p:txBody>
      </p:sp>
      <p:sp>
        <p:nvSpPr>
          <p:cNvPr id="27" name="Rectangle : avec coins arrondis en diagonale 26">
            <a:extLst>
              <a:ext uri="{FF2B5EF4-FFF2-40B4-BE49-F238E27FC236}">
                <a16:creationId xmlns:a16="http://schemas.microsoft.com/office/drawing/2014/main" id="{B7984D5E-B64A-4EB3-B05A-6D523BF0785E}"/>
              </a:ext>
            </a:extLst>
          </p:cNvPr>
          <p:cNvSpPr/>
          <p:nvPr/>
        </p:nvSpPr>
        <p:spPr>
          <a:xfrm>
            <a:off x="1720726" y="1779424"/>
            <a:ext cx="9947771" cy="1464231"/>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600" b="0" noProof="1">
                <a:solidFill>
                  <a:srgbClr val="9CDCFE"/>
                </a:solidFill>
                <a:effectLst/>
                <a:latin typeface="Consolas" panose="020B0609020204030204" pitchFamily="49" charset="0"/>
              </a:rPr>
              <a:t>$users</a:t>
            </a:r>
            <a:r>
              <a:rPr lang="fr-FR" sz="1600" b="0" noProof="1">
                <a:solidFill>
                  <a:srgbClr val="D4D4D4"/>
                </a:solidFill>
                <a:effectLst/>
                <a:latin typeface="Consolas" panose="020B0609020204030204" pitchFamily="49" charset="0"/>
              </a:rPr>
              <a:t> = </a:t>
            </a:r>
            <a:r>
              <a:rPr lang="fr-FR" sz="1600" b="0" noProof="1">
                <a:solidFill>
                  <a:srgbClr val="9CDCFE"/>
                </a:solidFill>
                <a:effectLst/>
                <a:latin typeface="Consolas" panose="020B0609020204030204" pitchFamily="49" charset="0"/>
              </a:rPr>
              <a:t>$db</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query</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a:t>
            </a:r>
            <a:r>
              <a:rPr lang="fr-FR" sz="1600" b="0" noProof="1">
                <a:solidFill>
                  <a:srgbClr val="569CD6"/>
                </a:solidFill>
                <a:effectLst/>
                <a:latin typeface="Consolas" panose="020B0609020204030204" pitchFamily="49" charset="0"/>
              </a:rPr>
              <a:t>SELECT</a:t>
            </a:r>
            <a:r>
              <a:rPr lang="fr-FR" sz="1600" b="0" noProof="1">
                <a:solidFill>
                  <a:srgbClr val="CE9178"/>
                </a:solidFill>
                <a:effectLst/>
                <a:latin typeface="Consolas" panose="020B0609020204030204" pitchFamily="49" charset="0"/>
              </a:rPr>
              <a:t> </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 </a:t>
            </a:r>
            <a:r>
              <a:rPr lang="fr-FR" sz="1600" b="0" noProof="1">
                <a:solidFill>
                  <a:srgbClr val="569CD6"/>
                </a:solidFill>
                <a:effectLst/>
                <a:latin typeface="Consolas" panose="020B0609020204030204" pitchFamily="49" charset="0"/>
              </a:rPr>
              <a:t>FROM</a:t>
            </a:r>
            <a:r>
              <a:rPr lang="fr-FR" sz="1600" b="0" noProof="1">
                <a:solidFill>
                  <a:srgbClr val="CE9178"/>
                </a:solidFill>
                <a:effectLst/>
                <a:latin typeface="Consolas" panose="020B0609020204030204" pitchFamily="49" charset="0"/>
              </a:rPr>
              <a:t> users'</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fetchAll</a:t>
            </a:r>
            <a:r>
              <a:rPr lang="fr-FR" sz="1600" b="0" noProof="1">
                <a:solidFill>
                  <a:srgbClr val="D4D4D4"/>
                </a:solidFill>
                <a:effectLst/>
                <a:latin typeface="Consolas" panose="020B0609020204030204" pitchFamily="49" charset="0"/>
              </a:rPr>
              <a:t>(</a:t>
            </a:r>
            <a:r>
              <a:rPr lang="fr-FR" sz="1600" b="0" noProof="1">
                <a:solidFill>
                  <a:srgbClr val="4EC9B0"/>
                </a:solidFill>
                <a:effectLst/>
                <a:latin typeface="Consolas" panose="020B0609020204030204" pitchFamily="49" charset="0"/>
              </a:rPr>
              <a:t>PDO</a:t>
            </a:r>
            <a:r>
              <a:rPr lang="fr-FR" sz="1600" b="0" noProof="1">
                <a:solidFill>
                  <a:srgbClr val="D4D4D4"/>
                </a:solidFill>
                <a:effectLst/>
                <a:latin typeface="Consolas" panose="020B0609020204030204" pitchFamily="49" charset="0"/>
              </a:rPr>
              <a:t>::FETCH_OBJ);</a:t>
            </a:r>
          </a:p>
          <a:p>
            <a:r>
              <a:rPr lang="fr-FR" sz="1600" b="0" noProof="1">
                <a:solidFill>
                  <a:srgbClr val="DCDCAA"/>
                </a:solidFill>
                <a:effectLst/>
                <a:latin typeface="Consolas" panose="020B0609020204030204" pitchFamily="49" charset="0"/>
              </a:rPr>
              <a:t>echo</a:t>
            </a:r>
            <a:r>
              <a:rPr lang="fr-FR" sz="1600" b="0" noProof="1">
                <a:solidFill>
                  <a:srgbClr val="D4D4D4"/>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$users</a:t>
            </a:r>
            <a:r>
              <a:rPr lang="fr-FR" sz="1600" b="0" noProof="1">
                <a:solidFill>
                  <a:srgbClr val="D4D4D4"/>
                </a:solidFill>
                <a:effectLst/>
                <a:latin typeface="Consolas" panose="020B0609020204030204" pitchFamily="49" charset="0"/>
              </a:rPr>
              <a:t>[</a:t>
            </a:r>
            <a:r>
              <a:rPr lang="fr-FR" sz="1600" b="0" noProof="1">
                <a:solidFill>
                  <a:srgbClr val="B5CEA8"/>
                </a:solidFill>
                <a:effectLst/>
                <a:latin typeface="Consolas" panose="020B0609020204030204" pitchFamily="49" charset="0"/>
              </a:rPr>
              <a:t>0</a:t>
            </a:r>
            <a:r>
              <a:rPr lang="fr-FR" sz="1600" b="0" noProof="1">
                <a:solidFill>
                  <a:srgbClr val="D4D4D4"/>
                </a:solidFill>
                <a:effectLst/>
                <a:latin typeface="Consolas" panose="020B0609020204030204" pitchFamily="49" charset="0"/>
              </a:rPr>
              <a:t>]-&gt;</a:t>
            </a:r>
            <a:r>
              <a:rPr lang="fr-FR" sz="1600" b="0" noProof="1">
                <a:solidFill>
                  <a:srgbClr val="9CDCFE"/>
                </a:solidFill>
                <a:effectLst/>
                <a:latin typeface="Consolas" panose="020B0609020204030204" pitchFamily="49" charset="0"/>
              </a:rPr>
              <a:t>id</a:t>
            </a:r>
            <a:r>
              <a:rPr lang="fr-FR" sz="1600" b="0" noProof="1">
                <a:solidFill>
                  <a:srgbClr val="D4D4D4"/>
                </a:solidFill>
                <a:effectLst/>
                <a:latin typeface="Consolas" panose="020B0609020204030204" pitchFamily="49" charset="0"/>
              </a:rPr>
              <a:t> . </a:t>
            </a:r>
            <a:r>
              <a:rPr lang="fr-FR" sz="1600" b="0" noProof="1">
                <a:solidFill>
                  <a:srgbClr val="CE9178"/>
                </a:solidFill>
                <a:effectLst/>
                <a:latin typeface="Consolas" panose="020B0609020204030204" pitchFamily="49" charset="0"/>
              </a:rPr>
              <a:t>'&lt;br&gt;'</a:t>
            </a:r>
            <a:r>
              <a:rPr lang="fr-FR" sz="1600" b="0" noProof="1">
                <a:solidFill>
                  <a:srgbClr val="D4D4D4"/>
                </a:solidFill>
                <a:effectLst/>
                <a:latin typeface="Consolas" panose="020B0609020204030204" pitchFamily="49" charset="0"/>
              </a:rPr>
              <a:t>;</a:t>
            </a:r>
          </a:p>
          <a:p>
            <a:r>
              <a:rPr lang="fr-FR" sz="1600" b="0" noProof="1">
                <a:solidFill>
                  <a:srgbClr val="DCDCAA"/>
                </a:solidFill>
                <a:effectLst/>
                <a:latin typeface="Consolas" panose="020B0609020204030204" pitchFamily="49" charset="0"/>
              </a:rPr>
              <a:t>echo</a:t>
            </a:r>
            <a:r>
              <a:rPr lang="fr-FR" sz="1600" b="0" noProof="1">
                <a:solidFill>
                  <a:srgbClr val="D4D4D4"/>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$users</a:t>
            </a:r>
            <a:r>
              <a:rPr lang="fr-FR" sz="1600" b="0" noProof="1">
                <a:solidFill>
                  <a:srgbClr val="D4D4D4"/>
                </a:solidFill>
                <a:effectLst/>
                <a:latin typeface="Consolas" panose="020B0609020204030204" pitchFamily="49" charset="0"/>
              </a:rPr>
              <a:t>[</a:t>
            </a:r>
            <a:r>
              <a:rPr lang="fr-FR" sz="1600" b="0" noProof="1">
                <a:solidFill>
                  <a:srgbClr val="B5CEA8"/>
                </a:solidFill>
                <a:effectLst/>
                <a:latin typeface="Consolas" panose="020B0609020204030204" pitchFamily="49" charset="0"/>
              </a:rPr>
              <a:t>0</a:t>
            </a:r>
            <a:r>
              <a:rPr lang="fr-FR" sz="1600" b="0" noProof="1">
                <a:solidFill>
                  <a:srgbClr val="D4D4D4"/>
                </a:solidFill>
                <a:effectLst/>
                <a:latin typeface="Consolas" panose="020B0609020204030204" pitchFamily="49" charset="0"/>
              </a:rPr>
              <a:t>]-&gt;</a:t>
            </a:r>
            <a:r>
              <a:rPr lang="fr-FR" sz="1600" b="0" noProof="1">
                <a:solidFill>
                  <a:srgbClr val="9CDCFE"/>
                </a:solidFill>
                <a:effectLst/>
                <a:latin typeface="Consolas" panose="020B0609020204030204" pitchFamily="49" charset="0"/>
              </a:rPr>
              <a:t>email</a:t>
            </a:r>
            <a:r>
              <a:rPr lang="fr-FR" sz="1600" b="0" noProof="1">
                <a:solidFill>
                  <a:srgbClr val="D4D4D4"/>
                </a:solidFill>
                <a:effectLst/>
                <a:latin typeface="Consolas" panose="020B0609020204030204" pitchFamily="49" charset="0"/>
              </a:rPr>
              <a:t> . </a:t>
            </a:r>
            <a:r>
              <a:rPr lang="fr-FR" sz="1600" b="0" noProof="1">
                <a:solidFill>
                  <a:srgbClr val="CE9178"/>
                </a:solidFill>
                <a:effectLst/>
                <a:latin typeface="Consolas" panose="020B0609020204030204" pitchFamily="49" charset="0"/>
              </a:rPr>
              <a:t>'&lt;br&gt;'</a:t>
            </a:r>
            <a:r>
              <a:rPr lang="fr-FR" sz="1600" b="0" noProof="1">
                <a:solidFill>
                  <a:srgbClr val="D4D4D4"/>
                </a:solidFill>
                <a:effectLst/>
                <a:latin typeface="Consolas" panose="020B0609020204030204" pitchFamily="49" charset="0"/>
              </a:rPr>
              <a:t>;</a:t>
            </a:r>
          </a:p>
          <a:p>
            <a:r>
              <a:rPr lang="fr-FR" sz="1600" b="0" noProof="1">
                <a:solidFill>
                  <a:srgbClr val="DCDCAA"/>
                </a:solidFill>
                <a:effectLst/>
                <a:latin typeface="Consolas" panose="020B0609020204030204" pitchFamily="49" charset="0"/>
              </a:rPr>
              <a:t>echo</a:t>
            </a:r>
            <a:r>
              <a:rPr lang="fr-FR" sz="1600" b="0" noProof="1">
                <a:solidFill>
                  <a:srgbClr val="D4D4D4"/>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$users</a:t>
            </a:r>
            <a:r>
              <a:rPr lang="fr-FR" sz="1600" b="0" noProof="1">
                <a:solidFill>
                  <a:srgbClr val="D4D4D4"/>
                </a:solidFill>
                <a:effectLst/>
                <a:latin typeface="Consolas" panose="020B0609020204030204" pitchFamily="49" charset="0"/>
              </a:rPr>
              <a:t>[</a:t>
            </a:r>
            <a:r>
              <a:rPr lang="fr-FR" sz="1600" b="0" noProof="1">
                <a:solidFill>
                  <a:srgbClr val="B5CEA8"/>
                </a:solidFill>
                <a:effectLst/>
                <a:latin typeface="Consolas" panose="020B0609020204030204" pitchFamily="49" charset="0"/>
              </a:rPr>
              <a:t>1</a:t>
            </a:r>
            <a:r>
              <a:rPr lang="fr-FR" sz="1600" b="0" noProof="1">
                <a:solidFill>
                  <a:srgbClr val="D4D4D4"/>
                </a:solidFill>
                <a:effectLst/>
                <a:latin typeface="Consolas" panose="020B0609020204030204" pitchFamily="49" charset="0"/>
              </a:rPr>
              <a:t>]-&gt;</a:t>
            </a:r>
            <a:r>
              <a:rPr lang="fr-FR" sz="1600" b="0" noProof="1">
                <a:solidFill>
                  <a:srgbClr val="9CDCFE"/>
                </a:solidFill>
                <a:effectLst/>
                <a:latin typeface="Consolas" panose="020B0609020204030204" pitchFamily="49" charset="0"/>
              </a:rPr>
              <a:t>id</a:t>
            </a:r>
            <a:r>
              <a:rPr lang="fr-FR" sz="1600" b="0" noProof="1">
                <a:solidFill>
                  <a:srgbClr val="D4D4D4"/>
                </a:solidFill>
                <a:effectLst/>
                <a:latin typeface="Consolas" panose="020B0609020204030204" pitchFamily="49" charset="0"/>
              </a:rPr>
              <a:t> . </a:t>
            </a:r>
            <a:r>
              <a:rPr lang="fr-FR" sz="1600" b="0" noProof="1">
                <a:solidFill>
                  <a:srgbClr val="CE9178"/>
                </a:solidFill>
                <a:effectLst/>
                <a:latin typeface="Consolas" panose="020B0609020204030204" pitchFamily="49" charset="0"/>
              </a:rPr>
              <a:t>'&lt;br&gt;'</a:t>
            </a:r>
            <a:r>
              <a:rPr lang="fr-FR" sz="1600" b="0" noProof="1">
                <a:solidFill>
                  <a:srgbClr val="D4D4D4"/>
                </a:solidFill>
                <a:effectLst/>
                <a:latin typeface="Consolas" panose="020B0609020204030204" pitchFamily="49" charset="0"/>
              </a:rPr>
              <a:t>;</a:t>
            </a:r>
          </a:p>
          <a:p>
            <a:r>
              <a:rPr lang="fr-FR" sz="1600" b="0" noProof="1">
                <a:solidFill>
                  <a:srgbClr val="DCDCAA"/>
                </a:solidFill>
                <a:effectLst/>
                <a:latin typeface="Consolas" panose="020B0609020204030204" pitchFamily="49" charset="0"/>
              </a:rPr>
              <a:t>echo</a:t>
            </a:r>
            <a:r>
              <a:rPr lang="fr-FR" sz="1600" b="0" noProof="1">
                <a:solidFill>
                  <a:srgbClr val="D4D4D4"/>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$users</a:t>
            </a:r>
            <a:r>
              <a:rPr lang="fr-FR" sz="1600" b="0" noProof="1">
                <a:solidFill>
                  <a:srgbClr val="D4D4D4"/>
                </a:solidFill>
                <a:effectLst/>
                <a:latin typeface="Consolas" panose="020B0609020204030204" pitchFamily="49" charset="0"/>
              </a:rPr>
              <a:t>[</a:t>
            </a:r>
            <a:r>
              <a:rPr lang="fr-FR" sz="1600" b="0" noProof="1">
                <a:solidFill>
                  <a:srgbClr val="B5CEA8"/>
                </a:solidFill>
                <a:effectLst/>
                <a:latin typeface="Consolas" panose="020B0609020204030204" pitchFamily="49" charset="0"/>
              </a:rPr>
              <a:t>1</a:t>
            </a:r>
            <a:r>
              <a:rPr lang="fr-FR" sz="1600" b="0" noProof="1">
                <a:solidFill>
                  <a:srgbClr val="D4D4D4"/>
                </a:solidFill>
                <a:effectLst/>
                <a:latin typeface="Consolas" panose="020B0609020204030204" pitchFamily="49" charset="0"/>
              </a:rPr>
              <a:t>]-&gt;</a:t>
            </a:r>
            <a:r>
              <a:rPr lang="fr-FR" sz="1600" b="0" noProof="1">
                <a:solidFill>
                  <a:srgbClr val="9CDCFE"/>
                </a:solidFill>
                <a:effectLst/>
                <a:latin typeface="Consolas" panose="020B0609020204030204" pitchFamily="49" charset="0"/>
              </a:rPr>
              <a:t>email</a:t>
            </a:r>
            <a:r>
              <a:rPr lang="fr-FR" sz="1600" b="0" noProof="1">
                <a:solidFill>
                  <a:srgbClr val="D4D4D4"/>
                </a:solidFill>
                <a:effectLst/>
                <a:latin typeface="Consolas" panose="020B0609020204030204" pitchFamily="49" charset="0"/>
              </a:rPr>
              <a:t> . </a:t>
            </a:r>
            <a:r>
              <a:rPr lang="fr-FR" sz="1600" b="0" noProof="1">
                <a:solidFill>
                  <a:srgbClr val="CE9178"/>
                </a:solidFill>
                <a:effectLst/>
                <a:latin typeface="Consolas" panose="020B0609020204030204" pitchFamily="49" charset="0"/>
              </a:rPr>
              <a:t>'&lt;br&gt;'</a:t>
            </a:r>
            <a:r>
              <a:rPr lang="fr-FR" sz="1600" b="0" noProof="1">
                <a:solidFill>
                  <a:srgbClr val="D4D4D4"/>
                </a:solidFill>
                <a:effectLst/>
                <a:latin typeface="Consolas" panose="020B0609020204030204" pitchFamily="49" charset="0"/>
              </a:rPr>
              <a:t>;</a:t>
            </a:r>
          </a:p>
        </p:txBody>
      </p:sp>
      <p:sp>
        <p:nvSpPr>
          <p:cNvPr id="12" name="Rectangle 11">
            <a:extLst>
              <a:ext uri="{FF2B5EF4-FFF2-40B4-BE49-F238E27FC236}">
                <a16:creationId xmlns:a16="http://schemas.microsoft.com/office/drawing/2014/main" id="{9D2B97BC-C4C3-4639-AF80-FC47CB1DC24C}"/>
              </a:ext>
            </a:extLst>
          </p:cNvPr>
          <p:cNvSpPr/>
          <p:nvPr/>
        </p:nvSpPr>
        <p:spPr>
          <a:xfrm>
            <a:off x="1980328" y="3766521"/>
            <a:ext cx="9428568" cy="1263166"/>
          </a:xfrm>
          <a:prstGeom prst="rect">
            <a:avLst/>
          </a:prstGeom>
          <a:solidFill>
            <a:schemeClr val="bg1"/>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b="0" i="0" dirty="0">
                <a:solidFill>
                  <a:srgbClr val="000000"/>
                </a:solidFill>
                <a:effectLst/>
                <a:latin typeface="Times New Roman" panose="02020603050405020304" pitchFamily="18" charset="0"/>
              </a:rPr>
              <a:t>1</a:t>
            </a:r>
            <a:br>
              <a:rPr lang="fr-FR" dirty="0"/>
            </a:br>
            <a:r>
              <a:rPr lang="fr-FR" b="0" i="0" dirty="0">
                <a:solidFill>
                  <a:srgbClr val="000000"/>
                </a:solidFill>
                <a:effectLst/>
                <a:latin typeface="Times New Roman" panose="02020603050405020304" pitchFamily="18" charset="0"/>
              </a:rPr>
              <a:t>user1@gmail.com</a:t>
            </a:r>
            <a:br>
              <a:rPr lang="fr-FR" dirty="0"/>
            </a:br>
            <a:r>
              <a:rPr lang="fr-FR" b="0" i="0" dirty="0">
                <a:solidFill>
                  <a:srgbClr val="000000"/>
                </a:solidFill>
                <a:effectLst/>
                <a:latin typeface="Times New Roman" panose="02020603050405020304" pitchFamily="18" charset="0"/>
              </a:rPr>
              <a:t>2</a:t>
            </a:r>
            <a:br>
              <a:rPr lang="fr-FR" dirty="0"/>
            </a:br>
            <a:r>
              <a:rPr lang="fr-FR" b="0" i="0" dirty="0">
                <a:solidFill>
                  <a:srgbClr val="000000"/>
                </a:solidFill>
                <a:effectLst/>
                <a:latin typeface="Times New Roman" panose="02020603050405020304" pitchFamily="18" charset="0"/>
              </a:rPr>
              <a:t>user2@gmail.com</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9635694"/>
      </p:ext>
    </p:extLst>
  </p:cSld>
  <p:clrMapOvr>
    <a:masterClrMapping/>
  </p:clrMapOvr>
</p:sld>
</file>

<file path=ppt/theme/theme1.xml><?xml version="1.0" encoding="utf-8"?>
<a:theme xmlns:a="http://schemas.openxmlformats.org/drawingml/2006/main" name="Cadrage">
  <a:themeElements>
    <a:clrScheme name="Cadrage">
      <a:dk1>
        <a:sysClr val="windowText" lastClr="000000"/>
      </a:dk1>
      <a:lt1>
        <a:sysClr val="window" lastClr="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Cadrag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dra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D7AA1D6E-F3E9-4763-A3BC-84DF2E02F60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C8AEDB8405E0742A9ADFB6D4084D515" ma:contentTypeVersion="13" ma:contentTypeDescription="Create a new document." ma:contentTypeScope="" ma:versionID="14494b703a25f43c47aba8c06ba2cfdf">
  <xsd:schema xmlns:xsd="http://www.w3.org/2001/XMLSchema" xmlns:xs="http://www.w3.org/2001/XMLSchema" xmlns:p="http://schemas.microsoft.com/office/2006/metadata/properties" xmlns:ns2="53e7e946-44f4-49f5-9dad-e407c2fd17d7" xmlns:ns3="4fb49bd0-a5f8-443a-b531-ddcc37593867" targetNamespace="http://schemas.microsoft.com/office/2006/metadata/properties" ma:root="true" ma:fieldsID="d7f96f9ff8bbeb0cf6821e4ed6ac7b98" ns2:_="" ns3:_="">
    <xsd:import namespace="53e7e946-44f4-49f5-9dad-e407c2fd17d7"/>
    <xsd:import namespace="4fb49bd0-a5f8-443a-b531-ddcc3759386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e7e946-44f4-49f5-9dad-e407c2fd17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a7664016-f4d0-4920-9d3c-774f4546349b"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Location" ma:index="18" nillable="true" ma:displayName="Location" ma:indexed="true"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fb49bd0-a5f8-443a-b531-ddcc37593867"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ef110dc3-fd3f-460c-9116-c306b057b6ec}" ma:internalName="TaxCatchAll" ma:showField="CatchAllData" ma:web="4fb49bd0-a5f8-443a-b531-ddcc3759386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3e7e946-44f4-49f5-9dad-e407c2fd17d7">
      <Terms xmlns="http://schemas.microsoft.com/office/infopath/2007/PartnerControls"/>
    </lcf76f155ced4ddcb4097134ff3c332f>
    <TaxCatchAll xmlns="4fb49bd0-a5f8-443a-b531-ddcc37593867" xsi:nil="true"/>
  </documentManagement>
</p:properties>
</file>

<file path=customXml/itemProps1.xml><?xml version="1.0" encoding="utf-8"?>
<ds:datastoreItem xmlns:ds="http://schemas.openxmlformats.org/officeDocument/2006/customXml" ds:itemID="{35B37BCF-9C76-40B6-9280-865FBB1446FC}"/>
</file>

<file path=customXml/itemProps2.xml><?xml version="1.0" encoding="utf-8"?>
<ds:datastoreItem xmlns:ds="http://schemas.openxmlformats.org/officeDocument/2006/customXml" ds:itemID="{3F3A31AB-7B90-4DED-8344-37F8A82F9B13}"/>
</file>

<file path=customXml/itemProps3.xml><?xml version="1.0" encoding="utf-8"?>
<ds:datastoreItem xmlns:ds="http://schemas.openxmlformats.org/officeDocument/2006/customXml" ds:itemID="{CF1A9110-8FA9-4230-9988-8DBAE9C8F1D0}"/>
</file>

<file path=docProps/app.xml><?xml version="1.0" encoding="utf-8"?>
<Properties xmlns="http://schemas.openxmlformats.org/officeDocument/2006/extended-properties" xmlns:vt="http://schemas.openxmlformats.org/officeDocument/2006/docPropsVTypes">
  <TotalTime>2020</TotalTime>
  <Words>2178</Words>
  <Application>Microsoft Macintosh PowerPoint</Application>
  <PresentationFormat>Grand écran</PresentationFormat>
  <Paragraphs>211</Paragraphs>
  <Slides>17</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17</vt:i4>
      </vt:variant>
    </vt:vector>
  </HeadingPairs>
  <TitlesOfParts>
    <vt:vector size="24" baseType="lpstr">
      <vt:lpstr>Calibri</vt:lpstr>
      <vt:lpstr>Consolas</vt:lpstr>
      <vt:lpstr>Courier New</vt:lpstr>
      <vt:lpstr>Franklin Gothic Book</vt:lpstr>
      <vt:lpstr>Times New Roman</vt:lpstr>
      <vt:lpstr>Wingdings</vt:lpstr>
      <vt:lpstr>Cadrage</vt:lpstr>
      <vt:lpstr>PHP</vt:lpstr>
      <vt:lpstr>Dans ce module</vt:lpstr>
      <vt:lpstr>PDO</vt:lpstr>
      <vt:lpstr>PDO</vt:lpstr>
      <vt:lpstr>PDO</vt:lpstr>
      <vt:lpstr>PDO</vt:lpstr>
      <vt:lpstr>PDO</vt:lpstr>
      <vt:lpstr>PDO</vt:lpstr>
      <vt:lpstr>PDO</vt:lpstr>
      <vt:lpstr>PDO</vt:lpstr>
      <vt:lpstr>PDO</vt:lpstr>
      <vt:lpstr>PDO</vt:lpstr>
      <vt:lpstr>PDO</vt:lpstr>
      <vt:lpstr>PDO</vt:lpstr>
      <vt:lpstr>PDO</vt:lpstr>
      <vt:lpstr>Pratique</vt:lpstr>
      <vt:lpstr>PHP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dc:title>
  <dc:creator>OULAD HAMMOUCH-MAYER Mehdi</dc:creator>
  <cp:lastModifiedBy>OULAD HAMMOUCH-MAYER Mehdi</cp:lastModifiedBy>
  <cp:revision>240</cp:revision>
  <dcterms:created xsi:type="dcterms:W3CDTF">2021-01-10T19:11:48Z</dcterms:created>
  <dcterms:modified xsi:type="dcterms:W3CDTF">2023-12-12T15:31:49Z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0x0101002C8AEDB8405E0742A9ADFB6D4084D515</vt:lpwstr>
  </property>
</Properties>
</file>