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7" r:id="rId4"/>
    <p:sldId id="286" r:id="rId5"/>
    <p:sldId id="304" r:id="rId6"/>
    <p:sldId id="290" r:id="rId7"/>
    <p:sldId id="292" r:id="rId8"/>
    <p:sldId id="296" r:id="rId9"/>
    <p:sldId id="294" r:id="rId10"/>
    <p:sldId id="295" r:id="rId11"/>
    <p:sldId id="299" r:id="rId12"/>
    <p:sldId id="298" r:id="rId13"/>
    <p:sldId id="300" r:id="rId14"/>
    <p:sldId id="303" r:id="rId15"/>
    <p:sldId id="293" r:id="rId16"/>
    <p:sldId id="302" r:id="rId17"/>
    <p:sldId id="301" r:id="rId18"/>
    <p:sldId id="305" r:id="rId19"/>
    <p:sldId id="284" r:id="rId20"/>
    <p:sldId id="306" r:id="rId21"/>
    <p:sldId id="307" r:id="rId22"/>
    <p:sldId id="30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40D"/>
    <a:srgbClr val="875829"/>
    <a:srgbClr val="4A2318"/>
    <a:srgbClr val="7A3A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4A5DB-334B-3D40-A563-67549558A4E0}" type="datetimeFigureOut">
              <a:rPr lang="fr-FR" smtClean="0"/>
              <a:t>19/12/2023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4A669-D788-1A49-9820-06C4C615AC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88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4A669-D788-1A49-9820-06C4C615ACE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4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775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7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9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7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7611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9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2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63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79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77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fr/language.oop5.magic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CF363-8B4B-43F3-A804-79A3A8ED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fr-FR" dirty="0"/>
              <a:t>PHP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56962B-78F9-41E0-B8DF-1A3B6D0A2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006" y="5515897"/>
            <a:ext cx="10073039" cy="71522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OOP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99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732890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Propriété : utilisation interne des attributs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571A4-DDFB-4F19-B369-CE5FE1FFF48A}"/>
              </a:ext>
            </a:extLst>
          </p:cNvPr>
          <p:cNvSpPr/>
          <p:nvPr/>
        </p:nvSpPr>
        <p:spPr>
          <a:xfrm>
            <a:off x="1314042" y="1293587"/>
            <a:ext cx="4781958" cy="3293209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'animal'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setType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E7075-AA30-4E83-809C-17AF9CA6298F}"/>
              </a:ext>
            </a:extLst>
          </p:cNvPr>
          <p:cNvSpPr/>
          <p:nvPr/>
        </p:nvSpPr>
        <p:spPr>
          <a:xfrm>
            <a:off x="1314042" y="4763867"/>
            <a:ext cx="5843114" cy="1815882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! ACCESS ERREUR !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! ACCESS ERREUR !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ACBB3F-CD58-4851-B538-7DB4CD57250F}"/>
              </a:ext>
            </a:extLst>
          </p:cNvPr>
          <p:cNvSpPr txBox="1"/>
          <p:nvPr/>
        </p:nvSpPr>
        <p:spPr>
          <a:xfrm>
            <a:off x="5249882" y="3248386"/>
            <a:ext cx="6214330" cy="369332"/>
          </a:xfrm>
          <a:prstGeom prst="rect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fr-FR" dirty="0">
                <a:solidFill>
                  <a:srgbClr val="7030A0"/>
                </a:solidFill>
                <a:sym typeface="Wingdings" panose="05000000000000000000" pitchFamily="2" charset="2"/>
              </a:rPr>
              <a:t> On appelle cela un "</a:t>
            </a:r>
            <a:r>
              <a:rPr lang="fr-FR" b="1" dirty="0">
                <a:solidFill>
                  <a:srgbClr val="7030A0"/>
                </a:solidFill>
                <a:sym typeface="Wingdings" panose="05000000000000000000" pitchFamily="2" charset="2"/>
              </a:rPr>
              <a:t>setter</a:t>
            </a:r>
            <a:r>
              <a:rPr lang="fr-FR" dirty="0">
                <a:solidFill>
                  <a:srgbClr val="7030A0"/>
                </a:solidFill>
                <a:sym typeface="Wingdings" panose="05000000000000000000" pitchFamily="2" charset="2"/>
              </a:rPr>
              <a:t>" (fonction d'attribution d'attribut)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CC3F50-0716-4950-A81F-198B935ACCE7}"/>
              </a:ext>
            </a:extLst>
          </p:cNvPr>
          <p:cNvSpPr txBox="1"/>
          <p:nvPr/>
        </p:nvSpPr>
        <p:spPr>
          <a:xfrm>
            <a:off x="4711213" y="2034504"/>
            <a:ext cx="6136616" cy="369332"/>
          </a:xfrm>
          <a:prstGeom prst="rect">
            <a:avLst/>
          </a:prstGeom>
          <a:solidFill>
            <a:schemeClr val="bg2"/>
          </a:solidFill>
          <a:ln w="28575">
            <a:solidFill>
              <a:srgbClr val="7030A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fr-FR" dirty="0">
                <a:solidFill>
                  <a:srgbClr val="7030A0"/>
                </a:solidFill>
                <a:sym typeface="Wingdings" panose="05000000000000000000" pitchFamily="2" charset="2"/>
              </a:rPr>
              <a:t> On appelle cela un "</a:t>
            </a:r>
            <a:r>
              <a:rPr lang="fr-FR" b="1" dirty="0">
                <a:solidFill>
                  <a:srgbClr val="7030A0"/>
                </a:solidFill>
                <a:sym typeface="Wingdings" panose="05000000000000000000" pitchFamily="2" charset="2"/>
              </a:rPr>
              <a:t>getter</a:t>
            </a:r>
            <a:r>
              <a:rPr lang="fr-FR" dirty="0">
                <a:solidFill>
                  <a:srgbClr val="7030A0"/>
                </a:solidFill>
                <a:sym typeface="Wingdings" panose="05000000000000000000" pitchFamily="2" charset="2"/>
              </a:rPr>
              <a:t>" (fonction d'obtention d'attribut)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0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8" y="639677"/>
            <a:ext cx="9900355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Propriété : utilisation des constantes et attributs statiques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571A4-DDFB-4F19-B369-CE5FE1FFF48A}"/>
              </a:ext>
            </a:extLst>
          </p:cNvPr>
          <p:cNvSpPr/>
          <p:nvPr/>
        </p:nvSpPr>
        <p:spPr>
          <a:xfrm>
            <a:off x="1155996" y="1217942"/>
            <a:ext cx="5515737" cy="5262979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VAT = [</a:t>
            </a:r>
            <a:r>
              <a:rPr lang="fr-FR" sz="14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4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4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DEFAULT_VAT = </a:t>
            </a:r>
            <a:r>
              <a:rPr lang="fr-FR" sz="14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$lastVat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lastVat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$lastVat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priceTTC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$price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$vat</a:t>
            </a:r>
            <a:r>
              <a:rPr lang="fr-FR" sz="1400" noProof="1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noProof="1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goodVat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$price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fr-FR" sz="14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4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goodVat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$lastVat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in_array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::VAT)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?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$vat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: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::DEFAULT_VAT;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E7075-AA30-4E83-809C-17AF9CA6298F}"/>
              </a:ext>
            </a:extLst>
          </p:cNvPr>
          <p:cNvSpPr/>
          <p:nvPr/>
        </p:nvSpPr>
        <p:spPr>
          <a:xfrm>
            <a:off x="6901108" y="2572158"/>
            <a:ext cx="5069826" cy="2554545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priceTTC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94.79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100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lastVat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5.5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priceTTC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83.33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100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lastVat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20</a:t>
            </a:r>
          </a:p>
          <a:p>
            <a:endParaRPr lang="fr-FR" sz="1600" b="0" noProof="1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$test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$test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lastVat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20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$test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priceTTC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94.79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100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$test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lastVat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5.5</a:t>
            </a:r>
          </a:p>
        </p:txBody>
      </p:sp>
    </p:spTree>
    <p:extLst>
      <p:ext uri="{BB962C8B-B14F-4D97-AF65-F5344CB8AC3E}">
        <p14:creationId xmlns:p14="http://schemas.microsoft.com/office/powerpoint/2010/main" val="146007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9110134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solidFill>
                  <a:srgbClr val="4A2318"/>
                </a:solidFill>
              </a:rPr>
              <a:t>Propriété : Utilités des attributs et fonctions - Exemple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571A4-DDFB-4F19-B369-CE5FE1FFF48A}"/>
              </a:ext>
            </a:extLst>
          </p:cNvPr>
          <p:cNvSpPr/>
          <p:nvPr/>
        </p:nvSpPr>
        <p:spPr>
          <a:xfrm>
            <a:off x="1268885" y="1330382"/>
            <a:ext cx="8958847" cy="4770537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TYPES = [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'rabbit'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is_null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?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 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ucfirst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in_array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noProof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::TYPES)) {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6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noProof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309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9110134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solidFill>
                  <a:srgbClr val="4A2318"/>
                </a:solidFill>
              </a:rPr>
              <a:t>Propriété : Attributs : Résumé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C9E2BB1-ADE7-4095-AE86-C08CFE37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4"/>
            <a:ext cx="10764381" cy="4899518"/>
          </a:xfrm>
        </p:spPr>
        <p:txBody>
          <a:bodyPr>
            <a:normAutofit/>
          </a:bodyPr>
          <a:lstStyle/>
          <a:p>
            <a:r>
              <a:rPr lang="fr-FR" dirty="0"/>
              <a:t>Les attributs ont les fonctionnalités suivante :</a:t>
            </a:r>
          </a:p>
          <a:p>
            <a:pPr lvl="1"/>
            <a:r>
              <a:rPr lang="fr-FR" b="1" dirty="0"/>
              <a:t>Un nom </a:t>
            </a:r>
          </a:p>
          <a:p>
            <a:pPr lvl="1"/>
            <a:r>
              <a:rPr lang="fr-FR" b="1" dirty="0"/>
              <a:t>Une valeur</a:t>
            </a:r>
            <a:r>
              <a:rPr lang="fr-FR" dirty="0"/>
              <a:t> ("</a:t>
            </a:r>
            <a:r>
              <a:rPr lang="fr-FR" dirty="0" err="1"/>
              <a:t>null</a:t>
            </a:r>
            <a:r>
              <a:rPr lang="fr-FR" dirty="0"/>
              <a:t>" par défaut si elle n'est pas définie) </a:t>
            </a:r>
          </a:p>
          <a:p>
            <a:pPr lvl="1"/>
            <a:r>
              <a:rPr lang="fr-FR" dirty="0"/>
              <a:t>Un accès </a:t>
            </a:r>
            <a:r>
              <a:rPr lang="fr-FR" b="1" dirty="0"/>
              <a:t>(Scope) </a:t>
            </a:r>
            <a:r>
              <a:rPr lang="fr-FR" dirty="0"/>
              <a:t>: "public" (tous), "protected" ou "private" (usage interne à la classe)</a:t>
            </a:r>
          </a:p>
          <a:p>
            <a:pPr lvl="1"/>
            <a:r>
              <a:rPr lang="fr-FR" b="1" dirty="0"/>
              <a:t>Un statut </a:t>
            </a:r>
            <a:r>
              <a:rPr lang="fr-F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b="1" dirty="0"/>
              <a:t>dynamique</a:t>
            </a:r>
            <a:r>
              <a:rPr lang="fr-FR" dirty="0"/>
              <a:t> (par défaut) : différent pour chaque instance/objet créée. Attribut utilisable/modifiable uniquement avec une classe instancié (</a:t>
            </a:r>
            <a:r>
              <a:rPr lang="fr-FR" noProof="1">
                <a:solidFill>
                  <a:schemeClr val="tx2">
                    <a:lumMod val="50000"/>
                    <a:lumOff val="50000"/>
                  </a:schemeClr>
                </a:solidFill>
              </a:rPr>
              <a:t>$cat = new Animal();</a:t>
            </a:r>
            <a:r>
              <a:rPr lang="fr-FR" dirty="0"/>
              <a:t>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b="1" dirty="0"/>
              <a:t>statique</a:t>
            </a:r>
            <a:r>
              <a:rPr lang="fr-FR" dirty="0"/>
              <a:t> (avec l'instruction "</a:t>
            </a:r>
            <a:r>
              <a:rPr lang="fr-FR" dirty="0" err="1"/>
              <a:t>static</a:t>
            </a:r>
            <a:r>
              <a:rPr lang="fr-FR" dirty="0"/>
              <a:t>") : partagé entre toutes les instances/objets créées. Utilisable/Modifiable sens instancier la classe (</a:t>
            </a:r>
            <a:r>
              <a:rPr lang="fr-FR" noProof="1">
                <a:solidFill>
                  <a:schemeClr val="tx2">
                    <a:lumMod val="50000"/>
                    <a:lumOff val="50000"/>
                  </a:schemeClr>
                </a:solidFill>
              </a:rPr>
              <a:t>Animal::$my_var_static;</a:t>
            </a:r>
            <a:r>
              <a:rPr lang="fr-FR" noProof="1"/>
              <a:t>) </a:t>
            </a:r>
            <a:r>
              <a:rPr lang="fr-FR" dirty="0"/>
              <a:t>ou depuis une classe instancié </a:t>
            </a:r>
            <a:r>
              <a:rPr lang="fr-FR" noProof="1"/>
              <a:t>(</a:t>
            </a:r>
            <a:r>
              <a:rPr lang="fr-FR" noProof="1">
                <a:solidFill>
                  <a:schemeClr val="tx2">
                    <a:lumMod val="50000"/>
                    <a:lumOff val="50000"/>
                  </a:schemeClr>
                </a:solidFill>
              </a:rPr>
              <a:t>$cat = new Animal();  $cat::$my_var_static;</a:t>
            </a:r>
            <a:r>
              <a:rPr lang="fr-FR" dirty="0"/>
              <a:t>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b="1" dirty="0"/>
              <a:t>constante </a:t>
            </a:r>
            <a:r>
              <a:rPr lang="fr-FR" dirty="0"/>
              <a:t>(avec l'instruction "</a:t>
            </a:r>
            <a:r>
              <a:rPr lang="fr-FR" dirty="0" err="1"/>
              <a:t>const</a:t>
            </a:r>
            <a:r>
              <a:rPr lang="fr-FR" dirty="0"/>
              <a:t>") : partagé comme un attribut statique mais non modifiable (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constante).</a:t>
            </a:r>
          </a:p>
        </p:txBody>
      </p:sp>
    </p:spTree>
    <p:extLst>
      <p:ext uri="{BB962C8B-B14F-4D97-AF65-F5344CB8AC3E}">
        <p14:creationId xmlns:p14="http://schemas.microsoft.com/office/powerpoint/2010/main" val="2762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9110134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solidFill>
                  <a:srgbClr val="4A2318"/>
                </a:solidFill>
              </a:rPr>
              <a:t>Propriété : Fonctions : Résumé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C9E2BB1-ADE7-4095-AE86-C08CFE37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4"/>
            <a:ext cx="10764381" cy="4899518"/>
          </a:xfrm>
        </p:spPr>
        <p:txBody>
          <a:bodyPr>
            <a:normAutofit/>
          </a:bodyPr>
          <a:lstStyle/>
          <a:p>
            <a:r>
              <a:rPr lang="fr-FR" dirty="0"/>
              <a:t>Les fonctions ont les fonctionnalités suivante :</a:t>
            </a:r>
          </a:p>
          <a:p>
            <a:pPr lvl="1"/>
            <a:r>
              <a:rPr lang="fr-FR" b="1" dirty="0"/>
              <a:t>Un nom</a:t>
            </a:r>
          </a:p>
          <a:p>
            <a:pPr lvl="1"/>
            <a:r>
              <a:rPr lang="fr-FR" b="1" dirty="0"/>
              <a:t>Un contenu : { du code }</a:t>
            </a:r>
            <a:endParaRPr lang="fr-FR" dirty="0"/>
          </a:p>
          <a:p>
            <a:pPr lvl="1"/>
            <a:r>
              <a:rPr lang="fr-FR" dirty="0"/>
              <a:t>Un accès </a:t>
            </a:r>
            <a:r>
              <a:rPr lang="fr-FR" b="1" dirty="0"/>
              <a:t>(Scope) </a:t>
            </a:r>
            <a:r>
              <a:rPr lang="fr-FR" dirty="0"/>
              <a:t>: "public" (tous), "protected" ou "private" (usage interne à la classe)</a:t>
            </a:r>
          </a:p>
          <a:p>
            <a:pPr lvl="1"/>
            <a:r>
              <a:rPr lang="fr-FR" b="1" dirty="0"/>
              <a:t>Un statut </a:t>
            </a:r>
            <a:r>
              <a:rPr lang="fr-F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b="1" dirty="0"/>
              <a:t>dynamique</a:t>
            </a:r>
            <a:r>
              <a:rPr lang="fr-FR" dirty="0"/>
              <a:t> (par défaut) : utilisable uniquement avec une classe instancié (</a:t>
            </a:r>
            <a:r>
              <a:rPr lang="fr-FR" noProof="1">
                <a:solidFill>
                  <a:schemeClr val="tx2">
                    <a:lumMod val="50000"/>
                    <a:lumOff val="50000"/>
                  </a:schemeClr>
                </a:solidFill>
              </a:rPr>
              <a:t>$cat = new Animal();</a:t>
            </a:r>
            <a:r>
              <a:rPr lang="fr-FR" dirty="0"/>
              <a:t>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b="1" dirty="0"/>
              <a:t>statique</a:t>
            </a:r>
            <a:r>
              <a:rPr lang="fr-FR" dirty="0"/>
              <a:t> (avec l'instruction "</a:t>
            </a:r>
            <a:r>
              <a:rPr lang="fr-FR" dirty="0" err="1"/>
              <a:t>static</a:t>
            </a:r>
            <a:r>
              <a:rPr lang="fr-FR" dirty="0"/>
              <a:t>") : partagé entre toutes les instances/objets créées. Utilisable sens instancier la classe (</a:t>
            </a:r>
            <a:r>
              <a:rPr lang="fr-FR" noProof="1">
                <a:solidFill>
                  <a:schemeClr val="tx2">
                    <a:lumMod val="50000"/>
                    <a:lumOff val="50000"/>
                  </a:schemeClr>
                </a:solidFill>
              </a:rPr>
              <a:t>Animal::my_method_static();</a:t>
            </a:r>
            <a:r>
              <a:rPr lang="fr-FR" noProof="1"/>
              <a:t>) </a:t>
            </a:r>
            <a:r>
              <a:rPr lang="fr-FR" dirty="0"/>
              <a:t>ou depuis une classe instancié </a:t>
            </a:r>
            <a:r>
              <a:rPr lang="fr-FR" noProof="1"/>
              <a:t>(</a:t>
            </a:r>
            <a:r>
              <a:rPr lang="fr-FR" noProof="1">
                <a:solidFill>
                  <a:schemeClr val="tx2">
                    <a:lumMod val="50000"/>
                    <a:lumOff val="50000"/>
                  </a:schemeClr>
                </a:solidFill>
              </a:rPr>
              <a:t>$cat = new Animal();  $cat::my_static_static();</a:t>
            </a:r>
            <a:r>
              <a:rPr lang="fr-F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5484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732890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Typage fort des attributs (</a:t>
            </a:r>
            <a:r>
              <a:rPr lang="fr-FR" sz="3200" b="1" dirty="0">
                <a:solidFill>
                  <a:schemeClr val="tx1"/>
                </a:solidFill>
              </a:rPr>
              <a:t>PHP 7.4+)</a:t>
            </a: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510C9F8A-218E-4A0C-8D5A-E99E6C77A43A}"/>
              </a:ext>
            </a:extLst>
          </p:cNvPr>
          <p:cNvSpPr/>
          <p:nvPr/>
        </p:nvSpPr>
        <p:spPr>
          <a:xfrm>
            <a:off x="1424664" y="1533582"/>
            <a:ext cx="6194002" cy="1191816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999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044" y="107659"/>
            <a:ext cx="1262490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11644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Méthodes magiques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23E877EE-DD83-49B6-AE1C-F59E30E3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3"/>
            <a:ext cx="10764381" cy="3602241"/>
          </a:xfrm>
        </p:spPr>
        <p:txBody>
          <a:bodyPr>
            <a:normAutofit/>
          </a:bodyPr>
          <a:lstStyle/>
          <a:p>
            <a:r>
              <a:rPr lang="fr-FR" dirty="0"/>
              <a:t>Les Classes possèdent des méthodes "magique" (fonctions) qui permettent d'ajouter/modifier les comportements de ces dernières dans différents cas ou à certains moment. </a:t>
            </a:r>
          </a:p>
          <a:p>
            <a:r>
              <a:rPr lang="fr-FR" dirty="0"/>
              <a:t>Elles portent toutes un nom préfini par PHP et sont automatique appeler par PHP dans des cas définis si elles existent dans la classe.</a:t>
            </a:r>
          </a:p>
          <a:p>
            <a:r>
              <a:rPr lang="fr-FR" dirty="0"/>
              <a:t>Elles n'existent pas par défaut dans une classe. Il suffit de créer une fonction (= méthode) portant le nom d'une méthode magique pour en créer une. On peut alors ajouter/modifier le comportement dans les cas où PHP appel la méthode magique.</a:t>
            </a:r>
          </a:p>
          <a:p>
            <a:r>
              <a:rPr lang="fr-FR" dirty="0"/>
              <a:t>Elles permettent les comportements les plus complexes d'une classe et sont par conséquent très utilisées par les Frameworks (automatiquement).</a:t>
            </a:r>
          </a:p>
          <a:p>
            <a:r>
              <a:rPr lang="fr-FR" dirty="0"/>
              <a:t>Le méthodes magiques doivent être définies en "public".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D0802E8-92C2-42A9-B523-F1392824EE52}"/>
              </a:ext>
            </a:extLst>
          </p:cNvPr>
          <p:cNvSpPr txBox="1"/>
          <p:nvPr/>
        </p:nvSpPr>
        <p:spPr>
          <a:xfrm>
            <a:off x="914399" y="6149057"/>
            <a:ext cx="6169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hlinkClick r:id="rId2"/>
              </a:rPr>
              <a:t>PHP Magic Method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180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044" y="107659"/>
            <a:ext cx="1262490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11644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Méthode magique : Constructeur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23E877EE-DD83-49B6-AE1C-F59E30E3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328452"/>
            <a:ext cx="10764381" cy="253234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Le constructeur est une méthode magique appelée lors de l'initialisé/instanciation/création d'un objet de la classe. Elle permet alors de réaliser toutes actions répétitifs voulues au démarrage :</a:t>
            </a:r>
          </a:p>
          <a:p>
            <a:pPr lvl="1"/>
            <a:r>
              <a:rPr lang="fr-FR" dirty="0"/>
              <a:t>attribution de valeur à des attributs de la classe dont les données sont chargées ailleurs (ex: fichier de configuration php/</a:t>
            </a:r>
            <a:r>
              <a:rPr lang="fr-FR" dirty="0" err="1"/>
              <a:t>json</a:t>
            </a:r>
            <a:r>
              <a:rPr lang="fr-FR" dirty="0"/>
              <a:t> à part).</a:t>
            </a:r>
          </a:p>
          <a:p>
            <a:pPr lvl="1"/>
            <a:r>
              <a:rPr lang="fr-FR" dirty="0"/>
              <a:t>créer un système de droit d'accès.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Il existe aussi son opposé : </a:t>
            </a:r>
            <a:r>
              <a:rPr lang="fr-FR" b="1" dirty="0"/>
              <a:t>le destructeur </a:t>
            </a:r>
            <a:r>
              <a:rPr lang="fr-FR" dirty="0"/>
              <a:t>qui s'exécute lorsque l'instance de la classe est détruite (</a:t>
            </a:r>
            <a:r>
              <a:rPr lang="fr-FR" dirty="0" err="1"/>
              <a:t>unset</a:t>
            </a:r>
            <a:r>
              <a:rPr lang="fr-FR" dirty="0"/>
              <a:t>($objet), fin de script PHP).</a:t>
            </a: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510C9F8A-218E-4A0C-8D5A-E99E6C77A43A}"/>
              </a:ext>
            </a:extLst>
          </p:cNvPr>
          <p:cNvSpPr/>
          <p:nvPr/>
        </p:nvSpPr>
        <p:spPr>
          <a:xfrm>
            <a:off x="2021414" y="4038987"/>
            <a:ext cx="8885910" cy="2349579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__construct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Mon code se lançant à chaque "new Animal()"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PHP cherche et appel __construct()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44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044" y="107659"/>
            <a:ext cx="1262490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11644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Paramètres de classe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23E877EE-DD83-49B6-AE1C-F59E30E3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328452"/>
            <a:ext cx="10764381" cy="2543637"/>
          </a:xfrm>
        </p:spPr>
        <p:txBody>
          <a:bodyPr>
            <a:normAutofit/>
          </a:bodyPr>
          <a:lstStyle/>
          <a:p>
            <a:r>
              <a:rPr lang="fr-FR" dirty="0"/>
              <a:t>Tout comme les fonctions, les classes peuvent avoir des paramètres.</a:t>
            </a:r>
          </a:p>
          <a:p>
            <a:r>
              <a:rPr lang="fr-FR" dirty="0"/>
              <a:t>On les définis dans les paramètres du constructeur d'une classe. Leur comportement est donc identique aux paramètres d'une fonction classique.</a:t>
            </a:r>
          </a:p>
          <a:p>
            <a:r>
              <a:rPr lang="fr-FR" dirty="0"/>
              <a:t>On les utilises lors de l'instanciation de la classe.</a:t>
            </a:r>
          </a:p>
          <a:p>
            <a:r>
              <a:rPr lang="fr-FR" dirty="0"/>
              <a:t>Ils vont servir à initialisé les valeurs d'attributs de la classe ou toutes données de configuration cette dernière (ex: new PDO($</a:t>
            </a:r>
            <a:r>
              <a:rPr lang="fr-FR" dirty="0" err="1"/>
              <a:t>dsn</a:t>
            </a:r>
            <a:r>
              <a:rPr lang="fr-FR" dirty="0"/>
              <a:t>, 'user', 'password');).</a:t>
            </a: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510C9F8A-218E-4A0C-8D5A-E99E6C77A43A}"/>
              </a:ext>
            </a:extLst>
          </p:cNvPr>
          <p:cNvSpPr/>
          <p:nvPr/>
        </p:nvSpPr>
        <p:spPr>
          <a:xfrm>
            <a:off x="1082180" y="3768054"/>
            <a:ext cx="6153998" cy="2826306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__construct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$age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C3967F76-30A2-4C2B-8CDE-A40A0EC0C06B}"/>
              </a:ext>
            </a:extLst>
          </p:cNvPr>
          <p:cNvSpPr/>
          <p:nvPr/>
        </p:nvSpPr>
        <p:spPr>
          <a:xfrm>
            <a:off x="6048162" y="5469165"/>
            <a:ext cx="5798398" cy="91940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'Jango'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'Jango'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ERREUR: $name required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846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030" y="107659"/>
            <a:ext cx="3949004" cy="72355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Pratique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1434A-C362-4D8F-A67A-662794C630AD}"/>
              </a:ext>
            </a:extLst>
          </p:cNvPr>
          <p:cNvCxnSpPr>
            <a:cxnSpLocks/>
          </p:cNvCxnSpPr>
          <p:nvPr/>
        </p:nvCxnSpPr>
        <p:spPr>
          <a:xfrm flipV="1">
            <a:off x="994784" y="509626"/>
            <a:ext cx="3376246" cy="2186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B5B20B-9733-4938-B58D-F1A0A935D5F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320034" y="459386"/>
            <a:ext cx="3436537" cy="10048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C736B76-3E31-40BA-AE40-6B8CADF79645}"/>
              </a:ext>
            </a:extLst>
          </p:cNvPr>
          <p:cNvSpPr/>
          <p:nvPr/>
        </p:nvSpPr>
        <p:spPr>
          <a:xfrm>
            <a:off x="1158538" y="900628"/>
            <a:ext cx="9874924" cy="5836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Dans un premier temps, recopiez et testez quelques exemples du cours pour vous entrainer.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Ensuite, le but de l’exercice est de créer plusieurs classes PHP pour un petit e-commerce.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Chaque classe représentera un élément de donné distinct des autres.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Chaque classe devra être dans fichier distinct qui portera le même nom que la classe.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On appellera plus tard ces classes des « Model » (soit le « M » de MVC que l’on étudiera par après).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On améliorera les classes dans la seconde partie du cours OOP.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Dans un fichier "</a:t>
            </a:r>
            <a:r>
              <a:rPr lang="fr-FR" sz="1600" dirty="0" err="1"/>
              <a:t>Product.php</a:t>
            </a:r>
            <a:r>
              <a:rPr lang="fr-FR" sz="1600" dirty="0"/>
              <a:t>" créez une classe "Product" et dans un fichier "</a:t>
            </a:r>
            <a:r>
              <a:rPr lang="fr-FR" sz="1600" dirty="0" err="1"/>
              <a:t>Order.php</a:t>
            </a:r>
            <a:r>
              <a:rPr lang="fr-FR" sz="1600" dirty="0"/>
              <a:t>" créez une classe "</a:t>
            </a:r>
            <a:r>
              <a:rPr lang="fr-FR" sz="1600" dirty="0" err="1"/>
              <a:t>Order</a:t>
            </a:r>
            <a:r>
              <a:rPr lang="fr-FR" sz="1600" dirty="0"/>
              <a:t>".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Vous testerez l’appel des classes, c’est-à-dire la création de l’instance d’un objet représentant la classe, directement dans le fichier PHP de la classe pour le moment.</a:t>
            </a:r>
          </a:p>
        </p:txBody>
      </p:sp>
    </p:spTree>
    <p:extLst>
      <p:ext uri="{BB962C8B-B14F-4D97-AF65-F5344CB8AC3E}">
        <p14:creationId xmlns:p14="http://schemas.microsoft.com/office/powerpoint/2010/main" val="93560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899A27-EAB9-4701-9E81-674798E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723053"/>
          </a:xfrm>
        </p:spPr>
        <p:txBody>
          <a:bodyPr>
            <a:normAutofit/>
          </a:bodyPr>
          <a:lstStyle/>
          <a:p>
            <a:r>
              <a:rPr lang="fr-FR" dirty="0"/>
              <a:t>Dans ce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151920-99A9-45AB-8892-EA4044D6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41151"/>
            <a:ext cx="9601200" cy="4333905"/>
          </a:xfrm>
        </p:spPr>
        <p:txBody>
          <a:bodyPr>
            <a:normAutofit/>
          </a:bodyPr>
          <a:lstStyle/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OOP ?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OOP : Encapsulation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Propriété : attributs et constantes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Propriété : fonctions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Propriété : utilisation interne/externe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Typage fort des attributs (PHP7.4)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Méthodes magiques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Le constructeur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Paramètres de classe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Pratique</a:t>
            </a:r>
          </a:p>
        </p:txBody>
      </p:sp>
    </p:spTree>
    <p:extLst>
      <p:ext uri="{BB962C8B-B14F-4D97-AF65-F5344CB8AC3E}">
        <p14:creationId xmlns:p14="http://schemas.microsoft.com/office/powerpoint/2010/main" val="267650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030" y="107659"/>
            <a:ext cx="3949004" cy="72355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Pratique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1434A-C362-4D8F-A67A-662794C630AD}"/>
              </a:ext>
            </a:extLst>
          </p:cNvPr>
          <p:cNvCxnSpPr>
            <a:cxnSpLocks/>
          </p:cNvCxnSpPr>
          <p:nvPr/>
        </p:nvCxnSpPr>
        <p:spPr>
          <a:xfrm flipV="1">
            <a:off x="994784" y="509626"/>
            <a:ext cx="3376246" cy="2186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B5B20B-9733-4938-B58D-F1A0A935D5F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320034" y="459386"/>
            <a:ext cx="3436537" cy="10048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C736B76-3E31-40BA-AE40-6B8CADF79645}"/>
              </a:ext>
            </a:extLst>
          </p:cNvPr>
          <p:cNvSpPr/>
          <p:nvPr/>
        </p:nvSpPr>
        <p:spPr>
          <a:xfrm>
            <a:off x="1158538" y="900628"/>
            <a:ext cx="9874924" cy="5836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Composition de la classe Product :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Les attributs: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(public) label (nom/titre) (à attribuer lors de la création de la classe (=constructeur))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(public) description (à attribuer lors de la création de la classe (=constructeur))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(public) brand (à attribuer lors de la création de la classe (=constructeur))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</a:t>
            </a:r>
            <a:r>
              <a:rPr lang="fr-FR" sz="1600" dirty="0" err="1"/>
              <a:t>protected</a:t>
            </a:r>
            <a:r>
              <a:rPr lang="fr-FR" sz="1600" dirty="0"/>
              <a:t>) </a:t>
            </a:r>
            <a:r>
              <a:rPr lang="fr-FR" sz="1600" dirty="0" err="1"/>
              <a:t>priceTTC</a:t>
            </a:r>
            <a:r>
              <a:rPr lang="fr-FR" sz="1600" dirty="0"/>
              <a:t> (prix TTC)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</a:t>
            </a:r>
            <a:r>
              <a:rPr lang="fr-FR" sz="1600" dirty="0" err="1"/>
              <a:t>protected</a:t>
            </a:r>
            <a:r>
              <a:rPr lang="fr-FR" sz="1600" dirty="0"/>
              <a:t>) </a:t>
            </a:r>
            <a:r>
              <a:rPr lang="fr-FR" sz="1600" dirty="0" err="1"/>
              <a:t>priceHT</a:t>
            </a:r>
            <a:r>
              <a:rPr lang="fr-FR" sz="1600" dirty="0"/>
              <a:t> (prix HT)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</a:t>
            </a:r>
            <a:r>
              <a:rPr lang="fr-FR" sz="1600" dirty="0" err="1"/>
              <a:t>protected</a:t>
            </a:r>
            <a:r>
              <a:rPr lang="fr-FR" sz="1600" dirty="0"/>
              <a:t>) vat (TVA en valeur pourcentage, ex: 20, 10, 5.5)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</a:t>
            </a:r>
            <a:r>
              <a:rPr lang="fr-FR" sz="1600" dirty="0" err="1"/>
              <a:t>protected</a:t>
            </a:r>
            <a:r>
              <a:rPr lang="fr-FR" sz="1600" dirty="0"/>
              <a:t>) </a:t>
            </a:r>
            <a:r>
              <a:rPr lang="fr-FR" sz="1600" dirty="0" err="1"/>
              <a:t>quantity</a:t>
            </a:r>
            <a:r>
              <a:rPr lang="fr-FR" sz="1600" dirty="0"/>
              <a:t> (représente la quantité totale d’un produit dans l’e-commerce)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Les fonctions/méthodes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Ajoutez des getter/setter pour </a:t>
            </a:r>
            <a:r>
              <a:rPr lang="fr-FR" sz="1600" dirty="0" err="1"/>
              <a:t>priceTTC</a:t>
            </a:r>
            <a:r>
              <a:rPr lang="fr-FR" sz="1600" dirty="0"/>
              <a:t>, </a:t>
            </a:r>
            <a:r>
              <a:rPr lang="fr-FR" sz="1600" dirty="0" err="1"/>
              <a:t>priceHT</a:t>
            </a:r>
            <a:r>
              <a:rPr lang="fr-FR" sz="1600" dirty="0"/>
              <a:t>, vat et </a:t>
            </a:r>
            <a:r>
              <a:rPr lang="fr-FR" sz="1600" dirty="0" err="1"/>
              <a:t>quantity</a:t>
            </a:r>
            <a:endParaRPr lang="fr-F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(public) </a:t>
            </a:r>
            <a:r>
              <a:rPr lang="fr-FR" sz="1600" dirty="0" err="1"/>
              <a:t>calculPriceHT</a:t>
            </a:r>
            <a:r>
              <a:rPr lang="fr-FR" sz="1600" dirty="0"/>
              <a:t>() (Retourne le prix HT à partir des attributs </a:t>
            </a:r>
            <a:r>
              <a:rPr lang="fr-FR" sz="1600" dirty="0" err="1"/>
              <a:t>priceTTC</a:t>
            </a:r>
            <a:r>
              <a:rPr lang="fr-FR" sz="1600" dirty="0"/>
              <a:t> et vat + attribution de la valeur manquante de </a:t>
            </a:r>
            <a:r>
              <a:rPr lang="fr-FR" sz="1600" dirty="0" err="1"/>
              <a:t>priceHT</a:t>
            </a:r>
            <a:r>
              <a:rPr lang="fr-FR" sz="1600" dirty="0"/>
              <a:t>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(public) </a:t>
            </a:r>
            <a:r>
              <a:rPr lang="fr-FR" sz="1600" dirty="0" err="1"/>
              <a:t>calculPriceTTC</a:t>
            </a:r>
            <a:r>
              <a:rPr lang="fr-FR" sz="1600" dirty="0"/>
              <a:t>() (Retourne le prix TTC à partir des attributs </a:t>
            </a:r>
            <a:r>
              <a:rPr lang="fr-FR" sz="1600" dirty="0" err="1"/>
              <a:t>priceHT</a:t>
            </a:r>
            <a:r>
              <a:rPr lang="fr-FR" sz="1600" dirty="0"/>
              <a:t> et vat + attribution de la valeur manquante de </a:t>
            </a:r>
            <a:r>
              <a:rPr lang="fr-FR" sz="1600" dirty="0" err="1"/>
              <a:t>priceTTC</a:t>
            </a:r>
            <a:r>
              <a:rPr lang="fr-FR" sz="1600" dirty="0"/>
              <a:t>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(public) </a:t>
            </a:r>
            <a:r>
              <a:rPr lang="fr-FR" sz="1600" dirty="0" err="1"/>
              <a:t>totalPriceTTC</a:t>
            </a:r>
            <a:r>
              <a:rPr lang="fr-FR" sz="1600" dirty="0"/>
              <a:t>() (Avec une quantité en paramètre) (Retourne le prix TTC (attribut de la classe) multiplié par une quantité passée en paramètre).</a:t>
            </a:r>
          </a:p>
        </p:txBody>
      </p:sp>
    </p:spTree>
    <p:extLst>
      <p:ext uri="{BB962C8B-B14F-4D97-AF65-F5344CB8AC3E}">
        <p14:creationId xmlns:p14="http://schemas.microsoft.com/office/powerpoint/2010/main" val="42000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030" y="107659"/>
            <a:ext cx="3949004" cy="72355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Pratique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1434A-C362-4D8F-A67A-662794C630AD}"/>
              </a:ext>
            </a:extLst>
          </p:cNvPr>
          <p:cNvCxnSpPr>
            <a:cxnSpLocks/>
          </p:cNvCxnSpPr>
          <p:nvPr/>
        </p:nvCxnSpPr>
        <p:spPr>
          <a:xfrm flipV="1">
            <a:off x="994784" y="509626"/>
            <a:ext cx="3376246" cy="2186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B5B20B-9733-4938-B58D-F1A0A935D5F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320034" y="459386"/>
            <a:ext cx="3436537" cy="10048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C736B76-3E31-40BA-AE40-6B8CADF79645}"/>
              </a:ext>
            </a:extLst>
          </p:cNvPr>
          <p:cNvSpPr/>
          <p:nvPr/>
        </p:nvSpPr>
        <p:spPr>
          <a:xfrm>
            <a:off x="1158538" y="900628"/>
            <a:ext cx="9874924" cy="5836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Composition de la classe </a:t>
            </a:r>
            <a:r>
              <a:rPr lang="fr-FR" sz="1600" dirty="0" err="1"/>
              <a:t>Order</a:t>
            </a:r>
            <a:r>
              <a:rPr lang="fr-FR" sz="1600" dirty="0"/>
              <a:t> :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Les attributs: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</a:t>
            </a:r>
            <a:r>
              <a:rPr lang="fr-FR" sz="1600" dirty="0" err="1"/>
              <a:t>protected</a:t>
            </a:r>
            <a:r>
              <a:rPr lang="fr-FR" sz="1600" dirty="0"/>
              <a:t>) </a:t>
            </a:r>
            <a:r>
              <a:rPr lang="fr-FR" sz="1600" dirty="0" err="1"/>
              <a:t>ref</a:t>
            </a:r>
            <a:r>
              <a:rPr lang="fr-FR" sz="1600" dirty="0"/>
              <a:t> (référence de commande)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</a:t>
            </a:r>
            <a:r>
              <a:rPr lang="fr-FR" sz="1600" dirty="0" err="1"/>
              <a:t>protected</a:t>
            </a:r>
            <a:r>
              <a:rPr lang="fr-FR" sz="1600" dirty="0"/>
              <a:t>) </a:t>
            </a:r>
            <a:r>
              <a:rPr lang="fr-FR" sz="1600" dirty="0" err="1"/>
              <a:t>userId</a:t>
            </a:r>
            <a:r>
              <a:rPr lang="fr-FR" sz="1600" dirty="0"/>
              <a:t> (ID base de données de l’acheteur pour un usage futur)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</a:t>
            </a:r>
            <a:r>
              <a:rPr lang="fr-FR" sz="1600" dirty="0" err="1"/>
              <a:t>protected</a:t>
            </a:r>
            <a:r>
              <a:rPr lang="fr-FR" sz="1600" dirty="0"/>
              <a:t>) </a:t>
            </a:r>
            <a:r>
              <a:rPr lang="fr-FR" sz="1600" dirty="0" err="1"/>
              <a:t>priceTTC</a:t>
            </a:r>
            <a:r>
              <a:rPr lang="fr-FR" sz="1600" dirty="0"/>
              <a:t> (prix TTC)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</a:t>
            </a:r>
            <a:r>
              <a:rPr lang="fr-FR" sz="1600" dirty="0" err="1"/>
              <a:t>protected</a:t>
            </a:r>
            <a:r>
              <a:rPr lang="fr-FR" sz="1600" dirty="0"/>
              <a:t>) </a:t>
            </a:r>
            <a:r>
              <a:rPr lang="fr-FR" sz="1600" dirty="0" err="1"/>
              <a:t>priceHT</a:t>
            </a:r>
            <a:r>
              <a:rPr lang="fr-FR" sz="1600" dirty="0"/>
              <a:t> (prix HT)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</a:t>
            </a:r>
            <a:r>
              <a:rPr lang="fr-FR" sz="1600" dirty="0" err="1"/>
              <a:t>protected</a:t>
            </a:r>
            <a:r>
              <a:rPr lang="fr-FR" sz="1600" dirty="0"/>
              <a:t>) </a:t>
            </a:r>
            <a:r>
              <a:rPr lang="fr-FR" sz="1600" dirty="0" err="1"/>
              <a:t>totalVat</a:t>
            </a:r>
            <a:r>
              <a:rPr lang="fr-FR" sz="1600" dirty="0"/>
              <a:t> (le montant de la tva, soit </a:t>
            </a:r>
            <a:r>
              <a:rPr lang="fr-FR" sz="1600" dirty="0" err="1"/>
              <a:t>priceTTC</a:t>
            </a:r>
            <a:r>
              <a:rPr lang="fr-FR" sz="1600" dirty="0"/>
              <a:t> – </a:t>
            </a:r>
            <a:r>
              <a:rPr lang="fr-FR" sz="1600" dirty="0" err="1"/>
              <a:t>priceHT</a:t>
            </a:r>
            <a:r>
              <a:rPr lang="fr-FR" sz="16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Les fonctions/méthodes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Ajoutez un getter (mais pas de setter) pour tous les attributs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(public) </a:t>
            </a:r>
            <a:r>
              <a:rPr lang="fr-FR" sz="1600" dirty="0" err="1"/>
              <a:t>generateRef</a:t>
            </a:r>
            <a:r>
              <a:rPr lang="fr-FR" sz="1600" dirty="0"/>
              <a:t>() (cette méthode sans paramètre va créer une référence de commande, soit un nombre entre 1 000 000 et 9 999 999 et l’affecter à l’attribut </a:t>
            </a:r>
            <a:r>
              <a:rPr lang="fr-FR" sz="1600" dirty="0" err="1"/>
              <a:t>ref</a:t>
            </a:r>
            <a:r>
              <a:rPr lang="fr-FR" sz="1600" dirty="0"/>
              <a:t>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(public) </a:t>
            </a:r>
            <a:r>
              <a:rPr lang="fr-FR" sz="1600" dirty="0" err="1"/>
              <a:t>addProductPriceToOrder</a:t>
            </a:r>
            <a:r>
              <a:rPr lang="fr-FR" sz="1600" dirty="0"/>
              <a:t>(Product $</a:t>
            </a:r>
            <a:r>
              <a:rPr lang="fr-FR" sz="1600" dirty="0" err="1"/>
              <a:t>product</a:t>
            </a:r>
            <a:r>
              <a:rPr lang="fr-FR" sz="1600" dirty="0"/>
              <a:t>, </a:t>
            </a:r>
            <a:r>
              <a:rPr lang="fr-FR" sz="1600" dirty="0" err="1"/>
              <a:t>int</a:t>
            </a:r>
            <a:r>
              <a:rPr lang="fr-FR" sz="1600" dirty="0"/>
              <a:t> $</a:t>
            </a:r>
            <a:r>
              <a:rPr lang="fr-FR" sz="1600" dirty="0" err="1"/>
              <a:t>quantity</a:t>
            </a:r>
            <a:r>
              <a:rPr lang="fr-FR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ou $</a:t>
            </a:r>
            <a:r>
              <a:rPr lang="fr-FR" sz="1600" dirty="0" err="1"/>
              <a:t>product</a:t>
            </a:r>
            <a:r>
              <a:rPr lang="fr-FR" sz="1600" dirty="0"/>
              <a:t> est un objet instancié de la classe Product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cette méthode devra utiliser les méthodes de l’objet Product pour ajouter le prix du produit multiplié par la quantité au prix de la commande</a:t>
            </a:r>
          </a:p>
        </p:txBody>
      </p:sp>
    </p:spTree>
    <p:extLst>
      <p:ext uri="{BB962C8B-B14F-4D97-AF65-F5344CB8AC3E}">
        <p14:creationId xmlns:p14="http://schemas.microsoft.com/office/powerpoint/2010/main" val="85413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030" y="107659"/>
            <a:ext cx="3949004" cy="72355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Pratique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1434A-C362-4D8F-A67A-662794C630AD}"/>
              </a:ext>
            </a:extLst>
          </p:cNvPr>
          <p:cNvCxnSpPr>
            <a:cxnSpLocks/>
          </p:cNvCxnSpPr>
          <p:nvPr/>
        </p:nvCxnSpPr>
        <p:spPr>
          <a:xfrm flipV="1">
            <a:off x="994784" y="509626"/>
            <a:ext cx="3376246" cy="2186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B5B20B-9733-4938-B58D-F1A0A935D5F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320034" y="459386"/>
            <a:ext cx="3436537" cy="10048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C736B76-3E31-40BA-AE40-6B8CADF79645}"/>
              </a:ext>
            </a:extLst>
          </p:cNvPr>
          <p:cNvSpPr/>
          <p:nvPr/>
        </p:nvSpPr>
        <p:spPr>
          <a:xfrm>
            <a:off x="1158538" y="900628"/>
            <a:ext cx="9874924" cy="5836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Créer une nouvelle classe « </a:t>
            </a:r>
            <a:r>
              <a:rPr lang="fr-FR" sz="1600" dirty="0" err="1"/>
              <a:t>ProductsController</a:t>
            </a:r>
            <a:r>
              <a:rPr lang="fr-FR" sz="1600" dirty="0"/>
              <a:t> » dans un sous-dossier « </a:t>
            </a:r>
            <a:r>
              <a:rPr lang="fr-FR" sz="1600" dirty="0" err="1"/>
              <a:t>controllers</a:t>
            </a:r>
            <a:r>
              <a:rPr lang="fr-FR" sz="1600" dirty="0"/>
              <a:t> ». Cette Classe va gérer la majorité des actions, liées aux Produits, entre les pages du site et la Classe Product.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Les méthodes de cette classe seront appelées depuis d’autres script PHP. Cette classe n’est pas à utiliser directement et ne doit en réalité pas être accessible directement depuis le navigateur.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Les fonctions/méthodes 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(public) index()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Cette méthode affichera une page contenant toutes la liste des produits.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(public) </a:t>
            </a:r>
            <a:r>
              <a:rPr lang="fr-FR" sz="1600" dirty="0" err="1"/>
              <a:t>create</a:t>
            </a:r>
            <a:r>
              <a:rPr lang="fr-FR" sz="1600" dirty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Cette méthode affichera la page contenant le formulaire de création de produits.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(public) store()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Cette méthode devra insérer un produit dans une table « </a:t>
            </a:r>
            <a:r>
              <a:rPr lang="fr-FR" sz="1600" dirty="0" err="1"/>
              <a:t>products</a:t>
            </a:r>
            <a:r>
              <a:rPr lang="fr-FR" sz="1600" dirty="0"/>
              <a:t> » d’une base de données.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Les données viendront d’un formulaire HTML en utilisant « $_POST » de PHP.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/>
              <a:t>(public) </a:t>
            </a:r>
            <a:r>
              <a:rPr lang="fr-FR" sz="1600" dirty="0" err="1"/>
              <a:t>delete</a:t>
            </a:r>
            <a:r>
              <a:rPr lang="fr-FR" sz="1600" dirty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Cette méthode devra supprimer un produit de la table « </a:t>
            </a:r>
            <a:r>
              <a:rPr lang="fr-FR" sz="1600" dirty="0" err="1"/>
              <a:t>products</a:t>
            </a:r>
            <a:r>
              <a:rPr lang="fr-FR" sz="1600" dirty="0"/>
              <a:t> ».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Vous êtes libre de choisir le processus de d’identification du produit à supprimer.</a:t>
            </a:r>
          </a:p>
        </p:txBody>
      </p:sp>
    </p:spTree>
    <p:extLst>
      <p:ext uri="{BB962C8B-B14F-4D97-AF65-F5344CB8AC3E}">
        <p14:creationId xmlns:p14="http://schemas.microsoft.com/office/powerpoint/2010/main" val="404880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CF363-8B4B-43F3-A804-79A3A8ED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fr-FR" dirty="0"/>
              <a:t>PHP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56962B-78F9-41E0-B8DF-1A3B6D0A2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006" y="5295418"/>
            <a:ext cx="10073039" cy="156258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OOP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Fin du module</a:t>
            </a:r>
          </a:p>
        </p:txBody>
      </p:sp>
    </p:spTree>
    <p:extLst>
      <p:ext uri="{BB962C8B-B14F-4D97-AF65-F5344CB8AC3E}">
        <p14:creationId xmlns:p14="http://schemas.microsoft.com/office/powerpoint/2010/main" val="108526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7022" y="107659"/>
            <a:ext cx="1341512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832622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4A2318"/>
                </a:solidFill>
              </a:rPr>
              <a:t>OOP ? (Object-Oriented Programming)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31A6DC-82DB-4AB1-91B9-8840FE4D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933" y="2980352"/>
            <a:ext cx="6107289" cy="1705705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Problème</a:t>
            </a:r>
            <a:r>
              <a:rPr lang="fr-FR" dirty="0"/>
              <a:t> : Objet distinct (ex: un utilisateur, un article en vente, un achat) et répétitions de structure de données et de leur comportement (ex: données des articles en vente et comportement en cas de ventes).</a:t>
            </a:r>
          </a:p>
          <a:p>
            <a:r>
              <a:rPr lang="fr-FR" b="1" dirty="0"/>
              <a:t>Solution</a:t>
            </a:r>
            <a:r>
              <a:rPr lang="fr-FR" dirty="0"/>
              <a:t> : Un moule (Class) pour créer des objets (Object)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53999F-2349-4ED0-8965-2E359B80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7" y="1330382"/>
            <a:ext cx="5031138" cy="500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044" y="107659"/>
            <a:ext cx="1262490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11644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4A2318"/>
                </a:solidFill>
              </a:rPr>
              <a:t>OOP ? (Object-Oriented Programming)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23E877EE-DD83-49B6-AE1C-F59E30E3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9" y="1489044"/>
            <a:ext cx="10764381" cy="322970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En informatique, une classe est un type complexe à part entière.</a:t>
            </a:r>
          </a:p>
          <a:p>
            <a:r>
              <a:rPr lang="fr-FR" dirty="0"/>
              <a:t>Comme pour les fonctions, une classe doit porter un nom (première lettre majuscule par convention) et peut avoir des paramètres.</a:t>
            </a:r>
          </a:p>
          <a:p>
            <a:r>
              <a:rPr lang="fr-FR" dirty="0"/>
              <a:t>Mais contrairement au fonction, une classe est un type plus complexe regroupant des propriétés comme suit :</a:t>
            </a:r>
          </a:p>
          <a:p>
            <a:pPr lvl="1"/>
            <a:r>
              <a:rPr lang="fr-FR" dirty="0"/>
              <a:t>Une propriété peut être une variable ou une fonction (On parlera alors de </a:t>
            </a:r>
            <a:r>
              <a:rPr lang="fr-FR" b="1" dirty="0"/>
              <a:t>variables de classe </a:t>
            </a:r>
            <a:r>
              <a:rPr lang="fr-FR" dirty="0"/>
              <a:t>et </a:t>
            </a:r>
            <a:r>
              <a:rPr lang="fr-FR" b="1" dirty="0"/>
              <a:t>fonctions de classe</a:t>
            </a:r>
            <a:r>
              <a:rPr lang="fr-FR" dirty="0"/>
              <a:t>).</a:t>
            </a:r>
            <a:endParaRPr lang="fr-FR" b="1" dirty="0"/>
          </a:p>
          <a:p>
            <a:pPr lvl="1"/>
            <a:r>
              <a:rPr lang="fr-FR" dirty="0"/>
              <a:t>Une propriété doit avoir un "droit d'accès" (</a:t>
            </a:r>
            <a:r>
              <a:rPr lang="fr-FR" b="1" dirty="0"/>
              <a:t>scope</a:t>
            </a:r>
            <a:r>
              <a:rPr lang="fr-FR" dirty="0"/>
              <a:t>) : public, privé ou protégé</a:t>
            </a:r>
          </a:p>
          <a:p>
            <a:pPr lvl="1"/>
            <a:r>
              <a:rPr lang="fr-FR" dirty="0"/>
              <a:t>Une propriété a 1 état parmi 2 statuts : </a:t>
            </a:r>
            <a:r>
              <a:rPr lang="fr-FR" b="1" dirty="0"/>
              <a:t>dynamique ou statique</a:t>
            </a:r>
          </a:p>
          <a:p>
            <a:endParaRPr lang="fr-FR" dirty="0"/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510C9F8A-218E-4A0C-8D5A-E99E6C77A43A}"/>
              </a:ext>
            </a:extLst>
          </p:cNvPr>
          <p:cNvSpPr/>
          <p:nvPr/>
        </p:nvSpPr>
        <p:spPr>
          <a:xfrm>
            <a:off x="2515868" y="4609822"/>
            <a:ext cx="3580132" cy="1940957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9114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044" y="107659"/>
            <a:ext cx="1262490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11644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4A2318"/>
                </a:solidFill>
              </a:rPr>
              <a:t>OOP : Encapsulation</a:t>
            </a:r>
          </a:p>
        </p:txBody>
      </p:sp>
      <p:sp>
        <p:nvSpPr>
          <p:cNvPr id="20" name="Oval 6">
            <a:extLst>
              <a:ext uri="{FF2B5EF4-FFF2-40B4-BE49-F238E27FC236}">
                <a16:creationId xmlns:a16="http://schemas.microsoft.com/office/drawing/2014/main" id="{769110FA-690D-4695-9B33-72A3166B0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062" y="1656776"/>
            <a:ext cx="4143404" cy="2928935"/>
          </a:xfrm>
          <a:prstGeom prst="ellipse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236949"/>
              </a:solidFill>
              <a:effectLst/>
              <a:uLnTx/>
              <a:uFillTx/>
            </a:endParaRPr>
          </a:p>
        </p:txBody>
      </p:sp>
      <p:sp>
        <p:nvSpPr>
          <p:cNvPr id="21" name="Oval 6">
            <a:extLst>
              <a:ext uri="{FF2B5EF4-FFF2-40B4-BE49-F238E27FC236}">
                <a16:creationId xmlns:a16="http://schemas.microsoft.com/office/drawing/2014/main" id="{2676FEC3-E787-41CF-BF74-B952B9127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5955" y="2200635"/>
            <a:ext cx="1454886" cy="92060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noProof="0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Attributs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privé</a:t>
            </a:r>
            <a:r>
              <a:rPr kumimoji="0" lang="fr-FR" sz="1400" b="0" i="0" u="none" strike="noStrike" kern="0" cap="none" spc="0" normalizeH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ou protégé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5B038838-AD5A-4E48-93B9-BA57DDD3D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214" y="2234706"/>
            <a:ext cx="1427880" cy="92060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dirty="0">
                <a:ln>
                  <a:noFill/>
                </a:ln>
                <a:solidFill>
                  <a:srgbClr val="23694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Attributs</a:t>
            </a:r>
            <a:r>
              <a:rPr kumimoji="0" lang="fr-FR" sz="1600" b="0" i="0" u="none" strike="noStrike" kern="0" cap="none" spc="0" normalizeH="0" baseline="0" dirty="0">
                <a:ln>
                  <a:noFill/>
                </a:ln>
                <a:solidFill>
                  <a:srgbClr val="23694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public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E2F7577D-8016-44D2-81B4-04139416E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7512" y="1735435"/>
            <a:ext cx="954504" cy="3742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normAutofit/>
          </a:bodyPr>
          <a:lstStyle/>
          <a:p>
            <a:r>
              <a:rPr lang="fr-FR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Classe</a:t>
            </a:r>
            <a:endParaRPr lang="fr-FR" sz="14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00106E5D-C158-48A7-A590-85198A3D4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893" y="2085405"/>
            <a:ext cx="1902658" cy="18573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 anchorCtr="1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dirty="0">
                <a:ln>
                  <a:noFill/>
                </a:ln>
                <a:solidFill>
                  <a:srgbClr val="DE94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Programme</a:t>
            </a:r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5D85EC2D-34AC-4D23-9C37-5CA6966C1F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6551" y="3121243"/>
            <a:ext cx="1625663" cy="9998"/>
          </a:xfrm>
          <a:prstGeom prst="line">
            <a:avLst/>
          </a:prstGeom>
          <a:noFill/>
          <a:ln w="38100">
            <a:solidFill>
              <a:srgbClr val="404040"/>
            </a:solidFill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910F6B5D-A200-4D23-BDA9-86928A31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850" y="3237153"/>
            <a:ext cx="1427880" cy="92060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dirty="0">
                <a:ln>
                  <a:noFill/>
                </a:ln>
                <a:solidFill>
                  <a:srgbClr val="23694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Fonctions</a:t>
            </a:r>
            <a:r>
              <a:rPr kumimoji="0" lang="fr-FR" sz="1600" b="0" i="0" u="none" strike="noStrike" kern="0" cap="none" spc="0" normalizeH="0" baseline="0" dirty="0">
                <a:ln>
                  <a:noFill/>
                </a:ln>
                <a:solidFill>
                  <a:srgbClr val="23694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public</a:t>
            </a:r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5AB07AA5-000C-4BA8-8362-ADFADB365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714" y="3192775"/>
            <a:ext cx="1454886" cy="92060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noProof="0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Fonctions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privé</a:t>
            </a:r>
            <a:r>
              <a:rPr kumimoji="0" lang="fr-FR" sz="1400" b="0" i="0" u="none" strike="noStrike" kern="0" cap="none" spc="0" normalizeH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ou protégé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C1331C4F-2984-486B-BDC6-49A1210772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9847" y="3670786"/>
            <a:ext cx="488321" cy="28386"/>
          </a:xfrm>
          <a:prstGeom prst="line">
            <a:avLst/>
          </a:prstGeom>
          <a:noFill/>
          <a:ln w="38100">
            <a:solidFill>
              <a:srgbClr val="404040"/>
            </a:solidFill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4A2B091B-D30F-4129-8099-5D3F326E1E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0330" y="2925984"/>
            <a:ext cx="623764" cy="773187"/>
          </a:xfrm>
          <a:prstGeom prst="line">
            <a:avLst/>
          </a:prstGeom>
          <a:noFill/>
          <a:ln w="38100">
            <a:solidFill>
              <a:srgbClr val="404040"/>
            </a:solidFill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9E2A67C5-3A8F-432E-88FA-F900860023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32368" y="3131240"/>
            <a:ext cx="523906" cy="297759"/>
          </a:xfrm>
          <a:prstGeom prst="line">
            <a:avLst/>
          </a:prstGeom>
          <a:noFill/>
          <a:ln w="38100">
            <a:solidFill>
              <a:srgbClr val="404040"/>
            </a:solidFill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67F7F087-2E33-46F3-BE92-F5DB198402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8890" y="2804243"/>
            <a:ext cx="527383" cy="297760"/>
          </a:xfrm>
          <a:prstGeom prst="line">
            <a:avLst/>
          </a:prstGeom>
          <a:noFill/>
          <a:ln w="38100">
            <a:solidFill>
              <a:srgbClr val="404040"/>
            </a:solidFill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682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Propriété : variables/attributs de classe</a:t>
            </a: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510C9F8A-218E-4A0C-8D5A-E99E6C77A43A}"/>
              </a:ext>
            </a:extLst>
          </p:cNvPr>
          <p:cNvSpPr/>
          <p:nvPr/>
        </p:nvSpPr>
        <p:spPr>
          <a:xfrm>
            <a:off x="3620597" y="1447487"/>
            <a:ext cx="5508979" cy="1736646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Public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Public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$age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Protected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$gender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Private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37CAFBF7-87B4-4560-B490-EC19E4F9C108}"/>
              </a:ext>
            </a:extLst>
          </p:cNvPr>
          <p:cNvSpPr/>
          <p:nvPr/>
        </p:nvSpPr>
        <p:spPr>
          <a:xfrm>
            <a:off x="985261" y="3415642"/>
            <a:ext cx="5389825" cy="1498283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'Jango'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! ACCES ERROR !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'male'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! ACCES ERROR !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5F96A033-ED81-4CD8-B3A7-E9F6EDFF47AC}"/>
              </a:ext>
            </a:extLst>
          </p:cNvPr>
          <p:cNvSpPr/>
          <p:nvPr/>
        </p:nvSpPr>
        <p:spPr>
          <a:xfrm>
            <a:off x="6812532" y="3415642"/>
            <a:ext cx="5018222" cy="2281476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dog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dog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dog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cat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cat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6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732890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Propriété : constantes et attributs statiques</a:t>
            </a: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510C9F8A-218E-4A0C-8D5A-E99E6C77A43A}"/>
              </a:ext>
            </a:extLst>
          </p:cNvPr>
          <p:cNvSpPr/>
          <p:nvPr/>
        </p:nvSpPr>
        <p:spPr>
          <a:xfrm>
            <a:off x="1211509" y="1228015"/>
            <a:ext cx="6194002" cy="200906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TYPES = [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Constant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static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$familly </a:t>
            </a:r>
            <a:r>
              <a:rPr lang="fr-FR" sz="1600" noProof="1">
                <a:solidFill>
                  <a:srgbClr val="D4D4D4"/>
                </a:solidFill>
                <a:latin typeface="Consolas" panose="020B0609020204030204" pitchFamily="49" charset="0"/>
              </a:rPr>
              <a:t>= </a:t>
            </a:r>
            <a:r>
              <a:rPr lang="fr-FR" sz="1600" noProof="1">
                <a:solidFill>
                  <a:srgbClr val="CE9178"/>
                </a:solidFill>
                <a:latin typeface="Consolas" panose="020B0609020204030204" pitchFamily="49" charset="0"/>
              </a:rPr>
              <a:t>’Mammifère'</a:t>
            </a:r>
            <a:r>
              <a:rPr lang="fr-FR" sz="1600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Static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Public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5F96A033-ED81-4CD8-B3A7-E9F6EDFF47AC}"/>
              </a:ext>
            </a:extLst>
          </p:cNvPr>
          <p:cNvSpPr/>
          <p:nvPr/>
        </p:nvSpPr>
        <p:spPr>
          <a:xfrm>
            <a:off x="1211509" y="3417840"/>
            <a:ext cx="5087691" cy="309872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dog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$familly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Mammifère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['dog', 'cat']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cat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$familly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Mammifère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['dog', 'cat']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BFD73E34-06FC-4034-9426-2BCAC8AAF1E2}"/>
              </a:ext>
            </a:extLst>
          </p:cNvPr>
          <p:cNvSpPr/>
          <p:nvPr/>
        </p:nvSpPr>
        <p:spPr>
          <a:xfrm>
            <a:off x="6598355" y="2897393"/>
            <a:ext cx="5003024" cy="91940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Animal-&gt;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! SYNTAX ERROR !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$familly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Mammifère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::TYPES </a:t>
            </a:r>
            <a:r>
              <a:rPr lang="fr-FR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['dog', 'cat']</a:t>
            </a:r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9D3D3073-34BC-4925-8537-DA8C036FFE1B}"/>
              </a:ext>
            </a:extLst>
          </p:cNvPr>
          <p:cNvSpPr/>
          <p:nvPr/>
        </p:nvSpPr>
        <p:spPr>
          <a:xfrm>
            <a:off x="6598355" y="3941185"/>
            <a:ext cx="5003024" cy="2724150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$familly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Mammifère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$familly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Mammifère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$familly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'Animal'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$dog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$familly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Animal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$cat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$familly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Animal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::TYPES = [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'rabbit'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! ERROR !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3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Propriété : valeur par défaut des attributs</a:t>
            </a: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510C9F8A-218E-4A0C-8D5A-E99E6C77A43A}"/>
              </a:ext>
            </a:extLst>
          </p:cNvPr>
          <p:cNvSpPr/>
          <p:nvPr/>
        </p:nvSpPr>
        <p:spPr>
          <a:xfrm>
            <a:off x="1540307" y="1435457"/>
            <a:ext cx="3818781" cy="91940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37CAFBF7-87B4-4560-B490-EC19E4F9C108}"/>
              </a:ext>
            </a:extLst>
          </p:cNvPr>
          <p:cNvSpPr/>
          <p:nvPr/>
        </p:nvSpPr>
        <p:spPr>
          <a:xfrm>
            <a:off x="962062" y="2691568"/>
            <a:ext cx="4975270" cy="1736646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null</a:t>
            </a:r>
          </a:p>
          <a:p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(string) dog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283D32A0-E71B-4C3D-9F51-62CF3B25CCCF}"/>
              </a:ext>
            </a:extLst>
          </p:cNvPr>
          <p:cNvSpPr/>
          <p:nvPr/>
        </p:nvSpPr>
        <p:spPr>
          <a:xfrm>
            <a:off x="7093498" y="1435458"/>
            <a:ext cx="3818781" cy="919401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$type 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'animal'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429BE963-408B-41F4-8C72-AE216150A66A}"/>
              </a:ext>
            </a:extLst>
          </p:cNvPr>
          <p:cNvSpPr/>
          <p:nvPr/>
        </p:nvSpPr>
        <p:spPr>
          <a:xfrm>
            <a:off x="6389511" y="2668856"/>
            <a:ext cx="5226753" cy="1736646"/>
          </a:xfrm>
          <a:prstGeom prst="round2Diag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(string) animal</a:t>
            </a:r>
          </a:p>
          <a:p>
            <a:endParaRPr lang="fr-FR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var_dump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$animal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(string) dog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9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54FF-FC1B-447B-893A-129ECD6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756" y="107659"/>
            <a:ext cx="1273778" cy="723550"/>
          </a:xfrm>
        </p:spPr>
        <p:txBody>
          <a:bodyPr>
            <a:normAutofit/>
          </a:bodyPr>
          <a:lstStyle/>
          <a:p>
            <a:pPr algn="r"/>
            <a:r>
              <a:rPr lang="fr-FR" sz="4400" dirty="0">
                <a:solidFill>
                  <a:srgbClr val="4A2318"/>
                </a:solidFill>
              </a:rPr>
              <a:t>OOP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F133AFB-D9A6-4666-8D89-4EFDD54298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914400" y="469434"/>
            <a:ext cx="9900356" cy="0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4BB159-474C-4014-A179-4D2AE98698AA}"/>
              </a:ext>
            </a:extLst>
          </p:cNvPr>
          <p:cNvSpPr txBox="1">
            <a:spLocks/>
          </p:cNvSpPr>
          <p:nvPr/>
        </p:nvSpPr>
        <p:spPr>
          <a:xfrm>
            <a:off x="914399" y="663787"/>
            <a:ext cx="7214533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dirty="0">
              <a:solidFill>
                <a:srgbClr val="4A2318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E56C9D7-AEAA-4F74-A1B9-9E7E02D05CCE}"/>
              </a:ext>
            </a:extLst>
          </p:cNvPr>
          <p:cNvSpPr txBox="1">
            <a:spLocks/>
          </p:cNvSpPr>
          <p:nvPr/>
        </p:nvSpPr>
        <p:spPr>
          <a:xfrm>
            <a:off x="914399" y="639677"/>
            <a:ext cx="7732890" cy="5204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4A2318"/>
                </a:solidFill>
              </a:rPr>
              <a:t>Propriété : fonctions et fonctions statiques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C9F8A-218E-4A0C-8D5A-E99E6C77A43A}"/>
              </a:ext>
            </a:extLst>
          </p:cNvPr>
          <p:cNvSpPr/>
          <p:nvPr/>
        </p:nvSpPr>
        <p:spPr>
          <a:xfrm>
            <a:off x="1314041" y="1134946"/>
            <a:ext cx="6814891" cy="3539430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static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imStatic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'Static'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 !'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echo </a:t>
            </a:r>
            <a:r>
              <a:rPr lang="fr-FR" sz="14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'SECRET'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3EF6ED-F0A6-48E7-83AF-18605484DA72}"/>
              </a:ext>
            </a:extLst>
          </p:cNvPr>
          <p:cNvSpPr/>
          <p:nvPr/>
        </p:nvSpPr>
        <p:spPr>
          <a:xfrm>
            <a:off x="5864578" y="3991804"/>
            <a:ext cx="4189292" cy="1815882"/>
          </a:xfrm>
          <a:prstGeom prst="rect">
            <a:avLst/>
          </a:prstGeom>
          <a:solidFill>
            <a:schemeClr val="bg2">
              <a:lumMod val="1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! ERROR Not found  ! </a:t>
            </a:r>
          </a:p>
          <a:p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imStatic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$test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4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noProof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$test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imStatic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$test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4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$test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400" b="0" noProof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fr-FR" sz="1400" b="0" noProof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fr-FR" sz="1400" b="0" noProof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! ACCESS ERROR ! </a:t>
            </a:r>
            <a:endParaRPr lang="fr-FR" sz="1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8548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AEDB8405E0742A9ADFB6D4084D515" ma:contentTypeVersion="13" ma:contentTypeDescription="Create a new document." ma:contentTypeScope="" ma:versionID="14494b703a25f43c47aba8c06ba2cfdf">
  <xsd:schema xmlns:xsd="http://www.w3.org/2001/XMLSchema" xmlns:xs="http://www.w3.org/2001/XMLSchema" xmlns:p="http://schemas.microsoft.com/office/2006/metadata/properties" xmlns:ns2="53e7e946-44f4-49f5-9dad-e407c2fd17d7" xmlns:ns3="4fb49bd0-a5f8-443a-b531-ddcc37593867" targetNamespace="http://schemas.microsoft.com/office/2006/metadata/properties" ma:root="true" ma:fieldsID="d7f96f9ff8bbeb0cf6821e4ed6ac7b98" ns2:_="" ns3:_="">
    <xsd:import namespace="53e7e946-44f4-49f5-9dad-e407c2fd17d7"/>
    <xsd:import namespace="4fb49bd0-a5f8-443a-b531-ddcc375938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7e946-44f4-49f5-9dad-e407c2fd17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49bd0-a5f8-443a-b531-ddcc375938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f110dc3-fd3f-460c-9116-c306b057b6ec}" ma:internalName="TaxCatchAll" ma:showField="CatchAllData" ma:web="4fb49bd0-a5f8-443a-b531-ddcc375938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3e7e946-44f4-49f5-9dad-e407c2fd17d7">
      <Terms xmlns="http://schemas.microsoft.com/office/infopath/2007/PartnerControls"/>
    </lcf76f155ced4ddcb4097134ff3c332f>
    <TaxCatchAll xmlns="4fb49bd0-a5f8-443a-b531-ddcc37593867" xsi:nil="true"/>
  </documentManagement>
</p:properties>
</file>

<file path=customXml/itemProps1.xml><?xml version="1.0" encoding="utf-8"?>
<ds:datastoreItem xmlns:ds="http://schemas.openxmlformats.org/officeDocument/2006/customXml" ds:itemID="{04622081-6DE2-442C-B050-1F280A8F26EA}"/>
</file>

<file path=customXml/itemProps2.xml><?xml version="1.0" encoding="utf-8"?>
<ds:datastoreItem xmlns:ds="http://schemas.openxmlformats.org/officeDocument/2006/customXml" ds:itemID="{CE36F658-2B6E-4DC0-B4D6-519EF3FD9A09}"/>
</file>

<file path=customXml/itemProps3.xml><?xml version="1.0" encoding="utf-8"?>
<ds:datastoreItem xmlns:ds="http://schemas.openxmlformats.org/officeDocument/2006/customXml" ds:itemID="{C3E974AA-EB13-4651-94CF-A4DBA1B70E1D}"/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2698</Words>
  <Application>Microsoft Macintosh PowerPoint</Application>
  <PresentationFormat>Grand écran</PresentationFormat>
  <Paragraphs>328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Franklin Gothic Book</vt:lpstr>
      <vt:lpstr>Wingdings</vt:lpstr>
      <vt:lpstr>Cadrage</vt:lpstr>
      <vt:lpstr>PHP</vt:lpstr>
      <vt:lpstr>Dans ce module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OOP</vt:lpstr>
      <vt:lpstr>Pratique</vt:lpstr>
      <vt:lpstr>Pratique</vt:lpstr>
      <vt:lpstr>Pratique</vt:lpstr>
      <vt:lpstr>Pratique</vt:lpstr>
      <vt:lpstr>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OULAD HAMMOUCH-MAYER Mehdi</dc:creator>
  <cp:lastModifiedBy>OULAD HAMMOUCH-MAYER Mehdi</cp:lastModifiedBy>
  <cp:revision>307</cp:revision>
  <dcterms:created xsi:type="dcterms:W3CDTF">2021-01-10T19:11:48Z</dcterms:created>
  <dcterms:modified xsi:type="dcterms:W3CDTF">2023-12-19T14:18:48Z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0x0101002C8AEDB8405E0742A9ADFB6D4084D515</vt:lpwstr>
  </property>
</Properties>
</file>