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87" r:id="rId4"/>
    <p:sldId id="296" r:id="rId5"/>
    <p:sldId id="297" r:id="rId6"/>
    <p:sldId id="298" r:id="rId7"/>
    <p:sldId id="303" r:id="rId8"/>
    <p:sldId id="313" r:id="rId9"/>
    <p:sldId id="299" r:id="rId10"/>
    <p:sldId id="302" r:id="rId11"/>
    <p:sldId id="301" r:id="rId12"/>
    <p:sldId id="304" r:id="rId13"/>
    <p:sldId id="306" r:id="rId14"/>
    <p:sldId id="307" r:id="rId15"/>
    <p:sldId id="309" r:id="rId16"/>
    <p:sldId id="308" r:id="rId17"/>
    <p:sldId id="310" r:id="rId18"/>
    <p:sldId id="312" r:id="rId19"/>
    <p:sldId id="284" r:id="rId20"/>
    <p:sldId id="314" r:id="rId21"/>
    <p:sldId id="315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40D"/>
    <a:srgbClr val="875829"/>
    <a:srgbClr val="4A2318"/>
    <a:srgbClr val="7A3A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775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7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9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7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7611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9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2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4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7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63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79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77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CF363-8B4B-43F3-A804-79A3A8ED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anchor="ctr">
            <a:normAutofit/>
          </a:bodyPr>
          <a:lstStyle/>
          <a:p>
            <a:r>
              <a:rPr lang="fr-FR" dirty="0"/>
              <a:t>PHP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56962B-78F9-41E0-B8DF-1A3B6D0A2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006" y="5515897"/>
            <a:ext cx="10073039" cy="71522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OOP Avancé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699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8" y="639677"/>
            <a:ext cx="9493957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Surcharge des méthodes magiques et parenté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571A4-DDFB-4F19-B369-CE5FE1FFF48A}"/>
              </a:ext>
            </a:extLst>
          </p:cNvPr>
          <p:cNvSpPr/>
          <p:nvPr/>
        </p:nvSpPr>
        <p:spPr>
          <a:xfrm>
            <a:off x="981019" y="1325747"/>
            <a:ext cx="6232580" cy="4801314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7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7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sz="17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protected</a:t>
            </a:r>
            <a:r>
              <a:rPr kumimoji="0" lang="fr-FR" sz="1700" b="0" i="0" u="none" strike="noStrike" kern="1200" cap="none" spc="0" normalizeH="0" baseline="0" noProof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fr-FR" sz="17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$name</a:t>
            </a:r>
            <a:r>
              <a:rPr kumimoji="0" lang="fr-FR" sz="1700" b="0" i="0" u="none" strike="noStrike" kern="1200" cap="none" spc="0" normalizeH="0" baseline="0" noProof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endParaRPr lang="fr-FR" sz="17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7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7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7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__construct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7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7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7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7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7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7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17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7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7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7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__construct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$age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7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7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  parent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7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__construct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7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CFBABF-126E-48BE-8622-31270C257673}"/>
              </a:ext>
            </a:extLst>
          </p:cNvPr>
          <p:cNvSpPr txBox="1"/>
          <p:nvPr/>
        </p:nvSpPr>
        <p:spPr>
          <a:xfrm>
            <a:off x="7386105" y="2417819"/>
            <a:ext cx="4575586" cy="646331"/>
          </a:xfrm>
          <a:prstGeom prst="rect">
            <a:avLst/>
          </a:prstGeom>
          <a:solidFill>
            <a:schemeClr val="bg2"/>
          </a:solidFill>
          <a:ln w="28575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7030A0"/>
                </a:solidFill>
                <a:sym typeface="Wingdings" panose="05000000000000000000" pitchFamily="2" charset="2"/>
              </a:rPr>
              <a:t> Les méthodes magiques d'un enfant peuvent surcharger celles du parent.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4084C43-278A-4516-A84C-455EBBC7239B}"/>
              </a:ext>
            </a:extLst>
          </p:cNvPr>
          <p:cNvSpPr txBox="1"/>
          <p:nvPr/>
        </p:nvSpPr>
        <p:spPr>
          <a:xfrm>
            <a:off x="7386105" y="1325747"/>
            <a:ext cx="4575586" cy="646331"/>
          </a:xfrm>
          <a:prstGeom prst="rect">
            <a:avLst/>
          </a:prstGeom>
          <a:solidFill>
            <a:schemeClr val="bg2"/>
          </a:solidFill>
          <a:ln w="28575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7030A0"/>
                </a:solidFill>
                <a:sym typeface="Wingdings" panose="05000000000000000000" pitchFamily="2" charset="2"/>
              </a:rPr>
              <a:t> L'enfant hérite aussi des méthodes magiques du parent.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619BC7-B6FB-4740-BECD-9D8B77E4668B}"/>
              </a:ext>
            </a:extLst>
          </p:cNvPr>
          <p:cNvSpPr txBox="1"/>
          <p:nvPr/>
        </p:nvSpPr>
        <p:spPr>
          <a:xfrm>
            <a:off x="7386105" y="3528814"/>
            <a:ext cx="4575586" cy="1200329"/>
          </a:xfrm>
          <a:prstGeom prst="rect">
            <a:avLst/>
          </a:prstGeom>
          <a:solidFill>
            <a:schemeClr val="bg2"/>
          </a:solidFill>
          <a:ln w="28575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7030A0"/>
                </a:solidFill>
                <a:sym typeface="Wingdings" panose="05000000000000000000" pitchFamily="2" charset="2"/>
              </a:rPr>
              <a:t> Si l'on souhaite conserver le comportement des méthodes magiques du parent, il convient de les appeler dans la méthode surchargé de l'enfant.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CB0712-FE3A-4480-A530-DFC3BFB0E14A}"/>
              </a:ext>
            </a:extLst>
          </p:cNvPr>
          <p:cNvSpPr txBox="1"/>
          <p:nvPr/>
        </p:nvSpPr>
        <p:spPr>
          <a:xfrm>
            <a:off x="7386105" y="5194034"/>
            <a:ext cx="4575586" cy="923330"/>
          </a:xfrm>
          <a:prstGeom prst="rect">
            <a:avLst/>
          </a:prstGeom>
          <a:solidFill>
            <a:schemeClr val="bg2"/>
          </a:solidFill>
          <a:ln w="28575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7030A0"/>
                </a:solidFill>
                <a:sym typeface="Wingdings" panose="05000000000000000000" pitchFamily="2" charset="2"/>
              </a:rPr>
              <a:t> Attention, les propriétés non surchargé d'un parent peuvent être dépendantes de méthodes, comme le constructeur.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97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7022" y="107659"/>
            <a:ext cx="1341512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83262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560654"/>
            <a:ext cx="9448801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rgbClr val="4A2318"/>
                </a:solidFill>
              </a:rPr>
              <a:t>Types de classe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A6FB171-D6C2-4335-95D2-AE7B545A4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24" y="1084180"/>
            <a:ext cx="10590532" cy="554197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Il existe d'autres types de classe ("sous-classe") :</a:t>
            </a:r>
          </a:p>
          <a:p>
            <a:pPr lvl="1"/>
            <a:r>
              <a:rPr lang="fr-FR" b="1" dirty="0"/>
              <a:t>abstract</a:t>
            </a:r>
            <a:r>
              <a:rPr lang="fr-FR" dirty="0"/>
              <a:t> (abstraite): C'est une classe, à usage parental uniquement, apportant des restrictions de structure au développement permettant une bonne utilisation de ces dernières.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Ne peut pas être directement instancié.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Définie des signatures de méthodes (avec l'instruction abstract) que tout enfant doit obligatoirement implémenter.</a:t>
            </a:r>
          </a:p>
          <a:p>
            <a:pPr lvl="1"/>
            <a:r>
              <a:rPr lang="fr-FR" b="1" dirty="0"/>
              <a:t>interface</a:t>
            </a:r>
            <a:r>
              <a:rPr lang="fr-FR" dirty="0"/>
              <a:t> : Définie des méthodes de classe que toute classe qui l'</a:t>
            </a:r>
            <a:r>
              <a:rPr lang="fr-FR" b="1" dirty="0"/>
              <a:t>implémente</a:t>
            </a:r>
            <a:r>
              <a:rPr lang="fr-FR" dirty="0"/>
              <a:t> doit posséder.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Ne peut pas être directement instancié.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Pas de relation parent enfant. On parlera plutôt d'une </a:t>
            </a:r>
            <a:r>
              <a:rPr lang="fr-FR" b="1" dirty="0"/>
              <a:t>contractualisation</a:t>
            </a:r>
            <a:r>
              <a:rPr lang="fr-FR" dirty="0"/>
              <a:t> entre l'interface et la classe qui l'implémente.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Définie des signatures de méthodes que toutes classe qui l'implémente doit obligatoirement créer.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Ne possède rien d'autre que des signatures et des constantes de classe (non surchargée).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Une classe peut implémenter autant d'interface que l'on souhaite.</a:t>
            </a:r>
          </a:p>
          <a:p>
            <a:pPr lvl="1"/>
            <a:r>
              <a:rPr lang="fr-FR" b="1" dirty="0"/>
              <a:t>trait</a:t>
            </a:r>
            <a:r>
              <a:rPr lang="fr-FR" dirty="0"/>
              <a:t> : Définie des attributs et méthodes comme le fait une classe mais "importables" par plusieurs autres classe.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Ne peut pas être directement instancié.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Une classe peut "importer" autant de trait que l'on souhaite.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Ne peut pas posséder de constantes (sauf après PHP8.2).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Rarement utilisé mais un trait peut aussi définir des signatures de méthodes abstraite.</a:t>
            </a:r>
          </a:p>
        </p:txBody>
      </p:sp>
    </p:spTree>
    <p:extLst>
      <p:ext uri="{BB962C8B-B14F-4D97-AF65-F5344CB8AC3E}">
        <p14:creationId xmlns:p14="http://schemas.microsoft.com/office/powerpoint/2010/main" val="329917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732890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Type de classe : Abstraite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571A4-DDFB-4F19-B369-CE5FE1FFF48A}"/>
              </a:ext>
            </a:extLst>
          </p:cNvPr>
          <p:cNvSpPr/>
          <p:nvPr/>
        </p:nvSpPr>
        <p:spPr>
          <a:xfrm>
            <a:off x="1048753" y="1235435"/>
            <a:ext cx="4781958" cy="5293757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__construct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3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"Animal's constructor"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common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3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'common code'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3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3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ERROR: getName() not defined</a:t>
            </a:r>
            <a:endParaRPr lang="fr-FR" sz="13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3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{}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E7075-AA30-4E83-809C-17AF9CA6298F}"/>
              </a:ext>
            </a:extLst>
          </p:cNvPr>
          <p:cNvSpPr/>
          <p:nvPr/>
        </p:nvSpPr>
        <p:spPr>
          <a:xfrm>
            <a:off x="5933425" y="3097483"/>
            <a:ext cx="6037690" cy="1569660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Animal's constructor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common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common code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Jango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0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ERROR: Animal is abstract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2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732890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Type de classe :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571A4-DDFB-4F19-B369-CE5FE1FFF48A}"/>
              </a:ext>
            </a:extLst>
          </p:cNvPr>
          <p:cNvSpPr/>
          <p:nvPr/>
        </p:nvSpPr>
        <p:spPr>
          <a:xfrm>
            <a:off x="981019" y="1235435"/>
            <a:ext cx="4781958" cy="4185761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Canine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getNumberTeeth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getCoatColor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'Jango'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E7075-AA30-4E83-809C-17AF9CA6298F}"/>
              </a:ext>
            </a:extLst>
          </p:cNvPr>
          <p:cNvSpPr/>
          <p:nvPr/>
        </p:nvSpPr>
        <p:spPr>
          <a:xfrm>
            <a:off x="5864578" y="1227444"/>
            <a:ext cx="6037690" cy="3970318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Canine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Coat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2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</a:t>
            </a:r>
            <a:endParaRPr lang="fr-FR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2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</a:t>
            </a:r>
            <a:endParaRPr lang="fr-FR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getNumberTeeth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2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</a:t>
            </a:r>
            <a:endParaRPr lang="fr-FR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getCoatColor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2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</a:t>
            </a:r>
            <a:endParaRPr lang="fr-FR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48C8C-6C03-42B5-90CD-28CA5E209EE9}"/>
              </a:ext>
            </a:extLst>
          </p:cNvPr>
          <p:cNvSpPr/>
          <p:nvPr/>
        </p:nvSpPr>
        <p:spPr>
          <a:xfrm>
            <a:off x="5864578" y="5332800"/>
            <a:ext cx="6037690" cy="1200329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Coat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getCoatColor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</a:t>
            </a:r>
            <a:endParaRPr lang="en-US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441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732890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Type de classe : Trait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571A4-DDFB-4F19-B369-CE5FE1FFF48A}"/>
              </a:ext>
            </a:extLst>
          </p:cNvPr>
          <p:cNvSpPr/>
          <p:nvPr/>
        </p:nvSpPr>
        <p:spPr>
          <a:xfrm>
            <a:off x="981019" y="1235435"/>
            <a:ext cx="4781958" cy="5170646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trait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Canine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$numberTeeth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setNumberTeeth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numberTeeth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trait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ColorConverter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getHexa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5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::COLORS[</a:t>
            </a:r>
            <a:r>
              <a:rPr lang="fr-FR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COLORS = [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5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sz="15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'000000'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5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sz="15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'ffffff'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];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E7075-AA30-4E83-809C-17AF9CA6298F}"/>
              </a:ext>
            </a:extLst>
          </p:cNvPr>
          <p:cNvSpPr/>
          <p:nvPr/>
        </p:nvSpPr>
        <p:spPr>
          <a:xfrm>
            <a:off x="5921023" y="1235435"/>
            <a:ext cx="6037690" cy="3323987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Canine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ColorConverter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array_key_exists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::COLORS)) {</a:t>
            </a:r>
          </a:p>
          <a:p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48C8C-6C03-42B5-90CD-28CA5E209EE9}"/>
              </a:ext>
            </a:extLst>
          </p:cNvPr>
          <p:cNvSpPr/>
          <p:nvPr/>
        </p:nvSpPr>
        <p:spPr>
          <a:xfrm>
            <a:off x="5921023" y="4763395"/>
            <a:ext cx="6037690" cy="738664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Canine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592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732890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Types de classe - Exemple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571A4-DDFB-4F19-B369-CE5FE1FFF48A}"/>
              </a:ext>
            </a:extLst>
          </p:cNvPr>
          <p:cNvSpPr/>
          <p:nvPr/>
        </p:nvSpPr>
        <p:spPr>
          <a:xfrm>
            <a:off x="981019" y="1235435"/>
            <a:ext cx="4781958" cy="5262979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trait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Canine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$numberTeeth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setNumberTeeth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numberTeeth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trait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ColorConverter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getHexa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::COLORS[</a:t>
            </a:r>
            <a:r>
              <a:rPr lang="fr-FR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Coat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COLORS = [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'000000'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'ffffff'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];</a:t>
            </a:r>
          </a:p>
          <a:p>
            <a:b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getCoatColor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noProof="1">
                <a:solidFill>
                  <a:srgbClr val="6A9955"/>
                </a:solidFill>
                <a:latin typeface="Consolas" panose="020B0609020204030204" pitchFamily="49" charset="0"/>
              </a:rPr>
              <a:t> // ...</a:t>
            </a:r>
            <a:endParaRPr lang="fr-FR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E7075-AA30-4E83-809C-17AF9CA6298F}"/>
              </a:ext>
            </a:extLst>
          </p:cNvPr>
          <p:cNvSpPr/>
          <p:nvPr/>
        </p:nvSpPr>
        <p:spPr>
          <a:xfrm>
            <a:off x="5864578" y="826632"/>
            <a:ext cx="6037690" cy="4339650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Coat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Canine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ColorConverter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2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array_key_exists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::COLORS)) {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fr-FR" sz="12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2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getCoatColor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fr-FR" sz="12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getHexa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Canine</a:t>
            </a:r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48C8C-6C03-42B5-90CD-28CA5E209EE9}"/>
              </a:ext>
            </a:extLst>
          </p:cNvPr>
          <p:cNvSpPr/>
          <p:nvPr/>
        </p:nvSpPr>
        <p:spPr>
          <a:xfrm>
            <a:off x="5864578" y="5285090"/>
            <a:ext cx="6037690" cy="1384995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getCoatColor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2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ffffff</a:t>
            </a:r>
            <a:endParaRPr lang="en-US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setNumberTeeth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numberTeeth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24</a:t>
            </a:r>
            <a:endParaRPr lang="en-US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3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7022" y="107659"/>
            <a:ext cx="1341512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83262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9448801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Namespace (Espace de nom)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A6FB171-D6C2-4335-95D2-AE7B545A4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890" y="1330382"/>
            <a:ext cx="10764381" cy="2914238"/>
          </a:xfrm>
        </p:spPr>
        <p:txBody>
          <a:bodyPr>
            <a:normAutofit/>
          </a:bodyPr>
          <a:lstStyle/>
          <a:p>
            <a:r>
              <a:rPr lang="fr-FR" dirty="0"/>
              <a:t>Un </a:t>
            </a:r>
            <a:r>
              <a:rPr lang="fr-FR" b="1" dirty="0"/>
              <a:t>namespace</a:t>
            </a:r>
            <a:r>
              <a:rPr lang="fr-FR" dirty="0"/>
              <a:t> est un peu comme un "</a:t>
            </a:r>
            <a:r>
              <a:rPr lang="fr-FR" b="1" dirty="0"/>
              <a:t>alias virtuel</a:t>
            </a:r>
            <a:r>
              <a:rPr lang="fr-FR" dirty="0"/>
              <a:t>" d'une classe.</a:t>
            </a:r>
          </a:p>
          <a:p>
            <a:r>
              <a:rPr lang="fr-FR" dirty="0"/>
              <a:t>Cet alias virtuel permet un </a:t>
            </a:r>
            <a:r>
              <a:rPr lang="fr-FR" b="1" dirty="0"/>
              <a:t>rangement des classes encore plus structuré.</a:t>
            </a:r>
          </a:p>
          <a:p>
            <a:r>
              <a:rPr lang="fr-FR" dirty="0"/>
              <a:t>Pour que ce rangement soit utile réellement utile il faudra suivre quelques conventions. On va imposer les règles suivante (entre la classe et le fichier) :</a:t>
            </a:r>
          </a:p>
          <a:p>
            <a:pPr lvl="1"/>
            <a:r>
              <a:rPr lang="fr-FR" dirty="0"/>
              <a:t>Rien d'autre qu'une classe (class, abstract, interface ou trait) par fichier </a:t>
            </a:r>
          </a:p>
          <a:p>
            <a:pPr lvl="1"/>
            <a:r>
              <a:rPr lang="fr-FR" dirty="0"/>
              <a:t>Le fichier porte le nom exacte de la classe + ".php" : class Animal { } =&gt; </a:t>
            </a:r>
            <a:r>
              <a:rPr lang="fr-FR" dirty="0" err="1"/>
              <a:t>Animal.php</a:t>
            </a:r>
            <a:endParaRPr lang="fr-FR" dirty="0"/>
          </a:p>
          <a:p>
            <a:pPr lvl="1"/>
            <a:r>
              <a:rPr lang="fr-FR" dirty="0"/>
              <a:t>Le namespace doit être défini en premier avant tout autre code PHP.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FF0A53-F06F-4BD3-BEE7-9625819278DE}"/>
              </a:ext>
            </a:extLst>
          </p:cNvPr>
          <p:cNvSpPr/>
          <p:nvPr/>
        </p:nvSpPr>
        <p:spPr>
          <a:xfrm>
            <a:off x="1161201" y="4788128"/>
            <a:ext cx="2281910" cy="1846659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A84CCC-0578-4368-90A2-2C6F24AC6209}"/>
              </a:ext>
            </a:extLst>
          </p:cNvPr>
          <p:cNvSpPr txBox="1"/>
          <p:nvPr/>
        </p:nvSpPr>
        <p:spPr>
          <a:xfrm>
            <a:off x="1042667" y="4312365"/>
            <a:ext cx="2518978" cy="374571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…/Animal/</a:t>
            </a:r>
            <a:r>
              <a:rPr lang="fr-FR" sz="1600" b="1" noProof="1">
                <a:effectLst/>
                <a:latin typeface="Consolas" panose="020B0609020204030204" pitchFamily="49" charset="0"/>
              </a:rPr>
              <a:t>Animal.php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5D3D30-298D-4F50-A44D-941EE746FC3D}"/>
              </a:ext>
            </a:extLst>
          </p:cNvPr>
          <p:cNvSpPr/>
          <p:nvPr/>
        </p:nvSpPr>
        <p:spPr>
          <a:xfrm>
            <a:off x="3862280" y="4786675"/>
            <a:ext cx="3709177" cy="1815882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Animal\Canine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DD4137-623A-4081-95C3-6A985CEFC028}"/>
              </a:ext>
            </a:extLst>
          </p:cNvPr>
          <p:cNvSpPr txBox="1"/>
          <p:nvPr/>
        </p:nvSpPr>
        <p:spPr>
          <a:xfrm>
            <a:off x="4435754" y="4318210"/>
            <a:ext cx="2518978" cy="374571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…/Animal/</a:t>
            </a:r>
            <a:r>
              <a:rPr lang="fr-FR" sz="1600" b="1" noProof="1">
                <a:effectLst/>
                <a:latin typeface="Consolas" panose="020B0609020204030204" pitchFamily="49" charset="0"/>
              </a:rPr>
              <a:t>Dog.php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34567-A04B-4157-8EDC-662806EA95DF}"/>
              </a:ext>
            </a:extLst>
          </p:cNvPr>
          <p:cNvSpPr/>
          <p:nvPr/>
        </p:nvSpPr>
        <p:spPr>
          <a:xfrm>
            <a:off x="7990626" y="4786675"/>
            <a:ext cx="3709177" cy="1815882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Animal\Feline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145A17-1504-4F81-A648-9C4895DA5FDD}"/>
              </a:ext>
            </a:extLst>
          </p:cNvPr>
          <p:cNvSpPr txBox="1"/>
          <p:nvPr/>
        </p:nvSpPr>
        <p:spPr>
          <a:xfrm>
            <a:off x="8585725" y="4312364"/>
            <a:ext cx="2518978" cy="374571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…/Animal/</a:t>
            </a:r>
            <a:r>
              <a:rPr lang="fr-FR" sz="1600" b="1" noProof="1">
                <a:effectLst/>
                <a:latin typeface="Consolas" panose="020B0609020204030204" pitchFamily="49" charset="0"/>
              </a:rPr>
              <a:t>Cat.php</a:t>
            </a:r>
          </a:p>
        </p:txBody>
      </p:sp>
    </p:spTree>
    <p:extLst>
      <p:ext uri="{BB962C8B-B14F-4D97-AF65-F5344CB8AC3E}">
        <p14:creationId xmlns:p14="http://schemas.microsoft.com/office/powerpoint/2010/main" val="292599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7022" y="107659"/>
            <a:ext cx="1341512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83262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9448801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Namespace et Use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A6FB171-D6C2-4335-95D2-AE7B545A4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890" y="1330381"/>
            <a:ext cx="10764381" cy="228206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Dans ce cadre "1 fichier 1 classe" le namespace n'est qu'un alias de rangement/classification.</a:t>
            </a:r>
          </a:p>
          <a:p>
            <a:r>
              <a:rPr lang="fr-FR" dirty="0"/>
              <a:t>Il sera nécessaire d'importer les fichiers de classe entre eux (Pour simplifier ces importations, un import automatique (auto-loader) est réalisé dans la plus part des gros Framework de développement). </a:t>
            </a:r>
          </a:p>
          <a:p>
            <a:r>
              <a:rPr lang="fr-FR" dirty="0"/>
              <a:t>Après importation, pour utiliser une classe dans une autre on l'importera avec "use" entre la définition du namespace et la définition de la classe.</a:t>
            </a:r>
          </a:p>
          <a:p>
            <a:r>
              <a:rPr lang="fr-FR" dirty="0"/>
              <a:t>Le chemin d'importation (use) se compose comme suit : NAMESPACE\CLASSNAME</a:t>
            </a:r>
          </a:p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FF0A53-F06F-4BD3-BEE7-9625819278DE}"/>
              </a:ext>
            </a:extLst>
          </p:cNvPr>
          <p:cNvSpPr/>
          <p:nvPr/>
        </p:nvSpPr>
        <p:spPr>
          <a:xfrm>
            <a:off x="1161201" y="4088210"/>
            <a:ext cx="2281910" cy="1569660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A84CCC-0578-4368-90A2-2C6F24AC6209}"/>
              </a:ext>
            </a:extLst>
          </p:cNvPr>
          <p:cNvSpPr txBox="1"/>
          <p:nvPr/>
        </p:nvSpPr>
        <p:spPr>
          <a:xfrm>
            <a:off x="1042667" y="3612452"/>
            <a:ext cx="2518978" cy="374571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…/Animal/</a:t>
            </a:r>
            <a:r>
              <a:rPr lang="fr-FR" sz="1600" b="1" noProof="1">
                <a:effectLst/>
                <a:latin typeface="Consolas" panose="020B0609020204030204" pitchFamily="49" charset="0"/>
              </a:rPr>
              <a:t>Animal.php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5D3D30-298D-4F50-A44D-941EE746FC3D}"/>
              </a:ext>
            </a:extLst>
          </p:cNvPr>
          <p:cNvSpPr/>
          <p:nvPr/>
        </p:nvSpPr>
        <p:spPr>
          <a:xfrm>
            <a:off x="3862280" y="4086757"/>
            <a:ext cx="3709177" cy="2554545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Animal\Canine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Animal\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'Animal.php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DD4137-623A-4081-95C3-6A985CEFC028}"/>
              </a:ext>
            </a:extLst>
          </p:cNvPr>
          <p:cNvSpPr txBox="1"/>
          <p:nvPr/>
        </p:nvSpPr>
        <p:spPr>
          <a:xfrm>
            <a:off x="4435754" y="3618297"/>
            <a:ext cx="2518978" cy="374571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…/Animal/</a:t>
            </a:r>
            <a:r>
              <a:rPr lang="fr-FR" sz="1600" b="1" noProof="1">
                <a:effectLst/>
                <a:latin typeface="Consolas" panose="020B0609020204030204" pitchFamily="49" charset="0"/>
              </a:rPr>
              <a:t>Dog.php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34567-A04B-4157-8EDC-662806EA95DF}"/>
              </a:ext>
            </a:extLst>
          </p:cNvPr>
          <p:cNvSpPr/>
          <p:nvPr/>
        </p:nvSpPr>
        <p:spPr>
          <a:xfrm>
            <a:off x="7990626" y="4086757"/>
            <a:ext cx="3709177" cy="2554545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Animal\Feline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Animal\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'Animal.php'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145A17-1504-4F81-A648-9C4895DA5FDD}"/>
              </a:ext>
            </a:extLst>
          </p:cNvPr>
          <p:cNvSpPr txBox="1"/>
          <p:nvPr/>
        </p:nvSpPr>
        <p:spPr>
          <a:xfrm>
            <a:off x="8585725" y="3612451"/>
            <a:ext cx="2518978" cy="374571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…/Animal/</a:t>
            </a:r>
            <a:r>
              <a:rPr lang="fr-FR" sz="1600" b="1" noProof="1">
                <a:effectLst/>
                <a:latin typeface="Consolas" panose="020B0609020204030204" pitchFamily="49" charset="0"/>
              </a:rPr>
              <a:t>Cat.php</a:t>
            </a:r>
          </a:p>
        </p:txBody>
      </p:sp>
    </p:spTree>
    <p:extLst>
      <p:ext uri="{BB962C8B-B14F-4D97-AF65-F5344CB8AC3E}">
        <p14:creationId xmlns:p14="http://schemas.microsoft.com/office/powerpoint/2010/main" val="308623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7022" y="107659"/>
            <a:ext cx="1341512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83262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9448801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Namespace et Use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A6FB171-D6C2-4335-95D2-AE7B545A4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890" y="1109642"/>
            <a:ext cx="10764381" cy="175756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On constate très vite qu'import dans chaque classe va vite devenir compliqué et ingérable.</a:t>
            </a:r>
          </a:p>
          <a:p>
            <a:r>
              <a:rPr lang="fr-FR" dirty="0"/>
              <a:t>En même temps, il faut bien comprendre que les fichiers de classe ne doit pas contenir de code procédural, c’est-à-dire sans OOP (Excepté les require/include de fichiers). </a:t>
            </a:r>
          </a:p>
          <a:p>
            <a:r>
              <a:rPr lang="fr-FR" dirty="0"/>
              <a:t>Donc on peut créer un fichier d'importation général à la racine du site. Il suffira d'inclure "</a:t>
            </a:r>
            <a:r>
              <a:rPr lang="fr-FR" dirty="0" err="1"/>
              <a:t>autoloader.php</a:t>
            </a:r>
            <a:r>
              <a:rPr lang="fr-FR" dirty="0"/>
              <a:t>" dans tout script PHP où on souhaite instancier les classes.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FF0A53-F06F-4BD3-BEE7-9625819278DE}"/>
              </a:ext>
            </a:extLst>
          </p:cNvPr>
          <p:cNvSpPr/>
          <p:nvPr/>
        </p:nvSpPr>
        <p:spPr>
          <a:xfrm>
            <a:off x="4997457" y="3198807"/>
            <a:ext cx="2281910" cy="1384995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A84CCC-0578-4368-90A2-2C6F24AC6209}"/>
              </a:ext>
            </a:extLst>
          </p:cNvPr>
          <p:cNvSpPr txBox="1"/>
          <p:nvPr/>
        </p:nvSpPr>
        <p:spPr>
          <a:xfrm>
            <a:off x="5638799" y="2996915"/>
            <a:ext cx="2218269" cy="340519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4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…/Animal/</a:t>
            </a:r>
            <a:r>
              <a:rPr lang="fr-FR" sz="1400" b="1" noProof="1">
                <a:effectLst/>
                <a:latin typeface="Consolas" panose="020B0609020204030204" pitchFamily="49" charset="0"/>
              </a:rPr>
              <a:t>Animal.php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34567-A04B-4157-8EDC-662806EA95DF}"/>
              </a:ext>
            </a:extLst>
          </p:cNvPr>
          <p:cNvSpPr/>
          <p:nvPr/>
        </p:nvSpPr>
        <p:spPr>
          <a:xfrm>
            <a:off x="954943" y="4861473"/>
            <a:ext cx="3320314" cy="1815882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Animal\Feline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Animal\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145A17-1504-4F81-A648-9C4895DA5FDD}"/>
              </a:ext>
            </a:extLst>
          </p:cNvPr>
          <p:cNvSpPr txBox="1"/>
          <p:nvPr/>
        </p:nvSpPr>
        <p:spPr>
          <a:xfrm>
            <a:off x="1588452" y="4609359"/>
            <a:ext cx="2518978" cy="340519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4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…/Animal/</a:t>
            </a:r>
            <a:r>
              <a:rPr lang="fr-FR" sz="1400" b="1" noProof="1">
                <a:effectLst/>
                <a:latin typeface="Consolas" panose="020B0609020204030204" pitchFamily="49" charset="0"/>
              </a:rPr>
              <a:t>Cat.php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215945-B548-4DE3-BCFC-992102369E5C}"/>
              </a:ext>
            </a:extLst>
          </p:cNvPr>
          <p:cNvSpPr/>
          <p:nvPr/>
        </p:nvSpPr>
        <p:spPr>
          <a:xfrm>
            <a:off x="970845" y="3266924"/>
            <a:ext cx="3890053" cy="1077218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'animal/Animal.php'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'animal/Dog.php'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'animal/Cat.php'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941C65D-68A4-408E-BFF9-2932477DDD54}"/>
              </a:ext>
            </a:extLst>
          </p:cNvPr>
          <p:cNvSpPr txBox="1"/>
          <p:nvPr/>
        </p:nvSpPr>
        <p:spPr>
          <a:xfrm>
            <a:off x="1650462" y="2832088"/>
            <a:ext cx="2518978" cy="374571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…/</a:t>
            </a:r>
            <a:r>
              <a:rPr lang="fr-FR" sz="1600" b="1" noProof="1">
                <a:effectLst/>
                <a:latin typeface="Consolas" panose="020B0609020204030204" pitchFamily="49" charset="0"/>
              </a:rPr>
              <a:t>autoloader.php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AD8E6B-5744-41EF-A11B-4D5E8C089F55}"/>
              </a:ext>
            </a:extLst>
          </p:cNvPr>
          <p:cNvSpPr/>
          <p:nvPr/>
        </p:nvSpPr>
        <p:spPr>
          <a:xfrm>
            <a:off x="4419756" y="4869857"/>
            <a:ext cx="3437312" cy="1815882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Animal\Canine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Animal\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9098B35-40FA-4196-BE93-F86C4D7CB24F}"/>
              </a:ext>
            </a:extLst>
          </p:cNvPr>
          <p:cNvSpPr txBox="1"/>
          <p:nvPr/>
        </p:nvSpPr>
        <p:spPr>
          <a:xfrm>
            <a:off x="5193591" y="4664342"/>
            <a:ext cx="2518978" cy="340519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4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…/Animal/</a:t>
            </a:r>
            <a:r>
              <a:rPr lang="fr-FR" sz="1400" b="1" noProof="1">
                <a:effectLst/>
                <a:latin typeface="Consolas" panose="020B0609020204030204" pitchFamily="49" charset="0"/>
              </a:rPr>
              <a:t>Dog.php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C57FBE-7DC0-49E3-9B89-21138C05F321}"/>
              </a:ext>
            </a:extLst>
          </p:cNvPr>
          <p:cNvSpPr/>
          <p:nvPr/>
        </p:nvSpPr>
        <p:spPr>
          <a:xfrm>
            <a:off x="8022560" y="3489265"/>
            <a:ext cx="3890053" cy="2800767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Animal\Feline\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Animal\Canine\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'autoloader.php'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$cat1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$cat2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$dog1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$dog2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E6C8BF6-0F59-4934-9E11-2D36EECDC22F}"/>
              </a:ext>
            </a:extLst>
          </p:cNvPr>
          <p:cNvSpPr txBox="1"/>
          <p:nvPr/>
        </p:nvSpPr>
        <p:spPr>
          <a:xfrm>
            <a:off x="8702177" y="3054429"/>
            <a:ext cx="2518978" cy="374571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…/</a:t>
            </a:r>
            <a:r>
              <a:rPr lang="fr-FR" sz="1600" b="1" noProof="1">
                <a:effectLst/>
                <a:latin typeface="Consolas" panose="020B0609020204030204" pitchFamily="49" charset="0"/>
              </a:rPr>
              <a:t>index.php</a:t>
            </a:r>
          </a:p>
        </p:txBody>
      </p:sp>
    </p:spTree>
    <p:extLst>
      <p:ext uri="{BB962C8B-B14F-4D97-AF65-F5344CB8AC3E}">
        <p14:creationId xmlns:p14="http://schemas.microsoft.com/office/powerpoint/2010/main" val="205109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030" y="107659"/>
            <a:ext cx="3949004" cy="72355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Pratique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1434A-C362-4D8F-A67A-662794C630AD}"/>
              </a:ext>
            </a:extLst>
          </p:cNvPr>
          <p:cNvCxnSpPr>
            <a:cxnSpLocks/>
          </p:cNvCxnSpPr>
          <p:nvPr/>
        </p:nvCxnSpPr>
        <p:spPr>
          <a:xfrm flipV="1">
            <a:off x="994784" y="509626"/>
            <a:ext cx="3376246" cy="2186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B5B20B-9733-4938-B58D-F1A0A935D5F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320034" y="459386"/>
            <a:ext cx="3436537" cy="10048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C736B76-3E31-40BA-AE40-6B8CADF79645}"/>
              </a:ext>
            </a:extLst>
          </p:cNvPr>
          <p:cNvSpPr/>
          <p:nvPr/>
        </p:nvSpPr>
        <p:spPr>
          <a:xfrm>
            <a:off x="1050051" y="900184"/>
            <a:ext cx="10590961" cy="34801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Créer un dossier « </a:t>
            </a:r>
            <a:r>
              <a:rPr lang="fr-FR" dirty="0" err="1"/>
              <a:t>Models</a:t>
            </a:r>
            <a:r>
              <a:rPr lang="fr-FR" dirty="0"/>
              <a:t> » s’il n’existe pas.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Dans le dossier « </a:t>
            </a:r>
            <a:r>
              <a:rPr lang="fr-FR" dirty="0" err="1"/>
              <a:t>Models</a:t>
            </a:r>
            <a:r>
              <a:rPr lang="fr-FR" dirty="0"/>
              <a:t> » : Créer une classe mère appelée « Model » dans un fichier « </a:t>
            </a:r>
            <a:r>
              <a:rPr lang="fr-FR" dirty="0" err="1"/>
              <a:t>Model.php</a:t>
            </a:r>
            <a:r>
              <a:rPr lang="fr-FR" dirty="0"/>
              <a:t> ».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Dans le dossier « </a:t>
            </a:r>
            <a:r>
              <a:rPr lang="fr-FR" dirty="0" err="1"/>
              <a:t>Models</a:t>
            </a:r>
            <a:r>
              <a:rPr lang="fr-FR" dirty="0"/>
              <a:t> » : Reprenez les différentes classes « model » des l'exercices précédents.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Ajouter un </a:t>
            </a:r>
            <a:r>
              <a:rPr lang="fr-FR" dirty="0" err="1"/>
              <a:t>namespace</a:t>
            </a:r>
            <a:r>
              <a:rPr lang="fr-FR" dirty="0"/>
              <a:t> à toutes les classes du dossiers </a:t>
            </a:r>
            <a:r>
              <a:rPr lang="fr-FR" dirty="0" err="1"/>
              <a:t>Models</a:t>
            </a:r>
            <a:r>
              <a:rPr lang="fr-F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Étendez (</a:t>
            </a:r>
            <a:r>
              <a:rPr lang="fr-FR" dirty="0" err="1"/>
              <a:t>extends</a:t>
            </a:r>
            <a:r>
              <a:rPr lang="fr-FR" dirty="0"/>
              <a:t>) les classes enfants Oder, Product et User avec la classe mère « Model ». Vous pouvez soit importer (avec </a:t>
            </a:r>
            <a:r>
              <a:rPr lang="fr-FR" dirty="0" err="1"/>
              <a:t>require</a:t>
            </a:r>
            <a:r>
              <a:rPr lang="fr-FR" dirty="0"/>
              <a:t>) directement Model dans les classes enfants soit utiliser un fichier « </a:t>
            </a:r>
            <a:r>
              <a:rPr lang="fr-FR" dirty="0" err="1"/>
              <a:t>autoloader.php</a:t>
            </a:r>
            <a:r>
              <a:rPr lang="fr-FR" dirty="0"/>
              <a:t> » pour regrouper l’importation des classes.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Faites de même pour les contrôleurs. Créez un dossier </a:t>
            </a:r>
            <a:r>
              <a:rPr lang="fr-FR" dirty="0" err="1"/>
              <a:t>Controllers</a:t>
            </a:r>
            <a:r>
              <a:rPr lang="fr-FR" dirty="0"/>
              <a:t>, ajoutez un fichier/classe parent Controller et ajoutez le/les </a:t>
            </a:r>
            <a:r>
              <a:rPr lang="fr-FR" dirty="0" err="1"/>
              <a:t>controllers</a:t>
            </a:r>
            <a:r>
              <a:rPr lang="fr-FR" dirty="0"/>
              <a:t> des exercices précédents. Etendez les enfants avec le parent et ajoutez les </a:t>
            </a:r>
            <a:r>
              <a:rPr lang="fr-FR" dirty="0" err="1"/>
              <a:t>namspaces</a:t>
            </a:r>
            <a:r>
              <a:rPr lang="fr-FR" dirty="0"/>
              <a:t> correspondant.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56C3F3C-9071-4F61-9063-EF9387B3E804}"/>
              </a:ext>
            </a:extLst>
          </p:cNvPr>
          <p:cNvSpPr/>
          <p:nvPr/>
        </p:nvSpPr>
        <p:spPr>
          <a:xfrm>
            <a:off x="3526971" y="4449344"/>
            <a:ext cx="4669971" cy="23009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noProof="1">
                <a:solidFill>
                  <a:schemeClr val="accent6"/>
                </a:solidFill>
              </a:rPr>
              <a:t>|-- autoloader.php (optionnel)</a:t>
            </a:r>
          </a:p>
          <a:p>
            <a:r>
              <a:rPr lang="fr-FR" sz="1600" noProof="1">
                <a:solidFill>
                  <a:schemeClr val="accent6"/>
                </a:solidFill>
              </a:rPr>
              <a:t>|-- Models</a:t>
            </a:r>
          </a:p>
          <a:p>
            <a:r>
              <a:rPr lang="fr-FR" sz="1600" noProof="1">
                <a:solidFill>
                  <a:schemeClr val="accent6"/>
                </a:solidFill>
              </a:rPr>
              <a:t>	|-- Product.php</a:t>
            </a:r>
          </a:p>
          <a:p>
            <a:r>
              <a:rPr lang="fr-FR" sz="1600" noProof="1">
                <a:solidFill>
                  <a:schemeClr val="accent6"/>
                </a:solidFill>
              </a:rPr>
              <a:t>        	|-- Order.php</a:t>
            </a:r>
          </a:p>
          <a:p>
            <a:r>
              <a:rPr lang="fr-FR" sz="1600" noProof="1">
                <a:solidFill>
                  <a:schemeClr val="accent6"/>
                </a:solidFill>
              </a:rPr>
              <a:t>        	|-- Model.php</a:t>
            </a:r>
          </a:p>
          <a:p>
            <a:r>
              <a:rPr lang="fr-FR" sz="1600" noProof="1">
                <a:solidFill>
                  <a:schemeClr val="accent6"/>
                </a:solidFill>
              </a:rPr>
              <a:t>|-- Controllers</a:t>
            </a:r>
          </a:p>
          <a:p>
            <a:r>
              <a:rPr lang="fr-FR" sz="1600" noProof="1">
                <a:solidFill>
                  <a:schemeClr val="accent6"/>
                </a:solidFill>
              </a:rPr>
              <a:t>	|-- ProductController.php </a:t>
            </a:r>
          </a:p>
          <a:p>
            <a:r>
              <a:rPr lang="fr-FR" sz="1600" noProof="1">
                <a:solidFill>
                  <a:schemeClr val="accent6"/>
                </a:solidFill>
              </a:rPr>
              <a:t>       	|-- Controller.php</a:t>
            </a:r>
          </a:p>
        </p:txBody>
      </p:sp>
    </p:spTree>
    <p:extLst>
      <p:ext uri="{BB962C8B-B14F-4D97-AF65-F5344CB8AC3E}">
        <p14:creationId xmlns:p14="http://schemas.microsoft.com/office/powerpoint/2010/main" val="93560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899A27-EAB9-4701-9E81-674798E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723053"/>
          </a:xfrm>
        </p:spPr>
        <p:txBody>
          <a:bodyPr>
            <a:normAutofit/>
          </a:bodyPr>
          <a:lstStyle/>
          <a:p>
            <a:r>
              <a:rPr lang="fr-FR" dirty="0"/>
              <a:t>Dans ce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151920-99A9-45AB-8892-EA4044D6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6619"/>
            <a:ext cx="9601200" cy="4333905"/>
          </a:xfrm>
        </p:spPr>
        <p:txBody>
          <a:bodyPr>
            <a:normAutofit/>
          </a:bodyPr>
          <a:lstStyle/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Parents et enfants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Surcharge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Types de classe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Namespace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Namespace et Use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Pratique</a:t>
            </a:r>
          </a:p>
        </p:txBody>
      </p:sp>
    </p:spTree>
    <p:extLst>
      <p:ext uri="{BB962C8B-B14F-4D97-AF65-F5344CB8AC3E}">
        <p14:creationId xmlns:p14="http://schemas.microsoft.com/office/powerpoint/2010/main" val="267650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030" y="107659"/>
            <a:ext cx="3949004" cy="72355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Pratique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1434A-C362-4D8F-A67A-662794C630AD}"/>
              </a:ext>
            </a:extLst>
          </p:cNvPr>
          <p:cNvCxnSpPr>
            <a:cxnSpLocks/>
          </p:cNvCxnSpPr>
          <p:nvPr/>
        </p:nvCxnSpPr>
        <p:spPr>
          <a:xfrm flipV="1">
            <a:off x="994784" y="509626"/>
            <a:ext cx="3376246" cy="2186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B5B20B-9733-4938-B58D-F1A0A935D5F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320034" y="459386"/>
            <a:ext cx="3436537" cy="10048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C736B76-3E31-40BA-AE40-6B8CADF79645}"/>
              </a:ext>
            </a:extLst>
          </p:cNvPr>
          <p:cNvSpPr/>
          <p:nvPr/>
        </p:nvSpPr>
        <p:spPr>
          <a:xfrm>
            <a:off x="1050051" y="900184"/>
            <a:ext cx="10590961" cy="34801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Pour les classes mères Model et Controller, n’y a-t-il pas un meilleur type de classe qui leur corresponde ? Si vous le trouvais, faites les modifications nécessaires dans les deux classes.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Dans le dossier </a:t>
            </a:r>
            <a:r>
              <a:rPr lang="fr-FR" dirty="0" err="1"/>
              <a:t>Models</a:t>
            </a:r>
            <a:r>
              <a:rPr lang="fr-FR" dirty="0"/>
              <a:t>, créez un dossier « </a:t>
            </a:r>
            <a:r>
              <a:rPr lang="fr-FR" dirty="0" err="1"/>
              <a:t>Contracts</a:t>
            </a:r>
            <a:r>
              <a:rPr lang="fr-FR" dirty="0"/>
              <a:t> » et ajoutez-y une interface « </a:t>
            </a:r>
            <a:r>
              <a:rPr lang="fr-FR" dirty="0" err="1"/>
              <a:t>OrderProductInterface</a:t>
            </a:r>
            <a:r>
              <a:rPr lang="fr-FR" dirty="0"/>
              <a:t> » (sans oublier d’y ajouter le bon </a:t>
            </a:r>
            <a:r>
              <a:rPr lang="fr-FR" dirty="0" err="1"/>
              <a:t>namespace</a:t>
            </a:r>
            <a:r>
              <a:rPr lang="fr-FR" dirty="0"/>
              <a:t>).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Ajoutez-y une fonction signature abstraite « public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sz="1800" dirty="0" err="1"/>
              <a:t>totalPriceTTC</a:t>
            </a:r>
            <a:r>
              <a:rPr lang="fr-FR" sz="1800" dirty="0"/>
              <a:t>(</a:t>
            </a:r>
            <a:r>
              <a:rPr lang="fr-FR" sz="1800" dirty="0" err="1"/>
              <a:t>int</a:t>
            </a:r>
            <a:r>
              <a:rPr lang="fr-FR" sz="1800" dirty="0"/>
              <a:t> $</a:t>
            </a:r>
            <a:r>
              <a:rPr lang="fr-FR" sz="1800" dirty="0" err="1"/>
              <a:t>quantity</a:t>
            </a:r>
            <a:r>
              <a:rPr lang="fr-FR" sz="1800" dirty="0"/>
              <a:t>) » où cette méthode est la signature de so</a:t>
            </a:r>
            <a:r>
              <a:rPr lang="fr-FR" dirty="0"/>
              <a:t>n homonyme de votre modèle Product.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Ajoutez ensuite l’interface au modèle Product.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Puis dans la fonction </a:t>
            </a:r>
            <a:r>
              <a:rPr lang="fr-FR" sz="1800" dirty="0" err="1"/>
              <a:t>addProductPriceToOrder</a:t>
            </a:r>
            <a:r>
              <a:rPr lang="fr-FR" sz="1800" dirty="0"/>
              <a:t> du modèle </a:t>
            </a:r>
            <a:r>
              <a:rPr lang="fr-FR" sz="1800" dirty="0" err="1"/>
              <a:t>Order</a:t>
            </a:r>
            <a:r>
              <a:rPr lang="fr-FR" sz="1800" dirty="0"/>
              <a:t>, modifiez le type du premier paramètre de Product à </a:t>
            </a:r>
            <a:r>
              <a:rPr lang="fr-FR" sz="1800" dirty="0" err="1"/>
              <a:t>OrderProductInterface</a:t>
            </a:r>
            <a:r>
              <a:rPr lang="fr-FR" sz="18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/>
              <a:t>Voyez-vous les intérêts d’utiliser une interface plus tôt que la classes Product elle-même ?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56C3F3C-9071-4F61-9063-EF9387B3E804}"/>
              </a:ext>
            </a:extLst>
          </p:cNvPr>
          <p:cNvSpPr/>
          <p:nvPr/>
        </p:nvSpPr>
        <p:spPr>
          <a:xfrm>
            <a:off x="3526971" y="4449344"/>
            <a:ext cx="4669971" cy="23009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noProof="1">
                <a:solidFill>
                  <a:schemeClr val="accent6"/>
                </a:solidFill>
              </a:rPr>
              <a:t>|-- Models</a:t>
            </a:r>
          </a:p>
          <a:p>
            <a:r>
              <a:rPr lang="fr-FR" sz="1600" noProof="1">
                <a:solidFill>
                  <a:schemeClr val="accent6"/>
                </a:solidFill>
              </a:rPr>
              <a:t>         |-- Contracts</a:t>
            </a:r>
          </a:p>
          <a:p>
            <a:r>
              <a:rPr lang="fr-FR" sz="1600" noProof="1">
                <a:solidFill>
                  <a:schemeClr val="accent6"/>
                </a:solidFill>
              </a:rPr>
              <a:t>	         |-- OrderProductInterface.php</a:t>
            </a:r>
          </a:p>
          <a:p>
            <a:r>
              <a:rPr lang="fr-FR" sz="1600" noProof="1">
                <a:solidFill>
                  <a:schemeClr val="accent6"/>
                </a:solidFill>
              </a:rPr>
              <a:t>	|-- Product.php</a:t>
            </a:r>
          </a:p>
          <a:p>
            <a:r>
              <a:rPr lang="fr-FR" sz="1600" noProof="1">
                <a:solidFill>
                  <a:schemeClr val="accent6"/>
                </a:solidFill>
              </a:rPr>
              <a:t>        	|-- Order.php</a:t>
            </a:r>
          </a:p>
          <a:p>
            <a:r>
              <a:rPr lang="fr-FR" sz="1600" noProof="1">
                <a:solidFill>
                  <a:schemeClr val="accent6"/>
                </a:solidFill>
              </a:rPr>
              <a:t>        	|-- Model.php</a:t>
            </a:r>
          </a:p>
          <a:p>
            <a:r>
              <a:rPr lang="fr-FR" sz="1600" noProof="1">
                <a:solidFill>
                  <a:schemeClr val="accent6"/>
                </a:solidFill>
              </a:rPr>
              <a:t>|-- …</a:t>
            </a:r>
          </a:p>
        </p:txBody>
      </p:sp>
    </p:spTree>
    <p:extLst>
      <p:ext uri="{BB962C8B-B14F-4D97-AF65-F5344CB8AC3E}">
        <p14:creationId xmlns:p14="http://schemas.microsoft.com/office/powerpoint/2010/main" val="2278507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030" y="107659"/>
            <a:ext cx="3949004" cy="72355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Pratique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1434A-C362-4D8F-A67A-662794C630AD}"/>
              </a:ext>
            </a:extLst>
          </p:cNvPr>
          <p:cNvCxnSpPr>
            <a:cxnSpLocks/>
          </p:cNvCxnSpPr>
          <p:nvPr/>
        </p:nvCxnSpPr>
        <p:spPr>
          <a:xfrm flipV="1">
            <a:off x="994784" y="509626"/>
            <a:ext cx="3376246" cy="2186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B5B20B-9733-4938-B58D-F1A0A935D5F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320034" y="459386"/>
            <a:ext cx="3436537" cy="10048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C736B76-3E31-40BA-AE40-6B8CADF79645}"/>
              </a:ext>
            </a:extLst>
          </p:cNvPr>
          <p:cNvSpPr/>
          <p:nvPr/>
        </p:nvSpPr>
        <p:spPr>
          <a:xfrm>
            <a:off x="1050051" y="900184"/>
            <a:ext cx="10590961" cy="56069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Maintenant que vous avez une organisation Controller et Model, le but va être de compléter les méthodes CRUD (</a:t>
            </a:r>
            <a:r>
              <a:rPr lang="fr-FR" dirty="0" err="1"/>
              <a:t>Create</a:t>
            </a:r>
            <a:r>
              <a:rPr lang="fr-FR" dirty="0"/>
              <a:t>, Read, Update et </a:t>
            </a:r>
            <a:r>
              <a:rPr lang="fr-FR" dirty="0" err="1"/>
              <a:t>Delete</a:t>
            </a:r>
            <a:r>
              <a:rPr lang="fr-FR" dirty="0"/>
              <a:t>) da la ressource Product.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Il faudra avoir les méthodes suivantes dans le </a:t>
            </a:r>
            <a:r>
              <a:rPr lang="fr-FR" dirty="0" err="1"/>
              <a:t>ProductController</a:t>
            </a:r>
            <a:r>
              <a:rPr lang="fr-FR" dirty="0"/>
              <a:t> (ajouter les page </a:t>
            </a:r>
            <a:r>
              <a:rPr lang="fr-FR" dirty="0" err="1"/>
              <a:t>php</a:t>
            </a:r>
            <a:r>
              <a:rPr lang="fr-FR" dirty="0"/>
              <a:t>/html nécessaire):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00B0F0"/>
                </a:solidFill>
              </a:rPr>
              <a:t>CREATE GET: </a:t>
            </a:r>
            <a:r>
              <a:rPr lang="fr-FR" dirty="0" err="1">
                <a:solidFill>
                  <a:srgbClr val="00B0F0"/>
                </a:solidFill>
              </a:rPr>
              <a:t>create</a:t>
            </a:r>
            <a:r>
              <a:rPr lang="fr-FR" dirty="0">
                <a:solidFill>
                  <a:srgbClr val="00B0F0"/>
                </a:solidFill>
              </a:rPr>
              <a:t>(</a:t>
            </a:r>
            <a:r>
              <a:rPr lang="fr-FR" dirty="0"/>
              <a:t>): Affiche le formulaire/page de création d’un produit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0070C0"/>
                </a:solidFill>
              </a:rPr>
              <a:t>CREATE POST: store(</a:t>
            </a:r>
            <a:r>
              <a:rPr lang="fr-FR" dirty="0"/>
              <a:t>): (action de la page </a:t>
            </a:r>
            <a:r>
              <a:rPr lang="fr-FR" dirty="0" err="1">
                <a:solidFill>
                  <a:srgbClr val="00B0F0"/>
                </a:solidFill>
              </a:rPr>
              <a:t>create</a:t>
            </a:r>
            <a:r>
              <a:rPr lang="fr-FR" dirty="0"/>
              <a:t>) Insert un produit dans la base de données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FFC000"/>
                </a:solidFill>
              </a:rPr>
              <a:t>READ GET: index</a:t>
            </a:r>
            <a:r>
              <a:rPr lang="fr-FR" dirty="0"/>
              <a:t>(): Affiche la liste des produits avec une pagination</a:t>
            </a:r>
            <a:endParaRPr lang="fr-FR" dirty="0">
              <a:solidFill>
                <a:srgbClr val="FFC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FFC000"/>
                </a:solidFill>
              </a:rPr>
              <a:t>READ GET: show</a:t>
            </a:r>
            <a:r>
              <a:rPr lang="fr-FR" dirty="0"/>
              <a:t>(): Affiche un page produit précis via un ID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92D050"/>
                </a:solidFill>
              </a:rPr>
              <a:t>UPDATE GET: </a:t>
            </a:r>
            <a:r>
              <a:rPr lang="fr-FR" dirty="0" err="1">
                <a:solidFill>
                  <a:srgbClr val="92D050"/>
                </a:solidFill>
              </a:rPr>
              <a:t>edit</a:t>
            </a:r>
            <a:r>
              <a:rPr lang="fr-FR" dirty="0"/>
              <a:t>(): Affiche le formulaire/page d’édition d’un produit précis via un ID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00B050"/>
                </a:solidFill>
              </a:rPr>
              <a:t>UPDATE POST: update</a:t>
            </a:r>
            <a:r>
              <a:rPr lang="fr-FR" dirty="0"/>
              <a:t>(): (action de la page </a:t>
            </a:r>
            <a:r>
              <a:rPr lang="fr-FR" dirty="0" err="1">
                <a:solidFill>
                  <a:srgbClr val="92D050"/>
                </a:solidFill>
              </a:rPr>
              <a:t>edit</a:t>
            </a:r>
            <a:r>
              <a:rPr lang="fr-FR" dirty="0"/>
              <a:t>) Update un produit précis via un ID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7030A0"/>
                </a:solidFill>
              </a:rPr>
              <a:t>DELETE POST: </a:t>
            </a:r>
            <a:r>
              <a:rPr lang="fr-FR" dirty="0" err="1">
                <a:solidFill>
                  <a:srgbClr val="7030A0"/>
                </a:solidFill>
              </a:rPr>
              <a:t>delete</a:t>
            </a:r>
            <a:r>
              <a:rPr lang="fr-FR" dirty="0"/>
              <a:t>(): </a:t>
            </a:r>
            <a:r>
              <a:rPr lang="fr-FR" dirty="0" err="1"/>
              <a:t>Delete</a:t>
            </a:r>
            <a:r>
              <a:rPr lang="fr-FR" dirty="0"/>
              <a:t> un produit précis via un ID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Ajouter une colonne booléenne (</a:t>
            </a:r>
            <a:r>
              <a:rPr lang="fr-FR" dirty="0" err="1"/>
              <a:t>mysql</a:t>
            </a:r>
            <a:r>
              <a:rPr lang="fr-FR" dirty="0"/>
              <a:t>: </a:t>
            </a:r>
            <a:r>
              <a:rPr lang="fr-FR" dirty="0" err="1"/>
              <a:t>int</a:t>
            </a:r>
            <a:r>
              <a:rPr lang="fr-FR" dirty="0"/>
              <a:t>(1)) « enable » dans votre table de produits. Puis adapter votre code pour faire que dans les méthodes READ, les produits avec « enable = 0 » ne soit plus affichés. On peut toujours les « update » ou « </a:t>
            </a:r>
            <a:r>
              <a:rPr lang="fr-FR" dirty="0" err="1"/>
              <a:t>delete</a:t>
            </a:r>
            <a:r>
              <a:rPr lang="fr-FR" dirty="0"/>
              <a:t> ».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Ajouter, ensuite, dans « update » la possibilité d’activé ou de désactivé un produit. </a:t>
            </a:r>
          </a:p>
        </p:txBody>
      </p:sp>
    </p:spTree>
    <p:extLst>
      <p:ext uri="{BB962C8B-B14F-4D97-AF65-F5344CB8AC3E}">
        <p14:creationId xmlns:p14="http://schemas.microsoft.com/office/powerpoint/2010/main" val="1702312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CF363-8B4B-43F3-A804-79A3A8ED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anchor="ctr">
            <a:normAutofit/>
          </a:bodyPr>
          <a:lstStyle/>
          <a:p>
            <a:r>
              <a:rPr lang="fr-FR" dirty="0"/>
              <a:t>PHP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56962B-78F9-41E0-B8DF-1A3B6D0A2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006" y="5295418"/>
            <a:ext cx="10073039" cy="156258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OOP Avancé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Fin du module</a:t>
            </a:r>
          </a:p>
        </p:txBody>
      </p:sp>
    </p:spTree>
    <p:extLst>
      <p:ext uri="{BB962C8B-B14F-4D97-AF65-F5344CB8AC3E}">
        <p14:creationId xmlns:p14="http://schemas.microsoft.com/office/powerpoint/2010/main" val="108526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7022" y="107659"/>
            <a:ext cx="1341512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83262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9448801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Parents et enfants (extension de classe)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A6FB171-D6C2-4335-95D2-AE7B545A4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890" y="1330381"/>
            <a:ext cx="10764381" cy="209861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On peut étendre une classe "enfant" avec une classe "parente" pour limiter les doublons et pour avoir tout un système hiérarchique pyramidal.</a:t>
            </a:r>
          </a:p>
          <a:p>
            <a:r>
              <a:rPr lang="fr-FR" b="1" dirty="0"/>
              <a:t>Héritage</a:t>
            </a:r>
            <a:r>
              <a:rPr lang="fr-FR" dirty="0"/>
              <a:t> : les parents partages tout leur attributs avec leur enfants.</a:t>
            </a:r>
          </a:p>
          <a:p>
            <a:r>
              <a:rPr lang="fr-FR" dirty="0"/>
              <a:t>"</a:t>
            </a:r>
            <a:r>
              <a:rPr lang="fr-FR" b="1" dirty="0" err="1"/>
              <a:t>extends</a:t>
            </a:r>
            <a:r>
              <a:rPr lang="fr-FR" dirty="0"/>
              <a:t>" défini la relation de parenté.</a:t>
            </a:r>
          </a:p>
          <a:p>
            <a:r>
              <a:rPr lang="fr-FR" b="1" dirty="0"/>
              <a:t>Un enfant peut lui-même être parent</a:t>
            </a:r>
            <a:r>
              <a:rPr lang="fr-FR" dirty="0"/>
              <a:t>. Il n'y pas de limite à cette hiérarchique pyramidal.</a:t>
            </a:r>
          </a:p>
          <a:p>
            <a:r>
              <a:rPr lang="fr-FR" dirty="0"/>
              <a:t>Un enfant ne peut avoir qu'</a:t>
            </a:r>
            <a:r>
              <a:rPr lang="fr-FR" b="1" dirty="0"/>
              <a:t>un seul parent</a:t>
            </a:r>
            <a:r>
              <a:rPr lang="fr-FR" dirty="0"/>
              <a:t> direct.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B8B74717-A074-46F1-974D-905421E26648}"/>
              </a:ext>
            </a:extLst>
          </p:cNvPr>
          <p:cNvSpPr/>
          <p:nvPr/>
        </p:nvSpPr>
        <p:spPr>
          <a:xfrm>
            <a:off x="1560377" y="3496100"/>
            <a:ext cx="5269402" cy="3166824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$property_1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$property_2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noProof="1">
                <a:solidFill>
                  <a:srgbClr val="4EC9B0"/>
                </a:solidFill>
                <a:latin typeface="Consolas" panose="020B0609020204030204" pitchFamily="49" charset="0"/>
              </a:rPr>
              <a:t>FirstChild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$property_3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noProof="1">
                <a:solidFill>
                  <a:srgbClr val="4EC9B0"/>
                </a:solidFill>
                <a:latin typeface="Consolas" panose="020B0609020204030204" pitchFamily="49" charset="0"/>
              </a:rPr>
              <a:t> SecondChild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Parent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sz="15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$property_4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614BAE-9EEB-4E98-AD28-9887EE62AB71}"/>
              </a:ext>
            </a:extLst>
          </p:cNvPr>
          <p:cNvSpPr txBox="1"/>
          <p:nvPr/>
        </p:nvSpPr>
        <p:spPr>
          <a:xfrm>
            <a:off x="7258757" y="3801003"/>
            <a:ext cx="2912532" cy="646331"/>
          </a:xfrm>
          <a:prstGeom prst="rect">
            <a:avLst/>
          </a:prstGeom>
          <a:solidFill>
            <a:schemeClr val="bg2"/>
          </a:solidFill>
          <a:ln w="28575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7030A0"/>
                </a:solidFill>
                <a:sym typeface="Wingdings" panose="05000000000000000000" pitchFamily="2" charset="2"/>
              </a:rPr>
              <a:t> On parle aussi de lien : </a:t>
            </a:r>
            <a:r>
              <a:rPr lang="fr-FR" b="1" dirty="0">
                <a:solidFill>
                  <a:srgbClr val="7030A0"/>
                </a:solidFill>
                <a:sym typeface="Wingdings" panose="05000000000000000000" pitchFamily="2" charset="2"/>
              </a:rPr>
              <a:t>classe fille -&gt; classe mère</a:t>
            </a:r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732890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Parents et enfants - Exemple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571A4-DDFB-4F19-B369-CE5FE1FFF48A}"/>
              </a:ext>
            </a:extLst>
          </p:cNvPr>
          <p:cNvSpPr/>
          <p:nvPr/>
        </p:nvSpPr>
        <p:spPr>
          <a:xfrm>
            <a:off x="1082620" y="2247265"/>
            <a:ext cx="4781958" cy="3293209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{}</a:t>
            </a:r>
          </a:p>
          <a:p>
            <a:b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E7075-AA30-4E83-809C-17AF9CA6298F}"/>
              </a:ext>
            </a:extLst>
          </p:cNvPr>
          <p:cNvSpPr/>
          <p:nvPr/>
        </p:nvSpPr>
        <p:spPr>
          <a:xfrm>
            <a:off x="6062133" y="1142509"/>
            <a:ext cx="5843114" cy="5509200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'Floppy'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'animal'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1600" b="0" noProof="1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'Jango'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'chien'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'Chipie'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Floppy</a:t>
            </a:r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Jango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Chipie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  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chat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   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chat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   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chat</a:t>
            </a: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chat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   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chat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   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chat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68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7022" y="107659"/>
            <a:ext cx="1341512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83262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9448801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Surcharge (</a:t>
            </a:r>
            <a:r>
              <a:rPr lang="en-US" sz="3200" b="1" dirty="0">
                <a:solidFill>
                  <a:srgbClr val="4A2318"/>
                </a:solidFill>
              </a:rPr>
              <a:t>Override</a:t>
            </a:r>
            <a:r>
              <a:rPr lang="fr-FR" sz="3200" dirty="0">
                <a:solidFill>
                  <a:srgbClr val="4A2318"/>
                </a:solidFill>
              </a:rPr>
              <a:t>)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A6FB171-D6C2-4335-95D2-AE7B545A4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890" y="1330382"/>
            <a:ext cx="10764381" cy="171761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Un enfant peut redéfinir une propriété d'un parent pour le surcharger (constantes inclus).</a:t>
            </a:r>
          </a:p>
          <a:p>
            <a:r>
              <a:rPr lang="fr-FR" dirty="0"/>
              <a:t>Mise à part modifier la valeur de démarrage, il n'y a pas d'intérêt à surcharger un attribut statique. Il y en a pour les méthodes statiques.</a:t>
            </a:r>
          </a:p>
          <a:p>
            <a:r>
              <a:rPr lang="fr-FR" dirty="0"/>
              <a:t>En plus de la propriété qu'il a surchargée, un enfant peut toujours accéder à la version d'origine du parent.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FF0A53-F06F-4BD3-BEE7-9625819278DE}"/>
              </a:ext>
            </a:extLst>
          </p:cNvPr>
          <p:cNvSpPr/>
          <p:nvPr/>
        </p:nvSpPr>
        <p:spPr>
          <a:xfrm>
            <a:off x="1314042" y="3218237"/>
            <a:ext cx="4251380" cy="3323987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$property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A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noProof="1">
                <a:solidFill>
                  <a:srgbClr val="4EC9B0"/>
                </a:solidFill>
                <a:latin typeface="Consolas" panose="020B0609020204030204" pitchFamily="49" charset="0"/>
              </a:rPr>
              <a:t> FirstChild 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400" noProof="1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$property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'NewValue'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foo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CODE B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040677-7BEE-4315-8768-241C54D5F685}"/>
              </a:ext>
            </a:extLst>
          </p:cNvPr>
          <p:cNvSpPr/>
          <p:nvPr/>
        </p:nvSpPr>
        <p:spPr>
          <a:xfrm>
            <a:off x="6003242" y="3226704"/>
            <a:ext cx="4251380" cy="3108543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A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noProof="1">
                <a:solidFill>
                  <a:srgbClr val="4EC9B0"/>
                </a:solidFill>
                <a:latin typeface="Consolas" panose="020B0609020204030204" pitchFamily="49" charset="0"/>
              </a:rPr>
              <a:t> FirstChild 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foo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400" noProof="1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CODE A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CODE B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02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732890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Surcharge – Exemple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571A4-DDFB-4F19-B369-CE5FE1FFF48A}"/>
              </a:ext>
            </a:extLst>
          </p:cNvPr>
          <p:cNvSpPr/>
          <p:nvPr/>
        </p:nvSpPr>
        <p:spPr>
          <a:xfrm>
            <a:off x="1048753" y="1235435"/>
            <a:ext cx="4781958" cy="5401479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5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5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strtolower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5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strtoupper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5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fr-FR" sz="15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Rabbit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5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'Napoléon'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E7075-AA30-4E83-809C-17AF9CA6298F}"/>
              </a:ext>
            </a:extLst>
          </p:cNvPr>
          <p:cNvSpPr/>
          <p:nvPr/>
        </p:nvSpPr>
        <p:spPr>
          <a:xfrm>
            <a:off x="6050844" y="2535790"/>
            <a:ext cx="5843114" cy="2800767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'Jango'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'Chipie'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$rabbit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Rabbit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(Jango =&gt;) JANGO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(Chipie =&gt;) chipie 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$rabbit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(Default =&gt;) napoléon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32FDD1-8FBA-427B-B420-2B12DD2B161A}"/>
              </a:ext>
            </a:extLst>
          </p:cNvPr>
          <p:cNvSpPr txBox="1"/>
          <p:nvPr/>
        </p:nvSpPr>
        <p:spPr>
          <a:xfrm>
            <a:off x="6062133" y="1235435"/>
            <a:ext cx="4575586" cy="646331"/>
          </a:xfrm>
          <a:prstGeom prst="rect">
            <a:avLst/>
          </a:prstGeom>
          <a:solidFill>
            <a:schemeClr val="bg2"/>
          </a:solidFill>
          <a:ln w="28575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7030A0"/>
                </a:solidFill>
                <a:sym typeface="Wingdings" panose="05000000000000000000" pitchFamily="2" charset="2"/>
              </a:rPr>
              <a:t> Une surcharge peut servir à </a:t>
            </a:r>
            <a:r>
              <a:rPr lang="fr-FR" b="1" dirty="0">
                <a:solidFill>
                  <a:srgbClr val="7030A0"/>
                </a:solidFill>
                <a:sym typeface="Wingdings" panose="05000000000000000000" pitchFamily="2" charset="2"/>
              </a:rPr>
              <a:t>supplanter</a:t>
            </a:r>
            <a:r>
              <a:rPr lang="fr-FR" dirty="0">
                <a:solidFill>
                  <a:srgbClr val="7030A0"/>
                </a:solidFill>
                <a:sym typeface="Wingdings" panose="05000000000000000000" pitchFamily="2" charset="2"/>
              </a:rPr>
              <a:t> le comportement d'une propriété parente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4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732890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Surcharge – Exemple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571A4-DDFB-4F19-B369-CE5FE1FFF48A}"/>
              </a:ext>
            </a:extLst>
          </p:cNvPr>
          <p:cNvSpPr/>
          <p:nvPr/>
        </p:nvSpPr>
        <p:spPr>
          <a:xfrm>
            <a:off x="1048752" y="1190279"/>
            <a:ext cx="5634269" cy="5509200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Mother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$version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'avant'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Mother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$version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'après'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E7075-AA30-4E83-809C-17AF9CA6298F}"/>
              </a:ext>
            </a:extLst>
          </p:cNvPr>
          <p:cNvSpPr/>
          <p:nvPr/>
        </p:nvSpPr>
        <p:spPr>
          <a:xfrm>
            <a:off x="7018103" y="3283159"/>
            <a:ext cx="4752623" cy="1323439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$mother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Mother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$child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$mother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avant 1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child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après 2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32FDD1-8FBA-427B-B420-2B12DD2B161A}"/>
              </a:ext>
            </a:extLst>
          </p:cNvPr>
          <p:cNvSpPr txBox="1"/>
          <p:nvPr/>
        </p:nvSpPr>
        <p:spPr>
          <a:xfrm>
            <a:off x="7018103" y="1206514"/>
            <a:ext cx="4575586" cy="646331"/>
          </a:xfrm>
          <a:prstGeom prst="rect">
            <a:avLst/>
          </a:prstGeom>
          <a:solidFill>
            <a:schemeClr val="bg2"/>
          </a:solidFill>
          <a:ln w="28575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7030A0"/>
                </a:solidFill>
                <a:sym typeface="Wingdings" panose="05000000000000000000" pitchFamily="2" charset="2"/>
              </a:rPr>
              <a:t> Une surcharge peut servir à </a:t>
            </a:r>
            <a:r>
              <a:rPr lang="fr-FR" b="1" dirty="0">
                <a:solidFill>
                  <a:srgbClr val="7030A0"/>
                </a:solidFill>
                <a:sym typeface="Wingdings" panose="05000000000000000000" pitchFamily="2" charset="2"/>
              </a:rPr>
              <a:t>supplanter</a:t>
            </a:r>
            <a:r>
              <a:rPr lang="fr-FR" dirty="0">
                <a:solidFill>
                  <a:srgbClr val="7030A0"/>
                </a:solidFill>
                <a:sym typeface="Wingdings" panose="05000000000000000000" pitchFamily="2" charset="2"/>
              </a:rPr>
              <a:t> le comportement d'une propriété parente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1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732890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Surcharge – "final"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571A4-DDFB-4F19-B369-CE5FE1FFF48A}"/>
              </a:ext>
            </a:extLst>
          </p:cNvPr>
          <p:cNvSpPr/>
          <p:nvPr/>
        </p:nvSpPr>
        <p:spPr>
          <a:xfrm>
            <a:off x="1015299" y="2294800"/>
            <a:ext cx="5731188" cy="3554819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 public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5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 public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5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strtolower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500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sz="1400" noProof="1">
                <a:solidFill>
                  <a:srgbClr val="6A9955"/>
                </a:solidFill>
                <a:latin typeface="Consolas" panose="020B0609020204030204" pitchFamily="49" charset="0"/>
              </a:rPr>
              <a:t>// !! ERROR !! \\ 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5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strtoupper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32FDD1-8FBA-427B-B420-2B12DD2B161A}"/>
              </a:ext>
            </a:extLst>
          </p:cNvPr>
          <p:cNvSpPr txBox="1"/>
          <p:nvPr/>
        </p:nvSpPr>
        <p:spPr>
          <a:xfrm>
            <a:off x="1015298" y="1356712"/>
            <a:ext cx="5731187" cy="646331"/>
          </a:xfrm>
          <a:prstGeom prst="rect">
            <a:avLst/>
          </a:prstGeom>
          <a:solidFill>
            <a:schemeClr val="bg2"/>
          </a:solidFill>
          <a:ln w="28575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7030A0"/>
                </a:solidFill>
                <a:sym typeface="Wingdings" panose="05000000000000000000" pitchFamily="2" charset="2"/>
              </a:rPr>
              <a:t> L’instruction « final » permet d’empêcher la surcharge d’une variable ou d’une fonction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732890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Surcharge et parenté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571A4-DDFB-4F19-B369-CE5FE1FFF48A}"/>
              </a:ext>
            </a:extLst>
          </p:cNvPr>
          <p:cNvSpPr/>
          <p:nvPr/>
        </p:nvSpPr>
        <p:spPr>
          <a:xfrm>
            <a:off x="981019" y="1325747"/>
            <a:ext cx="6232580" cy="4708981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5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5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fr-FR" sz="15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dog !'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5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5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'Hey, '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lcfirst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5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lang="fr-FR" sz="15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cat !'</a:t>
            </a:r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E7075-AA30-4E83-809C-17AF9CA6298F}"/>
              </a:ext>
            </a:extLst>
          </p:cNvPr>
          <p:cNvSpPr/>
          <p:nvPr/>
        </p:nvSpPr>
        <p:spPr>
          <a:xfrm>
            <a:off x="7363527" y="3018517"/>
            <a:ext cx="4575587" cy="1323439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Hello dog !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Hey, hello cat !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CFBABF-126E-48BE-8622-31270C257673}"/>
              </a:ext>
            </a:extLst>
          </p:cNvPr>
          <p:cNvSpPr txBox="1"/>
          <p:nvPr/>
        </p:nvSpPr>
        <p:spPr>
          <a:xfrm>
            <a:off x="7363527" y="1371656"/>
            <a:ext cx="4575586" cy="646331"/>
          </a:xfrm>
          <a:prstGeom prst="rect">
            <a:avLst/>
          </a:prstGeom>
          <a:solidFill>
            <a:schemeClr val="bg2"/>
          </a:solidFill>
          <a:ln w="28575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7030A0"/>
                </a:solidFill>
                <a:sym typeface="Wingdings" panose="05000000000000000000" pitchFamily="2" charset="2"/>
              </a:rPr>
              <a:t> Une surcharge peut servir à </a:t>
            </a:r>
            <a:r>
              <a:rPr lang="fr-FR" b="1" dirty="0">
                <a:solidFill>
                  <a:srgbClr val="7030A0"/>
                </a:solidFill>
                <a:sym typeface="Wingdings" panose="05000000000000000000" pitchFamily="2" charset="2"/>
              </a:rPr>
              <a:t>compléter</a:t>
            </a:r>
            <a:r>
              <a:rPr lang="fr-FR" dirty="0">
                <a:solidFill>
                  <a:srgbClr val="7030A0"/>
                </a:solidFill>
                <a:sym typeface="Wingdings" panose="05000000000000000000" pitchFamily="2" charset="2"/>
              </a:rPr>
              <a:t> le comportement d'une propriété parente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8983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AEDB8405E0742A9ADFB6D4084D515" ma:contentTypeVersion="13" ma:contentTypeDescription="Create a new document." ma:contentTypeScope="" ma:versionID="14494b703a25f43c47aba8c06ba2cfdf">
  <xsd:schema xmlns:xsd="http://www.w3.org/2001/XMLSchema" xmlns:xs="http://www.w3.org/2001/XMLSchema" xmlns:p="http://schemas.microsoft.com/office/2006/metadata/properties" xmlns:ns2="53e7e946-44f4-49f5-9dad-e407c2fd17d7" xmlns:ns3="4fb49bd0-a5f8-443a-b531-ddcc37593867" targetNamespace="http://schemas.microsoft.com/office/2006/metadata/properties" ma:root="true" ma:fieldsID="d7f96f9ff8bbeb0cf6821e4ed6ac7b98" ns2:_="" ns3:_="">
    <xsd:import namespace="53e7e946-44f4-49f5-9dad-e407c2fd17d7"/>
    <xsd:import namespace="4fb49bd0-a5f8-443a-b531-ddcc375938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e7e946-44f4-49f5-9dad-e407c2fd17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49bd0-a5f8-443a-b531-ddcc375938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f110dc3-fd3f-460c-9116-c306b057b6ec}" ma:internalName="TaxCatchAll" ma:showField="CatchAllData" ma:web="4fb49bd0-a5f8-443a-b531-ddcc37593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3e7e946-44f4-49f5-9dad-e407c2fd17d7">
      <Terms xmlns="http://schemas.microsoft.com/office/infopath/2007/PartnerControls"/>
    </lcf76f155ced4ddcb4097134ff3c332f>
    <TaxCatchAll xmlns="4fb49bd0-a5f8-443a-b531-ddcc37593867" xsi:nil="true"/>
  </documentManagement>
</p:properties>
</file>

<file path=customXml/itemProps1.xml><?xml version="1.0" encoding="utf-8"?>
<ds:datastoreItem xmlns:ds="http://schemas.openxmlformats.org/officeDocument/2006/customXml" ds:itemID="{48A1863B-6BB7-48B7-B705-90145287FA3E}"/>
</file>

<file path=customXml/itemProps2.xml><?xml version="1.0" encoding="utf-8"?>
<ds:datastoreItem xmlns:ds="http://schemas.openxmlformats.org/officeDocument/2006/customXml" ds:itemID="{A33AE83B-DB31-422F-9358-526F1B4069D3}"/>
</file>

<file path=customXml/itemProps3.xml><?xml version="1.0" encoding="utf-8"?>
<ds:datastoreItem xmlns:ds="http://schemas.openxmlformats.org/officeDocument/2006/customXml" ds:itemID="{75DB9C85-4F14-4871-BB16-ECAB9677BE1C}"/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3248</Words>
  <Application>Microsoft Macintosh PowerPoint</Application>
  <PresentationFormat>Grand écran</PresentationFormat>
  <Paragraphs>516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Consolas</vt:lpstr>
      <vt:lpstr>Franklin Gothic Book</vt:lpstr>
      <vt:lpstr>Wingdings</vt:lpstr>
      <vt:lpstr>Cadrage</vt:lpstr>
      <vt:lpstr>PHP</vt:lpstr>
      <vt:lpstr>Dans ce module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Pratique</vt:lpstr>
      <vt:lpstr>Pratique</vt:lpstr>
      <vt:lpstr>Pratique</vt:lpstr>
      <vt:lpstr>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OULAD HAMMOUCH-MAYER Mehdi</dc:creator>
  <cp:lastModifiedBy>OULAD HAMMOUCH-MAYER Mehdi</cp:lastModifiedBy>
  <cp:revision>516</cp:revision>
  <dcterms:created xsi:type="dcterms:W3CDTF">2021-01-10T19:11:48Z</dcterms:created>
  <dcterms:modified xsi:type="dcterms:W3CDTF">2024-01-09T15:44:35Z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0x0101002C8AEDB8405E0742A9ADFB6D4084D515</vt:lpwstr>
  </property>
</Properties>
</file>