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145"/>
  </p:notesMasterIdLst>
  <p:handoutMasterIdLst>
    <p:handoutMasterId r:id="rId146"/>
  </p:handoutMasterIdLst>
  <p:sldIdLst>
    <p:sldId id="264" r:id="rId2"/>
    <p:sldId id="265" r:id="rId3"/>
    <p:sldId id="269" r:id="rId4"/>
    <p:sldId id="271" r:id="rId5"/>
    <p:sldId id="262" r:id="rId6"/>
    <p:sldId id="277" r:id="rId7"/>
    <p:sldId id="278" r:id="rId8"/>
    <p:sldId id="279" r:id="rId9"/>
    <p:sldId id="280" r:id="rId10"/>
    <p:sldId id="281" r:id="rId11"/>
    <p:sldId id="268" r:id="rId12"/>
    <p:sldId id="282" r:id="rId13"/>
    <p:sldId id="283" r:id="rId14"/>
    <p:sldId id="284" r:id="rId15"/>
    <p:sldId id="285" r:id="rId16"/>
    <p:sldId id="286" r:id="rId17"/>
    <p:sldId id="287" r:id="rId18"/>
    <p:sldId id="288" r:id="rId19"/>
    <p:sldId id="290" r:id="rId20"/>
    <p:sldId id="289" r:id="rId21"/>
    <p:sldId id="292" r:id="rId22"/>
    <p:sldId id="291" r:id="rId23"/>
    <p:sldId id="266" r:id="rId24"/>
    <p:sldId id="293" r:id="rId25"/>
    <p:sldId id="294" r:id="rId26"/>
    <p:sldId id="295" r:id="rId27"/>
    <p:sldId id="297" r:id="rId28"/>
    <p:sldId id="298" r:id="rId29"/>
    <p:sldId id="299" r:id="rId30"/>
    <p:sldId id="300" r:id="rId31"/>
    <p:sldId id="302" r:id="rId32"/>
    <p:sldId id="303" r:id="rId33"/>
    <p:sldId id="304" r:id="rId34"/>
    <p:sldId id="305" r:id="rId35"/>
    <p:sldId id="308" r:id="rId36"/>
    <p:sldId id="306" r:id="rId37"/>
    <p:sldId id="307"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4" r:id="rId73"/>
    <p:sldId id="345" r:id="rId74"/>
    <p:sldId id="267" r:id="rId75"/>
    <p:sldId id="347" r:id="rId76"/>
    <p:sldId id="348" r:id="rId77"/>
    <p:sldId id="349" r:id="rId78"/>
    <p:sldId id="350" r:id="rId79"/>
    <p:sldId id="346" r:id="rId80"/>
    <p:sldId id="274" r:id="rId81"/>
    <p:sldId id="401" r:id="rId82"/>
    <p:sldId id="352" r:id="rId83"/>
    <p:sldId id="353" r:id="rId84"/>
    <p:sldId id="354" r:id="rId85"/>
    <p:sldId id="355" r:id="rId86"/>
    <p:sldId id="356" r:id="rId87"/>
    <p:sldId id="357" r:id="rId88"/>
    <p:sldId id="358" r:id="rId89"/>
    <p:sldId id="359" r:id="rId90"/>
    <p:sldId id="360" r:id="rId91"/>
    <p:sldId id="361" r:id="rId92"/>
    <p:sldId id="275" r:id="rId93"/>
    <p:sldId id="362" r:id="rId94"/>
    <p:sldId id="364" r:id="rId95"/>
    <p:sldId id="365" r:id="rId96"/>
    <p:sldId id="367" r:id="rId97"/>
    <p:sldId id="369" r:id="rId98"/>
    <p:sldId id="370" r:id="rId99"/>
    <p:sldId id="366" r:id="rId100"/>
    <p:sldId id="373" r:id="rId101"/>
    <p:sldId id="374" r:id="rId102"/>
    <p:sldId id="375" r:id="rId103"/>
    <p:sldId id="371" r:id="rId104"/>
    <p:sldId id="376" r:id="rId105"/>
    <p:sldId id="372" r:id="rId106"/>
    <p:sldId id="378" r:id="rId107"/>
    <p:sldId id="379" r:id="rId108"/>
    <p:sldId id="380" r:id="rId109"/>
    <p:sldId id="381" r:id="rId110"/>
    <p:sldId id="382" r:id="rId111"/>
    <p:sldId id="383" r:id="rId112"/>
    <p:sldId id="385" r:id="rId113"/>
    <p:sldId id="386" r:id="rId114"/>
    <p:sldId id="404" r:id="rId115"/>
    <p:sldId id="387" r:id="rId116"/>
    <p:sldId id="388" r:id="rId117"/>
    <p:sldId id="389" r:id="rId118"/>
    <p:sldId id="390" r:id="rId119"/>
    <p:sldId id="405" r:id="rId120"/>
    <p:sldId id="391" r:id="rId121"/>
    <p:sldId id="392" r:id="rId122"/>
    <p:sldId id="393" r:id="rId123"/>
    <p:sldId id="394" r:id="rId124"/>
    <p:sldId id="395" r:id="rId125"/>
    <p:sldId id="396" r:id="rId126"/>
    <p:sldId id="397" r:id="rId127"/>
    <p:sldId id="398" r:id="rId128"/>
    <p:sldId id="399" r:id="rId129"/>
    <p:sldId id="400" r:id="rId130"/>
    <p:sldId id="406" r:id="rId131"/>
    <p:sldId id="408" r:id="rId132"/>
    <p:sldId id="409" r:id="rId133"/>
    <p:sldId id="410" r:id="rId134"/>
    <p:sldId id="411" r:id="rId135"/>
    <p:sldId id="412" r:id="rId136"/>
    <p:sldId id="413" r:id="rId137"/>
    <p:sldId id="414" r:id="rId138"/>
    <p:sldId id="415" r:id="rId139"/>
    <p:sldId id="416" r:id="rId140"/>
    <p:sldId id="417" r:id="rId141"/>
    <p:sldId id="418" r:id="rId142"/>
    <p:sldId id="419" r:id="rId143"/>
    <p:sldId id="420" r:id="rId1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006BA9"/>
    <a:srgbClr val="98CBEB"/>
    <a:srgbClr val="E95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39" autoAdjust="0"/>
  </p:normalViewPr>
  <p:slideViewPr>
    <p:cSldViewPr snapToGrid="0">
      <p:cViewPr varScale="1">
        <p:scale>
          <a:sx n="84" d="100"/>
          <a:sy n="84" d="100"/>
        </p:scale>
        <p:origin x="1243" y="77"/>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860FE-8224-4AA3-A112-4124390428AE}" type="doc">
      <dgm:prSet loTypeId="urn:microsoft.com/office/officeart/2005/8/layout/hProcess3" loCatId="process" qsTypeId="urn:microsoft.com/office/officeart/2005/8/quickstyle/simple1" qsCatId="simple" csTypeId="urn:microsoft.com/office/officeart/2005/8/colors/accent1_2" csCatId="accent1" phldr="1"/>
      <dgm:spPr/>
    </dgm:pt>
    <dgm:pt modelId="{84927D2C-C627-4C04-9C37-B7056CC1A2E5}">
      <dgm:prSet phldrT="[Text]" custT="1"/>
      <dgm:spPr/>
      <dgm:t>
        <a:bodyPr/>
        <a:lstStyle/>
        <a:p>
          <a:r>
            <a:rPr lang="en-GB" sz="3200" b="1" dirty="0" smtClean="0">
              <a:solidFill>
                <a:schemeClr val="bg1"/>
              </a:solidFill>
            </a:rPr>
            <a:t>TIME</a:t>
          </a:r>
          <a:endParaRPr lang="en-GB" sz="3200" b="1" dirty="0">
            <a:solidFill>
              <a:schemeClr val="bg1"/>
            </a:solidFill>
          </a:endParaRPr>
        </a:p>
      </dgm:t>
    </dgm:pt>
    <dgm:pt modelId="{3399925E-E67E-49FF-A98A-343F1D637B33}" type="parTrans" cxnId="{BF34AB1E-C6C3-4812-8EC1-E1701B157A1E}">
      <dgm:prSet/>
      <dgm:spPr/>
      <dgm:t>
        <a:bodyPr/>
        <a:lstStyle/>
        <a:p>
          <a:endParaRPr lang="en-GB"/>
        </a:p>
      </dgm:t>
    </dgm:pt>
    <dgm:pt modelId="{5610B84D-2A31-4717-95AE-0C5566BE03BB}" type="sibTrans" cxnId="{BF34AB1E-C6C3-4812-8EC1-E1701B157A1E}">
      <dgm:prSet/>
      <dgm:spPr/>
      <dgm:t>
        <a:bodyPr/>
        <a:lstStyle/>
        <a:p>
          <a:endParaRPr lang="en-GB"/>
        </a:p>
      </dgm:t>
    </dgm:pt>
    <dgm:pt modelId="{97949362-70F8-4048-B442-137EC2123B27}" type="pres">
      <dgm:prSet presAssocID="{47D860FE-8224-4AA3-A112-4124390428AE}" presName="Name0" presStyleCnt="0">
        <dgm:presLayoutVars>
          <dgm:dir/>
          <dgm:animLvl val="lvl"/>
          <dgm:resizeHandles val="exact"/>
        </dgm:presLayoutVars>
      </dgm:prSet>
      <dgm:spPr/>
    </dgm:pt>
    <dgm:pt modelId="{FBDC8037-0521-4789-BE0E-92EB814CA98E}" type="pres">
      <dgm:prSet presAssocID="{47D860FE-8224-4AA3-A112-4124390428AE}" presName="dummy" presStyleCnt="0"/>
      <dgm:spPr/>
    </dgm:pt>
    <dgm:pt modelId="{2A6A4844-C0A1-4937-9A9C-DAAADADE89E1}" type="pres">
      <dgm:prSet presAssocID="{47D860FE-8224-4AA3-A112-4124390428AE}" presName="linH" presStyleCnt="0"/>
      <dgm:spPr/>
    </dgm:pt>
    <dgm:pt modelId="{D352101F-919B-49F0-94DF-F98AECEF2D51}" type="pres">
      <dgm:prSet presAssocID="{47D860FE-8224-4AA3-A112-4124390428AE}" presName="padding1" presStyleCnt="0"/>
      <dgm:spPr/>
    </dgm:pt>
    <dgm:pt modelId="{DAAE4FC6-B123-475D-9776-15D8E96509DE}" type="pres">
      <dgm:prSet presAssocID="{84927D2C-C627-4C04-9C37-B7056CC1A2E5}" presName="linV" presStyleCnt="0"/>
      <dgm:spPr/>
    </dgm:pt>
    <dgm:pt modelId="{CD1FB527-561B-4398-8C0B-57F4995542D7}" type="pres">
      <dgm:prSet presAssocID="{84927D2C-C627-4C04-9C37-B7056CC1A2E5}" presName="spVertical1" presStyleCnt="0"/>
      <dgm:spPr/>
    </dgm:pt>
    <dgm:pt modelId="{93C907D8-A0BB-4B81-ABD7-2F457BDA0FE6}" type="pres">
      <dgm:prSet presAssocID="{84927D2C-C627-4C04-9C37-B7056CC1A2E5}" presName="parTx" presStyleLbl="revTx" presStyleIdx="0" presStyleCnt="1" custLinFactY="16885" custLinFactNeighborX="-9845" custLinFactNeighborY="100000">
        <dgm:presLayoutVars>
          <dgm:chMax val="0"/>
          <dgm:chPref val="0"/>
          <dgm:bulletEnabled val="1"/>
        </dgm:presLayoutVars>
      </dgm:prSet>
      <dgm:spPr/>
      <dgm:t>
        <a:bodyPr/>
        <a:lstStyle/>
        <a:p>
          <a:endParaRPr lang="en-GB"/>
        </a:p>
      </dgm:t>
    </dgm:pt>
    <dgm:pt modelId="{4CCEDB9D-D201-4AA1-93E6-3B738C0B2497}" type="pres">
      <dgm:prSet presAssocID="{84927D2C-C627-4C04-9C37-B7056CC1A2E5}" presName="spVertical2" presStyleCnt="0"/>
      <dgm:spPr/>
    </dgm:pt>
    <dgm:pt modelId="{03E4D34E-B325-4000-96E1-E111C43FEB31}" type="pres">
      <dgm:prSet presAssocID="{84927D2C-C627-4C04-9C37-B7056CC1A2E5}" presName="spVertical3" presStyleCnt="0"/>
      <dgm:spPr/>
    </dgm:pt>
    <dgm:pt modelId="{8BF34EED-E006-4996-86C7-1AD2ACD73786}" type="pres">
      <dgm:prSet presAssocID="{47D860FE-8224-4AA3-A112-4124390428AE}" presName="padding2" presStyleCnt="0"/>
      <dgm:spPr/>
    </dgm:pt>
    <dgm:pt modelId="{E7CE01ED-EC69-433E-8AC8-C1B9F5E9130B}" type="pres">
      <dgm:prSet presAssocID="{47D860FE-8224-4AA3-A112-4124390428AE}" presName="negArrow" presStyleCnt="0"/>
      <dgm:spPr/>
    </dgm:pt>
    <dgm:pt modelId="{A98AB03D-E515-43F0-92AB-4DA997DA8A6D}" type="pres">
      <dgm:prSet presAssocID="{47D860FE-8224-4AA3-A112-4124390428AE}" presName="backgroundArrow" presStyleLbl="node1" presStyleIdx="0" presStyleCnt="1" custScaleY="160173" custLinFactNeighborX="-10590" custLinFactNeighborY="28728"/>
      <dgm:spPr>
        <a:ln w="28575" cap="flat">
          <a:solidFill>
            <a:scrgbClr r="0" g="0" b="0"/>
          </a:solidFill>
        </a:ln>
      </dgm:spPr>
      <dgm:t>
        <a:bodyPr/>
        <a:lstStyle/>
        <a:p>
          <a:endParaRPr lang="en-GB"/>
        </a:p>
      </dgm:t>
    </dgm:pt>
  </dgm:ptLst>
  <dgm:cxnLst>
    <dgm:cxn modelId="{BF34AB1E-C6C3-4812-8EC1-E1701B157A1E}" srcId="{47D860FE-8224-4AA3-A112-4124390428AE}" destId="{84927D2C-C627-4C04-9C37-B7056CC1A2E5}" srcOrd="0" destOrd="0" parTransId="{3399925E-E67E-49FF-A98A-343F1D637B33}" sibTransId="{5610B84D-2A31-4717-95AE-0C5566BE03BB}"/>
    <dgm:cxn modelId="{78B4ACB1-03B5-44C4-8D13-33C3AF891107}" type="presOf" srcId="{47D860FE-8224-4AA3-A112-4124390428AE}" destId="{97949362-70F8-4048-B442-137EC2123B27}" srcOrd="0" destOrd="0" presId="urn:microsoft.com/office/officeart/2005/8/layout/hProcess3"/>
    <dgm:cxn modelId="{9473B294-267D-4562-9AA4-AE1F15059F1F}" type="presOf" srcId="{84927D2C-C627-4C04-9C37-B7056CC1A2E5}" destId="{93C907D8-A0BB-4B81-ABD7-2F457BDA0FE6}" srcOrd="0" destOrd="0" presId="urn:microsoft.com/office/officeart/2005/8/layout/hProcess3"/>
    <dgm:cxn modelId="{F5E4A95C-08B8-44C2-B64F-2C18C2A2C159}" type="presParOf" srcId="{97949362-70F8-4048-B442-137EC2123B27}" destId="{FBDC8037-0521-4789-BE0E-92EB814CA98E}" srcOrd="0" destOrd="0" presId="urn:microsoft.com/office/officeart/2005/8/layout/hProcess3"/>
    <dgm:cxn modelId="{C1A42B24-D986-423C-B5D4-2BD8F1C701CD}" type="presParOf" srcId="{97949362-70F8-4048-B442-137EC2123B27}" destId="{2A6A4844-C0A1-4937-9A9C-DAAADADE89E1}" srcOrd="1" destOrd="0" presId="urn:microsoft.com/office/officeart/2005/8/layout/hProcess3"/>
    <dgm:cxn modelId="{4359B599-979C-4383-89D5-694D1E121837}" type="presParOf" srcId="{2A6A4844-C0A1-4937-9A9C-DAAADADE89E1}" destId="{D352101F-919B-49F0-94DF-F98AECEF2D51}" srcOrd="0" destOrd="0" presId="urn:microsoft.com/office/officeart/2005/8/layout/hProcess3"/>
    <dgm:cxn modelId="{4DF67A77-3F0E-442A-9A50-D033DCDB7D18}" type="presParOf" srcId="{2A6A4844-C0A1-4937-9A9C-DAAADADE89E1}" destId="{DAAE4FC6-B123-475D-9776-15D8E96509DE}" srcOrd="1" destOrd="0" presId="urn:microsoft.com/office/officeart/2005/8/layout/hProcess3"/>
    <dgm:cxn modelId="{88241B35-2E6B-4446-AF1B-BC2AF582B86A}" type="presParOf" srcId="{DAAE4FC6-B123-475D-9776-15D8E96509DE}" destId="{CD1FB527-561B-4398-8C0B-57F4995542D7}" srcOrd="0" destOrd="0" presId="urn:microsoft.com/office/officeart/2005/8/layout/hProcess3"/>
    <dgm:cxn modelId="{25010ADA-FB46-4D7D-9ACA-AA23AF64E096}" type="presParOf" srcId="{DAAE4FC6-B123-475D-9776-15D8E96509DE}" destId="{93C907D8-A0BB-4B81-ABD7-2F457BDA0FE6}" srcOrd="1" destOrd="0" presId="urn:microsoft.com/office/officeart/2005/8/layout/hProcess3"/>
    <dgm:cxn modelId="{5E015D7B-6CBA-4048-A8CB-9EE3908A370B}" type="presParOf" srcId="{DAAE4FC6-B123-475D-9776-15D8E96509DE}" destId="{4CCEDB9D-D201-4AA1-93E6-3B738C0B2497}" srcOrd="2" destOrd="0" presId="urn:microsoft.com/office/officeart/2005/8/layout/hProcess3"/>
    <dgm:cxn modelId="{56FE6A57-2166-45B4-A214-11F20C763109}" type="presParOf" srcId="{DAAE4FC6-B123-475D-9776-15D8E96509DE}" destId="{03E4D34E-B325-4000-96E1-E111C43FEB31}" srcOrd="3" destOrd="0" presId="urn:microsoft.com/office/officeart/2005/8/layout/hProcess3"/>
    <dgm:cxn modelId="{E5DC31D2-E70A-458A-92A2-DFA9BF1E8FF8}" type="presParOf" srcId="{2A6A4844-C0A1-4937-9A9C-DAAADADE89E1}" destId="{8BF34EED-E006-4996-86C7-1AD2ACD73786}" srcOrd="2" destOrd="0" presId="urn:microsoft.com/office/officeart/2005/8/layout/hProcess3"/>
    <dgm:cxn modelId="{ED66848B-B7D6-41C6-8A8B-BD893A5BD219}" type="presParOf" srcId="{2A6A4844-C0A1-4937-9A9C-DAAADADE89E1}" destId="{E7CE01ED-EC69-433E-8AC8-C1B9F5E9130B}" srcOrd="3" destOrd="0" presId="urn:microsoft.com/office/officeart/2005/8/layout/hProcess3"/>
    <dgm:cxn modelId="{149AA041-16F0-4485-BE41-02F521C33CB7}" type="presParOf" srcId="{2A6A4844-C0A1-4937-9A9C-DAAADADE89E1}" destId="{A98AB03D-E515-43F0-92AB-4DA997DA8A6D}" srcOrd="4" destOrd="0" presId="urn:microsoft.com/office/officeart/2005/8/layout/h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D860FE-8224-4AA3-A112-4124390428AE}" type="doc">
      <dgm:prSet loTypeId="urn:microsoft.com/office/officeart/2005/8/layout/hProcess3" loCatId="process" qsTypeId="urn:microsoft.com/office/officeart/2005/8/quickstyle/simple1" qsCatId="simple" csTypeId="urn:microsoft.com/office/officeart/2005/8/colors/accent1_2" csCatId="accent1" phldr="1"/>
      <dgm:spPr/>
    </dgm:pt>
    <dgm:pt modelId="{84927D2C-C627-4C04-9C37-B7056CC1A2E5}">
      <dgm:prSet phldrT="[Text]" custT="1"/>
      <dgm:spPr/>
      <dgm:t>
        <a:bodyPr/>
        <a:lstStyle/>
        <a:p>
          <a:r>
            <a:rPr lang="en-GB" sz="3200" b="1" dirty="0" smtClean="0">
              <a:solidFill>
                <a:schemeClr val="bg1"/>
              </a:solidFill>
            </a:rPr>
            <a:t>TIME</a:t>
          </a:r>
          <a:endParaRPr lang="en-GB" sz="3200" b="1" dirty="0">
            <a:solidFill>
              <a:schemeClr val="bg1"/>
            </a:solidFill>
          </a:endParaRPr>
        </a:p>
      </dgm:t>
    </dgm:pt>
    <dgm:pt modelId="{3399925E-E67E-49FF-A98A-343F1D637B33}" type="parTrans" cxnId="{BF34AB1E-C6C3-4812-8EC1-E1701B157A1E}">
      <dgm:prSet/>
      <dgm:spPr/>
      <dgm:t>
        <a:bodyPr/>
        <a:lstStyle/>
        <a:p>
          <a:endParaRPr lang="en-GB"/>
        </a:p>
      </dgm:t>
    </dgm:pt>
    <dgm:pt modelId="{5610B84D-2A31-4717-95AE-0C5566BE03BB}" type="sibTrans" cxnId="{BF34AB1E-C6C3-4812-8EC1-E1701B157A1E}">
      <dgm:prSet/>
      <dgm:spPr/>
      <dgm:t>
        <a:bodyPr/>
        <a:lstStyle/>
        <a:p>
          <a:endParaRPr lang="en-GB"/>
        </a:p>
      </dgm:t>
    </dgm:pt>
    <dgm:pt modelId="{97949362-70F8-4048-B442-137EC2123B27}" type="pres">
      <dgm:prSet presAssocID="{47D860FE-8224-4AA3-A112-4124390428AE}" presName="Name0" presStyleCnt="0">
        <dgm:presLayoutVars>
          <dgm:dir/>
          <dgm:animLvl val="lvl"/>
          <dgm:resizeHandles val="exact"/>
        </dgm:presLayoutVars>
      </dgm:prSet>
      <dgm:spPr/>
    </dgm:pt>
    <dgm:pt modelId="{FBDC8037-0521-4789-BE0E-92EB814CA98E}" type="pres">
      <dgm:prSet presAssocID="{47D860FE-8224-4AA3-A112-4124390428AE}" presName="dummy" presStyleCnt="0"/>
      <dgm:spPr/>
    </dgm:pt>
    <dgm:pt modelId="{2A6A4844-C0A1-4937-9A9C-DAAADADE89E1}" type="pres">
      <dgm:prSet presAssocID="{47D860FE-8224-4AA3-A112-4124390428AE}" presName="linH" presStyleCnt="0"/>
      <dgm:spPr/>
    </dgm:pt>
    <dgm:pt modelId="{D352101F-919B-49F0-94DF-F98AECEF2D51}" type="pres">
      <dgm:prSet presAssocID="{47D860FE-8224-4AA3-A112-4124390428AE}" presName="padding1" presStyleCnt="0"/>
      <dgm:spPr/>
    </dgm:pt>
    <dgm:pt modelId="{DAAE4FC6-B123-475D-9776-15D8E96509DE}" type="pres">
      <dgm:prSet presAssocID="{84927D2C-C627-4C04-9C37-B7056CC1A2E5}" presName="linV" presStyleCnt="0"/>
      <dgm:spPr/>
    </dgm:pt>
    <dgm:pt modelId="{CD1FB527-561B-4398-8C0B-57F4995542D7}" type="pres">
      <dgm:prSet presAssocID="{84927D2C-C627-4C04-9C37-B7056CC1A2E5}" presName="spVertical1" presStyleCnt="0"/>
      <dgm:spPr/>
    </dgm:pt>
    <dgm:pt modelId="{93C907D8-A0BB-4B81-ABD7-2F457BDA0FE6}" type="pres">
      <dgm:prSet presAssocID="{84927D2C-C627-4C04-9C37-B7056CC1A2E5}" presName="parTx" presStyleLbl="revTx" presStyleIdx="0" presStyleCnt="1" custLinFactY="16885" custLinFactNeighborX="-9845" custLinFactNeighborY="100000">
        <dgm:presLayoutVars>
          <dgm:chMax val="0"/>
          <dgm:chPref val="0"/>
          <dgm:bulletEnabled val="1"/>
        </dgm:presLayoutVars>
      </dgm:prSet>
      <dgm:spPr/>
      <dgm:t>
        <a:bodyPr/>
        <a:lstStyle/>
        <a:p>
          <a:endParaRPr lang="en-GB"/>
        </a:p>
      </dgm:t>
    </dgm:pt>
    <dgm:pt modelId="{4CCEDB9D-D201-4AA1-93E6-3B738C0B2497}" type="pres">
      <dgm:prSet presAssocID="{84927D2C-C627-4C04-9C37-B7056CC1A2E5}" presName="spVertical2" presStyleCnt="0"/>
      <dgm:spPr/>
    </dgm:pt>
    <dgm:pt modelId="{03E4D34E-B325-4000-96E1-E111C43FEB31}" type="pres">
      <dgm:prSet presAssocID="{84927D2C-C627-4C04-9C37-B7056CC1A2E5}" presName="spVertical3" presStyleCnt="0"/>
      <dgm:spPr/>
    </dgm:pt>
    <dgm:pt modelId="{8BF34EED-E006-4996-86C7-1AD2ACD73786}" type="pres">
      <dgm:prSet presAssocID="{47D860FE-8224-4AA3-A112-4124390428AE}" presName="padding2" presStyleCnt="0"/>
      <dgm:spPr/>
    </dgm:pt>
    <dgm:pt modelId="{E7CE01ED-EC69-433E-8AC8-C1B9F5E9130B}" type="pres">
      <dgm:prSet presAssocID="{47D860FE-8224-4AA3-A112-4124390428AE}" presName="negArrow" presStyleCnt="0"/>
      <dgm:spPr/>
    </dgm:pt>
    <dgm:pt modelId="{A98AB03D-E515-43F0-92AB-4DA997DA8A6D}" type="pres">
      <dgm:prSet presAssocID="{47D860FE-8224-4AA3-A112-4124390428AE}" presName="backgroundArrow" presStyleLbl="node1" presStyleIdx="0" presStyleCnt="1" custScaleY="160173" custLinFactNeighborX="-10590" custLinFactNeighborY="28728"/>
      <dgm:spPr>
        <a:ln w="28575" cap="flat">
          <a:solidFill>
            <a:scrgbClr r="0" g="0" b="0"/>
          </a:solidFill>
        </a:ln>
      </dgm:spPr>
      <dgm:t>
        <a:bodyPr/>
        <a:lstStyle/>
        <a:p>
          <a:endParaRPr lang="en-GB"/>
        </a:p>
      </dgm:t>
    </dgm:pt>
  </dgm:ptLst>
  <dgm:cxnLst>
    <dgm:cxn modelId="{BF34AB1E-C6C3-4812-8EC1-E1701B157A1E}" srcId="{47D860FE-8224-4AA3-A112-4124390428AE}" destId="{84927D2C-C627-4C04-9C37-B7056CC1A2E5}" srcOrd="0" destOrd="0" parTransId="{3399925E-E67E-49FF-A98A-343F1D637B33}" sibTransId="{5610B84D-2A31-4717-95AE-0C5566BE03BB}"/>
    <dgm:cxn modelId="{D7195BCB-20CC-4299-9406-ED6694956602}" type="presOf" srcId="{84927D2C-C627-4C04-9C37-B7056CC1A2E5}" destId="{93C907D8-A0BB-4B81-ABD7-2F457BDA0FE6}" srcOrd="0" destOrd="0" presId="urn:microsoft.com/office/officeart/2005/8/layout/hProcess3"/>
    <dgm:cxn modelId="{808AD28B-4308-4A60-A203-6D9D478E224F}" type="presOf" srcId="{47D860FE-8224-4AA3-A112-4124390428AE}" destId="{97949362-70F8-4048-B442-137EC2123B27}" srcOrd="0" destOrd="0" presId="urn:microsoft.com/office/officeart/2005/8/layout/hProcess3"/>
    <dgm:cxn modelId="{5581BA1A-1F78-433C-BB3C-78097D80A92B}" type="presParOf" srcId="{97949362-70F8-4048-B442-137EC2123B27}" destId="{FBDC8037-0521-4789-BE0E-92EB814CA98E}" srcOrd="0" destOrd="0" presId="urn:microsoft.com/office/officeart/2005/8/layout/hProcess3"/>
    <dgm:cxn modelId="{006EB139-CD38-46EB-B89C-66007157023C}" type="presParOf" srcId="{97949362-70F8-4048-B442-137EC2123B27}" destId="{2A6A4844-C0A1-4937-9A9C-DAAADADE89E1}" srcOrd="1" destOrd="0" presId="urn:microsoft.com/office/officeart/2005/8/layout/hProcess3"/>
    <dgm:cxn modelId="{E7F5A28A-3382-4948-9F8A-C920AB972C78}" type="presParOf" srcId="{2A6A4844-C0A1-4937-9A9C-DAAADADE89E1}" destId="{D352101F-919B-49F0-94DF-F98AECEF2D51}" srcOrd="0" destOrd="0" presId="urn:microsoft.com/office/officeart/2005/8/layout/hProcess3"/>
    <dgm:cxn modelId="{FD97377B-E574-4A29-8B1F-ECB7389870D7}" type="presParOf" srcId="{2A6A4844-C0A1-4937-9A9C-DAAADADE89E1}" destId="{DAAE4FC6-B123-475D-9776-15D8E96509DE}" srcOrd="1" destOrd="0" presId="urn:microsoft.com/office/officeart/2005/8/layout/hProcess3"/>
    <dgm:cxn modelId="{545B7D48-C632-4BA3-9A00-4EEE97FBE087}" type="presParOf" srcId="{DAAE4FC6-B123-475D-9776-15D8E96509DE}" destId="{CD1FB527-561B-4398-8C0B-57F4995542D7}" srcOrd="0" destOrd="0" presId="urn:microsoft.com/office/officeart/2005/8/layout/hProcess3"/>
    <dgm:cxn modelId="{B7B31553-BFA2-4B85-A61C-3F2254ABF12F}" type="presParOf" srcId="{DAAE4FC6-B123-475D-9776-15D8E96509DE}" destId="{93C907D8-A0BB-4B81-ABD7-2F457BDA0FE6}" srcOrd="1" destOrd="0" presId="urn:microsoft.com/office/officeart/2005/8/layout/hProcess3"/>
    <dgm:cxn modelId="{EEF4FAD6-A7B1-42AD-835C-0EDE96CE187A}" type="presParOf" srcId="{DAAE4FC6-B123-475D-9776-15D8E96509DE}" destId="{4CCEDB9D-D201-4AA1-93E6-3B738C0B2497}" srcOrd="2" destOrd="0" presId="urn:microsoft.com/office/officeart/2005/8/layout/hProcess3"/>
    <dgm:cxn modelId="{34152C95-4610-4C74-B436-B017B86C2A09}" type="presParOf" srcId="{DAAE4FC6-B123-475D-9776-15D8E96509DE}" destId="{03E4D34E-B325-4000-96E1-E111C43FEB31}" srcOrd="3" destOrd="0" presId="urn:microsoft.com/office/officeart/2005/8/layout/hProcess3"/>
    <dgm:cxn modelId="{47571320-9F4F-498E-8F34-FADAE5FA7094}" type="presParOf" srcId="{2A6A4844-C0A1-4937-9A9C-DAAADADE89E1}" destId="{8BF34EED-E006-4996-86C7-1AD2ACD73786}" srcOrd="2" destOrd="0" presId="urn:microsoft.com/office/officeart/2005/8/layout/hProcess3"/>
    <dgm:cxn modelId="{AB4C46CF-1248-4396-B563-6D919C5404F4}" type="presParOf" srcId="{2A6A4844-C0A1-4937-9A9C-DAAADADE89E1}" destId="{E7CE01ED-EC69-433E-8AC8-C1B9F5E9130B}" srcOrd="3" destOrd="0" presId="urn:microsoft.com/office/officeart/2005/8/layout/hProcess3"/>
    <dgm:cxn modelId="{5B60DB5E-B7B3-4095-9066-97890FBB5612}" type="presParOf" srcId="{2A6A4844-C0A1-4937-9A9C-DAAADADE89E1}" destId="{A98AB03D-E515-43F0-92AB-4DA997DA8A6D}" srcOrd="4" destOrd="0" presId="urn:microsoft.com/office/officeart/2005/8/layout/hProcess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FA3F78-D790-46D6-8D95-CBFC6152F0A4}" type="datetimeFigureOut">
              <a:rPr lang="en-GB" smtClean="0"/>
              <a:t>31/05/2019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E78D0-65EC-41A6-B160-6C6F075C422D}" type="slidenum">
              <a:rPr lang="en-GB" smtClean="0"/>
              <a:t>‹#›</a:t>
            </a:fld>
            <a:endParaRPr lang="en-GB"/>
          </a:p>
        </p:txBody>
      </p:sp>
    </p:spTree>
    <p:extLst>
      <p:ext uri="{BB962C8B-B14F-4D97-AF65-F5344CB8AC3E}">
        <p14:creationId xmlns:p14="http://schemas.microsoft.com/office/powerpoint/2010/main" val="107641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67534-49E1-48C6-A7E3-E1C56066C964}" type="datetimeFigureOut">
              <a:rPr lang="en-GB" smtClean="0"/>
              <a:t>31/05/2019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00606-44CB-4767-A5BD-F655B47A4A00}" type="slidenum">
              <a:rPr lang="en-GB" smtClean="0"/>
              <a:t>‹#›</a:t>
            </a:fld>
            <a:endParaRPr lang="en-GB"/>
          </a:p>
        </p:txBody>
      </p:sp>
    </p:spTree>
    <p:extLst>
      <p:ext uri="{BB962C8B-B14F-4D97-AF65-F5344CB8AC3E}">
        <p14:creationId xmlns:p14="http://schemas.microsoft.com/office/powerpoint/2010/main" val="212964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b="1" dirty="0" smtClean="0"/>
              <a:t>Algorithmic</a:t>
            </a:r>
            <a:endParaRPr lang="en-GB" b="1" baseline="0" dirty="0" smtClean="0"/>
          </a:p>
          <a:p>
            <a:endParaRPr lang="en-GB" b="1" baseline="0" dirty="0" smtClean="0"/>
          </a:p>
          <a:p>
            <a:r>
              <a:rPr lang="en-GB" dirty="0" smtClean="0"/>
              <a:t>		</a:t>
            </a:r>
            <a:r>
              <a:rPr lang="en-GB" b="1" dirty="0" smtClean="0"/>
              <a:t>Preferred</a:t>
            </a:r>
            <a:r>
              <a:rPr lang="en-GB" dirty="0" smtClean="0"/>
              <a:t>	</a:t>
            </a:r>
            <a:r>
              <a:rPr lang="en-GB" b="1" dirty="0" smtClean="0"/>
              <a:t>Res.</a:t>
            </a:r>
            <a:r>
              <a:rPr lang="en-GB" dirty="0" smtClean="0"/>
              <a:t>	</a:t>
            </a:r>
            <a:r>
              <a:rPr lang="en-GB" b="1" dirty="0" smtClean="0"/>
              <a:t>Alternate Res.</a:t>
            </a:r>
          </a:p>
          <a:p>
            <a:r>
              <a:rPr lang="en-GB" dirty="0" smtClean="0"/>
              <a:t>Operation 10:	MC1 	or 	MC2</a:t>
            </a:r>
          </a:p>
          <a:p>
            <a:pPr defTabSz="914365">
              <a:defRPr/>
            </a:pPr>
            <a:r>
              <a:rPr lang="en-GB" dirty="0" smtClean="0"/>
              <a:t>Operation 20:	MC2		-</a:t>
            </a:r>
          </a:p>
          <a:p>
            <a:pPr defTabSz="914365">
              <a:defRPr/>
            </a:pPr>
            <a:r>
              <a:rPr lang="en-GB" dirty="0" smtClean="0"/>
              <a:t>Operation 30:	MC3		-</a:t>
            </a:r>
          </a:p>
          <a:p>
            <a:pPr defTabSz="914365">
              <a:defRPr/>
            </a:pPr>
            <a:r>
              <a:rPr lang="en-GB" dirty="0" smtClean="0"/>
              <a:t>Operation 40:	MC2 	or 	MC4</a:t>
            </a:r>
          </a:p>
          <a:p>
            <a:endParaRPr lang="en-GB" dirty="0" smtClean="0"/>
          </a:p>
          <a:p>
            <a:pPr defTabSz="790545"/>
            <a:r>
              <a:rPr lang="en-GB" dirty="0"/>
              <a:t>Sequential Forward Loading will load one job at a time (the sequence will depend on selecting the ‘by priority’, ‘by due date’ or ‘FIFO’ options) and place the all operations onto the planning board either forward (first operation, then second etc., until all operations are loaded), backward (last operation loaded to meet the due date then the last but one operation etc., until all operations are loaded), or bi-directionally (here a critical operation is selected then all operations before this one are loaded backward and all subsequent operations loaded forward).</a:t>
            </a:r>
          </a:p>
          <a:p>
            <a:pPr algn="just" defTabSz="790545"/>
            <a:endParaRPr lang="en-GB" dirty="0"/>
          </a:p>
          <a:p>
            <a:pPr algn="just" defTabSz="790545"/>
            <a:r>
              <a:rPr lang="en-GB" dirty="0"/>
              <a:t>In terms of time, the first job is loaded from its earliest start time (assuming resources are available) and then time moved forward for all subsequent operations.  The next job is loaded after ‘returning’ the time back to the earliest start time for this job.  This is repeated until all Orders are dealt with.</a:t>
            </a:r>
          </a:p>
          <a:p>
            <a:pPr algn="just" defTabSz="790545"/>
            <a:endParaRPr lang="en-GB" dirty="0"/>
          </a:p>
          <a:p>
            <a:pPr algn="just" defTabSz="790545"/>
            <a:r>
              <a:rPr lang="en-GB" dirty="0"/>
              <a:t>In the following examples, the blue order is the highest and red is the lowest priority.</a:t>
            </a:r>
          </a:p>
          <a:p>
            <a:endParaRPr lang="en-GB" dirty="0" smtClean="0"/>
          </a:p>
        </p:txBody>
      </p:sp>
      <p:sp>
        <p:nvSpPr>
          <p:cNvPr id="4" name="Slide Number Placeholder 3"/>
          <p:cNvSpPr>
            <a:spLocks noGrp="1"/>
          </p:cNvSpPr>
          <p:nvPr>
            <p:ph type="sldNum" sz="quarter" idx="10"/>
          </p:nvPr>
        </p:nvSpPr>
        <p:spPr/>
        <p:txBody>
          <a:bodyPr/>
          <a:lstStyle/>
          <a:p>
            <a:fld id="{D7B1C8F8-B2A2-47B3-ADBF-A7E09A129C78}" type="slidenum">
              <a:rPr lang="en-GB" smtClean="0">
                <a:solidFill>
                  <a:prstClr val="black"/>
                </a:solidFill>
              </a:rPr>
              <a:pPr/>
              <a:t>70</a:t>
            </a:fld>
            <a:endParaRPr lang="en-GB">
              <a:solidFill>
                <a:prstClr val="black"/>
              </a:solidFill>
            </a:endParaRPr>
          </a:p>
        </p:txBody>
      </p:sp>
      <p:sp>
        <p:nvSpPr>
          <p:cNvPr id="5" name="Rectangle 6"/>
          <p:cNvSpPr>
            <a:spLocks noGrp="1" noChangeArrowheads="1"/>
          </p:cNvSpPr>
          <p:nvPr>
            <p:ph type="ftr" sz="quarter" idx="4"/>
          </p:nvPr>
        </p:nvSpPr>
        <p:spPr>
          <a:xfrm>
            <a:off x="0" y="8685214"/>
            <a:ext cx="6858000" cy="457200"/>
          </a:xfrm>
          <a:noFill/>
        </p:spPr>
        <p:txBody>
          <a:bodyPr/>
          <a:lstStyle/>
          <a:p>
            <a:pPr algn="ctr"/>
            <a:r>
              <a:rPr lang="en-US" smtClean="0">
                <a:solidFill>
                  <a:prstClr val="black"/>
                </a:solidFill>
              </a:rPr>
              <a:t>© Preactor International 2013</a:t>
            </a:r>
            <a:endParaRPr lang="en-US" dirty="0">
              <a:solidFill>
                <a:prstClr val="black"/>
              </a:solidFill>
            </a:endParaRPr>
          </a:p>
        </p:txBody>
      </p:sp>
    </p:spTree>
    <p:extLst>
      <p:ext uri="{BB962C8B-B14F-4D97-AF65-F5344CB8AC3E}">
        <p14:creationId xmlns:p14="http://schemas.microsoft.com/office/powerpoint/2010/main" val="185470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Event Based:</a:t>
            </a:r>
          </a:p>
          <a:p>
            <a:r>
              <a:rPr lang="en-GB" dirty="0" smtClean="0"/>
              <a:t>		</a:t>
            </a:r>
            <a:r>
              <a:rPr lang="en-GB" b="1" dirty="0" smtClean="0"/>
              <a:t>Preferred</a:t>
            </a:r>
            <a:r>
              <a:rPr lang="en-GB" dirty="0" smtClean="0"/>
              <a:t>	</a:t>
            </a:r>
            <a:r>
              <a:rPr lang="en-GB" b="1" dirty="0" smtClean="0"/>
              <a:t>Res.</a:t>
            </a:r>
            <a:r>
              <a:rPr lang="en-GB" dirty="0" smtClean="0"/>
              <a:t>	</a:t>
            </a:r>
            <a:r>
              <a:rPr lang="en-GB" b="1" dirty="0" smtClean="0"/>
              <a:t>Alternate Res.</a:t>
            </a:r>
          </a:p>
          <a:p>
            <a:r>
              <a:rPr lang="en-GB" dirty="0" smtClean="0"/>
              <a:t>Operation 10:	MC1 	or 	MC2</a:t>
            </a:r>
          </a:p>
          <a:p>
            <a:pPr defTabSz="914365">
              <a:defRPr/>
            </a:pPr>
            <a:r>
              <a:rPr lang="en-GB" dirty="0" smtClean="0"/>
              <a:t>Operation 20:	MC2		-</a:t>
            </a:r>
          </a:p>
          <a:p>
            <a:pPr defTabSz="914365">
              <a:defRPr/>
            </a:pPr>
            <a:r>
              <a:rPr lang="en-GB" dirty="0" smtClean="0"/>
              <a:t>Operation 30:	MC3		-</a:t>
            </a:r>
          </a:p>
          <a:p>
            <a:pPr defTabSz="914365">
              <a:defRPr/>
            </a:pPr>
            <a:r>
              <a:rPr lang="en-GB" dirty="0" smtClean="0"/>
              <a:t>Operation 40:	MC2 	or 	MC4</a:t>
            </a:r>
          </a:p>
          <a:p>
            <a:endParaRPr lang="en-GB" dirty="0" smtClean="0"/>
          </a:p>
          <a:p>
            <a:pPr defTabSz="914365">
              <a:spcBef>
                <a:spcPct val="0"/>
              </a:spcBef>
            </a:pPr>
            <a:r>
              <a:rPr lang="en-GB" b="1" u="sng" dirty="0" smtClean="0"/>
              <a:t>Simulation Based Scheduling</a:t>
            </a:r>
            <a:endParaRPr lang="en-GB" dirty="0" smtClean="0"/>
          </a:p>
          <a:p>
            <a:pPr defTabSz="914365"/>
            <a:endParaRPr lang="en-US" sz="1600" dirty="0"/>
          </a:p>
          <a:p>
            <a:pPr defTabSz="914365"/>
            <a:r>
              <a:rPr lang="en-GB" dirty="0"/>
              <a:t>Parallel Loading again moves forward in time but never back as in the previous example.  As each event occurs (when a vertical line appears) Preactor takes actions if it can.</a:t>
            </a:r>
          </a:p>
          <a:p>
            <a:pPr defTabSz="914365"/>
            <a:endParaRPr lang="en-GB" dirty="0"/>
          </a:p>
          <a:p>
            <a:pPr defTabSz="914365"/>
            <a:r>
              <a:rPr lang="en-GB" dirty="0"/>
              <a:t>All resources and operations from different Orders are loaded in parallel.</a:t>
            </a:r>
            <a:endParaRPr lang="en-US" dirty="0"/>
          </a:p>
          <a:p>
            <a:endParaRPr lang="en-GB" dirty="0"/>
          </a:p>
        </p:txBody>
      </p:sp>
      <p:sp>
        <p:nvSpPr>
          <p:cNvPr id="4" name="Slide Number Placeholder 3"/>
          <p:cNvSpPr>
            <a:spLocks noGrp="1"/>
          </p:cNvSpPr>
          <p:nvPr>
            <p:ph type="sldNum" sz="quarter" idx="10"/>
          </p:nvPr>
        </p:nvSpPr>
        <p:spPr/>
        <p:txBody>
          <a:bodyPr/>
          <a:lstStyle/>
          <a:p>
            <a:fld id="{D7B1C8F8-B2A2-47B3-ADBF-A7E09A129C78}" type="slidenum">
              <a:rPr lang="en-GB" smtClean="0">
                <a:solidFill>
                  <a:prstClr val="black"/>
                </a:solidFill>
              </a:rPr>
              <a:pPr/>
              <a:t>71</a:t>
            </a:fld>
            <a:endParaRPr lang="en-GB">
              <a:solidFill>
                <a:prstClr val="black"/>
              </a:solidFill>
            </a:endParaRPr>
          </a:p>
        </p:txBody>
      </p:sp>
      <p:sp>
        <p:nvSpPr>
          <p:cNvPr id="5" name="Rectangle 6"/>
          <p:cNvSpPr>
            <a:spLocks noGrp="1" noChangeArrowheads="1"/>
          </p:cNvSpPr>
          <p:nvPr>
            <p:ph type="ftr" sz="quarter" idx="4"/>
          </p:nvPr>
        </p:nvSpPr>
        <p:spPr>
          <a:xfrm>
            <a:off x="0" y="8685214"/>
            <a:ext cx="6858000" cy="457200"/>
          </a:xfrm>
          <a:noFill/>
        </p:spPr>
        <p:txBody>
          <a:bodyPr/>
          <a:lstStyle/>
          <a:p>
            <a:pPr algn="ctr"/>
            <a:r>
              <a:rPr lang="en-US" smtClean="0">
                <a:solidFill>
                  <a:prstClr val="black"/>
                </a:solidFill>
              </a:rPr>
              <a:t>© Preactor International 2013</a:t>
            </a:r>
            <a:endParaRPr lang="en-US" dirty="0">
              <a:solidFill>
                <a:prstClr val="black"/>
              </a:solidFill>
            </a:endParaRPr>
          </a:p>
        </p:txBody>
      </p:sp>
    </p:spTree>
    <p:extLst>
      <p:ext uri="{BB962C8B-B14F-4D97-AF65-F5344CB8AC3E}">
        <p14:creationId xmlns:p14="http://schemas.microsoft.com/office/powerpoint/2010/main" val="2518709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Algorithmic</a:t>
            </a:r>
            <a:endParaRPr lang="en-GB" b="1" baseline="0" dirty="0" smtClean="0"/>
          </a:p>
          <a:p>
            <a:endParaRPr lang="en-GB" b="1" baseline="0" dirty="0" smtClean="0"/>
          </a:p>
          <a:p>
            <a:r>
              <a:rPr lang="en-GB" dirty="0" smtClean="0"/>
              <a:t>		</a:t>
            </a:r>
            <a:r>
              <a:rPr lang="en-GB" b="1" dirty="0" smtClean="0"/>
              <a:t>Preferred</a:t>
            </a:r>
            <a:r>
              <a:rPr lang="en-GB" dirty="0" smtClean="0"/>
              <a:t>		</a:t>
            </a:r>
            <a:r>
              <a:rPr lang="en-GB" b="1" dirty="0" smtClean="0"/>
              <a:t>Alternate</a:t>
            </a:r>
          </a:p>
          <a:p>
            <a:r>
              <a:rPr lang="en-GB" dirty="0" smtClean="0"/>
              <a:t>Operation 10 Resources:	MC1 	or 	MC2</a:t>
            </a:r>
          </a:p>
          <a:p>
            <a:pPr defTabSz="914365">
              <a:defRPr/>
            </a:pPr>
            <a:r>
              <a:rPr lang="en-GB" dirty="0" smtClean="0"/>
              <a:t>Operation 20 Resources:	MC2		-</a:t>
            </a:r>
          </a:p>
          <a:p>
            <a:pPr defTabSz="914365">
              <a:defRPr/>
            </a:pPr>
            <a:r>
              <a:rPr lang="en-GB" dirty="0" smtClean="0"/>
              <a:t>Operation 30 Resources:	MC3		-</a:t>
            </a:r>
          </a:p>
          <a:p>
            <a:pPr defTabSz="914365">
              <a:defRPr/>
            </a:pPr>
            <a:r>
              <a:rPr lang="en-GB" dirty="0" smtClean="0"/>
              <a:t>Operation 40 Resources:	MC2 	or 	MC4</a:t>
            </a:r>
          </a:p>
          <a:p>
            <a:endParaRPr lang="en-GB" dirty="0" smtClean="0"/>
          </a:p>
        </p:txBody>
      </p:sp>
      <p:sp>
        <p:nvSpPr>
          <p:cNvPr id="4" name="Slide Number Placeholder 3"/>
          <p:cNvSpPr>
            <a:spLocks noGrp="1"/>
          </p:cNvSpPr>
          <p:nvPr>
            <p:ph type="sldNum" sz="quarter" idx="10"/>
          </p:nvPr>
        </p:nvSpPr>
        <p:spPr/>
        <p:txBody>
          <a:bodyPr/>
          <a:lstStyle/>
          <a:p>
            <a:fld id="{D7B1C8F8-B2A2-47B3-ADBF-A7E09A129C78}" type="slidenum">
              <a:rPr lang="en-GB" smtClean="0">
                <a:solidFill>
                  <a:prstClr val="black"/>
                </a:solidFill>
              </a:rPr>
              <a:pPr/>
              <a:t>72</a:t>
            </a:fld>
            <a:endParaRPr lang="en-GB">
              <a:solidFill>
                <a:prstClr val="black"/>
              </a:solidFill>
            </a:endParaRPr>
          </a:p>
        </p:txBody>
      </p:sp>
      <p:sp>
        <p:nvSpPr>
          <p:cNvPr id="5" name="Rectangle 6"/>
          <p:cNvSpPr>
            <a:spLocks noGrp="1" noChangeArrowheads="1"/>
          </p:cNvSpPr>
          <p:nvPr>
            <p:ph type="ftr" sz="quarter" idx="4"/>
          </p:nvPr>
        </p:nvSpPr>
        <p:spPr>
          <a:xfrm>
            <a:off x="0" y="8685214"/>
            <a:ext cx="6858000" cy="457200"/>
          </a:xfrm>
          <a:noFill/>
        </p:spPr>
        <p:txBody>
          <a:bodyPr/>
          <a:lstStyle/>
          <a:p>
            <a:pPr algn="ctr"/>
            <a:r>
              <a:rPr lang="en-US" smtClean="0">
                <a:solidFill>
                  <a:prstClr val="black"/>
                </a:solidFill>
              </a:rPr>
              <a:t>© Preactor International 2013</a:t>
            </a:r>
            <a:endParaRPr lang="en-US" dirty="0">
              <a:solidFill>
                <a:prstClr val="black"/>
              </a:solidFill>
            </a:endParaRPr>
          </a:p>
        </p:txBody>
      </p:sp>
    </p:spTree>
    <p:extLst>
      <p:ext uri="{BB962C8B-B14F-4D97-AF65-F5344CB8AC3E}">
        <p14:creationId xmlns:p14="http://schemas.microsoft.com/office/powerpoint/2010/main" val="2370156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Event Based:</a:t>
            </a:r>
          </a:p>
          <a:p>
            <a:r>
              <a:rPr lang="en-GB" dirty="0" smtClean="0"/>
              <a:t>		</a:t>
            </a:r>
            <a:r>
              <a:rPr lang="en-GB" b="1" dirty="0" smtClean="0"/>
              <a:t>Preferred</a:t>
            </a:r>
            <a:r>
              <a:rPr lang="en-GB" dirty="0" smtClean="0"/>
              <a:t>	</a:t>
            </a:r>
            <a:r>
              <a:rPr lang="en-GB" b="1" dirty="0" smtClean="0"/>
              <a:t>Res.</a:t>
            </a:r>
            <a:r>
              <a:rPr lang="en-GB" dirty="0" smtClean="0"/>
              <a:t>	</a:t>
            </a:r>
            <a:r>
              <a:rPr lang="en-GB" b="1" dirty="0" smtClean="0"/>
              <a:t>Alternate Res.</a:t>
            </a:r>
          </a:p>
          <a:p>
            <a:r>
              <a:rPr lang="en-GB" dirty="0" smtClean="0"/>
              <a:t>Operation 10:	MC1 	or 	MC2</a:t>
            </a:r>
          </a:p>
          <a:p>
            <a:pPr defTabSz="914365">
              <a:defRPr/>
            </a:pPr>
            <a:r>
              <a:rPr lang="en-GB" dirty="0" smtClean="0"/>
              <a:t>Operation 20:	MC2		-</a:t>
            </a:r>
          </a:p>
          <a:p>
            <a:pPr defTabSz="914365">
              <a:defRPr/>
            </a:pPr>
            <a:r>
              <a:rPr lang="en-GB" dirty="0" smtClean="0"/>
              <a:t>Operation 30:	MC3		-</a:t>
            </a:r>
          </a:p>
          <a:p>
            <a:pPr defTabSz="914365">
              <a:defRPr/>
            </a:pPr>
            <a:r>
              <a:rPr lang="en-GB" dirty="0" smtClean="0"/>
              <a:t>Operation 40:	MC2 	or 	MC4</a:t>
            </a:r>
          </a:p>
          <a:p>
            <a:endParaRPr lang="en-GB" dirty="0" smtClean="0"/>
          </a:p>
          <a:p>
            <a:pPr defTabSz="914365">
              <a:spcBef>
                <a:spcPct val="0"/>
              </a:spcBef>
            </a:pPr>
            <a:r>
              <a:rPr lang="en-GB" b="1" u="sng" dirty="0" smtClean="0"/>
              <a:t>Simulation Based Scheduling</a:t>
            </a:r>
            <a:endParaRPr lang="en-GB" dirty="0" smtClean="0"/>
          </a:p>
          <a:p>
            <a:pPr defTabSz="914365"/>
            <a:endParaRPr lang="en-US" sz="1600" dirty="0"/>
          </a:p>
          <a:p>
            <a:pPr defTabSz="914365"/>
            <a:r>
              <a:rPr lang="en-GB" dirty="0"/>
              <a:t>Parallel Loading again moves forward in time but never back as in the previous example.  As each event occurs (when a vertical line appears) Preactor takes actions if it can.</a:t>
            </a:r>
          </a:p>
          <a:p>
            <a:pPr defTabSz="914365"/>
            <a:endParaRPr lang="en-GB" dirty="0"/>
          </a:p>
          <a:p>
            <a:pPr defTabSz="914365"/>
            <a:r>
              <a:rPr lang="en-GB" dirty="0"/>
              <a:t>All resources and operations from different Orders are loaded in parallel.</a:t>
            </a:r>
            <a:endParaRPr lang="en-US" dirty="0"/>
          </a:p>
          <a:p>
            <a:endParaRPr lang="en-GB" dirty="0"/>
          </a:p>
        </p:txBody>
      </p:sp>
      <p:sp>
        <p:nvSpPr>
          <p:cNvPr id="4" name="Slide Number Placeholder 3"/>
          <p:cNvSpPr>
            <a:spLocks noGrp="1"/>
          </p:cNvSpPr>
          <p:nvPr>
            <p:ph type="sldNum" sz="quarter" idx="10"/>
          </p:nvPr>
        </p:nvSpPr>
        <p:spPr/>
        <p:txBody>
          <a:bodyPr/>
          <a:lstStyle/>
          <a:p>
            <a:fld id="{D7B1C8F8-B2A2-47B3-ADBF-A7E09A129C78}" type="slidenum">
              <a:rPr lang="en-GB" smtClean="0">
                <a:solidFill>
                  <a:prstClr val="black"/>
                </a:solidFill>
              </a:rPr>
              <a:pPr/>
              <a:t>90</a:t>
            </a:fld>
            <a:endParaRPr lang="en-GB">
              <a:solidFill>
                <a:prstClr val="black"/>
              </a:solidFill>
            </a:endParaRPr>
          </a:p>
        </p:txBody>
      </p:sp>
      <p:sp>
        <p:nvSpPr>
          <p:cNvPr id="5" name="Rectangle 6"/>
          <p:cNvSpPr>
            <a:spLocks noGrp="1" noChangeArrowheads="1"/>
          </p:cNvSpPr>
          <p:nvPr>
            <p:ph type="ftr" sz="quarter" idx="4"/>
          </p:nvPr>
        </p:nvSpPr>
        <p:spPr>
          <a:xfrm>
            <a:off x="0" y="8685214"/>
            <a:ext cx="6858000" cy="457200"/>
          </a:xfrm>
          <a:noFill/>
        </p:spPr>
        <p:txBody>
          <a:bodyPr/>
          <a:lstStyle/>
          <a:p>
            <a:pPr algn="ctr"/>
            <a:r>
              <a:rPr lang="en-US" smtClean="0">
                <a:solidFill>
                  <a:prstClr val="black"/>
                </a:solidFill>
              </a:rPr>
              <a:t>© Preactor International 2013</a:t>
            </a:r>
            <a:endParaRPr lang="en-US" dirty="0">
              <a:solidFill>
                <a:prstClr val="black"/>
              </a:solidFill>
            </a:endParaRPr>
          </a:p>
        </p:txBody>
      </p:sp>
    </p:spTree>
    <p:extLst>
      <p:ext uri="{BB962C8B-B14F-4D97-AF65-F5344CB8AC3E}">
        <p14:creationId xmlns:p14="http://schemas.microsoft.com/office/powerpoint/2010/main" val="98689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b="1" dirty="0" smtClean="0"/>
              <a:t>Algorithmic</a:t>
            </a:r>
            <a:endParaRPr lang="en-GB" b="1" baseline="0" dirty="0" smtClean="0"/>
          </a:p>
          <a:p>
            <a:endParaRPr lang="en-GB" b="1" baseline="0" dirty="0" smtClean="0"/>
          </a:p>
          <a:p>
            <a:r>
              <a:rPr lang="en-GB" dirty="0" smtClean="0"/>
              <a:t>		</a:t>
            </a:r>
            <a:r>
              <a:rPr lang="en-GB" b="1" dirty="0" smtClean="0"/>
              <a:t>Preferred</a:t>
            </a:r>
            <a:r>
              <a:rPr lang="en-GB" dirty="0" smtClean="0"/>
              <a:t>	</a:t>
            </a:r>
            <a:r>
              <a:rPr lang="en-GB" b="1" dirty="0" smtClean="0"/>
              <a:t>Res.</a:t>
            </a:r>
            <a:r>
              <a:rPr lang="en-GB" dirty="0" smtClean="0"/>
              <a:t>	</a:t>
            </a:r>
            <a:r>
              <a:rPr lang="en-GB" b="1" dirty="0" smtClean="0"/>
              <a:t>Alternate Res.</a:t>
            </a:r>
          </a:p>
          <a:p>
            <a:r>
              <a:rPr lang="en-GB" dirty="0" smtClean="0"/>
              <a:t>Operation 10:	MC1 	or 	MC2</a:t>
            </a:r>
          </a:p>
          <a:p>
            <a:pPr defTabSz="914365">
              <a:defRPr/>
            </a:pPr>
            <a:r>
              <a:rPr lang="en-GB" dirty="0" smtClean="0"/>
              <a:t>Operation 20:	MC2		-</a:t>
            </a:r>
          </a:p>
          <a:p>
            <a:pPr defTabSz="914365">
              <a:defRPr/>
            </a:pPr>
            <a:r>
              <a:rPr lang="en-GB" dirty="0" smtClean="0"/>
              <a:t>Operation 30:	MC3		-</a:t>
            </a:r>
          </a:p>
          <a:p>
            <a:pPr defTabSz="914365">
              <a:defRPr/>
            </a:pPr>
            <a:r>
              <a:rPr lang="en-GB" dirty="0" smtClean="0"/>
              <a:t>Operation 40:	MC2 	or 	MC4</a:t>
            </a:r>
          </a:p>
          <a:p>
            <a:endParaRPr lang="en-GB" dirty="0" smtClean="0"/>
          </a:p>
          <a:p>
            <a:pPr defTabSz="790545"/>
            <a:r>
              <a:rPr lang="en-GB" dirty="0"/>
              <a:t>Sequential Forward Loading will load one job at a time (the sequence will depend on selecting the ‘by priority’, ‘by due date’ or ‘FIFO’ options) and place the all operations onto the planning board either forward (first operation, then second etc., until all operations are loaded), backward (last operation loaded to meet the due date then the last but one operation etc., until all operations are loaded), or bi-directionally (here a critical operation is selected then all operations before this one are loaded backward and all subsequent operations loaded forward).</a:t>
            </a:r>
          </a:p>
          <a:p>
            <a:pPr algn="just" defTabSz="790545"/>
            <a:endParaRPr lang="en-GB" dirty="0"/>
          </a:p>
          <a:p>
            <a:pPr algn="just" defTabSz="790545"/>
            <a:r>
              <a:rPr lang="en-GB" dirty="0"/>
              <a:t>In terms of time, the first job is loaded from its earliest start time (assuming resources are available) and then time moved forward for all subsequent operations.  The next job is loaded after ‘returning’ the time back to the earliest start time for this job.  This is repeated until all Orders are dealt with.</a:t>
            </a:r>
          </a:p>
          <a:p>
            <a:pPr algn="just" defTabSz="790545"/>
            <a:endParaRPr lang="en-GB" dirty="0"/>
          </a:p>
          <a:p>
            <a:pPr algn="just" defTabSz="790545"/>
            <a:r>
              <a:rPr lang="en-GB" dirty="0"/>
              <a:t>In the following examples, the blue order is the highest and red is the lowest priority.</a:t>
            </a:r>
          </a:p>
          <a:p>
            <a:endParaRPr lang="en-GB" dirty="0" smtClean="0"/>
          </a:p>
        </p:txBody>
      </p:sp>
      <p:sp>
        <p:nvSpPr>
          <p:cNvPr id="4" name="Slide Number Placeholder 3"/>
          <p:cNvSpPr>
            <a:spLocks noGrp="1"/>
          </p:cNvSpPr>
          <p:nvPr>
            <p:ph type="sldNum" sz="quarter" idx="10"/>
          </p:nvPr>
        </p:nvSpPr>
        <p:spPr/>
        <p:txBody>
          <a:bodyPr/>
          <a:lstStyle/>
          <a:p>
            <a:fld id="{D7B1C8F8-B2A2-47B3-ADBF-A7E09A129C78}" type="slidenum">
              <a:rPr lang="en-GB" smtClean="0">
                <a:solidFill>
                  <a:prstClr val="black"/>
                </a:solidFill>
              </a:rPr>
              <a:pPr/>
              <a:t>112</a:t>
            </a:fld>
            <a:endParaRPr lang="en-GB">
              <a:solidFill>
                <a:prstClr val="black"/>
              </a:solidFill>
            </a:endParaRPr>
          </a:p>
        </p:txBody>
      </p:sp>
      <p:sp>
        <p:nvSpPr>
          <p:cNvPr id="5" name="Rectangle 6"/>
          <p:cNvSpPr>
            <a:spLocks noGrp="1" noChangeArrowheads="1"/>
          </p:cNvSpPr>
          <p:nvPr>
            <p:ph type="ftr" sz="quarter" idx="4"/>
          </p:nvPr>
        </p:nvSpPr>
        <p:spPr>
          <a:xfrm>
            <a:off x="0" y="8685214"/>
            <a:ext cx="6858000" cy="457200"/>
          </a:xfrm>
          <a:noFill/>
        </p:spPr>
        <p:txBody>
          <a:bodyPr/>
          <a:lstStyle/>
          <a:p>
            <a:pPr algn="ctr"/>
            <a:r>
              <a:rPr lang="en-US" smtClean="0">
                <a:solidFill>
                  <a:prstClr val="black"/>
                </a:solidFill>
              </a:rPr>
              <a:t>© Preactor International 2013</a:t>
            </a:r>
            <a:endParaRPr lang="en-US" dirty="0">
              <a:solidFill>
                <a:prstClr val="black"/>
              </a:solidFill>
            </a:endParaRPr>
          </a:p>
        </p:txBody>
      </p:sp>
    </p:spTree>
    <p:extLst>
      <p:ext uri="{BB962C8B-B14F-4D97-AF65-F5344CB8AC3E}">
        <p14:creationId xmlns:p14="http://schemas.microsoft.com/office/powerpoint/2010/main" val="2863717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2596725" y="2913843"/>
            <a:ext cx="3950550" cy="1030313"/>
          </a:xfrm>
          <a:prstGeom prst="rect">
            <a:avLst/>
          </a:prstGeom>
        </p:spPr>
      </p:pic>
    </p:spTree>
    <p:extLst>
      <p:ext uri="{BB962C8B-B14F-4D97-AF65-F5344CB8AC3E}">
        <p14:creationId xmlns:p14="http://schemas.microsoft.com/office/powerpoint/2010/main" val="334814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and Bottom Layout">
    <p:spTree>
      <p:nvGrpSpPr>
        <p:cNvPr id="1" name=""/>
        <p:cNvGrpSpPr/>
        <p:nvPr/>
      </p:nvGrpSpPr>
      <p:grpSpPr>
        <a:xfrm>
          <a:off x="0" y="0"/>
          <a:ext cx="0" cy="0"/>
          <a:chOff x="0" y="0"/>
          <a:chExt cx="0" cy="0"/>
        </a:xfrm>
      </p:grpSpPr>
      <p:sp>
        <p:nvSpPr>
          <p:cNvPr id="57" name="Title 1"/>
          <p:cNvSpPr>
            <a:spLocks noGrp="1"/>
          </p:cNvSpPr>
          <p:nvPr>
            <p:ph type="title" hasCustomPrompt="1"/>
          </p:nvPr>
        </p:nvSpPr>
        <p:spPr>
          <a:xfrm>
            <a:off x="815529" y="599727"/>
            <a:ext cx="7477906" cy="534121"/>
          </a:xfrm>
          <a:prstGeom prst="rect">
            <a:avLst/>
          </a:prstGeom>
        </p:spPr>
        <p:txBody>
          <a:bodyPr lIns="46800" tIns="21600" rIns="46800" bIns="21600"/>
          <a:lstStyle>
            <a:lvl1pPr>
              <a:buFontTx/>
              <a:buNone/>
              <a:defRPr sz="3600" b="1" baseline="0">
                <a:solidFill>
                  <a:schemeClr val="tx1"/>
                </a:solidFill>
              </a:defRPr>
            </a:lvl1pPr>
          </a:lstStyle>
          <a:p>
            <a:r>
              <a:rPr lang="en-US" dirty="0" smtClean="0"/>
              <a:t>Title</a:t>
            </a:r>
            <a:endParaRPr lang="en-GB" dirty="0"/>
          </a:p>
        </p:txBody>
      </p:sp>
      <p:sp>
        <p:nvSpPr>
          <p:cNvPr id="58" name="Text Placeholder 3"/>
          <p:cNvSpPr>
            <a:spLocks noGrp="1"/>
          </p:cNvSpPr>
          <p:nvPr>
            <p:ph type="body" sz="quarter" idx="10" hasCustomPrompt="1"/>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baseline="0">
                <a:solidFill>
                  <a:schemeClr val="bg1"/>
                </a:solidFill>
              </a:defRPr>
            </a:lvl1pPr>
          </a:lstStyle>
          <a:p>
            <a:pPr marL="0" marR="0" lvl="0" indent="0" algn="l" defTabSz="816134"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smtClean="0">
                <a:ln>
                  <a:noFill/>
                </a:ln>
                <a:solidFill>
                  <a:srgbClr val="FFFFFF">
                    <a:lumMod val="65000"/>
                  </a:srgbClr>
                </a:solidFill>
                <a:effectLst/>
                <a:uLnTx/>
                <a:uFillTx/>
                <a:latin typeface="Open Sans" panose="020B0606030504020204" pitchFamily="34" charset="0"/>
                <a:ea typeface="Open Sans" panose="020B0606030504020204" pitchFamily="34" charset="0"/>
                <a:cs typeface="Open Sans" panose="020B0606030504020204" pitchFamily="34" charset="0"/>
              </a:rPr>
              <a:t>Subtitle</a:t>
            </a:r>
            <a:endParaRPr kumimoji="0" lang="en-CA" sz="1500" b="1" i="0" u="none" strike="noStrike" kern="1200" cap="none" spc="0" normalizeH="0" baseline="0" noProof="0" dirty="0">
              <a:ln>
                <a:noFill/>
              </a:ln>
              <a:solidFill>
                <a:srgbClr val="98CBEB"/>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9" name="Text Placeholder 15"/>
          <p:cNvSpPr>
            <a:spLocks noGrp="1"/>
          </p:cNvSpPr>
          <p:nvPr>
            <p:ph type="body" sz="quarter" idx="21" hasCustomPrompt="1"/>
          </p:nvPr>
        </p:nvSpPr>
        <p:spPr>
          <a:xfrm>
            <a:off x="815123" y="4752693"/>
            <a:ext cx="7478315" cy="1174578"/>
          </a:xfrm>
          <a:prstGeom prst="rect">
            <a:avLst/>
          </a:prstGeom>
        </p:spPr>
        <p:txBody>
          <a:bodyPr lIns="46800" tIns="21600" rIns="46800" bIns="21600"/>
          <a:lstStyle>
            <a:lvl1pPr marL="0" indent="0">
              <a:spcBef>
                <a:spcPts val="0"/>
              </a:spcBef>
              <a:buNone/>
              <a:defRPr sz="1600" baseline="0">
                <a:solidFill>
                  <a:schemeClr val="bg1"/>
                </a:solidFill>
              </a:defRPr>
            </a:lvl1pPr>
          </a:lstStyle>
          <a:p>
            <a:pPr lvl="0"/>
            <a:r>
              <a:rPr lang="en-US" dirty="0" smtClean="0"/>
              <a:t>Content</a:t>
            </a:r>
            <a:endParaRPr lang="en-GB" dirty="0"/>
          </a:p>
        </p:txBody>
      </p:sp>
      <p:pic>
        <p:nvPicPr>
          <p:cNvPr id="91" name="Picture 9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92" name="Flowchart: Off-page Connector 91"/>
          <p:cNvSpPr/>
          <p:nvPr userDrawn="1"/>
        </p:nvSpPr>
        <p:spPr>
          <a:xfrm>
            <a:off x="8361337" y="161033"/>
            <a:ext cx="600940"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7708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9" name="Flowchart: Off-page Connector 8"/>
          <p:cNvSpPr/>
          <p:nvPr userDrawn="1"/>
        </p:nvSpPr>
        <p:spPr>
          <a:xfrm>
            <a:off x="8392333" y="161033"/>
            <a:ext cx="569944"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18168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5530" y="1389247"/>
            <a:ext cx="3682652" cy="823912"/>
          </a:xfrm>
          <a:prstGeom prst="rect">
            <a:avLst/>
          </a:prstGeom>
        </p:spPr>
        <p:txBody>
          <a:bodyPr anchor="b"/>
          <a:lstStyle>
            <a:lvl1pPr marL="0" indent="0">
              <a:buNone/>
              <a:defRPr sz="24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815530" y="2213159"/>
            <a:ext cx="3682652" cy="3684588"/>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1pPr>
            <a:lvl3pPr marL="8001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3pPr>
            <a:lvl5pPr marL="12573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5pPr>
            <a:lvl7pPr marL="16573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7pPr>
            <a:lvl9pPr marL="21145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9pPr>
          </a:lstStyle>
          <a:p>
            <a:pPr marL="342900" marR="0" lvl="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400" b="0" i="0" u="none" strike="noStrike" kern="1200" cap="none" spc="0" normalizeH="0" baseline="0" noProof="0" dirty="0" smtClean="0">
                <a:ln>
                  <a:noFill/>
                </a:ln>
                <a:solidFill>
                  <a:srgbClr val="A6A6A6"/>
                </a:solidFill>
                <a:effectLst/>
                <a:uLnTx/>
                <a:uFillTx/>
                <a:latin typeface="+mn-lt"/>
              </a:rPr>
              <a:t>First level</a:t>
            </a:r>
          </a:p>
          <a:p>
            <a:pPr marL="800100" marR="0" lvl="2"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A6A6A6"/>
                </a:solidFill>
                <a:effectLst/>
                <a:uLnTx/>
                <a:uFillTx/>
                <a:latin typeface="+mn-lt"/>
              </a:rPr>
              <a:t>Second level</a:t>
            </a:r>
          </a:p>
          <a:p>
            <a:pPr marL="1257300" marR="0" lvl="4"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800" b="0" i="0" u="none" strike="noStrike" kern="1200" cap="none" spc="0" normalizeH="0" baseline="0" noProof="0" dirty="0" smtClean="0">
                <a:ln>
                  <a:noFill/>
                </a:ln>
                <a:solidFill>
                  <a:srgbClr val="A6A6A6"/>
                </a:solidFill>
                <a:effectLst/>
                <a:uLnTx/>
                <a:uFillTx/>
                <a:latin typeface="+mn-lt"/>
              </a:rPr>
              <a:t>Third level</a:t>
            </a:r>
          </a:p>
          <a:p>
            <a:pPr marL="1657350" marR="0" lvl="6"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A6A6A6"/>
                </a:solidFill>
                <a:effectLst/>
                <a:uLnTx/>
                <a:uFillTx/>
                <a:latin typeface="+mn-lt"/>
              </a:rPr>
              <a:t>Fourth level</a:t>
            </a:r>
          </a:p>
          <a:p>
            <a:pPr marL="2114550" marR="0" lvl="8"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400" b="0" i="0" u="none" strike="noStrike" kern="1200" cap="none" spc="0" normalizeH="0" baseline="0" noProof="0" dirty="0" smtClean="0">
                <a:ln>
                  <a:noFill/>
                </a:ln>
                <a:solidFill>
                  <a:srgbClr val="A6A6A6"/>
                </a:solidFill>
                <a:effectLst/>
                <a:uLnTx/>
                <a:uFillTx/>
                <a:latin typeface="+mn-lt"/>
              </a:rPr>
              <a:t>Fifth level</a:t>
            </a:r>
            <a:endParaRPr kumimoji="0" lang="en-GB" sz="1400" b="0" i="0" u="none" strike="noStrike" kern="1200" cap="none" spc="0" normalizeH="0" baseline="0" noProof="0" dirty="0">
              <a:ln>
                <a:noFill/>
              </a:ln>
              <a:solidFill>
                <a:srgbClr val="A6A6A6"/>
              </a:solidFill>
              <a:effectLst/>
              <a:uLnTx/>
              <a:uFillTx/>
              <a:latin typeface="+mn-lt"/>
            </a:endParaRPr>
          </a:p>
        </p:txBody>
      </p:sp>
      <p:sp>
        <p:nvSpPr>
          <p:cNvPr id="5" name="Text Placeholder 4"/>
          <p:cNvSpPr>
            <a:spLocks noGrp="1"/>
          </p:cNvSpPr>
          <p:nvPr>
            <p:ph type="body" sz="quarter" idx="3"/>
          </p:nvPr>
        </p:nvSpPr>
        <p:spPr>
          <a:xfrm>
            <a:off x="4629153" y="1389247"/>
            <a:ext cx="3664285" cy="823912"/>
          </a:xfrm>
          <a:prstGeom prst="rect">
            <a:avLst/>
          </a:prstGeom>
        </p:spPr>
        <p:txBody>
          <a:bodyPr anchor="b"/>
          <a:lstStyle>
            <a:lvl1pPr marL="0" indent="0">
              <a:buNone/>
              <a:defRPr sz="24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629153" y="2213159"/>
            <a:ext cx="3664285" cy="3684588"/>
          </a:xfrm>
          <a:prstGeom prst="rect">
            <a:avLst/>
          </a:prstGeom>
        </p:spPr>
        <p:txBody>
          <a:bodyPr/>
          <a:lstStyle>
            <a:lvl1pPr marL="3429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1pPr>
            <a:lvl3pPr marL="8001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3pPr>
            <a:lvl5pPr marL="12573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5pPr>
            <a:lvl7pPr marL="16573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7pPr>
            <a:lvl9pPr marL="21145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lvl9pPr>
          </a:lstStyle>
          <a:p>
            <a:pPr marL="342900" marR="0" lvl="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400" b="0" i="0" u="none" strike="noStrike" kern="1200" cap="none" spc="0" normalizeH="0" baseline="0" noProof="0" dirty="0" smtClean="0">
                <a:ln>
                  <a:noFill/>
                </a:ln>
                <a:solidFill>
                  <a:srgbClr val="A6A6A6"/>
                </a:solidFill>
                <a:effectLst/>
                <a:uLnTx/>
                <a:uFillTx/>
                <a:latin typeface="+mn-lt"/>
              </a:rPr>
              <a:t>First level</a:t>
            </a:r>
          </a:p>
          <a:p>
            <a:pPr marL="800100" marR="0" lvl="2"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A6A6A6"/>
                </a:solidFill>
                <a:effectLst/>
                <a:uLnTx/>
                <a:uFillTx/>
                <a:latin typeface="+mn-lt"/>
              </a:rPr>
              <a:t>Second level</a:t>
            </a:r>
          </a:p>
          <a:p>
            <a:pPr marL="1257300" marR="0" lvl="4"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800" b="0" i="0" u="none" strike="noStrike" kern="1200" cap="none" spc="0" normalizeH="0" baseline="0" noProof="0" dirty="0" smtClean="0">
                <a:ln>
                  <a:noFill/>
                </a:ln>
                <a:solidFill>
                  <a:srgbClr val="A6A6A6"/>
                </a:solidFill>
                <a:effectLst/>
                <a:uLnTx/>
                <a:uFillTx/>
                <a:latin typeface="+mn-lt"/>
              </a:rPr>
              <a:t>Third level</a:t>
            </a:r>
          </a:p>
          <a:p>
            <a:pPr marL="1657350" marR="0" lvl="6"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A6A6A6"/>
                </a:solidFill>
                <a:effectLst/>
                <a:uLnTx/>
                <a:uFillTx/>
                <a:latin typeface="+mn-lt"/>
              </a:rPr>
              <a:t>Fourth level</a:t>
            </a:r>
          </a:p>
          <a:p>
            <a:pPr marL="2114550" marR="0" lvl="8"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400" b="0" i="0" u="none" strike="noStrike" kern="1200" cap="none" spc="0" normalizeH="0" baseline="0" noProof="0" dirty="0" smtClean="0">
                <a:ln>
                  <a:noFill/>
                </a:ln>
                <a:solidFill>
                  <a:srgbClr val="A6A6A6"/>
                </a:solidFill>
                <a:effectLst/>
                <a:uLnTx/>
                <a:uFillTx/>
                <a:latin typeface="+mn-lt"/>
              </a:rPr>
              <a:t>Fifth level</a:t>
            </a:r>
            <a:endParaRPr kumimoji="0" lang="en-GB" sz="1400" b="0" i="0" u="none" strike="noStrike" kern="1200" cap="none" spc="0" normalizeH="0" baseline="0" noProof="0" dirty="0">
              <a:ln>
                <a:noFill/>
              </a:ln>
              <a:solidFill>
                <a:srgbClr val="A6A6A6"/>
              </a:solidFill>
              <a:effectLst/>
              <a:uLnTx/>
              <a:uFillTx/>
              <a:latin typeface="+mn-lt"/>
            </a:endParaRPr>
          </a:p>
        </p:txBody>
      </p:sp>
      <p:sp>
        <p:nvSpPr>
          <p:cNvPr id="13"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8" name="Flowchart: Off-page Connector 17"/>
          <p:cNvSpPr/>
          <p:nvPr userDrawn="1"/>
        </p:nvSpPr>
        <p:spPr>
          <a:xfrm>
            <a:off x="8431079" y="161033"/>
            <a:ext cx="531198"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24985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326011" y="2919422"/>
            <a:ext cx="6511703" cy="557204"/>
          </a:xfrm>
          <a:prstGeom prst="rect">
            <a:avLst/>
          </a:prstGeom>
        </p:spPr>
        <p:txBody>
          <a:bodyPr anchor="t" anchorCtr="0"/>
          <a:lstStyle>
            <a:lvl1pPr algn="l" defTabSz="816174">
              <a:defRPr sz="4000" baseline="0">
                <a:solidFill>
                  <a:schemeClr val="tx1"/>
                </a:solidFill>
              </a:defRPr>
            </a:lvl1pPr>
          </a:lstStyle>
          <a:p>
            <a:pPr algn="l" defTabSz="1088232"/>
            <a:r>
              <a:rPr kumimoji="0" lang="en-GB" sz="3000" b="1" i="0" u="none" strike="noStrike" kern="1200" cap="none" spc="0" normalizeH="0" baseline="0" noProof="0" dirty="0" smtClean="0">
                <a:ln>
                  <a:noFill/>
                </a:ln>
                <a:solidFill>
                  <a:srgbClr val="808080"/>
                </a:solidFill>
                <a:effectLst/>
                <a:uLnTx/>
                <a:uFillTx/>
                <a:latin typeface="+mj-lt"/>
              </a:rPr>
              <a:t>Presentation Title</a:t>
            </a:r>
            <a:endParaRPr lang="en-CA" sz="3000" b="1" spc="-113"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 Placeholder 3"/>
          <p:cNvSpPr>
            <a:spLocks noGrp="1"/>
          </p:cNvSpPr>
          <p:nvPr>
            <p:ph type="body" sz="quarter" idx="10" hasCustomPrompt="1"/>
          </p:nvPr>
        </p:nvSpPr>
        <p:spPr>
          <a:xfrm>
            <a:off x="1326014" y="3476626"/>
            <a:ext cx="6511700" cy="507551"/>
          </a:xfrm>
          <a:prstGeom prst="rect">
            <a:avLst/>
          </a:prstGeom>
        </p:spPr>
        <p:txBody>
          <a:bodyPr/>
          <a:lstStyle>
            <a:lvl1pPr marL="0" marR="0" indent="0" algn="l" defTabSz="816113" rtl="0" eaLnBrk="1" fontAlgn="auto" latinLnBrk="0" hangingPunct="1">
              <a:lnSpc>
                <a:spcPct val="100000"/>
              </a:lnSpc>
              <a:spcBef>
                <a:spcPts val="0"/>
              </a:spcBef>
              <a:spcAft>
                <a:spcPts val="0"/>
              </a:spcAft>
              <a:buClrTx/>
              <a:buSzTx/>
              <a:buFontTx/>
              <a:buNone/>
              <a:tabLst/>
              <a:defRPr sz="2800" b="0" baseline="0">
                <a:solidFill>
                  <a:schemeClr val="bg1"/>
                </a:solidFill>
              </a:defRPr>
            </a:lvl1pPr>
          </a:lstStyle>
          <a:p>
            <a:pPr marL="0" marR="0" lvl="0" indent="0" algn="l" defTabSz="816113" rtl="0" eaLnBrk="1" fontAlgn="auto" latinLnBrk="0" hangingPunct="1">
              <a:lnSpc>
                <a:spcPct val="100000"/>
              </a:lnSpc>
              <a:spcBef>
                <a:spcPts val="0"/>
              </a:spcBef>
              <a:spcAft>
                <a:spcPts val="0"/>
              </a:spcAft>
              <a:buClrTx/>
              <a:buSzTx/>
              <a:buFontTx/>
              <a:buNone/>
              <a:tabLst/>
              <a:defRPr/>
            </a:pPr>
            <a:r>
              <a:rPr kumimoji="0" lang="en-GB" sz="2100" b="0" i="0" u="none" strike="noStrike" kern="1200" cap="none" spc="0" normalizeH="0" baseline="0" noProof="0" dirty="0" smtClean="0">
                <a:ln>
                  <a:noFill/>
                </a:ln>
                <a:solidFill>
                  <a:srgbClr val="A6A6A6"/>
                </a:solidFill>
                <a:effectLst/>
                <a:uLnTx/>
                <a:uFillTx/>
                <a:latin typeface="+mn-lt"/>
              </a:rPr>
              <a:t>Author</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Tree>
    <p:extLst>
      <p:ext uri="{BB962C8B-B14F-4D97-AF65-F5344CB8AC3E}">
        <p14:creationId xmlns:p14="http://schemas.microsoft.com/office/powerpoint/2010/main" val="119038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Slide - R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6" y="4988754"/>
            <a:ext cx="6635520" cy="558800"/>
          </a:xfrm>
          <a:prstGeom prst="rect">
            <a:avLst/>
          </a:prstGeom>
        </p:spPr>
        <p:txBody>
          <a:bodyPr/>
          <a:lstStyle>
            <a:lvl1pPr algn="l" defTabSz="816174">
              <a:defRPr sz="3600" baseline="0">
                <a:solidFill>
                  <a:schemeClr val="bg2"/>
                </a:solidFill>
              </a:defRPr>
            </a:lvl1pPr>
          </a:lstStyle>
          <a:p>
            <a:pPr algn="l" defTabSz="1088232"/>
            <a:r>
              <a:rPr kumimoji="0" lang="en-GB" sz="2700" b="1" i="0" u="none" strike="noStrike" kern="1200" cap="none" spc="0" normalizeH="0" baseline="0" noProof="0" dirty="0" smtClean="0">
                <a:ln>
                  <a:noFill/>
                </a:ln>
                <a:solidFill>
                  <a:srgbClr val="FFFFFF"/>
                </a:solidFill>
                <a:effectLst/>
                <a:uLnTx/>
                <a:uFillTx/>
                <a:latin typeface="+mj-lt"/>
                <a:ea typeface="+mj-ea"/>
                <a:cs typeface="+mj-cs"/>
              </a:rPr>
              <a:t>Sub-Heading</a:t>
            </a:r>
            <a:endParaRPr lang="en-CA" sz="27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p:cNvSpPr>
            <a:spLocks noGrp="1"/>
          </p:cNvSpPr>
          <p:nvPr>
            <p:ph type="body" sz="quarter" idx="10" hasCustomPrompt="1"/>
          </p:nvPr>
        </p:nvSpPr>
        <p:spPr>
          <a:xfrm>
            <a:off x="442916" y="5547554"/>
            <a:ext cx="6635520" cy="728662"/>
          </a:xfrm>
          <a:prstGeom prst="rect">
            <a:avLst/>
          </a:prstGeom>
        </p:spPr>
        <p:txBody>
          <a:bodyPr/>
          <a:lstStyle>
            <a:lvl1pPr marL="0" marR="0" indent="0"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None/>
              <a:tabLst/>
              <a:defRPr sz="2000" normalizeH="0" baseline="0">
                <a:solidFill>
                  <a:schemeClr val="bg2"/>
                </a:solidFill>
                <a:latin typeface="Open Sans" panose="020B0606030504020204" pitchFamily="34" charset="0"/>
              </a:defRPr>
            </a:lvl1pPr>
          </a:lstStyle>
          <a:p>
            <a:pPr marL="0" marR="0" lvl="0" indent="0"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None/>
              <a:tabLst/>
              <a:defRPr/>
            </a:pPr>
            <a:r>
              <a:rPr kumimoji="0" lang="en-GB" sz="1650" b="0" i="0" u="none" strike="noStrike" kern="1200" cap="none" spc="0" normalizeH="0" baseline="0" noProof="0" dirty="0" smtClean="0">
                <a:ln>
                  <a:noFill/>
                </a:ln>
                <a:solidFill>
                  <a:srgbClr val="FFFFFF"/>
                </a:solidFill>
                <a:effectLst/>
                <a:uLnTx/>
                <a:uFillTx/>
                <a:latin typeface="+mn-lt"/>
              </a:rPr>
              <a:t>More Information...</a:t>
            </a:r>
            <a:endParaRPr kumimoji="0" lang="en-GB" sz="1650" b="0" i="0" u="none" strike="noStrike" kern="1200" cap="none" spc="0" normalizeH="0" baseline="0" noProof="0" dirty="0">
              <a:ln>
                <a:noFill/>
              </a:ln>
              <a:solidFill>
                <a:srgbClr val="FFFFFF"/>
              </a:solidFill>
              <a:effectLst/>
              <a:uLnTx/>
              <a:uFillTx/>
              <a:latin typeface="+mn-lt"/>
            </a:endParaRPr>
          </a:p>
        </p:txBody>
      </p:sp>
    </p:spTree>
    <p:extLst>
      <p:ext uri="{BB962C8B-B14F-4D97-AF65-F5344CB8AC3E}">
        <p14:creationId xmlns:p14="http://schemas.microsoft.com/office/powerpoint/2010/main" val="214204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6" y="4988754"/>
            <a:ext cx="6635520" cy="558800"/>
          </a:xfrm>
          <a:prstGeom prst="rect">
            <a:avLst/>
          </a:prstGeom>
        </p:spPr>
        <p:txBody>
          <a:bodyPr/>
          <a:lstStyle>
            <a:lvl1pPr algn="l" defTabSz="816174">
              <a:defRPr sz="3600" baseline="0">
                <a:solidFill>
                  <a:schemeClr val="bg2"/>
                </a:solidFill>
              </a:defRPr>
            </a:lvl1pPr>
          </a:lstStyle>
          <a:p>
            <a:pPr algn="l" defTabSz="1088232"/>
            <a:r>
              <a:rPr kumimoji="0" lang="en-GB" sz="2700" b="1" i="0" u="none" strike="noStrike" kern="1200" cap="none" spc="0" normalizeH="0" baseline="0" noProof="0" dirty="0" smtClean="0">
                <a:ln>
                  <a:noFill/>
                </a:ln>
                <a:solidFill>
                  <a:srgbClr val="FFFFFF"/>
                </a:solidFill>
                <a:effectLst/>
                <a:uLnTx/>
                <a:uFillTx/>
                <a:latin typeface="+mj-lt"/>
                <a:ea typeface="+mj-ea"/>
                <a:cs typeface="+mj-cs"/>
              </a:rPr>
              <a:t>Sub-Heading</a:t>
            </a:r>
            <a:endParaRPr lang="en-CA" sz="2700" b="1" spc="-113"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Placeholder 3"/>
          <p:cNvSpPr>
            <a:spLocks noGrp="1"/>
          </p:cNvSpPr>
          <p:nvPr>
            <p:ph type="body" sz="quarter" idx="10" hasCustomPrompt="1"/>
          </p:nvPr>
        </p:nvSpPr>
        <p:spPr>
          <a:xfrm>
            <a:off x="442916" y="5547554"/>
            <a:ext cx="6635520" cy="728662"/>
          </a:xfrm>
          <a:prstGeom prst="rect">
            <a:avLst/>
          </a:prstGeom>
        </p:spPr>
        <p:txBody>
          <a:bodyPr/>
          <a:lstStyle>
            <a:lvl1pPr marL="0" marR="0" indent="0"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None/>
              <a:tabLst/>
              <a:defRPr sz="2000" normalizeH="0" baseline="0">
                <a:solidFill>
                  <a:schemeClr val="bg2"/>
                </a:solidFill>
                <a:latin typeface="Open Sans" panose="020B0606030504020204" pitchFamily="34" charset="0"/>
              </a:defRPr>
            </a:lvl1pPr>
          </a:lstStyle>
          <a:p>
            <a:pPr marL="0" marR="0" lvl="0" indent="0"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None/>
              <a:tabLst/>
              <a:defRPr/>
            </a:pPr>
            <a:r>
              <a:rPr kumimoji="0" lang="en-GB" sz="1650" b="0" i="0" u="none" strike="noStrike" kern="1200" cap="none" spc="0" normalizeH="0" baseline="0" noProof="0" dirty="0" smtClean="0">
                <a:ln>
                  <a:noFill/>
                </a:ln>
                <a:solidFill>
                  <a:srgbClr val="FFFFFF"/>
                </a:solidFill>
                <a:effectLst/>
                <a:uLnTx/>
                <a:uFillTx/>
                <a:latin typeface="+mn-lt"/>
              </a:rPr>
              <a:t>More Information...</a:t>
            </a:r>
            <a:endParaRPr kumimoji="0" lang="en-GB" sz="1650" b="0" i="0" u="none" strike="noStrike" kern="1200" cap="none" spc="0" normalizeH="0" baseline="0" noProof="0" dirty="0">
              <a:ln>
                <a:noFill/>
              </a:ln>
              <a:solidFill>
                <a:srgbClr val="FFFFFF"/>
              </a:solidFill>
              <a:effectLst/>
              <a:uLnTx/>
              <a:uFillTx/>
              <a:latin typeface="+mn-lt"/>
            </a:endParaRPr>
          </a:p>
        </p:txBody>
      </p:sp>
    </p:spTree>
    <p:extLst>
      <p:ext uri="{BB962C8B-B14F-4D97-AF65-F5344CB8AC3E}">
        <p14:creationId xmlns:p14="http://schemas.microsoft.com/office/powerpoint/2010/main" val="33681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sp>
        <p:nvSpPr>
          <p:cNvPr id="17" name="Text Placeholder 3"/>
          <p:cNvSpPr>
            <a:spLocks noGrp="1"/>
          </p:cNvSpPr>
          <p:nvPr>
            <p:ph type="body" sz="quarter" idx="10" hasCustomPrompt="1"/>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baseline="0">
                <a:solidFill>
                  <a:schemeClr val="bg1"/>
                </a:solidFill>
              </a:defRPr>
            </a:lvl1pPr>
          </a:lstStyle>
          <a:p>
            <a:pPr marL="0" marR="0" lvl="0" indent="0" algn="l" defTabSz="816134"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smtClean="0">
                <a:ln>
                  <a:noFill/>
                </a:ln>
                <a:solidFill>
                  <a:srgbClr val="FFFFFF">
                    <a:lumMod val="65000"/>
                  </a:srgbClr>
                </a:solidFill>
                <a:effectLst/>
                <a:uLnTx/>
                <a:uFillTx/>
                <a:latin typeface="Open Sans" panose="020B0606030504020204" pitchFamily="34" charset="0"/>
                <a:ea typeface="Open Sans" panose="020B0606030504020204" pitchFamily="34" charset="0"/>
                <a:cs typeface="Open Sans" panose="020B0606030504020204" pitchFamily="34" charset="0"/>
              </a:rPr>
              <a:t>Subtitle</a:t>
            </a:r>
            <a:endParaRPr kumimoji="0" lang="en-CA" sz="1500" b="1" i="0" u="none" strike="noStrike" kern="1200" cap="none" spc="0" normalizeH="0" baseline="0" noProof="0" dirty="0">
              <a:ln>
                <a:noFill/>
              </a:ln>
              <a:solidFill>
                <a:srgbClr val="98CBEB"/>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2" name="Flowchart: Off-page Connector 11"/>
          <p:cNvSpPr/>
          <p:nvPr userDrawn="1"/>
        </p:nvSpPr>
        <p:spPr>
          <a:xfrm>
            <a:off x="8361336" y="161033"/>
            <a:ext cx="600941"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22694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815533" y="1150176"/>
            <a:ext cx="7478315" cy="4793427"/>
          </a:xfrm>
          <a:prstGeom prst="rect">
            <a:avLst/>
          </a:prstGeom>
        </p:spPr>
        <p:txBody>
          <a:bodyPr lIns="46800" tIns="21600" rIns="46800" bIns="21600"/>
          <a:lstStyle>
            <a:lvl1pPr marL="3429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2000" baseline="0">
                <a:solidFill>
                  <a:schemeClr val="bg1"/>
                </a:solidFill>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baseline="0"/>
            </a:lvl2pPr>
            <a:lvl3pPr marL="8001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600" baseline="0">
                <a:solidFill>
                  <a:schemeClr val="bg1"/>
                </a:solidFill>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baseline="0"/>
            </a:lvl4pPr>
            <a:lvl5pPr marL="12573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baseline="0">
                <a:solidFill>
                  <a:schemeClr val="bg1"/>
                </a:solidFill>
              </a:defRPr>
            </a:lvl5pPr>
            <a:lvl7pPr marL="16573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a:solidFill>
                  <a:schemeClr val="bg1"/>
                </a:solidFill>
              </a:defRPr>
            </a:lvl7pPr>
            <a:lvl9pPr marL="21145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100">
                <a:solidFill>
                  <a:schemeClr val="bg1"/>
                </a:solidFill>
              </a:defRPr>
            </a:lvl9pPr>
          </a:lstStyle>
          <a:p>
            <a:pPr marL="342900" marR="0" lvl="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400" b="0" i="0" u="none" strike="noStrike" kern="1200" cap="none" spc="0" normalizeH="0" baseline="0" noProof="0" dirty="0" smtClean="0">
                <a:ln>
                  <a:noFill/>
                </a:ln>
                <a:solidFill>
                  <a:srgbClr val="A6A6A6"/>
                </a:solidFill>
                <a:effectLst/>
                <a:uLnTx/>
                <a:uFillTx/>
                <a:latin typeface="+mn-lt"/>
              </a:rPr>
              <a:t>Click to edit Master text styles</a:t>
            </a:r>
          </a:p>
          <a:p>
            <a:pPr marL="800100" marR="0" lvl="2"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A6A6A6"/>
                </a:solidFill>
                <a:effectLst/>
                <a:uLnTx/>
                <a:uFillTx/>
                <a:latin typeface="+mn-lt"/>
              </a:rPr>
              <a:t>Second level</a:t>
            </a:r>
          </a:p>
          <a:p>
            <a:pPr marL="1257300" marR="0" lvl="4"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800" b="0" i="0" u="none" strike="noStrike" kern="1200" cap="none" spc="0" normalizeH="0" baseline="0" noProof="0" dirty="0" smtClean="0">
                <a:ln>
                  <a:noFill/>
                </a:ln>
                <a:solidFill>
                  <a:srgbClr val="A6A6A6"/>
                </a:solidFill>
                <a:effectLst/>
                <a:uLnTx/>
                <a:uFillTx/>
                <a:latin typeface="+mn-lt"/>
              </a:rPr>
              <a:t>Third level</a:t>
            </a:r>
          </a:p>
          <a:p>
            <a:pPr marL="1657350" marR="0" lvl="6"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A6A6A6"/>
                </a:solidFill>
                <a:effectLst/>
                <a:uLnTx/>
                <a:uFillTx/>
                <a:latin typeface="+mn-lt"/>
              </a:rPr>
              <a:t>Fourth level</a:t>
            </a:r>
          </a:p>
          <a:p>
            <a:pPr marL="2114550" marR="0" lvl="8"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a:pPr>
            <a:r>
              <a:rPr kumimoji="0" lang="en-US" sz="1400" b="0" i="0" u="none" strike="noStrike" kern="1200" cap="none" spc="0" normalizeH="0" baseline="0" noProof="0" dirty="0" smtClean="0">
                <a:ln>
                  <a:noFill/>
                </a:ln>
                <a:solidFill>
                  <a:srgbClr val="A6A6A6"/>
                </a:solidFill>
                <a:effectLst/>
                <a:uLnTx/>
                <a:uFillTx/>
                <a:latin typeface="+mn-lt"/>
              </a:rPr>
              <a:t>Fifth level</a:t>
            </a:r>
            <a:endParaRPr kumimoji="0" lang="en-GB" sz="1400" b="0" i="0" u="none" strike="noStrike" kern="1200" cap="none" spc="0" normalizeH="0" baseline="0" noProof="0" dirty="0">
              <a:ln>
                <a:noFill/>
              </a:ln>
              <a:solidFill>
                <a:srgbClr val="A6A6A6"/>
              </a:solidFill>
              <a:effectLst/>
              <a:uLnTx/>
              <a:uFillTx/>
              <a:latin typeface="+mn-lt"/>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0" name="Flowchart: Off-page Connector 9"/>
          <p:cNvSpPr/>
          <p:nvPr userDrawn="1"/>
        </p:nvSpPr>
        <p:spPr>
          <a:xfrm>
            <a:off x="8384583" y="161033"/>
            <a:ext cx="577693"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
        <p:nvSpPr>
          <p:cNvPr id="11"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spTree>
    <p:extLst>
      <p:ext uri="{BB962C8B-B14F-4D97-AF65-F5344CB8AC3E}">
        <p14:creationId xmlns:p14="http://schemas.microsoft.com/office/powerpoint/2010/main" val="406881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6" name="Text Placeholder 15"/>
          <p:cNvSpPr>
            <a:spLocks noGrp="1"/>
          </p:cNvSpPr>
          <p:nvPr>
            <p:ph type="body" sz="quarter" idx="12" hasCustomPrompt="1"/>
          </p:nvPr>
        </p:nvSpPr>
        <p:spPr>
          <a:xfrm>
            <a:off x="815123" y="1950295"/>
            <a:ext cx="7478315" cy="3976976"/>
          </a:xfrm>
          <a:prstGeom prst="rect">
            <a:avLst/>
          </a:prstGeom>
        </p:spPr>
        <p:txBody>
          <a:bodyPr lIns="46800" tIns="21600" rIns="46800" bIns="21600"/>
          <a:lstStyle>
            <a:lvl1pPr marL="0" indent="0">
              <a:spcBef>
                <a:spcPts val="0"/>
              </a:spcBef>
              <a:buNone/>
              <a:defRPr sz="1600" baseline="0">
                <a:solidFill>
                  <a:schemeClr val="bg1"/>
                </a:solidFill>
              </a:defRPr>
            </a:lvl1pPr>
          </a:lstStyle>
          <a:p>
            <a:pPr lvl="0"/>
            <a:r>
              <a:rPr lang="en-US" dirty="0" smtClean="0"/>
              <a:t>Content</a:t>
            </a:r>
            <a:endParaRPr lang="en-GB" dirty="0"/>
          </a:p>
        </p:txBody>
      </p:sp>
      <p:sp>
        <p:nvSpPr>
          <p:cNvPr id="17"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sp>
        <p:nvSpPr>
          <p:cNvPr id="18" name="Text Placeholder 3"/>
          <p:cNvSpPr>
            <a:spLocks noGrp="1"/>
          </p:cNvSpPr>
          <p:nvPr>
            <p:ph type="body" sz="quarter" idx="10" hasCustomPrompt="1"/>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baseline="0">
                <a:solidFill>
                  <a:schemeClr val="bg1"/>
                </a:solidFill>
              </a:defRPr>
            </a:lvl1pPr>
          </a:lstStyle>
          <a:p>
            <a:pPr marL="0" marR="0" lvl="0" indent="0" algn="l" defTabSz="816134"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smtClean="0">
                <a:ln>
                  <a:noFill/>
                </a:ln>
                <a:solidFill>
                  <a:srgbClr val="FFFFFF">
                    <a:lumMod val="65000"/>
                  </a:srgbClr>
                </a:solidFill>
                <a:effectLst/>
                <a:uLnTx/>
                <a:uFillTx/>
                <a:latin typeface="Open Sans" panose="020B0606030504020204" pitchFamily="34" charset="0"/>
                <a:ea typeface="Open Sans" panose="020B0606030504020204" pitchFamily="34" charset="0"/>
                <a:cs typeface="Open Sans" panose="020B0606030504020204" pitchFamily="34" charset="0"/>
              </a:rPr>
              <a:t>Subtitle</a:t>
            </a:r>
            <a:endParaRPr kumimoji="0" lang="en-CA" sz="1500" b="1" i="0" u="none" strike="noStrike" kern="1200" cap="none" spc="0" normalizeH="0" baseline="0" noProof="0" dirty="0">
              <a:ln>
                <a:noFill/>
              </a:ln>
              <a:solidFill>
                <a:srgbClr val="98CBEB"/>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1" name="Flowchart: Off-page Connector 10"/>
          <p:cNvSpPr/>
          <p:nvPr userDrawn="1"/>
        </p:nvSpPr>
        <p:spPr>
          <a:xfrm>
            <a:off x="8376835" y="161033"/>
            <a:ext cx="585442"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3641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15" name="Text Placeholder 15"/>
          <p:cNvSpPr>
            <a:spLocks noGrp="1"/>
          </p:cNvSpPr>
          <p:nvPr>
            <p:ph type="body" sz="quarter" idx="12" hasCustomPrompt="1"/>
          </p:nvPr>
        </p:nvSpPr>
        <p:spPr>
          <a:xfrm>
            <a:off x="815123" y="1950295"/>
            <a:ext cx="7478315" cy="3976976"/>
          </a:xfrm>
          <a:prstGeom prst="rect">
            <a:avLst/>
          </a:prstGeom>
        </p:spPr>
        <p:txBody>
          <a:bodyPr lIns="46800" tIns="21600" rIns="46800" bIns="21600" numCol="2" spcCol="360000"/>
          <a:lstStyle>
            <a:lvl1pPr marL="0" indent="0">
              <a:spcBef>
                <a:spcPts val="0"/>
              </a:spcBef>
              <a:buNone/>
              <a:defRPr sz="1600" baseline="0">
                <a:solidFill>
                  <a:schemeClr val="bg1"/>
                </a:solidFill>
              </a:defRPr>
            </a:lvl1pPr>
          </a:lstStyle>
          <a:p>
            <a:pPr lvl="0"/>
            <a:r>
              <a:rPr lang="en-US" dirty="0" smtClean="0"/>
              <a:t>Content</a:t>
            </a:r>
            <a:endParaRPr lang="en-GB" dirty="0"/>
          </a:p>
        </p:txBody>
      </p:sp>
      <p:sp>
        <p:nvSpPr>
          <p:cNvPr id="17"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sp>
        <p:nvSpPr>
          <p:cNvPr id="18" name="Text Placeholder 3"/>
          <p:cNvSpPr>
            <a:spLocks noGrp="1"/>
          </p:cNvSpPr>
          <p:nvPr>
            <p:ph type="body" sz="quarter" idx="10" hasCustomPrompt="1"/>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baseline="0">
                <a:solidFill>
                  <a:schemeClr val="bg1"/>
                </a:solidFill>
              </a:defRPr>
            </a:lvl1pPr>
          </a:lstStyle>
          <a:p>
            <a:pPr marL="0" marR="0" lvl="0" indent="0" algn="l" defTabSz="816134"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smtClean="0">
                <a:ln>
                  <a:noFill/>
                </a:ln>
                <a:solidFill>
                  <a:srgbClr val="FFFFFF">
                    <a:lumMod val="65000"/>
                  </a:srgbClr>
                </a:solidFill>
                <a:effectLst/>
                <a:uLnTx/>
                <a:uFillTx/>
                <a:latin typeface="Open Sans" panose="020B0606030504020204" pitchFamily="34" charset="0"/>
                <a:ea typeface="Open Sans" panose="020B0606030504020204" pitchFamily="34" charset="0"/>
                <a:cs typeface="Open Sans" panose="020B0606030504020204" pitchFamily="34" charset="0"/>
              </a:rPr>
              <a:t>Subtitle</a:t>
            </a:r>
            <a:endParaRPr kumimoji="0" lang="en-CA" sz="1500" b="1" i="0" u="none" strike="noStrike" kern="1200" cap="none" spc="0" normalizeH="0" baseline="0" noProof="0" dirty="0">
              <a:ln>
                <a:noFill/>
              </a:ln>
              <a:solidFill>
                <a:srgbClr val="98CBEB"/>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2" name="Flowchart: Off-page Connector 11"/>
          <p:cNvSpPr/>
          <p:nvPr userDrawn="1"/>
        </p:nvSpPr>
        <p:spPr>
          <a:xfrm>
            <a:off x="8345837" y="161033"/>
            <a:ext cx="616439"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237557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16" name="Text Placeholder 15"/>
          <p:cNvSpPr>
            <a:spLocks noGrp="1"/>
          </p:cNvSpPr>
          <p:nvPr>
            <p:ph type="body" sz="quarter" idx="12" hasCustomPrompt="1"/>
          </p:nvPr>
        </p:nvSpPr>
        <p:spPr>
          <a:xfrm>
            <a:off x="815123" y="1950295"/>
            <a:ext cx="7478315" cy="3976976"/>
          </a:xfrm>
          <a:prstGeom prst="rect">
            <a:avLst/>
          </a:prstGeom>
        </p:spPr>
        <p:txBody>
          <a:bodyPr lIns="46800" tIns="21600" rIns="46800" bIns="21600" numCol="3" spcCol="360000"/>
          <a:lstStyle>
            <a:lvl1pPr marL="0" indent="0">
              <a:spcBef>
                <a:spcPts val="0"/>
              </a:spcBef>
              <a:buNone/>
              <a:defRPr sz="1600" baseline="0">
                <a:solidFill>
                  <a:schemeClr val="bg1"/>
                </a:solidFill>
              </a:defRPr>
            </a:lvl1pPr>
          </a:lstStyle>
          <a:p>
            <a:pPr lvl="0"/>
            <a:r>
              <a:rPr lang="en-US" dirty="0" smtClean="0"/>
              <a:t>Content</a:t>
            </a:r>
            <a:endParaRPr lang="en-GB" dirty="0"/>
          </a:p>
        </p:txBody>
      </p:sp>
      <p:sp>
        <p:nvSpPr>
          <p:cNvPr id="18" name="Title 1"/>
          <p:cNvSpPr>
            <a:spLocks noGrp="1"/>
          </p:cNvSpPr>
          <p:nvPr>
            <p:ph type="title" hasCustomPrompt="1"/>
          </p:nvPr>
        </p:nvSpPr>
        <p:spPr>
          <a:xfrm>
            <a:off x="815529" y="599727"/>
            <a:ext cx="7477906" cy="534121"/>
          </a:xfrm>
          <a:prstGeom prst="rect">
            <a:avLst/>
          </a:prstGeom>
        </p:spPr>
        <p:txBody>
          <a:bodyPr lIns="46800" tIns="21600" rIns="46800" bIns="21600"/>
          <a:lstStyle>
            <a:lvl1pPr>
              <a:defRPr sz="3600" b="1" baseline="0">
                <a:solidFill>
                  <a:schemeClr val="tx1"/>
                </a:solidFill>
              </a:defRPr>
            </a:lvl1pPr>
          </a:lstStyle>
          <a:p>
            <a:r>
              <a:rPr lang="en-US" dirty="0" smtClean="0"/>
              <a:t>Title</a:t>
            </a:r>
            <a:endParaRPr lang="en-GB" dirty="0"/>
          </a:p>
        </p:txBody>
      </p:sp>
      <p:sp>
        <p:nvSpPr>
          <p:cNvPr id="19" name="Text Placeholder 3"/>
          <p:cNvSpPr>
            <a:spLocks noGrp="1"/>
          </p:cNvSpPr>
          <p:nvPr>
            <p:ph type="body" sz="quarter" idx="10" hasCustomPrompt="1"/>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baseline="0">
                <a:solidFill>
                  <a:schemeClr val="bg1"/>
                </a:solidFill>
              </a:defRPr>
            </a:lvl1pPr>
          </a:lstStyle>
          <a:p>
            <a:pPr marL="0" marR="0" lvl="0" indent="0" algn="l" defTabSz="816134"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smtClean="0">
                <a:ln>
                  <a:noFill/>
                </a:ln>
                <a:solidFill>
                  <a:srgbClr val="FFFFFF">
                    <a:lumMod val="65000"/>
                  </a:srgbClr>
                </a:solidFill>
                <a:effectLst/>
                <a:uLnTx/>
                <a:uFillTx/>
                <a:latin typeface="Open Sans" panose="020B0606030504020204" pitchFamily="34" charset="0"/>
                <a:ea typeface="Open Sans" panose="020B0606030504020204" pitchFamily="34" charset="0"/>
                <a:cs typeface="Open Sans" panose="020B0606030504020204" pitchFamily="34" charset="0"/>
              </a:rPr>
              <a:t>Subtitle</a:t>
            </a:r>
            <a:endParaRPr kumimoji="0" lang="en-CA" sz="1500" b="1" i="0" u="none" strike="noStrike" kern="1200" cap="none" spc="0" normalizeH="0" baseline="0" noProof="0" dirty="0">
              <a:ln>
                <a:noFill/>
              </a:ln>
              <a:solidFill>
                <a:srgbClr val="98CBEB"/>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47084" y="6153160"/>
            <a:ext cx="1815192" cy="474441"/>
          </a:xfrm>
          <a:prstGeom prst="rect">
            <a:avLst/>
          </a:prstGeom>
        </p:spPr>
      </p:pic>
      <p:sp>
        <p:nvSpPr>
          <p:cNvPr id="13" name="Flowchart: Off-page Connector 12"/>
          <p:cNvSpPr/>
          <p:nvPr userDrawn="1"/>
        </p:nvSpPr>
        <p:spPr>
          <a:xfrm>
            <a:off x="8345837" y="161033"/>
            <a:ext cx="616439" cy="261242"/>
          </a:xfrm>
          <a:prstGeom prst="flowChartOffpageConnector">
            <a:avLst/>
          </a:prstGeom>
          <a:solidFill>
            <a:srgbClr val="98CBE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B18C208A-57AB-46A8-A639-8C09399A086B}" type="slidenum">
              <a:rPr lang="es-HN" sz="1400" b="1" smtClean="0">
                <a:solidFill>
                  <a:schemeClr val="bg2"/>
                </a:solidFill>
              </a:rPr>
              <a:t>‹#›</a:t>
            </a:fld>
            <a:endParaRPr lang="es-HN" sz="1400" b="1" dirty="0" smtClean="0">
              <a:solidFill>
                <a:schemeClr val="bg2"/>
              </a:solidFill>
            </a:endParaRPr>
          </a:p>
        </p:txBody>
      </p:sp>
    </p:spTree>
    <p:extLst>
      <p:ext uri="{BB962C8B-B14F-4D97-AF65-F5344CB8AC3E}">
        <p14:creationId xmlns:p14="http://schemas.microsoft.com/office/powerpoint/2010/main" val="396283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817411"/>
      </p:ext>
    </p:extLst>
  </p:cSld>
  <p:clrMap bg1="lt1" tx1="dk1" bg2="lt2" tx2="dk2" accent1="accent1" accent2="accent2" accent3="accent3" accent4="accent4" accent5="accent5" accent6="accent6" hlink="hlink" folHlink="folHlink"/>
  <p:sldLayoutIdLst>
    <p:sldLayoutId id="2147483671" r:id="rId1"/>
    <p:sldLayoutId id="2147483692" r:id="rId2"/>
    <p:sldLayoutId id="2147483673" r:id="rId3"/>
    <p:sldLayoutId id="2147483674" r:id="rId4"/>
    <p:sldLayoutId id="2147483680" r:id="rId5"/>
    <p:sldLayoutId id="2147483675" r:id="rId6"/>
    <p:sldLayoutId id="2147483676" r:id="rId7"/>
    <p:sldLayoutId id="2147483677" r:id="rId8"/>
    <p:sldLayoutId id="2147483678" r:id="rId9"/>
    <p:sldLayoutId id="2147483682" r:id="rId10"/>
    <p:sldLayoutId id="2147483681"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11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Overview Of The Objects</a:t>
            </a:r>
            <a:endParaRPr lang="en-GB" dirty="0"/>
          </a:p>
        </p:txBody>
      </p:sp>
      <p:sp>
        <p:nvSpPr>
          <p:cNvPr id="4" name="Text Placeholder 3"/>
          <p:cNvSpPr>
            <a:spLocks noGrp="1"/>
          </p:cNvSpPr>
          <p:nvPr>
            <p:ph type="body" sz="quarter" idx="10"/>
          </p:nvPr>
        </p:nvSpPr>
        <p:spPr/>
        <p:txBody>
          <a:bodyPr/>
          <a:lstStyle/>
          <a:p>
            <a:r>
              <a:rPr lang="en-GB" dirty="0" smtClean="0">
                <a:solidFill>
                  <a:schemeClr val="tx1"/>
                </a:solidFill>
              </a:rPr>
              <a:t>Availability By Version:</a:t>
            </a:r>
            <a:endParaRPr lang="en-GB"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814948719"/>
              </p:ext>
            </p:extLst>
          </p:nvPr>
        </p:nvGraphicFramePr>
        <p:xfrm>
          <a:off x="836021" y="1985555"/>
          <a:ext cx="6586220" cy="3944982"/>
        </p:xfrm>
        <a:graphic>
          <a:graphicData uri="http://schemas.openxmlformats.org/drawingml/2006/table">
            <a:tbl>
              <a:tblPr firstRow="1" bandRow="1">
                <a:tableStyleId>{3B4B98B0-60AC-42C2-AFA5-B58CD77FA1E5}</a:tableStyleId>
              </a:tblPr>
              <a:tblGrid>
                <a:gridCol w="2087880"/>
                <a:gridCol w="1236980"/>
                <a:gridCol w="1935480"/>
                <a:gridCol w="1325880"/>
              </a:tblGrid>
              <a:tr h="657497">
                <a:tc>
                  <a:txBody>
                    <a:bodyPr/>
                    <a:lstStyle/>
                    <a:p>
                      <a:pPr algn="ctr"/>
                      <a:r>
                        <a:rPr lang="en-GB" sz="1800" dirty="0" smtClean="0"/>
                        <a:t>Preactor Licence</a:t>
                      </a:r>
                      <a:endParaRPr lang="en-GB" sz="1800" dirty="0"/>
                    </a:p>
                  </a:txBody>
                  <a:tcPr/>
                </a:tc>
                <a:tc>
                  <a:txBody>
                    <a:bodyPr/>
                    <a:lstStyle/>
                    <a:p>
                      <a:pPr algn="ctr"/>
                      <a:r>
                        <a:rPr lang="en-GB" sz="1800" dirty="0" err="1" smtClean="0"/>
                        <a:t>IPreactor</a:t>
                      </a:r>
                      <a:endParaRPr lang="en-GB" sz="1800" dirty="0"/>
                    </a:p>
                  </a:txBody>
                  <a:tcPr/>
                </a:tc>
                <a:tc>
                  <a:txBody>
                    <a:bodyPr/>
                    <a:lstStyle/>
                    <a:p>
                      <a:pPr algn="ctr"/>
                      <a:r>
                        <a:rPr lang="en-GB" sz="1800" dirty="0" err="1" smtClean="0"/>
                        <a:t>IPlanningBoard</a:t>
                      </a:r>
                      <a:endParaRPr lang="en-GB" sz="1800" dirty="0"/>
                    </a:p>
                  </a:txBody>
                  <a:tcPr/>
                </a:tc>
                <a:tc>
                  <a:txBody>
                    <a:bodyPr/>
                    <a:lstStyle/>
                    <a:p>
                      <a:pPr algn="ctr"/>
                      <a:r>
                        <a:rPr lang="en-GB" sz="1800" dirty="0" smtClean="0"/>
                        <a:t>Comment</a:t>
                      </a:r>
                      <a:endParaRPr lang="en-GB" sz="1800" dirty="0"/>
                    </a:p>
                  </a:txBody>
                  <a:tcPr/>
                </a:tc>
              </a:tr>
              <a:tr h="657497">
                <a:tc>
                  <a:txBody>
                    <a:bodyPr/>
                    <a:lstStyle/>
                    <a:p>
                      <a:pPr algn="r"/>
                      <a:r>
                        <a:rPr lang="en-GB" sz="1800" dirty="0" smtClean="0"/>
                        <a:t>Express</a:t>
                      </a:r>
                      <a:endParaRPr lang="en-GB" sz="1800" dirty="0"/>
                    </a:p>
                  </a:txBody>
                  <a:tcPr/>
                </a:tc>
                <a:tc>
                  <a:txBody>
                    <a:bodyPr/>
                    <a:lstStyle/>
                    <a:p>
                      <a:pPr algn="ctr"/>
                      <a:r>
                        <a:rPr lang="en-GB" sz="1800" dirty="0" smtClean="0"/>
                        <a:t>No</a:t>
                      </a:r>
                      <a:endParaRPr lang="en-GB" sz="1800" dirty="0"/>
                    </a:p>
                  </a:txBody>
                  <a:tcPr/>
                </a:tc>
                <a:tc>
                  <a:txBody>
                    <a:bodyPr/>
                    <a:lstStyle/>
                    <a:p>
                      <a:pPr algn="ctr"/>
                      <a:r>
                        <a:rPr lang="en-GB" sz="1800" dirty="0" smtClean="0"/>
                        <a:t>No</a:t>
                      </a:r>
                      <a:endParaRPr lang="en-GB" sz="1800" dirty="0"/>
                    </a:p>
                  </a:txBody>
                  <a:tcPr/>
                </a:tc>
                <a:tc>
                  <a:txBody>
                    <a:bodyPr/>
                    <a:lstStyle/>
                    <a:p>
                      <a:pPr algn="ctr"/>
                      <a:endParaRPr lang="en-GB" sz="1800" dirty="0"/>
                    </a:p>
                  </a:txBody>
                  <a:tcPr/>
                </a:tc>
              </a:tr>
              <a:tr h="657497">
                <a:tc>
                  <a:txBody>
                    <a:bodyPr/>
                    <a:lstStyle/>
                    <a:p>
                      <a:pPr algn="r"/>
                      <a:r>
                        <a:rPr lang="en-GB" sz="1800" dirty="0" smtClean="0"/>
                        <a:t>200 FCS</a:t>
                      </a:r>
                      <a:endParaRPr lang="en-GB" sz="1800" dirty="0"/>
                    </a:p>
                  </a:txBody>
                  <a:tcPr/>
                </a:tc>
                <a:tc>
                  <a:txBody>
                    <a:bodyPr/>
                    <a:lstStyle/>
                    <a:p>
                      <a:pPr algn="ctr"/>
                      <a:r>
                        <a:rPr lang="en-GB" sz="1800" dirty="0" smtClean="0"/>
                        <a:t>Yes</a:t>
                      </a:r>
                      <a:endParaRPr lang="en-GB" sz="1800" dirty="0"/>
                    </a:p>
                  </a:txBody>
                  <a:tcPr/>
                </a:tc>
                <a:tc>
                  <a:txBody>
                    <a:bodyPr/>
                    <a:lstStyle/>
                    <a:p>
                      <a:pPr algn="ctr"/>
                      <a:r>
                        <a:rPr lang="en-GB" sz="1800" dirty="0" smtClean="0"/>
                        <a:t>No</a:t>
                      </a:r>
                      <a:endParaRPr lang="en-GB" sz="1800" dirty="0"/>
                    </a:p>
                  </a:txBody>
                  <a:tcPr/>
                </a:tc>
                <a:tc>
                  <a:txBody>
                    <a:bodyPr/>
                    <a:lstStyle/>
                    <a:p>
                      <a:pPr algn="ctr"/>
                      <a:endParaRPr lang="en-GB" sz="1800" dirty="0"/>
                    </a:p>
                  </a:txBody>
                  <a:tcPr/>
                </a:tc>
              </a:tr>
              <a:tr h="657497">
                <a:tc>
                  <a:txBody>
                    <a:bodyPr/>
                    <a:lstStyle/>
                    <a:p>
                      <a:pPr algn="r"/>
                      <a:r>
                        <a:rPr lang="en-GB" sz="1800" dirty="0" smtClean="0"/>
                        <a:t>300 FCS</a:t>
                      </a:r>
                      <a:endParaRPr lang="en-GB" sz="1800" dirty="0"/>
                    </a:p>
                  </a:txBody>
                  <a:tcPr/>
                </a:tc>
                <a:tc>
                  <a:txBody>
                    <a:bodyPr/>
                    <a:lstStyle/>
                    <a:p>
                      <a:pPr algn="ctr"/>
                      <a:r>
                        <a:rPr lang="en-GB" sz="1800" dirty="0" smtClean="0"/>
                        <a:t>Yes</a:t>
                      </a:r>
                      <a:endParaRPr lang="en-GB" sz="1800" dirty="0"/>
                    </a:p>
                  </a:txBody>
                  <a:tcPr/>
                </a:tc>
                <a:tc>
                  <a:txBody>
                    <a:bodyPr/>
                    <a:lstStyle/>
                    <a:p>
                      <a:pPr algn="ctr"/>
                      <a:r>
                        <a:rPr lang="en-GB" sz="1800" dirty="0" smtClean="0"/>
                        <a:t>Partial</a:t>
                      </a:r>
                      <a:endParaRPr lang="en-GB" sz="1800" dirty="0"/>
                    </a:p>
                  </a:txBody>
                  <a:tcPr/>
                </a:tc>
                <a:tc>
                  <a:txBody>
                    <a:bodyPr/>
                    <a:lstStyle/>
                    <a:p>
                      <a:pPr algn="ctr"/>
                      <a:r>
                        <a:rPr lang="en-GB" sz="1800" dirty="0" smtClean="0"/>
                        <a:t>Read Only</a:t>
                      </a:r>
                      <a:endParaRPr lang="en-GB" sz="1800" dirty="0"/>
                    </a:p>
                  </a:txBody>
                  <a:tcPr/>
                </a:tc>
              </a:tr>
              <a:tr h="657497">
                <a:tc>
                  <a:txBody>
                    <a:bodyPr/>
                    <a:lstStyle/>
                    <a:p>
                      <a:pPr algn="r"/>
                      <a:r>
                        <a:rPr lang="en-GB" sz="1800" dirty="0" smtClean="0"/>
                        <a:t>400 APS (SMC)</a:t>
                      </a:r>
                      <a:endParaRPr lang="en-GB" sz="1800" dirty="0"/>
                    </a:p>
                  </a:txBody>
                  <a:tcPr/>
                </a:tc>
                <a:tc>
                  <a:txBody>
                    <a:bodyPr/>
                    <a:lstStyle/>
                    <a:p>
                      <a:pPr algn="ctr"/>
                      <a:r>
                        <a:rPr lang="en-GB" sz="1800" dirty="0" smtClean="0"/>
                        <a:t>Yes</a:t>
                      </a:r>
                      <a:endParaRPr lang="en-GB" sz="1800" dirty="0"/>
                    </a:p>
                  </a:txBody>
                  <a:tcPr/>
                </a:tc>
                <a:tc>
                  <a:txBody>
                    <a:bodyPr/>
                    <a:lstStyle/>
                    <a:p>
                      <a:pPr algn="ctr"/>
                      <a:r>
                        <a:rPr lang="en-GB" sz="1800" dirty="0" smtClean="0"/>
                        <a:t>Yes</a:t>
                      </a:r>
                      <a:endParaRPr lang="en-GB" sz="1800" dirty="0"/>
                    </a:p>
                  </a:txBody>
                  <a:tcPr/>
                </a:tc>
                <a:tc>
                  <a:txBody>
                    <a:bodyPr/>
                    <a:lstStyle/>
                    <a:p>
                      <a:pPr algn="ctr"/>
                      <a:endParaRPr lang="en-GB" sz="1800" dirty="0"/>
                    </a:p>
                  </a:txBody>
                  <a:tcPr/>
                </a:tc>
              </a:tr>
              <a:tr h="657497">
                <a:tc>
                  <a:txBody>
                    <a:bodyPr/>
                    <a:lstStyle/>
                    <a:p>
                      <a:pPr algn="r"/>
                      <a:r>
                        <a:rPr lang="en-GB" sz="1800" dirty="0" smtClean="0"/>
                        <a:t>500 APS (AMC)</a:t>
                      </a:r>
                      <a:endParaRPr lang="en-GB" sz="1800" dirty="0"/>
                    </a:p>
                  </a:txBody>
                  <a:tcPr/>
                </a:tc>
                <a:tc>
                  <a:txBody>
                    <a:bodyPr/>
                    <a:lstStyle/>
                    <a:p>
                      <a:pPr algn="ctr"/>
                      <a:r>
                        <a:rPr lang="en-GB" sz="1800" dirty="0" smtClean="0"/>
                        <a:t>Yes</a:t>
                      </a:r>
                      <a:endParaRPr lang="en-GB" sz="1800" dirty="0"/>
                    </a:p>
                  </a:txBody>
                  <a:tcPr/>
                </a:tc>
                <a:tc>
                  <a:txBody>
                    <a:bodyPr/>
                    <a:lstStyle/>
                    <a:p>
                      <a:pPr algn="ctr"/>
                      <a:r>
                        <a:rPr lang="en-GB" sz="1800" dirty="0" smtClean="0"/>
                        <a:t>Yes</a:t>
                      </a:r>
                      <a:endParaRPr lang="en-GB" sz="1800" dirty="0"/>
                    </a:p>
                  </a:txBody>
                  <a:tcPr/>
                </a:tc>
                <a:tc>
                  <a:txBody>
                    <a:bodyPr/>
                    <a:lstStyle/>
                    <a:p>
                      <a:pPr algn="ctr"/>
                      <a:endParaRPr lang="en-GB" sz="1800" dirty="0"/>
                    </a:p>
                  </a:txBody>
                  <a:tcPr/>
                </a:tc>
              </a:tr>
            </a:tbl>
          </a:graphicData>
        </a:graphic>
      </p:graphicFrame>
    </p:spTree>
    <p:extLst>
      <p:ext uri="{BB962C8B-B14F-4D97-AF65-F5344CB8AC3E}">
        <p14:creationId xmlns:p14="http://schemas.microsoft.com/office/powerpoint/2010/main" val="319311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8"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2 </a:t>
            </a:r>
            <a:endParaRPr lang="en-GB" sz="2400" dirty="0"/>
          </a:p>
        </p:txBody>
      </p:sp>
      <p:sp>
        <p:nvSpPr>
          <p:cNvPr id="5" name="Rectangle 4"/>
          <p:cNvSpPr/>
          <p:nvPr/>
        </p:nvSpPr>
        <p:spPr>
          <a:xfrm>
            <a:off x="357158" y="1824956"/>
            <a:ext cx="8286808" cy="4247317"/>
          </a:xfrm>
          <a:prstGeom prst="rect">
            <a:avLst/>
          </a:prstGeom>
        </p:spPr>
        <p:txBody>
          <a:bodyPr wrap="square">
            <a:spAutoFit/>
          </a:bodyPr>
          <a:lstStyle/>
          <a:p>
            <a:r>
              <a:rPr lang="en-GB" dirty="0" smtClean="0">
                <a:solidFill>
                  <a:srgbClr val="0000FF"/>
                </a:solidFill>
              </a:rPr>
              <a:t>case</a:t>
            </a:r>
            <a:r>
              <a:rPr lang="en-GB" dirty="0" smtClean="0">
                <a:solidFill>
                  <a:srgbClr val="010000"/>
                </a:solidFill>
              </a:rPr>
              <a:t> </a:t>
            </a:r>
            <a:r>
              <a:rPr lang="en-GB" dirty="0" err="1" smtClean="0">
                <a:solidFill>
                  <a:srgbClr val="2B91AF"/>
                </a:solidFill>
              </a:rPr>
              <a:t>EventTypes</a:t>
            </a:r>
            <a:r>
              <a:rPr lang="en-GB" dirty="0" err="1" smtClean="0">
                <a:solidFill>
                  <a:srgbClr val="010000"/>
                </a:solidFill>
              </a:rPr>
              <a:t>.QueueChange</a:t>
            </a:r>
            <a:r>
              <a:rPr lang="en-GB" dirty="0" smtClean="0">
                <a:solidFill>
                  <a:srgbClr val="010000"/>
                </a:solidFill>
              </a:rPr>
              <a:t>:</a:t>
            </a:r>
          </a:p>
          <a:p>
            <a:r>
              <a:rPr lang="en-GB" dirty="0" smtClean="0">
                <a:solidFill>
                  <a:srgbClr val="008000"/>
                </a:solidFill>
              </a:rPr>
              <a:t>   // Event Parameter 1 is the number of the queue that changed</a:t>
            </a:r>
          </a:p>
          <a:p>
            <a:r>
              <a:rPr lang="en-GB" dirty="0" smtClean="0">
                <a:solidFill>
                  <a:srgbClr val="008000"/>
                </a:solidFill>
              </a:rPr>
              <a:t>   // check all resources which use this queue</a:t>
            </a:r>
          </a:p>
          <a:p>
            <a:r>
              <a:rPr lang="en-GB" dirty="0" smtClean="0">
                <a:solidFill>
                  <a:srgbClr val="0000FF"/>
                </a:solidFill>
              </a:rPr>
              <a:t>   int</a:t>
            </a:r>
            <a:r>
              <a:rPr lang="en-GB" dirty="0" smtClean="0">
                <a:solidFill>
                  <a:srgbClr val="010000"/>
                </a:solidFill>
              </a:rPr>
              <a:t> </a:t>
            </a:r>
            <a:r>
              <a:rPr lang="en-GB" dirty="0" err="1" smtClean="0">
                <a:solidFill>
                  <a:srgbClr val="010000"/>
                </a:solidFill>
              </a:rPr>
              <a:t>ResIndex</a:t>
            </a:r>
            <a:r>
              <a:rPr lang="en-GB" dirty="0" smtClean="0">
                <a:solidFill>
                  <a:srgbClr val="010000"/>
                </a:solidFill>
              </a:rPr>
              <a:t> = 1;</a:t>
            </a:r>
          </a:p>
          <a:p>
            <a:r>
              <a:rPr lang="en-GB" dirty="0" smtClean="0">
                <a:solidFill>
                  <a:srgbClr val="010000"/>
                </a:solidFill>
              </a:rPr>
              <a:t>   </a:t>
            </a:r>
            <a:r>
              <a:rPr lang="en-GB" dirty="0" err="1" smtClean="0">
                <a:solidFill>
                  <a:srgbClr val="010000"/>
                </a:solidFill>
              </a:rPr>
              <a:t>QName</a:t>
            </a:r>
            <a:r>
              <a:rPr lang="en-GB" dirty="0" smtClean="0">
                <a:solidFill>
                  <a:srgbClr val="010000"/>
                </a:solidFill>
              </a:rPr>
              <a:t> =             </a:t>
            </a:r>
          </a:p>
          <a:p>
            <a:r>
              <a:rPr lang="en-GB" dirty="0">
                <a:solidFill>
                  <a:srgbClr val="010000"/>
                </a:solidFill>
              </a:rPr>
              <a:t> </a:t>
            </a:r>
            <a:r>
              <a:rPr lang="en-GB" dirty="0" smtClean="0">
                <a:solidFill>
                  <a:srgbClr val="010000"/>
                </a:solidFill>
              </a:rPr>
              <a:t>  </a:t>
            </a:r>
            <a:r>
              <a:rPr lang="en-GB" dirty="0" err="1" smtClean="0">
                <a:solidFill>
                  <a:srgbClr val="010000"/>
                </a:solidFill>
              </a:rPr>
              <a:t>planningBoard.GetQueueName</a:t>
            </a:r>
            <a:r>
              <a:rPr lang="en-GB" dirty="0" smtClean="0">
                <a:solidFill>
                  <a:srgbClr val="010000"/>
                </a:solidFill>
              </a:rPr>
              <a:t>(EventParameters.Value.Parameter1);</a:t>
            </a:r>
          </a:p>
          <a:p>
            <a:endParaRPr lang="en-GB" dirty="0">
              <a:solidFill>
                <a:srgbClr val="010000"/>
              </a:solidFill>
            </a:endParaRPr>
          </a:p>
          <a:p>
            <a:r>
              <a:rPr lang="en-GB" dirty="0" smtClean="0">
                <a:solidFill>
                  <a:srgbClr val="0000FF"/>
                </a:solidFill>
              </a:rPr>
              <a:t>   while</a:t>
            </a:r>
            <a:r>
              <a:rPr lang="en-GB" dirty="0" smtClean="0">
                <a:solidFill>
                  <a:srgbClr val="010000"/>
                </a:solidFill>
              </a:rPr>
              <a:t> (</a:t>
            </a:r>
            <a:r>
              <a:rPr lang="en-GB" dirty="0" err="1" smtClean="0">
                <a:solidFill>
                  <a:srgbClr val="010000"/>
                </a:solidFill>
              </a:rPr>
              <a:t>planningBoard.GetQueuesResource</a:t>
            </a:r>
            <a:r>
              <a:rPr lang="en-GB" dirty="0" smtClean="0">
                <a:solidFill>
                  <a:srgbClr val="010000"/>
                </a:solidFill>
              </a:rPr>
              <a:t>(</a:t>
            </a:r>
            <a:r>
              <a:rPr lang="en-GB" dirty="0" err="1" smtClean="0">
                <a:solidFill>
                  <a:srgbClr val="010000"/>
                </a:solidFill>
              </a:rPr>
              <a:t>QName</a:t>
            </a:r>
            <a:r>
              <a:rPr lang="en-GB" dirty="0" smtClean="0">
                <a:solidFill>
                  <a:srgbClr val="010000"/>
                </a:solidFill>
              </a:rPr>
              <a:t>, </a:t>
            </a:r>
            <a:r>
              <a:rPr lang="en-GB" dirty="0" err="1" smtClean="0">
                <a:solidFill>
                  <a:srgbClr val="010000"/>
                </a:solidFill>
              </a:rPr>
              <a:t>ResIndex</a:t>
            </a:r>
            <a:r>
              <a:rPr lang="en-GB" dirty="0" smtClean="0">
                <a:solidFill>
                  <a:srgbClr val="010000"/>
                </a:solidFill>
              </a:rPr>
              <a:t>, </a:t>
            </a:r>
            <a:r>
              <a:rPr lang="en-GB" dirty="0" smtClean="0">
                <a:solidFill>
                  <a:srgbClr val="0000FF"/>
                </a:solidFill>
              </a:rPr>
              <a:t>ref</a:t>
            </a:r>
            <a:r>
              <a:rPr lang="en-GB" dirty="0" smtClean="0">
                <a:solidFill>
                  <a:srgbClr val="010000"/>
                </a:solidFill>
              </a:rPr>
              <a:t> </a:t>
            </a:r>
            <a:r>
              <a:rPr lang="en-GB" dirty="0" err="1" smtClean="0">
                <a:solidFill>
                  <a:srgbClr val="010000"/>
                </a:solidFill>
              </a:rPr>
              <a:t>ResRec</a:t>
            </a:r>
            <a:r>
              <a:rPr lang="en-GB" dirty="0" smtClean="0">
                <a:solidFill>
                  <a:srgbClr val="010000"/>
                </a:solidFill>
              </a:rPr>
              <a:t>))</a:t>
            </a:r>
          </a:p>
          <a:p>
            <a:r>
              <a:rPr lang="en-GB" dirty="0" smtClean="0">
                <a:solidFill>
                  <a:srgbClr val="010000"/>
                </a:solidFill>
              </a:rPr>
              <a:t>         {</a:t>
            </a:r>
          </a:p>
          <a:p>
            <a:r>
              <a:rPr lang="en-GB" dirty="0" smtClean="0">
                <a:solidFill>
                  <a:srgbClr val="010000"/>
                </a:solidFill>
              </a:rPr>
              <a:t>            </a:t>
            </a:r>
            <a:r>
              <a:rPr lang="en-GB" dirty="0" err="1" smtClean="0">
                <a:solidFill>
                  <a:srgbClr val="010000"/>
                </a:solidFill>
              </a:rPr>
              <a:t>ScheduleOperations</a:t>
            </a:r>
            <a:r>
              <a:rPr lang="en-GB" dirty="0" smtClean="0">
                <a:solidFill>
                  <a:srgbClr val="010000"/>
                </a:solidFill>
              </a:rPr>
              <a:t>(</a:t>
            </a:r>
            <a:r>
              <a:rPr lang="en-GB" dirty="0" err="1" smtClean="0">
                <a:solidFill>
                  <a:srgbClr val="010000"/>
                </a:solidFill>
              </a:rPr>
              <a:t>preactor</a:t>
            </a:r>
            <a:r>
              <a:rPr lang="en-GB" dirty="0" smtClean="0">
                <a:solidFill>
                  <a:srgbClr val="010000"/>
                </a:solidFill>
              </a:rPr>
              <a:t>, </a:t>
            </a:r>
            <a:r>
              <a:rPr lang="en-GB" dirty="0" err="1" smtClean="0">
                <a:solidFill>
                  <a:srgbClr val="010000"/>
                </a:solidFill>
              </a:rPr>
              <a:t>QName</a:t>
            </a:r>
            <a:r>
              <a:rPr lang="en-GB" dirty="0" smtClean="0">
                <a:solidFill>
                  <a:srgbClr val="010000"/>
                </a:solidFill>
              </a:rPr>
              <a:t>, </a:t>
            </a:r>
            <a:r>
              <a:rPr lang="en-GB" dirty="0" err="1" smtClean="0">
                <a:solidFill>
                  <a:srgbClr val="010000"/>
                </a:solidFill>
              </a:rPr>
              <a:t>ResRec</a:t>
            </a:r>
            <a:r>
              <a:rPr lang="en-GB" dirty="0" smtClean="0">
                <a:solidFill>
                  <a:srgbClr val="010000"/>
                </a:solidFill>
              </a:rPr>
              <a:t>, 			</a:t>
            </a:r>
            <a:r>
              <a:rPr lang="en-GB" dirty="0" err="1" smtClean="0">
                <a:solidFill>
                  <a:srgbClr val="010000"/>
                </a:solidFill>
              </a:rPr>
              <a:t>EventParameters.Value.EventTime</a:t>
            </a:r>
            <a:r>
              <a:rPr lang="en-GB" dirty="0" smtClean="0">
                <a:solidFill>
                  <a:srgbClr val="010000"/>
                </a:solidFill>
              </a:rPr>
              <a:t>);</a:t>
            </a:r>
          </a:p>
          <a:p>
            <a:r>
              <a:rPr lang="en-GB" dirty="0" smtClean="0">
                <a:solidFill>
                  <a:srgbClr val="010000"/>
                </a:solidFill>
              </a:rPr>
              <a:t>                            </a:t>
            </a:r>
          </a:p>
          <a:p>
            <a:r>
              <a:rPr lang="en-GB" dirty="0" smtClean="0">
                <a:solidFill>
                  <a:srgbClr val="010000"/>
                </a:solidFill>
              </a:rPr>
              <a:t>             </a:t>
            </a:r>
            <a:r>
              <a:rPr lang="en-GB" dirty="0" err="1" smtClean="0">
                <a:solidFill>
                  <a:srgbClr val="010000"/>
                </a:solidFill>
              </a:rPr>
              <a:t>ResIndex</a:t>
            </a:r>
            <a:r>
              <a:rPr lang="en-GB" dirty="0" smtClean="0">
                <a:solidFill>
                  <a:srgbClr val="010000"/>
                </a:solidFill>
              </a:rPr>
              <a:t>++;</a:t>
            </a:r>
          </a:p>
          <a:p>
            <a:r>
              <a:rPr lang="en-GB" dirty="0" smtClean="0">
                <a:solidFill>
                  <a:srgbClr val="010000"/>
                </a:solidFill>
              </a:rPr>
              <a:t>          } </a:t>
            </a:r>
            <a:r>
              <a:rPr lang="en-GB" dirty="0" smtClean="0">
                <a:solidFill>
                  <a:srgbClr val="008000"/>
                </a:solidFill>
              </a:rPr>
              <a:t>// whilst there is another resource for this queue</a:t>
            </a:r>
          </a:p>
          <a:p>
            <a:r>
              <a:rPr lang="en-GB" dirty="0" smtClean="0">
                <a:solidFill>
                  <a:srgbClr val="0000FF"/>
                </a:solidFill>
              </a:rPr>
              <a:t>   break</a:t>
            </a:r>
            <a:r>
              <a:rPr lang="en-GB" dirty="0" smtClean="0">
                <a:solidFill>
                  <a:srgbClr val="010000"/>
                </a:solidFill>
              </a:rPr>
              <a:t>;</a:t>
            </a:r>
            <a:endParaRPr lang="en-GB" dirty="0"/>
          </a:p>
        </p:txBody>
      </p:sp>
      <p:sp>
        <p:nvSpPr>
          <p:cNvPr id="6" name="TextBox 5"/>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6776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8"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3 </a:t>
            </a:r>
            <a:endParaRPr lang="en-GB" sz="2400" dirty="0"/>
          </a:p>
        </p:txBody>
      </p:sp>
      <p:sp>
        <p:nvSpPr>
          <p:cNvPr id="6" name="Rectangle 5"/>
          <p:cNvSpPr/>
          <p:nvPr/>
        </p:nvSpPr>
        <p:spPr>
          <a:xfrm>
            <a:off x="214282" y="1928802"/>
            <a:ext cx="8786874" cy="4616648"/>
          </a:xfrm>
          <a:prstGeom prst="rect">
            <a:avLst/>
          </a:prstGeom>
        </p:spPr>
        <p:txBody>
          <a:bodyPr wrap="square">
            <a:spAutoFit/>
          </a:bodyPr>
          <a:lstStyle/>
          <a:p>
            <a:r>
              <a:rPr lang="en-GB" sz="1400" dirty="0" smtClean="0">
                <a:solidFill>
                  <a:srgbClr val="0000FF"/>
                </a:solidFill>
              </a:rPr>
              <a:t>case</a:t>
            </a:r>
            <a:r>
              <a:rPr lang="en-GB" sz="1400" dirty="0" smtClean="0">
                <a:solidFill>
                  <a:srgbClr val="010000"/>
                </a:solidFill>
              </a:rPr>
              <a:t> </a:t>
            </a:r>
            <a:r>
              <a:rPr lang="en-GB" sz="1400" dirty="0" err="1" smtClean="0">
                <a:solidFill>
                  <a:srgbClr val="2B91AF"/>
                </a:solidFill>
              </a:rPr>
              <a:t>EventTypes</a:t>
            </a:r>
            <a:r>
              <a:rPr lang="en-GB" sz="1400" dirty="0" err="1" smtClean="0">
                <a:solidFill>
                  <a:srgbClr val="010000"/>
                </a:solidFill>
              </a:rPr>
              <a:t>.ShiftChange</a:t>
            </a:r>
            <a:r>
              <a:rPr lang="en-GB" sz="1400" dirty="0" smtClean="0">
                <a:solidFill>
                  <a:srgbClr val="010000"/>
                </a:solidFill>
              </a:rPr>
              <a:t>:</a:t>
            </a:r>
          </a:p>
          <a:p>
            <a:r>
              <a:rPr lang="en-GB" sz="1400" dirty="0">
                <a:solidFill>
                  <a:srgbClr val="010000"/>
                </a:solidFill>
              </a:rPr>
              <a:t> </a:t>
            </a:r>
            <a:r>
              <a:rPr lang="en-GB" sz="1400" dirty="0" smtClean="0">
                <a:solidFill>
                  <a:srgbClr val="010000"/>
                </a:solidFill>
              </a:rPr>
              <a:t>   </a:t>
            </a:r>
            <a:r>
              <a:rPr lang="en-GB" sz="1400" dirty="0" smtClean="0">
                <a:solidFill>
                  <a:srgbClr val="008000"/>
                </a:solidFill>
              </a:rPr>
              <a:t>// Event Parameter 2 is the Resource record that had a shift change</a:t>
            </a:r>
          </a:p>
          <a:p>
            <a:r>
              <a:rPr lang="en-GB" sz="1400" dirty="0" smtClean="0">
                <a:solidFill>
                  <a:srgbClr val="010000"/>
                </a:solidFill>
              </a:rPr>
              <a:t>    </a:t>
            </a:r>
            <a:r>
              <a:rPr lang="en-GB" sz="1400" dirty="0" smtClean="0">
                <a:solidFill>
                  <a:srgbClr val="008000"/>
                </a:solidFill>
              </a:rPr>
              <a:t>// check the resource that had the shift change</a:t>
            </a:r>
          </a:p>
          <a:p>
            <a:r>
              <a:rPr lang="en-GB" sz="1400" dirty="0" smtClean="0">
                <a:solidFill>
                  <a:srgbClr val="010000"/>
                </a:solidFill>
              </a:rPr>
              <a:t>    </a:t>
            </a:r>
            <a:r>
              <a:rPr lang="en-GB" sz="1400" dirty="0" smtClean="0">
                <a:solidFill>
                  <a:srgbClr val="0000FF"/>
                </a:solidFill>
              </a:rPr>
              <a:t>int</a:t>
            </a:r>
            <a:r>
              <a:rPr lang="en-GB" sz="1400" dirty="0" smtClean="0">
                <a:solidFill>
                  <a:srgbClr val="010000"/>
                </a:solidFill>
              </a:rPr>
              <a:t> </a:t>
            </a:r>
            <a:r>
              <a:rPr lang="en-GB" sz="1400" dirty="0" err="1" smtClean="0">
                <a:solidFill>
                  <a:srgbClr val="010000"/>
                </a:solidFill>
              </a:rPr>
              <a:t>QNumber</a:t>
            </a:r>
            <a:r>
              <a:rPr lang="en-GB" sz="1400" dirty="0" smtClean="0">
                <a:solidFill>
                  <a:srgbClr val="010000"/>
                </a:solidFill>
              </a:rPr>
              <a:t> = </a:t>
            </a:r>
            <a:r>
              <a:rPr lang="en-GB" sz="1400" dirty="0" err="1" smtClean="0">
                <a:solidFill>
                  <a:srgbClr val="010000"/>
                </a:solidFill>
              </a:rPr>
              <a:t>planningBoard.GetResourceQueue</a:t>
            </a:r>
            <a:r>
              <a:rPr lang="en-GB" sz="1400" dirty="0" smtClean="0">
                <a:solidFill>
                  <a:srgbClr val="010000"/>
                </a:solidFill>
              </a:rPr>
              <a:t>(EventParameters.Value.Parameter2);</a:t>
            </a:r>
          </a:p>
          <a:p>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 = </a:t>
            </a:r>
            <a:r>
              <a:rPr lang="en-GB" sz="1400" dirty="0" err="1" smtClean="0">
                <a:solidFill>
                  <a:srgbClr val="010000"/>
                </a:solidFill>
              </a:rPr>
              <a:t>planningBoard.GetQueueName</a:t>
            </a:r>
            <a:r>
              <a:rPr lang="en-GB" sz="1400" dirty="0" smtClean="0">
                <a:solidFill>
                  <a:srgbClr val="010000"/>
                </a:solidFill>
              </a:rPr>
              <a:t>(</a:t>
            </a:r>
            <a:r>
              <a:rPr lang="en-GB" sz="1400" dirty="0" err="1" smtClean="0">
                <a:solidFill>
                  <a:srgbClr val="010000"/>
                </a:solidFill>
              </a:rPr>
              <a:t>QNumber</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err="1" smtClean="0">
                <a:solidFill>
                  <a:srgbClr val="010000"/>
                </a:solidFill>
              </a:rPr>
              <a:t>ScheduleOperations</a:t>
            </a:r>
            <a:r>
              <a:rPr lang="en-GB" sz="1400" dirty="0" smtClean="0">
                <a:solidFill>
                  <a:srgbClr val="010000"/>
                </a:solidFill>
              </a:rPr>
              <a:t>(</a:t>
            </a:r>
            <a:r>
              <a:rPr lang="en-GB" sz="1400" dirty="0" err="1" smtClean="0">
                <a:solidFill>
                  <a:srgbClr val="010000"/>
                </a:solidFill>
              </a:rPr>
              <a:t>preactor</a:t>
            </a:r>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 EventParameters.Value.Parameter2, </a:t>
            </a:r>
          </a:p>
          <a:p>
            <a:r>
              <a:rPr lang="en-GB" sz="1400" dirty="0" smtClean="0">
                <a:solidFill>
                  <a:srgbClr val="010000"/>
                </a:solidFill>
              </a:rPr>
              <a:t>                                           </a:t>
            </a:r>
            <a:r>
              <a:rPr lang="en-GB" sz="1400" dirty="0" err="1" smtClean="0">
                <a:solidFill>
                  <a:srgbClr val="010000"/>
                </a:solidFill>
              </a:rPr>
              <a:t>EventParameters.Value.EventTime</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break</a:t>
            </a:r>
            <a:r>
              <a:rPr lang="en-GB" sz="1400" dirty="0" smtClean="0">
                <a:solidFill>
                  <a:srgbClr val="010000"/>
                </a:solidFill>
              </a:rPr>
              <a:t>;</a:t>
            </a:r>
          </a:p>
          <a:p>
            <a:endParaRPr lang="en-GB" sz="1400" dirty="0">
              <a:solidFill>
                <a:srgbClr val="010000"/>
              </a:solidFill>
            </a:endParaRPr>
          </a:p>
          <a:p>
            <a:r>
              <a:rPr lang="en-GB" sz="1400" dirty="0" smtClean="0">
                <a:solidFill>
                  <a:srgbClr val="0000FF"/>
                </a:solidFill>
              </a:rPr>
              <a:t>case</a:t>
            </a:r>
            <a:r>
              <a:rPr lang="en-GB" sz="1400" dirty="0" smtClean="0">
                <a:solidFill>
                  <a:srgbClr val="010000"/>
                </a:solidFill>
              </a:rPr>
              <a:t> </a:t>
            </a:r>
            <a:r>
              <a:rPr lang="en-GB" sz="1400" dirty="0" err="1" smtClean="0">
                <a:solidFill>
                  <a:srgbClr val="2B91AF"/>
                </a:solidFill>
              </a:rPr>
              <a:t>EventTypes</a:t>
            </a:r>
            <a:r>
              <a:rPr lang="en-GB" sz="1400" dirty="0" err="1" smtClean="0">
                <a:solidFill>
                  <a:srgbClr val="010000"/>
                </a:solidFill>
              </a:rPr>
              <a:t>.UserEvent</a:t>
            </a:r>
            <a:r>
              <a:rPr lang="en-GB" sz="1400" dirty="0" smtClean="0">
                <a:solidFill>
                  <a:srgbClr val="010000"/>
                </a:solidFill>
              </a:rPr>
              <a:t>:</a:t>
            </a:r>
          </a:p>
          <a:p>
            <a:r>
              <a:rPr lang="en-GB" sz="1400" dirty="0" smtClean="0">
                <a:solidFill>
                  <a:srgbClr val="0000FF"/>
                </a:solidFill>
              </a:rPr>
              <a:t>    break</a:t>
            </a:r>
            <a:r>
              <a:rPr lang="en-GB" sz="1400" dirty="0" smtClean="0">
                <a:solidFill>
                  <a:srgbClr val="010000"/>
                </a:solidFill>
              </a:rPr>
              <a:t>;</a:t>
            </a:r>
          </a:p>
          <a:p>
            <a:r>
              <a:rPr lang="en-GB" sz="1400" dirty="0" smtClean="0">
                <a:solidFill>
                  <a:srgbClr val="010000"/>
                </a:solidFill>
              </a:rPr>
              <a:t>d</a:t>
            </a:r>
            <a:r>
              <a:rPr lang="en-GB" sz="1400" dirty="0" smtClean="0">
                <a:solidFill>
                  <a:srgbClr val="0000FF"/>
                </a:solidFill>
              </a:rPr>
              <a:t>efault</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break</a:t>
            </a:r>
            <a:r>
              <a:rPr lang="en-GB" sz="1400" dirty="0" smtClean="0">
                <a:solidFill>
                  <a:srgbClr val="010000"/>
                </a:solidFill>
              </a:rPr>
              <a:t>;</a:t>
            </a:r>
          </a:p>
          <a:p>
            <a:r>
              <a:rPr lang="en-GB" sz="1400" dirty="0" smtClean="0">
                <a:solidFill>
                  <a:srgbClr val="010000"/>
                </a:solidFill>
              </a:rPr>
              <a:t>}</a:t>
            </a:r>
          </a:p>
          <a:p>
            <a:endParaRPr lang="en-GB" sz="1400" dirty="0" smtClean="0">
              <a:solidFill>
                <a:srgbClr val="010000"/>
              </a:solidFill>
            </a:endParaRPr>
          </a:p>
          <a:p>
            <a:r>
              <a:rPr lang="en-GB" sz="1400" dirty="0" err="1" smtClean="0">
                <a:solidFill>
                  <a:srgbClr val="010000"/>
                </a:solidFill>
              </a:rPr>
              <a:t>EventParameters</a:t>
            </a:r>
            <a:r>
              <a:rPr lang="en-GB" sz="1400" dirty="0" smtClean="0">
                <a:solidFill>
                  <a:srgbClr val="010000"/>
                </a:solidFill>
              </a:rPr>
              <a:t>=</a:t>
            </a:r>
            <a:r>
              <a:rPr lang="en-GB" sz="1400" dirty="0" err="1" smtClean="0">
                <a:solidFill>
                  <a:srgbClr val="010000"/>
                </a:solidFill>
              </a:rPr>
              <a:t>planningBoard.NextEvent</a:t>
            </a:r>
            <a:r>
              <a:rPr lang="en-GB" sz="1400" dirty="0" smtClean="0">
                <a:solidFill>
                  <a:srgbClr val="010000"/>
                </a:solidFill>
              </a:rPr>
              <a:t>();</a:t>
            </a:r>
          </a:p>
          <a:p>
            <a:r>
              <a:rPr lang="en-GB" sz="1400" dirty="0" smtClean="0">
                <a:solidFill>
                  <a:srgbClr val="010000"/>
                </a:solidFill>
              </a:rPr>
              <a:t>    } </a:t>
            </a:r>
            <a:r>
              <a:rPr lang="en-GB" sz="1400" dirty="0" smtClean="0">
                <a:solidFill>
                  <a:srgbClr val="008000"/>
                </a:solidFill>
              </a:rPr>
              <a:t>// whilst there is another event</a:t>
            </a:r>
          </a:p>
          <a:p>
            <a:endParaRPr lang="en-GB" sz="1400" dirty="0" smtClean="0">
              <a:solidFill>
                <a:srgbClr val="008000"/>
              </a:solidFill>
            </a:endParaRPr>
          </a:p>
          <a:p>
            <a:r>
              <a:rPr lang="en-GB" sz="1400" dirty="0" smtClean="0">
                <a:solidFill>
                  <a:srgbClr val="010000"/>
                </a:solidFill>
              </a:rPr>
              <a:t>            </a:t>
            </a:r>
            <a:r>
              <a:rPr lang="en-GB" sz="1400" dirty="0" smtClean="0">
                <a:solidFill>
                  <a:srgbClr val="0000FF"/>
                </a:solidFill>
              </a:rPr>
              <a:t>return</a:t>
            </a:r>
            <a:r>
              <a:rPr lang="en-GB" sz="1400" dirty="0" smtClean="0">
                <a:solidFill>
                  <a:srgbClr val="010000"/>
                </a:solidFill>
              </a:rPr>
              <a:t> 0;</a:t>
            </a:r>
            <a:endParaRPr lang="en-GB" sz="1400" dirty="0">
              <a:solidFill>
                <a:srgbClr val="010000"/>
              </a:solidFill>
            </a:endParaRPr>
          </a:p>
          <a:p>
            <a:r>
              <a:rPr lang="en-GB" sz="1400" dirty="0" smtClean="0">
                <a:solidFill>
                  <a:srgbClr val="010000"/>
                </a:solidFill>
              </a:rPr>
              <a:t>}</a:t>
            </a:r>
            <a:endParaRPr lang="en-GB" sz="1400" dirty="0"/>
          </a:p>
        </p:txBody>
      </p:sp>
      <p:sp>
        <p:nvSpPr>
          <p:cNvPr id="9" name="TextBox 8"/>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76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Event Based Scheduling </a:t>
            </a:r>
            <a:br>
              <a:rPr lang="en-GB" dirty="0" smtClean="0"/>
            </a:br>
            <a:r>
              <a:rPr lang="en-GB" sz="3200" dirty="0" smtClean="0"/>
              <a:t>VB Example</a:t>
            </a:r>
            <a:endParaRPr lang="en-GB" sz="3200" dirty="0"/>
          </a:p>
        </p:txBody>
      </p:sp>
    </p:spTree>
    <p:extLst>
      <p:ext uri="{BB962C8B-B14F-4D97-AF65-F5344CB8AC3E}">
        <p14:creationId xmlns:p14="http://schemas.microsoft.com/office/powerpoint/2010/main" val="251185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10"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1 </a:t>
            </a:r>
            <a:endParaRPr lang="en-GB" sz="2400" dirty="0"/>
          </a:p>
        </p:txBody>
      </p:sp>
      <p:sp>
        <p:nvSpPr>
          <p:cNvPr id="12" name="Rectangle 11"/>
          <p:cNvSpPr/>
          <p:nvPr/>
        </p:nvSpPr>
        <p:spPr>
          <a:xfrm>
            <a:off x="214282" y="1606724"/>
            <a:ext cx="8715436" cy="4647426"/>
          </a:xfrm>
          <a:prstGeom prst="rect">
            <a:avLst/>
          </a:prstGeom>
        </p:spPr>
        <p:txBody>
          <a:bodyPr wrap="square">
            <a:spAutoFit/>
          </a:bodyPr>
          <a:lstStyle/>
          <a:p>
            <a:r>
              <a:rPr lang="en-GB" sz="2400" dirty="0" smtClean="0">
                <a:solidFill>
                  <a:srgbClr val="010000"/>
                </a:solidFill>
              </a:rPr>
              <a:t> </a:t>
            </a:r>
            <a:r>
              <a:rPr lang="en-GB" sz="1600" dirty="0" smtClean="0">
                <a:solidFill>
                  <a:srgbClr val="0000FF"/>
                </a:solidFill>
              </a:rPr>
              <a:t>While</a:t>
            </a:r>
            <a:r>
              <a:rPr lang="en-GB" sz="1600" dirty="0" smtClean="0">
                <a:solidFill>
                  <a:srgbClr val="010000"/>
                </a:solidFill>
              </a:rPr>
              <a:t> </a:t>
            </a:r>
            <a:r>
              <a:rPr lang="en-GB" sz="1600" dirty="0" err="1" smtClean="0">
                <a:solidFill>
                  <a:srgbClr val="010000"/>
                </a:solidFill>
              </a:rPr>
              <a:t>EventParameters.HasValue</a:t>
            </a:r>
            <a:endParaRPr lang="en-GB" sz="1600" dirty="0" smtClean="0">
              <a:solidFill>
                <a:srgbClr val="010000"/>
              </a:solidFill>
            </a:endParaRP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Select</a:t>
            </a:r>
            <a:r>
              <a:rPr lang="en-GB" sz="1600" dirty="0" smtClean="0">
                <a:solidFill>
                  <a:srgbClr val="010000"/>
                </a:solidFill>
              </a:rPr>
              <a:t> </a:t>
            </a:r>
            <a:r>
              <a:rPr lang="en-GB" sz="1600" dirty="0" smtClean="0">
                <a:solidFill>
                  <a:srgbClr val="0000FF"/>
                </a:solidFill>
              </a:rPr>
              <a:t>Case</a:t>
            </a:r>
            <a:r>
              <a:rPr lang="en-GB" sz="1600" dirty="0" smtClean="0">
                <a:solidFill>
                  <a:srgbClr val="010000"/>
                </a:solidFill>
              </a:rPr>
              <a:t> </a:t>
            </a:r>
            <a:r>
              <a:rPr lang="en-GB" sz="1600" dirty="0" err="1" smtClean="0">
                <a:solidFill>
                  <a:srgbClr val="010000"/>
                </a:solidFill>
              </a:rPr>
              <a:t>EventParameters.Value.EventType</a:t>
            </a:r>
            <a:endParaRPr lang="en-GB" sz="1600" dirty="0" smtClean="0">
              <a:solidFill>
                <a:srgbClr val="010000"/>
              </a:solidFill>
            </a:endParaRP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Case</a:t>
            </a:r>
            <a:r>
              <a:rPr lang="en-GB" sz="1600" dirty="0" smtClean="0">
                <a:solidFill>
                  <a:srgbClr val="010000"/>
                </a:solidFill>
              </a:rPr>
              <a:t> </a:t>
            </a:r>
            <a:r>
              <a:rPr lang="en-GB" sz="1600" dirty="0" err="1" smtClean="0">
                <a:solidFill>
                  <a:srgbClr val="010000"/>
                </a:solidFill>
              </a:rPr>
              <a:t>EventTypes.OperationFinished</a:t>
            </a:r>
            <a:endParaRPr lang="en-GB" sz="1600" dirty="0" smtClean="0">
              <a:solidFill>
                <a:srgbClr val="010000"/>
              </a:solidFill>
            </a:endParaRPr>
          </a:p>
          <a:p>
            <a:endParaRPr lang="en-GB" sz="1600" dirty="0" smtClean="0">
              <a:solidFill>
                <a:srgbClr val="010000"/>
              </a:solidFill>
            </a:endParaRPr>
          </a:p>
          <a:p>
            <a:r>
              <a:rPr lang="en-GB" sz="1600" dirty="0" smtClean="0">
                <a:solidFill>
                  <a:srgbClr val="010000"/>
                </a:solidFill>
              </a:rPr>
              <a:t>                    </a:t>
            </a:r>
            <a:r>
              <a:rPr lang="en-GB" sz="1600" dirty="0" smtClean="0">
                <a:solidFill>
                  <a:srgbClr val="008000"/>
                </a:solidFill>
              </a:rPr>
              <a:t>' Event Parameter 1 is the Operation record that finished</a:t>
            </a:r>
          </a:p>
          <a:p>
            <a:r>
              <a:rPr lang="en-GB" sz="1600" dirty="0" smtClean="0">
                <a:solidFill>
                  <a:srgbClr val="010000"/>
                </a:solidFill>
              </a:rPr>
              <a:t>                    </a:t>
            </a:r>
            <a:r>
              <a:rPr lang="en-GB" sz="1600" dirty="0" smtClean="0">
                <a:solidFill>
                  <a:srgbClr val="008000"/>
                </a:solidFill>
              </a:rPr>
              <a:t>' Event Parameter 2 is the Resource record that became available</a:t>
            </a:r>
          </a:p>
          <a:p>
            <a:r>
              <a:rPr lang="en-GB" sz="1600" dirty="0" smtClean="0">
                <a:solidFill>
                  <a:srgbClr val="010000"/>
                </a:solidFill>
              </a:rPr>
              <a:t>                    </a:t>
            </a:r>
            <a:r>
              <a:rPr lang="en-GB" sz="1600" dirty="0" smtClean="0">
                <a:solidFill>
                  <a:srgbClr val="008000"/>
                </a:solidFill>
              </a:rPr>
              <a:t>' check all resources for this event because secondary constraints may have</a:t>
            </a:r>
          </a:p>
          <a:p>
            <a:r>
              <a:rPr lang="en-GB" sz="1600" dirty="0">
                <a:solidFill>
                  <a:srgbClr val="008000"/>
                </a:solidFill>
              </a:rPr>
              <a:t> </a:t>
            </a:r>
            <a:r>
              <a:rPr lang="en-GB" sz="1600" dirty="0" smtClean="0">
                <a:solidFill>
                  <a:srgbClr val="008000"/>
                </a:solidFill>
              </a:rPr>
              <a:t>                   ‘ changed</a:t>
            </a:r>
          </a:p>
          <a:p>
            <a:endParaRPr lang="en-GB" sz="1600" dirty="0" smtClean="0">
              <a:solidFill>
                <a:srgbClr val="008000"/>
              </a:solidFill>
            </a:endParaRPr>
          </a:p>
          <a:p>
            <a:r>
              <a:rPr lang="en-GB" sz="1600" dirty="0" smtClean="0">
                <a:solidFill>
                  <a:srgbClr val="010000"/>
                </a:solidFill>
              </a:rPr>
              <a:t>                    </a:t>
            </a:r>
            <a:r>
              <a:rPr lang="en-GB" sz="1600" dirty="0" smtClean="0">
                <a:solidFill>
                  <a:srgbClr val="0000FF"/>
                </a:solidFill>
              </a:rPr>
              <a:t>For</a:t>
            </a:r>
            <a:r>
              <a:rPr lang="en-GB" sz="1600" dirty="0" smtClean="0">
                <a:solidFill>
                  <a:srgbClr val="010000"/>
                </a:solidFill>
              </a:rPr>
              <a:t> </a:t>
            </a:r>
            <a:r>
              <a:rPr lang="en-GB" sz="1600" dirty="0" err="1" smtClean="0">
                <a:solidFill>
                  <a:srgbClr val="010000"/>
                </a:solidFill>
              </a:rPr>
              <a:t>ResRec</a:t>
            </a:r>
            <a:r>
              <a:rPr lang="en-GB" sz="1600" dirty="0" smtClean="0">
                <a:solidFill>
                  <a:srgbClr val="010000"/>
                </a:solidFill>
              </a:rPr>
              <a:t> = 1 </a:t>
            </a:r>
            <a:r>
              <a:rPr lang="en-GB" sz="1600" dirty="0" smtClean="0">
                <a:solidFill>
                  <a:srgbClr val="0000FF"/>
                </a:solidFill>
              </a:rPr>
              <a:t>To</a:t>
            </a:r>
            <a:r>
              <a:rPr lang="en-GB" sz="1600" dirty="0" smtClean="0">
                <a:solidFill>
                  <a:srgbClr val="010000"/>
                </a:solidFill>
              </a:rPr>
              <a:t> </a:t>
            </a:r>
            <a:r>
              <a:rPr lang="en-GB" sz="1600" dirty="0" err="1" smtClean="0">
                <a:solidFill>
                  <a:srgbClr val="010000"/>
                </a:solidFill>
              </a:rPr>
              <a:t>preactor.RecordCount</a:t>
            </a:r>
            <a:r>
              <a:rPr lang="en-GB" sz="1600" dirty="0" smtClean="0">
                <a:solidFill>
                  <a:srgbClr val="010000"/>
                </a:solidFill>
              </a:rPr>
              <a:t>(</a:t>
            </a:r>
            <a:r>
              <a:rPr lang="en-GB" sz="1600" dirty="0" smtClean="0">
                <a:solidFill>
                  <a:srgbClr val="A31515"/>
                </a:solidFill>
              </a:rPr>
              <a:t>"Resources"</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err="1" smtClean="0">
                <a:solidFill>
                  <a:srgbClr val="010000"/>
                </a:solidFill>
              </a:rPr>
              <a:t>QName</a:t>
            </a:r>
            <a:r>
              <a:rPr lang="en-GB" sz="1600" dirty="0" smtClean="0">
                <a:solidFill>
                  <a:srgbClr val="010000"/>
                </a:solidFill>
              </a:rPr>
              <a:t> = </a:t>
            </a:r>
            <a:r>
              <a:rPr lang="en-GB" sz="1600" dirty="0" err="1" smtClean="0">
                <a:solidFill>
                  <a:srgbClr val="010000"/>
                </a:solidFill>
              </a:rPr>
              <a:t>planningboard.GetResourceQueueName</a:t>
            </a:r>
            <a:r>
              <a:rPr lang="en-GB" sz="1600" dirty="0" smtClean="0">
                <a:solidFill>
                  <a:srgbClr val="010000"/>
                </a:solidFill>
              </a:rPr>
              <a:t>(</a:t>
            </a:r>
            <a:r>
              <a:rPr lang="en-GB" sz="1600" dirty="0" err="1" smtClean="0">
                <a:solidFill>
                  <a:srgbClr val="010000"/>
                </a:solidFill>
              </a:rPr>
              <a:t>ResRec</a:t>
            </a:r>
            <a:r>
              <a:rPr lang="en-GB" sz="1600" dirty="0" smtClean="0">
                <a:solidFill>
                  <a:srgbClr val="010000"/>
                </a:solidFill>
              </a:rPr>
              <a:t>)</a:t>
            </a:r>
          </a:p>
          <a:p>
            <a:r>
              <a:rPr lang="en-GB" sz="1600" dirty="0" smtClean="0">
                <a:solidFill>
                  <a:srgbClr val="010000"/>
                </a:solidFill>
              </a:rPr>
              <a:t>                        </a:t>
            </a:r>
            <a:r>
              <a:rPr lang="en-GB" sz="1600" dirty="0" err="1" smtClean="0">
                <a:solidFill>
                  <a:srgbClr val="010000"/>
                </a:solidFill>
              </a:rPr>
              <a:t>ScheduleOperations</a:t>
            </a:r>
            <a:r>
              <a:rPr lang="en-GB" sz="1600" dirty="0" smtClean="0">
                <a:solidFill>
                  <a:srgbClr val="010000"/>
                </a:solidFill>
              </a:rPr>
              <a:t>(</a:t>
            </a:r>
            <a:r>
              <a:rPr lang="en-GB" sz="1600" dirty="0" err="1" smtClean="0">
                <a:solidFill>
                  <a:srgbClr val="010000"/>
                </a:solidFill>
              </a:rPr>
              <a:t>preactor</a:t>
            </a:r>
            <a:r>
              <a:rPr lang="en-GB" sz="1600" dirty="0" smtClean="0">
                <a:solidFill>
                  <a:srgbClr val="010000"/>
                </a:solidFill>
              </a:rPr>
              <a:t>, </a:t>
            </a:r>
            <a:r>
              <a:rPr lang="en-GB" sz="1600" dirty="0" err="1" smtClean="0">
                <a:solidFill>
                  <a:srgbClr val="010000"/>
                </a:solidFill>
              </a:rPr>
              <a:t>QName</a:t>
            </a:r>
            <a:r>
              <a:rPr lang="en-GB" sz="1600" dirty="0" smtClean="0">
                <a:solidFill>
                  <a:srgbClr val="010000"/>
                </a:solidFill>
              </a:rPr>
              <a:t>, </a:t>
            </a:r>
            <a:r>
              <a:rPr lang="en-GB" sz="1600" dirty="0" err="1" smtClean="0">
                <a:solidFill>
                  <a:srgbClr val="010000"/>
                </a:solidFill>
              </a:rPr>
              <a:t>ResRec</a:t>
            </a:r>
            <a:r>
              <a:rPr lang="en-GB" sz="1600" dirty="0" smtClean="0">
                <a:solidFill>
                  <a:srgbClr val="010000"/>
                </a:solidFill>
              </a:rPr>
              <a:t>,              </a:t>
            </a:r>
          </a:p>
          <a:p>
            <a:r>
              <a:rPr lang="en-GB" sz="1600" dirty="0">
                <a:solidFill>
                  <a:srgbClr val="010000"/>
                </a:solidFill>
              </a:rPr>
              <a:t> </a:t>
            </a:r>
            <a:r>
              <a:rPr lang="en-GB" sz="1600" dirty="0" smtClean="0">
                <a:solidFill>
                  <a:srgbClr val="010000"/>
                </a:solidFill>
              </a:rPr>
              <a:t>                       </a:t>
            </a:r>
            <a:r>
              <a:rPr lang="en-GB" sz="1600" dirty="0" err="1" smtClean="0">
                <a:solidFill>
                  <a:srgbClr val="010000"/>
                </a:solidFill>
              </a:rPr>
              <a:t>EventParameters.Value.EventTime</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Next</a:t>
            </a:r>
            <a:r>
              <a:rPr lang="en-GB" sz="1600" dirty="0" smtClean="0">
                <a:solidFill>
                  <a:srgbClr val="010000"/>
                </a:solidFill>
              </a:rPr>
              <a:t> </a:t>
            </a:r>
            <a:r>
              <a:rPr lang="en-GB" sz="1600" dirty="0" err="1" smtClean="0">
                <a:solidFill>
                  <a:srgbClr val="010000"/>
                </a:solidFill>
              </a:rPr>
              <a:t>ResRec</a:t>
            </a:r>
            <a:endParaRPr lang="en-GB" sz="1600" dirty="0"/>
          </a:p>
        </p:txBody>
      </p:sp>
      <p:sp>
        <p:nvSpPr>
          <p:cNvPr id="13" name="TextBox 12"/>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740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8"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1 </a:t>
            </a:r>
            <a:endParaRPr lang="en-GB" sz="2400" dirty="0"/>
          </a:p>
        </p:txBody>
      </p:sp>
      <p:sp>
        <p:nvSpPr>
          <p:cNvPr id="9" name="Rectangle 8"/>
          <p:cNvSpPr/>
          <p:nvPr/>
        </p:nvSpPr>
        <p:spPr>
          <a:xfrm>
            <a:off x="0" y="2204864"/>
            <a:ext cx="9143999" cy="3970318"/>
          </a:xfrm>
          <a:prstGeom prst="rect">
            <a:avLst/>
          </a:prstGeom>
        </p:spPr>
        <p:txBody>
          <a:bodyPr wrap="square">
            <a:spAutoFit/>
          </a:bodyPr>
          <a:lstStyle/>
          <a:p>
            <a:r>
              <a:rPr lang="en-GB" dirty="0" smtClean="0">
                <a:solidFill>
                  <a:srgbClr val="010000"/>
                </a:solidFill>
              </a:rPr>
              <a:t> </a:t>
            </a:r>
            <a:r>
              <a:rPr lang="en-GB" dirty="0" smtClean="0">
                <a:solidFill>
                  <a:srgbClr val="0000FF"/>
                </a:solidFill>
              </a:rPr>
              <a:t>Case</a:t>
            </a:r>
            <a:r>
              <a:rPr lang="en-GB" dirty="0" smtClean="0">
                <a:solidFill>
                  <a:srgbClr val="010000"/>
                </a:solidFill>
              </a:rPr>
              <a:t> </a:t>
            </a:r>
            <a:r>
              <a:rPr lang="en-GB" dirty="0" err="1" smtClean="0">
                <a:solidFill>
                  <a:srgbClr val="010000"/>
                </a:solidFill>
              </a:rPr>
              <a:t>EventTypes.QueueChange</a:t>
            </a:r>
            <a:endParaRPr lang="en-GB" dirty="0" smtClean="0">
              <a:solidFill>
                <a:srgbClr val="010000"/>
              </a:solidFill>
            </a:endParaRPr>
          </a:p>
          <a:p>
            <a:r>
              <a:rPr lang="en-GB" dirty="0" smtClean="0">
                <a:solidFill>
                  <a:srgbClr val="010000"/>
                </a:solidFill>
              </a:rPr>
              <a:t>                    </a:t>
            </a:r>
            <a:r>
              <a:rPr lang="en-GB" dirty="0" smtClean="0">
                <a:solidFill>
                  <a:srgbClr val="008000"/>
                </a:solidFill>
              </a:rPr>
              <a:t>' Event Parameter 1 is the number of the queue that changed</a:t>
            </a:r>
          </a:p>
          <a:p>
            <a:r>
              <a:rPr lang="en-GB" dirty="0" smtClean="0">
                <a:solidFill>
                  <a:srgbClr val="010000"/>
                </a:solidFill>
              </a:rPr>
              <a:t>                    </a:t>
            </a:r>
            <a:r>
              <a:rPr lang="en-GB" dirty="0" smtClean="0">
                <a:solidFill>
                  <a:srgbClr val="008000"/>
                </a:solidFill>
              </a:rPr>
              <a:t>' check all resources which use this queue</a:t>
            </a:r>
          </a:p>
          <a:p>
            <a:r>
              <a:rPr lang="en-GB" dirty="0" smtClean="0">
                <a:solidFill>
                  <a:srgbClr val="010000"/>
                </a:solidFill>
              </a:rPr>
              <a:t>                    </a:t>
            </a:r>
            <a:r>
              <a:rPr lang="en-GB" dirty="0" err="1" smtClean="0">
                <a:solidFill>
                  <a:srgbClr val="010000"/>
                </a:solidFill>
              </a:rPr>
              <a:t>ResIndex</a:t>
            </a:r>
            <a:r>
              <a:rPr lang="en-GB" dirty="0" smtClean="0">
                <a:solidFill>
                  <a:srgbClr val="010000"/>
                </a:solidFill>
              </a:rPr>
              <a:t> = 1</a:t>
            </a:r>
          </a:p>
          <a:p>
            <a:r>
              <a:rPr lang="en-GB" dirty="0" smtClean="0">
                <a:solidFill>
                  <a:srgbClr val="010000"/>
                </a:solidFill>
              </a:rPr>
              <a:t>                    </a:t>
            </a:r>
            <a:r>
              <a:rPr lang="en-GB" dirty="0" err="1" smtClean="0">
                <a:solidFill>
                  <a:srgbClr val="010000"/>
                </a:solidFill>
              </a:rPr>
              <a:t>ResRec</a:t>
            </a:r>
            <a:r>
              <a:rPr lang="en-GB" dirty="0" smtClean="0">
                <a:solidFill>
                  <a:srgbClr val="010000"/>
                </a:solidFill>
              </a:rPr>
              <a:t> = 0</a:t>
            </a:r>
          </a:p>
          <a:p>
            <a:r>
              <a:rPr lang="en-GB" dirty="0" smtClean="0">
                <a:solidFill>
                  <a:srgbClr val="010000"/>
                </a:solidFill>
              </a:rPr>
              <a:t>                    </a:t>
            </a:r>
            <a:r>
              <a:rPr lang="en-GB" dirty="0" err="1" smtClean="0">
                <a:solidFill>
                  <a:srgbClr val="010000"/>
                </a:solidFill>
              </a:rPr>
              <a:t>QName</a:t>
            </a:r>
            <a:r>
              <a:rPr lang="en-GB" dirty="0" smtClean="0">
                <a:solidFill>
                  <a:srgbClr val="010000"/>
                </a:solidFill>
              </a:rPr>
              <a:t> = </a:t>
            </a:r>
            <a:r>
              <a:rPr lang="en-GB" dirty="0" err="1" smtClean="0">
                <a:solidFill>
                  <a:srgbClr val="010000"/>
                </a:solidFill>
              </a:rPr>
              <a:t>planningboard.GetQueueName</a:t>
            </a:r>
            <a:r>
              <a:rPr lang="en-GB" dirty="0" smtClean="0">
                <a:solidFill>
                  <a:srgbClr val="010000"/>
                </a:solidFill>
              </a:rPr>
              <a:t>(EventParameters.Value.Parameter1)</a:t>
            </a:r>
          </a:p>
          <a:p>
            <a:r>
              <a:rPr lang="en-GB" dirty="0" smtClean="0">
                <a:solidFill>
                  <a:srgbClr val="010000"/>
                </a:solidFill>
              </a:rPr>
              <a:t>                    </a:t>
            </a:r>
            <a:r>
              <a:rPr lang="en-GB" dirty="0" smtClean="0">
                <a:solidFill>
                  <a:srgbClr val="0000FF"/>
                </a:solidFill>
              </a:rPr>
              <a:t>While</a:t>
            </a:r>
            <a:r>
              <a:rPr lang="en-GB" dirty="0" smtClean="0">
                <a:solidFill>
                  <a:srgbClr val="010000"/>
                </a:solidFill>
              </a:rPr>
              <a:t> (</a:t>
            </a:r>
            <a:r>
              <a:rPr lang="en-GB" dirty="0" err="1" smtClean="0">
                <a:solidFill>
                  <a:srgbClr val="010000"/>
                </a:solidFill>
              </a:rPr>
              <a:t>planningboard.GetQueuesResource</a:t>
            </a:r>
            <a:r>
              <a:rPr lang="en-GB" dirty="0" smtClean="0">
                <a:solidFill>
                  <a:srgbClr val="010000"/>
                </a:solidFill>
              </a:rPr>
              <a:t>(</a:t>
            </a:r>
            <a:r>
              <a:rPr lang="en-GB" dirty="0" err="1" smtClean="0">
                <a:solidFill>
                  <a:srgbClr val="010000"/>
                </a:solidFill>
              </a:rPr>
              <a:t>QName</a:t>
            </a:r>
            <a:r>
              <a:rPr lang="en-GB" dirty="0" smtClean="0">
                <a:solidFill>
                  <a:srgbClr val="010000"/>
                </a:solidFill>
              </a:rPr>
              <a:t>, </a:t>
            </a:r>
            <a:r>
              <a:rPr lang="en-GB" dirty="0" err="1" smtClean="0">
                <a:solidFill>
                  <a:srgbClr val="010000"/>
                </a:solidFill>
              </a:rPr>
              <a:t>ResIndex</a:t>
            </a:r>
            <a:r>
              <a:rPr lang="en-GB" dirty="0" smtClean="0">
                <a:solidFill>
                  <a:srgbClr val="010000"/>
                </a:solidFill>
              </a:rPr>
              <a:t>, </a:t>
            </a:r>
            <a:r>
              <a:rPr lang="en-GB" dirty="0" err="1" smtClean="0">
                <a:solidFill>
                  <a:srgbClr val="010000"/>
                </a:solidFill>
              </a:rPr>
              <a:t>ResRec</a:t>
            </a:r>
            <a:r>
              <a:rPr lang="en-GB" dirty="0" smtClean="0">
                <a:solidFill>
                  <a:srgbClr val="010000"/>
                </a:solidFill>
              </a:rPr>
              <a:t>))</a:t>
            </a:r>
          </a:p>
          <a:p>
            <a:endParaRPr lang="en-GB" dirty="0" smtClean="0">
              <a:solidFill>
                <a:srgbClr val="010000"/>
              </a:solidFill>
            </a:endParaRPr>
          </a:p>
          <a:p>
            <a:r>
              <a:rPr lang="en-GB" dirty="0" smtClean="0">
                <a:solidFill>
                  <a:srgbClr val="010000"/>
                </a:solidFill>
              </a:rPr>
              <a:t>                        </a:t>
            </a:r>
            <a:r>
              <a:rPr lang="en-GB" dirty="0" err="1" smtClean="0">
                <a:solidFill>
                  <a:srgbClr val="010000"/>
                </a:solidFill>
              </a:rPr>
              <a:t>ScheduleOperations</a:t>
            </a:r>
            <a:r>
              <a:rPr lang="en-GB" dirty="0" smtClean="0">
                <a:solidFill>
                  <a:srgbClr val="010000"/>
                </a:solidFill>
              </a:rPr>
              <a:t>(</a:t>
            </a:r>
            <a:r>
              <a:rPr lang="en-GB" dirty="0" err="1" smtClean="0">
                <a:solidFill>
                  <a:srgbClr val="010000"/>
                </a:solidFill>
              </a:rPr>
              <a:t>preactor</a:t>
            </a:r>
            <a:r>
              <a:rPr lang="en-GB" dirty="0" smtClean="0">
                <a:solidFill>
                  <a:srgbClr val="010000"/>
                </a:solidFill>
              </a:rPr>
              <a:t>, </a:t>
            </a:r>
            <a:r>
              <a:rPr lang="en-GB" dirty="0" err="1" smtClean="0">
                <a:solidFill>
                  <a:srgbClr val="010000"/>
                </a:solidFill>
              </a:rPr>
              <a:t>QName</a:t>
            </a:r>
            <a:r>
              <a:rPr lang="en-GB" dirty="0" smtClean="0">
                <a:solidFill>
                  <a:srgbClr val="010000"/>
                </a:solidFill>
              </a:rPr>
              <a:t>, </a:t>
            </a:r>
            <a:r>
              <a:rPr lang="en-GB" dirty="0" err="1" smtClean="0">
                <a:solidFill>
                  <a:srgbClr val="010000"/>
                </a:solidFill>
              </a:rPr>
              <a:t>ResRec</a:t>
            </a:r>
            <a:r>
              <a:rPr lang="en-GB" dirty="0" smtClean="0">
                <a:solidFill>
                  <a:srgbClr val="010000"/>
                </a:solidFill>
              </a:rPr>
              <a:t>, </a:t>
            </a:r>
            <a:r>
              <a:rPr lang="en-GB" dirty="0" err="1" smtClean="0">
                <a:solidFill>
                  <a:srgbClr val="010000"/>
                </a:solidFill>
              </a:rPr>
              <a:t>EventParameters.Value.EventTime</a:t>
            </a:r>
            <a:r>
              <a:rPr lang="en-GB" dirty="0" smtClean="0">
                <a:solidFill>
                  <a:srgbClr val="010000"/>
                </a:solidFill>
              </a:rPr>
              <a:t>)</a:t>
            </a:r>
          </a:p>
          <a:p>
            <a:r>
              <a:rPr lang="en-GB" dirty="0" smtClean="0">
                <a:solidFill>
                  <a:srgbClr val="010000"/>
                </a:solidFill>
              </a:rPr>
              <a:t>                        </a:t>
            </a:r>
            <a:r>
              <a:rPr lang="en-GB" dirty="0" err="1" smtClean="0">
                <a:solidFill>
                  <a:srgbClr val="010000"/>
                </a:solidFill>
              </a:rPr>
              <a:t>ResIndex</a:t>
            </a:r>
            <a:r>
              <a:rPr lang="en-GB" dirty="0" smtClean="0">
                <a:solidFill>
                  <a:srgbClr val="010000"/>
                </a:solidFill>
              </a:rPr>
              <a:t> = </a:t>
            </a:r>
            <a:r>
              <a:rPr lang="en-GB" dirty="0" err="1" smtClean="0">
                <a:solidFill>
                  <a:srgbClr val="010000"/>
                </a:solidFill>
              </a:rPr>
              <a:t>ResIndex</a:t>
            </a:r>
            <a:r>
              <a:rPr lang="en-GB" dirty="0" smtClean="0">
                <a:solidFill>
                  <a:srgbClr val="010000"/>
                </a:solidFill>
              </a:rPr>
              <a:t> + 1</a:t>
            </a:r>
          </a:p>
          <a:p>
            <a:endParaRPr lang="en-GB" dirty="0" smtClean="0">
              <a:solidFill>
                <a:srgbClr val="010000"/>
              </a:solidFill>
            </a:endParaRPr>
          </a:p>
          <a:p>
            <a:r>
              <a:rPr lang="en-GB" dirty="0" smtClean="0">
                <a:solidFill>
                  <a:srgbClr val="010000"/>
                </a:solidFill>
              </a:rPr>
              <a:t>                    </a:t>
            </a:r>
            <a:r>
              <a:rPr lang="en-GB" dirty="0" smtClean="0">
                <a:solidFill>
                  <a:srgbClr val="0000FF"/>
                </a:solidFill>
              </a:rPr>
              <a:t>End</a:t>
            </a:r>
            <a:r>
              <a:rPr lang="en-GB" dirty="0" smtClean="0">
                <a:solidFill>
                  <a:srgbClr val="010000"/>
                </a:solidFill>
              </a:rPr>
              <a:t> </a:t>
            </a:r>
            <a:r>
              <a:rPr lang="en-GB" dirty="0" smtClean="0">
                <a:solidFill>
                  <a:srgbClr val="0000FF"/>
                </a:solidFill>
              </a:rPr>
              <a:t>While</a:t>
            </a:r>
            <a:r>
              <a:rPr lang="en-GB" dirty="0" smtClean="0">
                <a:solidFill>
                  <a:srgbClr val="010000"/>
                </a:solidFill>
              </a:rPr>
              <a:t> </a:t>
            </a:r>
            <a:r>
              <a:rPr lang="en-GB" dirty="0" smtClean="0">
                <a:solidFill>
                  <a:srgbClr val="008000"/>
                </a:solidFill>
              </a:rPr>
              <a:t>' whilst there is another resource for this queue</a:t>
            </a:r>
            <a:endParaRPr lang="en-GB" dirty="0"/>
          </a:p>
        </p:txBody>
      </p:sp>
      <p:sp>
        <p:nvSpPr>
          <p:cNvPr id="10" name="TextBox 9"/>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821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10"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2</a:t>
            </a:r>
            <a:endParaRPr lang="en-GB" sz="2400" dirty="0"/>
          </a:p>
        </p:txBody>
      </p:sp>
      <p:sp>
        <p:nvSpPr>
          <p:cNvPr id="11" name="Rectangle 10"/>
          <p:cNvSpPr/>
          <p:nvPr/>
        </p:nvSpPr>
        <p:spPr>
          <a:xfrm>
            <a:off x="0" y="2143116"/>
            <a:ext cx="9144000" cy="4770537"/>
          </a:xfrm>
          <a:prstGeom prst="rect">
            <a:avLst/>
          </a:prstGeom>
        </p:spPr>
        <p:txBody>
          <a:bodyPr wrap="square">
            <a:spAutoFit/>
          </a:bodyPr>
          <a:lstStyle/>
          <a:p>
            <a:r>
              <a:rPr lang="en-GB" sz="1600" dirty="0" smtClean="0">
                <a:solidFill>
                  <a:srgbClr val="010000"/>
                </a:solidFill>
              </a:rPr>
              <a:t> </a:t>
            </a:r>
            <a:r>
              <a:rPr lang="en-GB" sz="1600" dirty="0" smtClean="0">
                <a:solidFill>
                  <a:srgbClr val="0000FF"/>
                </a:solidFill>
              </a:rPr>
              <a:t>Case</a:t>
            </a:r>
            <a:r>
              <a:rPr lang="en-GB" sz="1600" dirty="0" smtClean="0">
                <a:solidFill>
                  <a:srgbClr val="010000"/>
                </a:solidFill>
              </a:rPr>
              <a:t> </a:t>
            </a:r>
            <a:r>
              <a:rPr lang="en-GB" sz="1600" dirty="0" err="1" smtClean="0">
                <a:solidFill>
                  <a:srgbClr val="010000"/>
                </a:solidFill>
              </a:rPr>
              <a:t>EventTypes.ShiftChange</a:t>
            </a:r>
            <a:endParaRPr lang="en-GB" sz="1600" dirty="0" smtClean="0">
              <a:solidFill>
                <a:srgbClr val="010000"/>
              </a:solidFill>
            </a:endParaRPr>
          </a:p>
          <a:p>
            <a:r>
              <a:rPr lang="en-GB" sz="1600" dirty="0" smtClean="0">
                <a:solidFill>
                  <a:srgbClr val="010000"/>
                </a:solidFill>
              </a:rPr>
              <a:t>                    </a:t>
            </a:r>
            <a:r>
              <a:rPr lang="en-GB" sz="1600" dirty="0" smtClean="0">
                <a:solidFill>
                  <a:srgbClr val="008000"/>
                </a:solidFill>
              </a:rPr>
              <a:t>' Event Parameter 2 is the Resource record that had a shift change</a:t>
            </a:r>
          </a:p>
          <a:p>
            <a:r>
              <a:rPr lang="en-GB" sz="1600" dirty="0" smtClean="0">
                <a:solidFill>
                  <a:srgbClr val="010000"/>
                </a:solidFill>
              </a:rPr>
              <a:t>                    </a:t>
            </a:r>
            <a:r>
              <a:rPr lang="en-GB" sz="1600" dirty="0" smtClean="0">
                <a:solidFill>
                  <a:srgbClr val="008000"/>
                </a:solidFill>
              </a:rPr>
              <a:t>' check the resource that had the shift change</a:t>
            </a:r>
          </a:p>
          <a:p>
            <a:r>
              <a:rPr lang="en-GB" sz="1600" dirty="0" smtClean="0">
                <a:solidFill>
                  <a:srgbClr val="010000"/>
                </a:solidFill>
              </a:rPr>
              <a:t>                    </a:t>
            </a:r>
            <a:r>
              <a:rPr lang="en-GB" sz="1600" dirty="0" err="1" smtClean="0">
                <a:solidFill>
                  <a:srgbClr val="010000"/>
                </a:solidFill>
              </a:rPr>
              <a:t>QNumber</a:t>
            </a:r>
            <a:r>
              <a:rPr lang="en-GB" sz="1600" dirty="0" smtClean="0">
                <a:solidFill>
                  <a:srgbClr val="010000"/>
                </a:solidFill>
              </a:rPr>
              <a:t> = </a:t>
            </a:r>
            <a:r>
              <a:rPr lang="en-GB" sz="1600" dirty="0" err="1" smtClean="0">
                <a:solidFill>
                  <a:srgbClr val="010000"/>
                </a:solidFill>
              </a:rPr>
              <a:t>planningboard.GetResourceQueue</a:t>
            </a:r>
            <a:r>
              <a:rPr lang="en-GB" sz="1600" dirty="0" smtClean="0">
                <a:solidFill>
                  <a:srgbClr val="010000"/>
                </a:solidFill>
              </a:rPr>
              <a:t>(EventParameters.Value.Parameter2)</a:t>
            </a:r>
          </a:p>
          <a:p>
            <a:r>
              <a:rPr lang="en-GB" sz="1600" dirty="0" smtClean="0">
                <a:solidFill>
                  <a:srgbClr val="010000"/>
                </a:solidFill>
              </a:rPr>
              <a:t>                    </a:t>
            </a:r>
            <a:r>
              <a:rPr lang="en-GB" sz="1600" dirty="0" err="1" smtClean="0">
                <a:solidFill>
                  <a:srgbClr val="010000"/>
                </a:solidFill>
              </a:rPr>
              <a:t>QName</a:t>
            </a:r>
            <a:r>
              <a:rPr lang="en-GB" sz="1600" dirty="0" smtClean="0">
                <a:solidFill>
                  <a:srgbClr val="010000"/>
                </a:solidFill>
              </a:rPr>
              <a:t> = </a:t>
            </a:r>
            <a:r>
              <a:rPr lang="en-GB" sz="1600" dirty="0" err="1" smtClean="0">
                <a:solidFill>
                  <a:srgbClr val="010000"/>
                </a:solidFill>
              </a:rPr>
              <a:t>planningboard.GetQueueName</a:t>
            </a:r>
            <a:r>
              <a:rPr lang="en-GB" sz="1600" dirty="0" smtClean="0">
                <a:solidFill>
                  <a:srgbClr val="010000"/>
                </a:solidFill>
              </a:rPr>
              <a:t>(</a:t>
            </a:r>
            <a:r>
              <a:rPr lang="en-GB" sz="1600" dirty="0" err="1" smtClean="0">
                <a:solidFill>
                  <a:srgbClr val="010000"/>
                </a:solidFill>
              </a:rPr>
              <a:t>QNumber</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err="1" smtClean="0">
                <a:solidFill>
                  <a:srgbClr val="010000"/>
                </a:solidFill>
              </a:rPr>
              <a:t>ScheduleOperations</a:t>
            </a:r>
            <a:r>
              <a:rPr lang="en-GB" sz="1600" dirty="0" smtClean="0">
                <a:solidFill>
                  <a:srgbClr val="010000"/>
                </a:solidFill>
              </a:rPr>
              <a:t>(</a:t>
            </a:r>
            <a:r>
              <a:rPr lang="en-GB" sz="1600" dirty="0" err="1" smtClean="0">
                <a:solidFill>
                  <a:srgbClr val="010000"/>
                </a:solidFill>
              </a:rPr>
              <a:t>preactor</a:t>
            </a:r>
            <a:r>
              <a:rPr lang="en-GB" sz="1600" dirty="0" smtClean="0">
                <a:solidFill>
                  <a:srgbClr val="010000"/>
                </a:solidFill>
              </a:rPr>
              <a:t>, </a:t>
            </a:r>
            <a:r>
              <a:rPr lang="en-GB" sz="1600" dirty="0" err="1" smtClean="0">
                <a:solidFill>
                  <a:srgbClr val="010000"/>
                </a:solidFill>
              </a:rPr>
              <a:t>QName</a:t>
            </a:r>
            <a:r>
              <a:rPr lang="en-GB" sz="1600" dirty="0" smtClean="0">
                <a:solidFill>
                  <a:srgbClr val="010000"/>
                </a:solidFill>
              </a:rPr>
              <a:t>, EventParameters.Value.Parameter2, _</a:t>
            </a:r>
          </a:p>
          <a:p>
            <a:r>
              <a:rPr lang="en-GB" sz="1600" dirty="0" smtClean="0">
                <a:solidFill>
                  <a:srgbClr val="010000"/>
                </a:solidFill>
              </a:rPr>
              <a:t>                                       </a:t>
            </a:r>
            <a:r>
              <a:rPr lang="en-GB" sz="1600" dirty="0" err="1" smtClean="0">
                <a:solidFill>
                  <a:srgbClr val="010000"/>
                </a:solidFill>
              </a:rPr>
              <a:t>EventParameters.Value.EventTime</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Case</a:t>
            </a:r>
            <a:r>
              <a:rPr lang="en-GB" sz="1600" dirty="0" smtClean="0">
                <a:solidFill>
                  <a:srgbClr val="010000"/>
                </a:solidFill>
              </a:rPr>
              <a:t> </a:t>
            </a:r>
            <a:r>
              <a:rPr lang="en-GB" sz="1600" dirty="0" err="1" smtClean="0">
                <a:solidFill>
                  <a:srgbClr val="010000"/>
                </a:solidFill>
              </a:rPr>
              <a:t>EventTypes.UserEvent</a:t>
            </a:r>
            <a:endParaRPr lang="en-GB" sz="1600" dirty="0" smtClean="0">
              <a:solidFill>
                <a:srgbClr val="010000"/>
              </a:solidFill>
            </a:endParaRP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Case</a:t>
            </a:r>
            <a:r>
              <a:rPr lang="en-GB" sz="1600" dirty="0" smtClean="0">
                <a:solidFill>
                  <a:srgbClr val="010000"/>
                </a:solidFill>
              </a:rPr>
              <a:t> </a:t>
            </a:r>
            <a:r>
              <a:rPr lang="en-GB" sz="1600" dirty="0" smtClean="0">
                <a:solidFill>
                  <a:srgbClr val="0000FF"/>
                </a:solidFill>
              </a:rPr>
              <a:t>Else</a:t>
            </a:r>
          </a:p>
          <a:p>
            <a:r>
              <a:rPr lang="en-GB" sz="1600" dirty="0" smtClean="0">
                <a:solidFill>
                  <a:srgbClr val="010000"/>
                </a:solidFill>
              </a:rPr>
              <a:t>            </a:t>
            </a:r>
            <a:r>
              <a:rPr lang="en-GB" sz="1600" dirty="0" smtClean="0">
                <a:solidFill>
                  <a:srgbClr val="0000FF"/>
                </a:solidFill>
              </a:rPr>
              <a:t>End</a:t>
            </a:r>
            <a:r>
              <a:rPr lang="en-GB" sz="1600" dirty="0" smtClean="0">
                <a:solidFill>
                  <a:srgbClr val="010000"/>
                </a:solidFill>
              </a:rPr>
              <a:t> </a:t>
            </a:r>
            <a:r>
              <a:rPr lang="en-GB" sz="1600" dirty="0" smtClean="0">
                <a:solidFill>
                  <a:srgbClr val="0000FF"/>
                </a:solidFill>
              </a:rPr>
              <a:t>Select</a:t>
            </a:r>
          </a:p>
          <a:p>
            <a:endParaRPr lang="en-GB" sz="1600" dirty="0" smtClean="0">
              <a:solidFill>
                <a:srgbClr val="0000FF"/>
              </a:solidFill>
            </a:endParaRPr>
          </a:p>
          <a:p>
            <a:r>
              <a:rPr lang="en-GB" sz="1600" dirty="0" smtClean="0">
                <a:solidFill>
                  <a:srgbClr val="010000"/>
                </a:solidFill>
              </a:rPr>
              <a:t>            </a:t>
            </a:r>
            <a:r>
              <a:rPr lang="en-GB" sz="1600" dirty="0" err="1" smtClean="0">
                <a:solidFill>
                  <a:srgbClr val="010000"/>
                </a:solidFill>
              </a:rPr>
              <a:t>EventParameters</a:t>
            </a:r>
            <a:r>
              <a:rPr lang="en-GB" sz="1600" dirty="0" smtClean="0">
                <a:solidFill>
                  <a:srgbClr val="010000"/>
                </a:solidFill>
              </a:rPr>
              <a:t> = </a:t>
            </a:r>
            <a:r>
              <a:rPr lang="en-GB" sz="1600" dirty="0" err="1" smtClean="0">
                <a:solidFill>
                  <a:srgbClr val="010000"/>
                </a:solidFill>
              </a:rPr>
              <a:t>planningboard.NextEvent</a:t>
            </a:r>
            <a:r>
              <a:rPr lang="en-GB" sz="1600" dirty="0" smtClean="0">
                <a:solidFill>
                  <a:srgbClr val="010000"/>
                </a:solidFill>
              </a:rPr>
              <a:t>()</a:t>
            </a:r>
          </a:p>
          <a:p>
            <a:r>
              <a:rPr lang="en-GB" sz="1600" dirty="0" smtClean="0">
                <a:solidFill>
                  <a:srgbClr val="010000"/>
                </a:solidFill>
              </a:rPr>
              <a:t>        </a:t>
            </a:r>
            <a:r>
              <a:rPr lang="en-GB" sz="1600" dirty="0" smtClean="0">
                <a:solidFill>
                  <a:srgbClr val="0000FF"/>
                </a:solidFill>
              </a:rPr>
              <a:t>End</a:t>
            </a:r>
            <a:r>
              <a:rPr lang="en-GB" sz="1600" dirty="0" smtClean="0">
                <a:solidFill>
                  <a:srgbClr val="010000"/>
                </a:solidFill>
              </a:rPr>
              <a:t> </a:t>
            </a:r>
            <a:r>
              <a:rPr lang="en-GB" sz="1600" dirty="0" smtClean="0">
                <a:solidFill>
                  <a:srgbClr val="0000FF"/>
                </a:solidFill>
              </a:rPr>
              <a:t>While</a:t>
            </a:r>
            <a:r>
              <a:rPr lang="en-GB" sz="1600" dirty="0" smtClean="0">
                <a:solidFill>
                  <a:srgbClr val="010000"/>
                </a:solidFill>
              </a:rPr>
              <a:t> </a:t>
            </a:r>
            <a:r>
              <a:rPr lang="en-GB" sz="1600" dirty="0" smtClean="0">
                <a:solidFill>
                  <a:srgbClr val="008000"/>
                </a:solidFill>
              </a:rPr>
              <a:t>' whilst there is another event</a:t>
            </a:r>
          </a:p>
          <a:p>
            <a:endParaRPr lang="en-GB" sz="1600" dirty="0" smtClean="0">
              <a:solidFill>
                <a:srgbClr val="008000"/>
              </a:solidFill>
            </a:endParaRPr>
          </a:p>
          <a:p>
            <a:r>
              <a:rPr lang="en-GB" sz="1600" dirty="0" smtClean="0">
                <a:solidFill>
                  <a:srgbClr val="010000"/>
                </a:solidFill>
              </a:rPr>
              <a:t>        </a:t>
            </a:r>
            <a:r>
              <a:rPr lang="en-GB" sz="1600" dirty="0" smtClean="0">
                <a:solidFill>
                  <a:srgbClr val="0000FF"/>
                </a:solidFill>
              </a:rPr>
              <a:t>Return</a:t>
            </a:r>
            <a:r>
              <a:rPr lang="en-GB" sz="1600" dirty="0" smtClean="0">
                <a:solidFill>
                  <a:srgbClr val="010000"/>
                </a:solidFill>
              </a:rPr>
              <a:t> 0</a:t>
            </a:r>
          </a:p>
          <a:p>
            <a:r>
              <a:rPr lang="en-GB" sz="1600" dirty="0" smtClean="0">
                <a:solidFill>
                  <a:srgbClr val="010000"/>
                </a:solidFill>
              </a:rPr>
              <a:t>    </a:t>
            </a:r>
            <a:r>
              <a:rPr lang="en-GB" sz="1600" dirty="0" smtClean="0">
                <a:solidFill>
                  <a:srgbClr val="0000FF"/>
                </a:solidFill>
              </a:rPr>
              <a:t>End</a:t>
            </a:r>
            <a:r>
              <a:rPr lang="en-GB" sz="1600" dirty="0" smtClean="0">
                <a:solidFill>
                  <a:srgbClr val="010000"/>
                </a:solidFill>
              </a:rPr>
              <a:t> </a:t>
            </a:r>
            <a:r>
              <a:rPr lang="en-GB" sz="1600" dirty="0" smtClean="0">
                <a:solidFill>
                  <a:srgbClr val="0000FF"/>
                </a:solidFill>
              </a:rPr>
              <a:t>Function</a:t>
            </a:r>
            <a:endParaRPr lang="en-GB" sz="1600" dirty="0"/>
          </a:p>
        </p:txBody>
      </p:sp>
      <p:sp>
        <p:nvSpPr>
          <p:cNvPr id="12" name="TextBox 11"/>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329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Event Based Scheduling </a:t>
            </a:r>
            <a:br>
              <a:rPr lang="en-GB" dirty="0" smtClean="0"/>
            </a:br>
            <a:r>
              <a:rPr lang="en-GB" sz="3200" dirty="0" smtClean="0"/>
              <a:t>Despatching Rules</a:t>
            </a:r>
            <a:endParaRPr lang="en-GB" sz="3200" dirty="0"/>
          </a:p>
        </p:txBody>
      </p:sp>
    </p:spTree>
    <p:extLst>
      <p:ext uri="{BB962C8B-B14F-4D97-AF65-F5344CB8AC3E}">
        <p14:creationId xmlns:p14="http://schemas.microsoft.com/office/powerpoint/2010/main" val="163677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71512" indent="-514350" defTabSz="914400">
              <a:spcBef>
                <a:spcPts val="1000"/>
              </a:spcBef>
              <a:defRPr/>
            </a:pPr>
            <a:r>
              <a:rPr lang="en-US" sz="2800" dirty="0" smtClean="0">
                <a:solidFill>
                  <a:srgbClr val="646464"/>
                </a:solidFill>
              </a:rPr>
              <a:t>Queue ranking supports ranking by</a:t>
            </a:r>
          </a:p>
          <a:p>
            <a:pPr marL="1071535" lvl="1" indent="-514350" defTabSz="914400">
              <a:spcBef>
                <a:spcPts val="1000"/>
              </a:spcBef>
              <a:buFont typeface="+mj-lt"/>
              <a:buAutoNum type="arabicPeriod"/>
              <a:defRPr/>
            </a:pPr>
            <a:r>
              <a:rPr lang="en-US" sz="2800" dirty="0" smtClean="0">
                <a:solidFill>
                  <a:srgbClr val="646464"/>
                </a:solidFill>
              </a:rPr>
              <a:t>Common Rules</a:t>
            </a:r>
          </a:p>
          <a:p>
            <a:pPr marL="1071535" lvl="1" indent="-514350" defTabSz="914400">
              <a:spcBef>
                <a:spcPts val="1000"/>
              </a:spcBef>
              <a:buFont typeface="+mj-lt"/>
              <a:buAutoNum type="arabicPeriod"/>
              <a:defRPr/>
            </a:pPr>
            <a:r>
              <a:rPr lang="en-US" sz="2800" dirty="0" smtClean="0">
                <a:solidFill>
                  <a:srgbClr val="646464"/>
                </a:solidFill>
              </a:rPr>
              <a:t>User attributes</a:t>
            </a:r>
          </a:p>
          <a:p>
            <a:pPr marL="1071535" lvl="1" indent="-514350" defTabSz="914400">
              <a:spcBef>
                <a:spcPts val="1000"/>
              </a:spcBef>
              <a:buFont typeface="+mj-lt"/>
              <a:buAutoNum type="arabicPeriod"/>
              <a:defRPr/>
            </a:pPr>
            <a:r>
              <a:rPr lang="en-US" sz="2800" dirty="0" smtClean="0">
                <a:solidFill>
                  <a:srgbClr val="646464"/>
                </a:solidFill>
              </a:rPr>
              <a:t>Expressions</a:t>
            </a: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marL="257162" defTabSz="914400">
              <a:spcBef>
                <a:spcPts val="1000"/>
              </a:spcBef>
              <a:defRPr/>
            </a:pPr>
            <a:r>
              <a:rPr lang="en-US" sz="2400" dirty="0">
                <a:solidFill>
                  <a:srgbClr val="646464"/>
                </a:solidFill>
              </a:rPr>
              <a:t>Ranking/Sorting queues </a:t>
            </a:r>
            <a:r>
              <a:rPr lang="en-US" sz="2400" dirty="0" smtClean="0">
                <a:solidFill>
                  <a:srgbClr val="646464"/>
                </a:solidFill>
              </a:rPr>
              <a:t>implements </a:t>
            </a:r>
            <a:r>
              <a:rPr lang="en-US" sz="2400" dirty="0">
                <a:solidFill>
                  <a:srgbClr val="646464"/>
                </a:solidFill>
              </a:rPr>
              <a:t>dispatching logic, sometimes referred to as </a:t>
            </a:r>
            <a:r>
              <a:rPr lang="en-US" sz="2400" dirty="0" err="1" smtClean="0">
                <a:solidFill>
                  <a:srgbClr val="646464"/>
                </a:solidFill>
              </a:rPr>
              <a:t>optimisation</a:t>
            </a:r>
            <a:r>
              <a:rPr lang="en-US" sz="2400" dirty="0" smtClean="0">
                <a:solidFill>
                  <a:srgbClr val="646464"/>
                </a:solidFill>
              </a:rPr>
              <a:t> rules</a:t>
            </a:r>
            <a:endParaRPr lang="en-US" sz="2400" dirty="0">
              <a:solidFill>
                <a:srgbClr val="646464"/>
              </a:solidFill>
            </a:endParaRPr>
          </a:p>
        </p:txBody>
      </p:sp>
    </p:spTree>
    <p:extLst>
      <p:ext uri="{BB962C8B-B14F-4D97-AF65-F5344CB8AC3E}">
        <p14:creationId xmlns:p14="http://schemas.microsoft.com/office/powerpoint/2010/main" val="923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71512" indent="-514350" defTabSz="914400">
              <a:spcBef>
                <a:spcPts val="1000"/>
              </a:spcBef>
              <a:defRPr/>
            </a:pPr>
            <a:r>
              <a:rPr lang="en-US" sz="2800" dirty="0" smtClean="0">
                <a:solidFill>
                  <a:srgbClr val="646464"/>
                </a:solidFill>
              </a:rPr>
              <a:t>Common Rules Include:</a:t>
            </a:r>
          </a:p>
          <a:p>
            <a:pPr marL="1071535" lvl="1" indent="-514350" defTabSz="914400">
              <a:spcBef>
                <a:spcPts val="1000"/>
              </a:spcBef>
              <a:defRPr/>
            </a:pPr>
            <a:r>
              <a:rPr lang="en-US" sz="2800" dirty="0" smtClean="0">
                <a:solidFill>
                  <a:srgbClr val="646464"/>
                </a:solidFill>
              </a:rPr>
              <a:t>Setup Time</a:t>
            </a:r>
          </a:p>
          <a:p>
            <a:pPr marL="1071535" lvl="1" indent="-514350" defTabSz="914400">
              <a:spcBef>
                <a:spcPts val="1000"/>
              </a:spcBef>
              <a:defRPr/>
            </a:pPr>
            <a:r>
              <a:rPr lang="en-US" sz="2800" dirty="0" smtClean="0">
                <a:solidFill>
                  <a:srgbClr val="646464"/>
                </a:solidFill>
              </a:rPr>
              <a:t>Critical Ratio</a:t>
            </a:r>
          </a:p>
          <a:p>
            <a:pPr marL="1071535" lvl="1" indent="-514350" defTabSz="914400">
              <a:spcBef>
                <a:spcPts val="1000"/>
              </a:spcBef>
              <a:defRPr/>
            </a:pPr>
            <a:r>
              <a:rPr lang="en-US" sz="2800" dirty="0" smtClean="0">
                <a:solidFill>
                  <a:srgbClr val="646464"/>
                </a:solidFill>
              </a:rPr>
              <a:t>Preferred Sequence by attribute</a:t>
            </a:r>
          </a:p>
          <a:p>
            <a:pPr marL="1071535" lvl="1" indent="-514350" defTabSz="914400">
              <a:spcBef>
                <a:spcPts val="1000"/>
              </a:spcBef>
              <a:defRPr/>
            </a:pPr>
            <a:r>
              <a:rPr lang="en-US" sz="2800" dirty="0" smtClean="0">
                <a:solidFill>
                  <a:srgbClr val="646464"/>
                </a:solidFill>
              </a:rPr>
              <a:t>Process Time</a:t>
            </a:r>
          </a:p>
          <a:p>
            <a:pPr marL="771512" indent="-514350" defTabSz="914400">
              <a:spcBef>
                <a:spcPts val="1000"/>
              </a:spcBef>
              <a:defRPr/>
            </a:pPr>
            <a:r>
              <a:rPr lang="en-US" sz="2800" dirty="0" smtClean="0">
                <a:solidFill>
                  <a:srgbClr val="646464"/>
                </a:solidFill>
              </a:rPr>
              <a:t>By User Attribute</a:t>
            </a:r>
          </a:p>
          <a:p>
            <a:pPr marL="1071535" lvl="1" indent="-514350" defTabSz="914400">
              <a:spcBef>
                <a:spcPts val="1000"/>
              </a:spcBef>
              <a:defRPr/>
            </a:pPr>
            <a:r>
              <a:rPr lang="en-US" sz="2800" dirty="0" smtClean="0">
                <a:solidFill>
                  <a:srgbClr val="646464"/>
                </a:solidFill>
              </a:rPr>
              <a:t>Numeric/Alpha field</a:t>
            </a:r>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marL="257162" defTabSz="914400">
              <a:spcBef>
                <a:spcPts val="1000"/>
              </a:spcBef>
              <a:defRPr/>
            </a:pPr>
            <a:r>
              <a:rPr lang="en-US" sz="2400" dirty="0" smtClean="0">
                <a:solidFill>
                  <a:srgbClr val="646464"/>
                </a:solidFill>
              </a:rPr>
              <a:t>Ranking Queues</a:t>
            </a:r>
            <a:endParaRPr lang="en-US" sz="2400" dirty="0">
              <a:solidFill>
                <a:srgbClr val="646464"/>
              </a:solidFill>
            </a:endParaRPr>
          </a:p>
        </p:txBody>
      </p:sp>
    </p:spTree>
    <p:extLst>
      <p:ext uri="{BB962C8B-B14F-4D97-AF65-F5344CB8AC3E}">
        <p14:creationId xmlns:p14="http://schemas.microsoft.com/office/powerpoint/2010/main" val="86527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defTabSz="762000">
              <a:buFont typeface="Arial" pitchFamily="34" charset="0"/>
              <a:buChar char="•"/>
            </a:pPr>
            <a:r>
              <a:rPr lang="en-GB" sz="2800" b="1" dirty="0" err="1">
                <a:solidFill>
                  <a:srgbClr val="0000FF"/>
                </a:solidFill>
              </a:rPr>
              <a:t>Planningboard</a:t>
            </a:r>
            <a:r>
              <a:rPr lang="en-GB" sz="2800" dirty="0">
                <a:solidFill>
                  <a:srgbClr val="0000FF"/>
                </a:solidFill>
              </a:rPr>
              <a:t> </a:t>
            </a:r>
            <a:r>
              <a:rPr lang="en-GB" sz="2800" dirty="0"/>
              <a:t>Object Methods:</a:t>
            </a:r>
          </a:p>
          <a:p>
            <a:pPr marL="285750" indent="-285750" defTabSz="762000">
              <a:buFont typeface="Arial" pitchFamily="34" charset="0"/>
              <a:buChar char="•"/>
            </a:pPr>
            <a:endParaRPr lang="en-GB" sz="2400" b="1" dirty="0"/>
          </a:p>
          <a:p>
            <a:pPr marL="742950" lvl="1" indent="-285750" defTabSz="762000">
              <a:buFont typeface="Arial" pitchFamily="34" charset="0"/>
              <a:buChar char="•"/>
            </a:pPr>
            <a:r>
              <a:rPr lang="en-GB" sz="1800" b="1" dirty="0" err="1"/>
              <a:t>RankQueueBySetupTime</a:t>
            </a:r>
            <a:r>
              <a:rPr lang="en-GB" sz="1800" dirty="0"/>
              <a:t>  (Queue, Resource, Time, Direction, Type)</a:t>
            </a:r>
          </a:p>
          <a:p>
            <a:pPr marL="742950" lvl="1" indent="-285750" defTabSz="762000">
              <a:buFont typeface="Arial" pitchFamily="34" charset="0"/>
              <a:buChar char="•"/>
            </a:pPr>
            <a:endParaRPr lang="en-GB" sz="1800" dirty="0"/>
          </a:p>
          <a:p>
            <a:pPr marL="742950" lvl="1" indent="-285750" defTabSz="762000">
              <a:buFont typeface="Arial" pitchFamily="34" charset="0"/>
              <a:buChar char="•"/>
            </a:pPr>
            <a:r>
              <a:rPr lang="en-GB" sz="1800" b="1" dirty="0" err="1"/>
              <a:t>RankQueueByPreferredSequence</a:t>
            </a:r>
            <a:r>
              <a:rPr lang="en-GB" sz="1800" dirty="0"/>
              <a:t> (Queue, Resource, Time, Direction)</a:t>
            </a:r>
          </a:p>
          <a:p>
            <a:pPr marL="742950" lvl="1" indent="-285750" defTabSz="762000">
              <a:buFont typeface="Arial" pitchFamily="34" charset="0"/>
              <a:buChar char="•"/>
            </a:pPr>
            <a:endParaRPr lang="en-GB" sz="1800" dirty="0"/>
          </a:p>
          <a:p>
            <a:pPr marL="742950" lvl="1" indent="-285750" defTabSz="762000">
              <a:buFont typeface="Arial" pitchFamily="34" charset="0"/>
              <a:buChar char="•"/>
            </a:pPr>
            <a:r>
              <a:rPr lang="en-GB" sz="1800" b="1" dirty="0" err="1"/>
              <a:t>RankQueueByProcessTime</a:t>
            </a:r>
            <a:r>
              <a:rPr lang="en-GB" sz="1800" dirty="0"/>
              <a:t> (Queue, Resource, Time, Direction, Type)</a:t>
            </a:r>
          </a:p>
          <a:p>
            <a:pPr marL="742950" lvl="1" indent="-285750" defTabSz="762000">
              <a:buFont typeface="Arial" pitchFamily="34" charset="0"/>
              <a:buChar char="•"/>
            </a:pPr>
            <a:endParaRPr lang="en-GB" sz="1800" dirty="0"/>
          </a:p>
          <a:p>
            <a:pPr marL="742950" lvl="1" indent="-285750" defTabSz="762000">
              <a:buFont typeface="Arial" pitchFamily="34" charset="0"/>
              <a:buChar char="•"/>
            </a:pPr>
            <a:r>
              <a:rPr lang="en-GB" sz="1800" b="1" dirty="0" err="1"/>
              <a:t>RankQueueByFieldName</a:t>
            </a:r>
            <a:r>
              <a:rPr lang="en-GB" sz="1800" dirty="0"/>
              <a:t> (</a:t>
            </a:r>
            <a:r>
              <a:rPr lang="en-GB" sz="1800" dirty="0" err="1"/>
              <a:t>QueueName,Field,Direction</a:t>
            </a:r>
            <a:r>
              <a:rPr lang="en-GB" sz="1800" dirty="0"/>
              <a:t>)</a:t>
            </a:r>
          </a:p>
          <a:p>
            <a:pPr marL="742950" lvl="1" indent="-285750" defTabSz="762000">
              <a:buFont typeface="Arial" pitchFamily="34" charset="0"/>
              <a:buChar char="•"/>
            </a:pPr>
            <a:endParaRPr lang="en-GB" sz="1800" dirty="0"/>
          </a:p>
          <a:p>
            <a:pPr marL="742950" lvl="1" indent="-285750" defTabSz="762000">
              <a:buFont typeface="Arial" pitchFamily="34" charset="0"/>
              <a:buChar char="•"/>
            </a:pPr>
            <a:r>
              <a:rPr lang="en-GB" sz="1800" b="1" dirty="0" err="1"/>
              <a:t>RankQueueByFieldAlpha</a:t>
            </a:r>
            <a:r>
              <a:rPr lang="en-GB" sz="1800" dirty="0"/>
              <a:t> (</a:t>
            </a:r>
            <a:r>
              <a:rPr lang="en-GB" sz="1800" dirty="0" err="1"/>
              <a:t>QueueName,Field,Direction</a:t>
            </a:r>
            <a:r>
              <a:rPr lang="en-GB" sz="1800" i="1" dirty="0"/>
              <a:t>,[Tie Break]</a:t>
            </a:r>
            <a:r>
              <a:rPr lang="en-GB" sz="1800" dirty="0"/>
              <a:t>)</a:t>
            </a:r>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23684" y="1150174"/>
            <a:ext cx="7478315" cy="661720"/>
          </a:xfrm>
        </p:spPr>
        <p:txBody>
          <a:bodyPr/>
          <a:lstStyle/>
          <a:p>
            <a:pPr marL="257162" defTabSz="914400">
              <a:spcBef>
                <a:spcPts val="1000"/>
              </a:spcBef>
              <a:defRPr/>
            </a:pPr>
            <a:r>
              <a:rPr lang="en-US" sz="2400" dirty="0" smtClean="0">
                <a:solidFill>
                  <a:srgbClr val="646464"/>
                </a:solidFill>
              </a:rPr>
              <a:t>Ranking Queues</a:t>
            </a:r>
            <a:endParaRPr lang="en-US" sz="2400" dirty="0">
              <a:solidFill>
                <a:srgbClr val="646464"/>
              </a:solidFill>
            </a:endParaRPr>
          </a:p>
        </p:txBody>
      </p:sp>
    </p:spTree>
    <p:extLst>
      <p:ext uri="{BB962C8B-B14F-4D97-AF65-F5344CB8AC3E}">
        <p14:creationId xmlns:p14="http://schemas.microsoft.com/office/powerpoint/2010/main" val="97365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Here is a summary of the main steps required to call custom code from within a Preactor configuration.  </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 Placeholder 1"/>
          <p:cNvSpPr txBox="1">
            <a:spLocks/>
          </p:cNvSpPr>
          <p:nvPr/>
        </p:nvSpPr>
        <p:spPr>
          <a:xfrm>
            <a:off x="841249" y="2390502"/>
            <a:ext cx="7478315" cy="3566161"/>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buFont typeface="+mj-lt"/>
              <a:buAutoNum type="arabicPeriod"/>
              <a:defRPr/>
            </a:pPr>
            <a:r>
              <a:rPr lang="en-US" sz="2000" dirty="0" smtClean="0">
                <a:solidFill>
                  <a:srgbClr val="646464"/>
                </a:solidFill>
              </a:rPr>
              <a:t>In Visual Studio create:</a:t>
            </a:r>
          </a:p>
          <a:p>
            <a:pPr marL="1414418" lvl="2" indent="-514350" defTabSz="914400">
              <a:spcBef>
                <a:spcPts val="1000"/>
              </a:spcBef>
              <a:buFont typeface="+mj-lt"/>
              <a:buAutoNum type="romanUcPeriod"/>
              <a:defRPr/>
            </a:pPr>
            <a:r>
              <a:rPr lang="en-US" sz="1850" dirty="0" smtClean="0">
                <a:solidFill>
                  <a:srgbClr val="646464"/>
                </a:solidFill>
              </a:rPr>
              <a:t>A Preactor </a:t>
            </a:r>
            <a:r>
              <a:rPr lang="en-US" sz="1850" dirty="0">
                <a:solidFill>
                  <a:srgbClr val="646464"/>
                </a:solidFill>
              </a:rPr>
              <a:t>Project </a:t>
            </a:r>
            <a:r>
              <a:rPr lang="en-US" sz="1850" dirty="0" smtClean="0">
                <a:solidFill>
                  <a:srgbClr val="646464"/>
                </a:solidFill>
              </a:rPr>
              <a:t>containing a </a:t>
            </a:r>
            <a:r>
              <a:rPr lang="en-US" sz="1850" dirty="0">
                <a:solidFill>
                  <a:srgbClr val="646464"/>
                </a:solidFill>
              </a:rPr>
              <a:t>Custom Action class. </a:t>
            </a:r>
            <a:r>
              <a:rPr lang="en-US" sz="1850" dirty="0" smtClean="0">
                <a:solidFill>
                  <a:srgbClr val="646464"/>
                </a:solidFill>
              </a:rPr>
              <a:t>(using </a:t>
            </a:r>
            <a:r>
              <a:rPr lang="en-US" sz="1850" dirty="0">
                <a:solidFill>
                  <a:srgbClr val="646464"/>
                </a:solidFill>
              </a:rPr>
              <a:t>the templates </a:t>
            </a:r>
            <a:r>
              <a:rPr lang="en-US" sz="1850" dirty="0" smtClean="0">
                <a:solidFill>
                  <a:srgbClr val="646464"/>
                </a:solidFill>
              </a:rPr>
              <a:t>provided)</a:t>
            </a:r>
          </a:p>
          <a:p>
            <a:pPr marL="1414418" lvl="2" indent="-514350" defTabSz="914400">
              <a:spcBef>
                <a:spcPts val="1000"/>
              </a:spcBef>
              <a:buFont typeface="+mj-lt"/>
              <a:buAutoNum type="romanUcPeriod"/>
              <a:defRPr/>
            </a:pPr>
            <a:r>
              <a:rPr lang="en-US" sz="1850" dirty="0" smtClean="0">
                <a:solidFill>
                  <a:srgbClr val="646464"/>
                </a:solidFill>
              </a:rPr>
              <a:t>Compile the project</a:t>
            </a:r>
          </a:p>
          <a:p>
            <a:pPr marL="1014385" lvl="1" indent="-457200" defTabSz="914400">
              <a:spcBef>
                <a:spcPts val="1000"/>
              </a:spcBef>
              <a:buFont typeface="+mj-lt"/>
              <a:buAutoNum type="arabicPeriod"/>
              <a:defRPr/>
            </a:pPr>
            <a:r>
              <a:rPr lang="en-US" sz="2000" dirty="0" smtClean="0">
                <a:solidFill>
                  <a:srgbClr val="646464"/>
                </a:solidFill>
              </a:rPr>
              <a:t>In a Preactor configuration define:</a:t>
            </a:r>
          </a:p>
          <a:p>
            <a:pPr marL="1414418" lvl="2" indent="-514350" defTabSz="914400">
              <a:spcBef>
                <a:spcPts val="1000"/>
              </a:spcBef>
              <a:buFont typeface="+mj-lt"/>
              <a:buAutoNum type="romanUcPeriod"/>
              <a:defRPr/>
            </a:pPr>
            <a:r>
              <a:rPr lang="en-US" sz="1850" dirty="0" smtClean="0">
                <a:solidFill>
                  <a:srgbClr val="646464"/>
                </a:solidFill>
              </a:rPr>
              <a:t>A custom action in the Custom Actions Table</a:t>
            </a:r>
          </a:p>
          <a:p>
            <a:pPr marL="1414418" lvl="2" indent="-514350" defTabSz="914400">
              <a:spcBef>
                <a:spcPts val="1000"/>
              </a:spcBef>
              <a:buFont typeface="+mj-lt"/>
              <a:buAutoNum type="romanUcPeriod"/>
              <a:defRPr/>
            </a:pPr>
            <a:r>
              <a:rPr lang="en-US" sz="1850" dirty="0" smtClean="0">
                <a:solidFill>
                  <a:srgbClr val="646464"/>
                </a:solidFill>
              </a:rPr>
              <a:t>An Event Script to execute the new custom action</a:t>
            </a:r>
          </a:p>
          <a:p>
            <a:pPr marL="1414418" lvl="2" indent="-514350" defTabSz="914400">
              <a:spcBef>
                <a:spcPts val="1000"/>
              </a:spcBef>
              <a:buFont typeface="+mj-lt"/>
              <a:buAutoNum type="romanUcPeriod"/>
              <a:defRPr/>
            </a:pPr>
            <a:r>
              <a:rPr lang="en-US" sz="1850" dirty="0" smtClean="0">
                <a:solidFill>
                  <a:srgbClr val="646464"/>
                </a:solidFill>
              </a:rPr>
              <a:t>Any additional menu buttons to execute the event script</a:t>
            </a:r>
          </a:p>
          <a:p>
            <a:pPr marL="1014385" lvl="1" indent="-457200" defTabSz="914400">
              <a:spcBef>
                <a:spcPts val="1000"/>
              </a:spcBef>
              <a:buFont typeface="+mj-lt"/>
              <a:buAutoNum type="arabicPeriod"/>
              <a:defRPr/>
            </a:pPr>
            <a:endParaRPr lang="en-US" sz="2000" dirty="0" smtClean="0">
              <a:solidFill>
                <a:srgbClr val="646464"/>
              </a:solidFill>
            </a:endParaRPr>
          </a:p>
        </p:txBody>
      </p:sp>
    </p:spTree>
    <p:extLst>
      <p:ext uri="{BB962C8B-B14F-4D97-AF65-F5344CB8AC3E}">
        <p14:creationId xmlns:p14="http://schemas.microsoft.com/office/powerpoint/2010/main" val="8917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2916" y="4988754"/>
            <a:ext cx="7120478" cy="558800"/>
          </a:xfrm>
          <a:prstGeom prst="rect">
            <a:avLst/>
          </a:prstGeom>
        </p:spPr>
        <p:txBody>
          <a:bodyPr/>
          <a:lstStyle/>
          <a:p>
            <a:r>
              <a:rPr lang="en-GB" dirty="0" smtClean="0"/>
              <a:t>Algorithmic Scheduling Rules</a:t>
            </a:r>
            <a:r>
              <a:rPr lang="en-GB" sz="3200" dirty="0" smtClean="0"/>
              <a:t> Overview</a:t>
            </a:r>
            <a:r>
              <a:rPr lang="en-GB" dirty="0" smtClean="0"/>
              <a:t/>
            </a:r>
            <a:br>
              <a:rPr lang="en-GB" dirty="0" smtClean="0"/>
            </a:br>
            <a:endParaRPr lang="en-GB" dirty="0"/>
          </a:p>
        </p:txBody>
      </p:sp>
    </p:spTree>
    <p:extLst>
      <p:ext uri="{BB962C8B-B14F-4D97-AF65-F5344CB8AC3E}">
        <p14:creationId xmlns:p14="http://schemas.microsoft.com/office/powerpoint/2010/main" val="298833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800" dirty="0"/>
              <a:t>Flexible scheduling logic</a:t>
            </a:r>
          </a:p>
          <a:p>
            <a:pPr lvl="1"/>
            <a:r>
              <a:rPr lang="en-GB" sz="2800" dirty="0"/>
              <a:t>Selects operations from the schedule file, and loads them at any </a:t>
            </a:r>
            <a:r>
              <a:rPr lang="en-GB" sz="2800" dirty="0" smtClean="0"/>
              <a:t>point, in any </a:t>
            </a:r>
            <a:r>
              <a:rPr lang="en-GB" sz="2800" dirty="0"/>
              <a:t>sequence onto the planning board</a:t>
            </a:r>
          </a:p>
          <a:p>
            <a:r>
              <a:rPr lang="en-GB" sz="2800" dirty="0"/>
              <a:t>Unlike event based rules:</a:t>
            </a:r>
          </a:p>
          <a:p>
            <a:pPr lvl="1"/>
            <a:r>
              <a:rPr lang="en-GB" sz="2800" dirty="0"/>
              <a:t>Does not require queues, although custom queues can be created</a:t>
            </a:r>
          </a:p>
          <a:p>
            <a:pPr lvl="1"/>
            <a:r>
              <a:rPr lang="en-GB" sz="2800" dirty="0"/>
              <a:t>No concept of event time</a:t>
            </a:r>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marL="257162" defTabSz="914400">
              <a:spcBef>
                <a:spcPts val="1000"/>
              </a:spcBef>
              <a:defRPr/>
            </a:pPr>
            <a:r>
              <a:rPr lang="en-US" sz="2400" dirty="0" smtClean="0">
                <a:solidFill>
                  <a:srgbClr val="646464"/>
                </a:solidFill>
              </a:rPr>
              <a:t>Overview</a:t>
            </a:r>
            <a:endParaRPr lang="en-US" sz="2400" dirty="0">
              <a:solidFill>
                <a:srgbClr val="646464"/>
              </a:solidFill>
            </a:endParaRPr>
          </a:p>
        </p:txBody>
      </p:sp>
    </p:spTree>
    <p:extLst>
      <p:ext uri="{BB962C8B-B14F-4D97-AF65-F5344CB8AC3E}">
        <p14:creationId xmlns:p14="http://schemas.microsoft.com/office/powerpoint/2010/main" val="115046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a:spLocks noChangeAspect="1"/>
          </p:cNvSpPr>
          <p:nvPr/>
        </p:nvSpPr>
        <p:spPr>
          <a:xfrm>
            <a:off x="2400288"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cxnSp>
        <p:nvCxnSpPr>
          <p:cNvPr id="10" name="Straight Connector 9"/>
          <p:cNvCxnSpPr/>
          <p:nvPr/>
        </p:nvCxnSpPr>
        <p:spPr>
          <a:xfrm>
            <a:off x="952480" y="2705096"/>
            <a:ext cx="796294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spect="1"/>
          </p:cNvSpPr>
          <p:nvPr/>
        </p:nvSpPr>
        <p:spPr>
          <a:xfrm>
            <a:off x="952480" y="2703508"/>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cxnSp>
        <p:nvCxnSpPr>
          <p:cNvPr id="125" name="Straight Connector 124"/>
          <p:cNvCxnSpPr/>
          <p:nvPr/>
        </p:nvCxnSpPr>
        <p:spPr>
          <a:xfrm rot="16200000" flipH="1">
            <a:off x="1631141" y="4107660"/>
            <a:ext cx="2986103"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spect="1"/>
          </p:cNvSpPr>
          <p:nvPr/>
        </p:nvSpPr>
        <p:spPr>
          <a:xfrm>
            <a:off x="3848095" y="4152904"/>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85" name="TextBox 84"/>
          <p:cNvSpPr txBox="1">
            <a:spLocks noChangeAspect="1"/>
          </p:cNvSpPr>
          <p:nvPr/>
        </p:nvSpPr>
        <p:spPr>
          <a:xfrm>
            <a:off x="5295904"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86" name="TextBox 85"/>
          <p:cNvSpPr txBox="1">
            <a:spLocks noChangeAspect="1"/>
          </p:cNvSpPr>
          <p:nvPr/>
        </p:nvSpPr>
        <p:spPr>
          <a:xfrm>
            <a:off x="952481"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87" name="TextBox 86"/>
          <p:cNvSpPr txBox="1">
            <a:spLocks noChangeAspect="1"/>
          </p:cNvSpPr>
          <p:nvPr/>
        </p:nvSpPr>
        <p:spPr>
          <a:xfrm>
            <a:off x="3848096"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88" name="TextBox 87"/>
          <p:cNvSpPr txBox="1">
            <a:spLocks noChangeAspect="1"/>
          </p:cNvSpPr>
          <p:nvPr/>
        </p:nvSpPr>
        <p:spPr>
          <a:xfrm>
            <a:off x="5295904" y="4152904"/>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89" name="TextBox 88"/>
          <p:cNvSpPr txBox="1">
            <a:spLocks noChangeAspect="1"/>
          </p:cNvSpPr>
          <p:nvPr/>
        </p:nvSpPr>
        <p:spPr>
          <a:xfrm>
            <a:off x="6381760" y="4876808"/>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90" name="TextBox 89"/>
          <p:cNvSpPr txBox="1">
            <a:spLocks noChangeAspect="1"/>
          </p:cNvSpPr>
          <p:nvPr/>
        </p:nvSpPr>
        <p:spPr>
          <a:xfrm>
            <a:off x="2400288" y="27035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91" name="TextBox 90"/>
          <p:cNvSpPr txBox="1">
            <a:spLocks noChangeAspect="1"/>
          </p:cNvSpPr>
          <p:nvPr/>
        </p:nvSpPr>
        <p:spPr>
          <a:xfrm>
            <a:off x="6743712"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92" name="TextBox 91"/>
          <p:cNvSpPr txBox="1">
            <a:spLocks noChangeAspect="1"/>
          </p:cNvSpPr>
          <p:nvPr/>
        </p:nvSpPr>
        <p:spPr>
          <a:xfrm>
            <a:off x="7467616" y="4152904"/>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93" name="TextBox 92"/>
          <p:cNvSpPr txBox="1">
            <a:spLocks noChangeAspect="1"/>
          </p:cNvSpPr>
          <p:nvPr/>
        </p:nvSpPr>
        <p:spPr>
          <a:xfrm>
            <a:off x="8191520"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grpSp>
        <p:nvGrpSpPr>
          <p:cNvPr id="2" name="Group 131"/>
          <p:cNvGrpSpPr/>
          <p:nvPr/>
        </p:nvGrpSpPr>
        <p:grpSpPr>
          <a:xfrm>
            <a:off x="-112722" y="1076312"/>
            <a:ext cx="9042733" cy="4548474"/>
            <a:chOff x="-112722" y="1076312"/>
            <a:chExt cx="9042733" cy="4548474"/>
          </a:xfrm>
        </p:grpSpPr>
        <p:sp>
          <p:nvSpPr>
            <p:cNvPr id="50" name="TextBox 49"/>
            <p:cNvSpPr txBox="1"/>
            <p:nvPr/>
          </p:nvSpPr>
          <p:spPr>
            <a:xfrm>
              <a:off x="-112722" y="5077492"/>
              <a:ext cx="1000132" cy="461665"/>
            </a:xfrm>
            <a:prstGeom prst="rect">
              <a:avLst/>
            </a:prstGeom>
            <a:noFill/>
          </p:spPr>
          <p:txBody>
            <a:bodyPr wrap="square" rtlCol="0">
              <a:spAutoFit/>
            </a:bodyPr>
            <a:lstStyle/>
            <a:p>
              <a:r>
                <a:rPr lang="en-GB" sz="2400" dirty="0" smtClean="0">
                  <a:solidFill>
                    <a:prstClr val="black"/>
                  </a:solidFill>
                </a:rPr>
                <a:t>MC 4</a:t>
              </a:r>
              <a:endParaRPr lang="en-GB" sz="2400" dirty="0">
                <a:solidFill>
                  <a:prstClr val="black"/>
                </a:solidFill>
              </a:endParaRPr>
            </a:p>
          </p:txBody>
        </p:sp>
        <p:sp>
          <p:nvSpPr>
            <p:cNvPr id="26" name="TextBox 25"/>
            <p:cNvSpPr txBox="1"/>
            <p:nvPr/>
          </p:nvSpPr>
          <p:spPr>
            <a:xfrm>
              <a:off x="-112722" y="4347669"/>
              <a:ext cx="1000132" cy="461665"/>
            </a:xfrm>
            <a:prstGeom prst="rect">
              <a:avLst/>
            </a:prstGeom>
            <a:noFill/>
          </p:spPr>
          <p:txBody>
            <a:bodyPr wrap="square" rtlCol="0">
              <a:spAutoFit/>
            </a:bodyPr>
            <a:lstStyle/>
            <a:p>
              <a:r>
                <a:rPr lang="en-GB" sz="2400" dirty="0" smtClean="0">
                  <a:solidFill>
                    <a:prstClr val="black"/>
                  </a:solidFill>
                </a:rPr>
                <a:t>MC 3</a:t>
              </a:r>
              <a:endParaRPr lang="en-GB" sz="2400" dirty="0">
                <a:solidFill>
                  <a:prstClr val="black"/>
                </a:solidFill>
              </a:endParaRPr>
            </a:p>
          </p:txBody>
        </p:sp>
        <p:sp>
          <p:nvSpPr>
            <p:cNvPr id="25" name="TextBox 24"/>
            <p:cNvSpPr txBox="1"/>
            <p:nvPr/>
          </p:nvSpPr>
          <p:spPr>
            <a:xfrm>
              <a:off x="-112719" y="3626068"/>
              <a:ext cx="1000132" cy="461665"/>
            </a:xfrm>
            <a:prstGeom prst="rect">
              <a:avLst/>
            </a:prstGeom>
            <a:noFill/>
          </p:spPr>
          <p:txBody>
            <a:bodyPr wrap="square" rtlCol="0">
              <a:spAutoFit/>
            </a:bodyPr>
            <a:lstStyle/>
            <a:p>
              <a:r>
                <a:rPr lang="en-GB" sz="2400" dirty="0" smtClean="0">
                  <a:solidFill>
                    <a:prstClr val="black"/>
                  </a:solidFill>
                </a:rPr>
                <a:t>MC 2</a:t>
              </a:r>
              <a:endParaRPr lang="en-GB" sz="2400" dirty="0">
                <a:solidFill>
                  <a:prstClr val="black"/>
                </a:solidFill>
              </a:endParaRPr>
            </a:p>
          </p:txBody>
        </p:sp>
        <p:sp>
          <p:nvSpPr>
            <p:cNvPr id="24" name="TextBox 23"/>
            <p:cNvSpPr txBox="1"/>
            <p:nvPr/>
          </p:nvSpPr>
          <p:spPr>
            <a:xfrm>
              <a:off x="-112722" y="2904191"/>
              <a:ext cx="1000132" cy="461665"/>
            </a:xfrm>
            <a:prstGeom prst="rect">
              <a:avLst/>
            </a:prstGeom>
            <a:noFill/>
          </p:spPr>
          <p:txBody>
            <a:bodyPr wrap="square" rtlCol="0">
              <a:spAutoFit/>
            </a:bodyPr>
            <a:lstStyle/>
            <a:p>
              <a:r>
                <a:rPr lang="en-GB" sz="2400" dirty="0" smtClean="0">
                  <a:solidFill>
                    <a:prstClr val="black"/>
                  </a:solidFill>
                </a:rPr>
                <a:t>MC 1</a:t>
              </a:r>
              <a:endParaRPr lang="en-GB" sz="2400" dirty="0">
                <a:solidFill>
                  <a:prstClr val="black"/>
                </a:solidFill>
              </a:endParaRPr>
            </a:p>
          </p:txBody>
        </p:sp>
        <p:cxnSp>
          <p:nvCxnSpPr>
            <p:cNvPr id="9" name="Straight Connector 8"/>
            <p:cNvCxnSpPr/>
            <p:nvPr/>
          </p:nvCxnSpPr>
          <p:spPr>
            <a:xfrm rot="5400000">
              <a:off x="-552609" y="4119697"/>
              <a:ext cx="3010178" cy="0"/>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16" name="Diagram 15"/>
            <p:cNvGraphicFramePr/>
            <p:nvPr/>
          </p:nvGraphicFramePr>
          <p:xfrm>
            <a:off x="3848096" y="1076312"/>
            <a:ext cx="1833554" cy="117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Straight Connector 28"/>
            <p:cNvCxnSpPr/>
            <p:nvPr/>
          </p:nvCxnSpPr>
          <p:spPr>
            <a:xfrm>
              <a:off x="952480" y="3429000"/>
              <a:ext cx="7977531" cy="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8333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90723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952480" y="4149288"/>
              <a:ext cx="7953729" cy="3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52480" y="4870889"/>
              <a:ext cx="7953728" cy="5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16200000" flipH="1">
              <a:off x="2355046" y="4107660"/>
              <a:ext cx="29861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307894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380285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52675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250660"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974564"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69846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417763" y="4103053"/>
              <a:ext cx="2986106" cy="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52480" y="5600712"/>
              <a:ext cx="7953728"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295904" y="1981192"/>
              <a:ext cx="723904" cy="723904"/>
            </a:xfrm>
            <a:prstGeom prst="rect">
              <a:avLst/>
            </a:prstGeom>
            <a:noFill/>
          </p:spPr>
          <p:txBody>
            <a:bodyPr wrap="square" rtlCol="0" anchor="b" anchorCtr="1">
              <a:noAutofit/>
            </a:bodyPr>
            <a:lstStyle/>
            <a:p>
              <a:r>
                <a:rPr lang="en-GB" dirty="0" smtClean="0">
                  <a:solidFill>
                    <a:prstClr val="black"/>
                  </a:solidFill>
                </a:rPr>
                <a:t>7</a:t>
              </a:r>
              <a:endParaRPr lang="en-GB" dirty="0">
                <a:solidFill>
                  <a:prstClr val="black"/>
                </a:solidFill>
              </a:endParaRPr>
            </a:p>
          </p:txBody>
        </p:sp>
        <p:sp>
          <p:nvSpPr>
            <p:cNvPr id="117" name="TextBox 116"/>
            <p:cNvSpPr txBox="1"/>
            <p:nvPr/>
          </p:nvSpPr>
          <p:spPr>
            <a:xfrm>
              <a:off x="4572000" y="1981192"/>
              <a:ext cx="723904" cy="723904"/>
            </a:xfrm>
            <a:prstGeom prst="rect">
              <a:avLst/>
            </a:prstGeom>
            <a:noFill/>
          </p:spPr>
          <p:txBody>
            <a:bodyPr wrap="square" rtlCol="0" anchor="b" anchorCtr="1">
              <a:noAutofit/>
            </a:bodyPr>
            <a:lstStyle/>
            <a:p>
              <a:r>
                <a:rPr lang="en-GB" dirty="0" smtClean="0">
                  <a:solidFill>
                    <a:prstClr val="black"/>
                  </a:solidFill>
                </a:rPr>
                <a:t>6</a:t>
              </a:r>
              <a:endParaRPr lang="en-GB" dirty="0">
                <a:solidFill>
                  <a:prstClr val="black"/>
                </a:solidFill>
              </a:endParaRPr>
            </a:p>
          </p:txBody>
        </p:sp>
        <p:sp>
          <p:nvSpPr>
            <p:cNvPr id="118" name="TextBox 117"/>
            <p:cNvSpPr txBox="1"/>
            <p:nvPr/>
          </p:nvSpPr>
          <p:spPr>
            <a:xfrm>
              <a:off x="3848096" y="1981192"/>
              <a:ext cx="723904" cy="723904"/>
            </a:xfrm>
            <a:prstGeom prst="rect">
              <a:avLst/>
            </a:prstGeom>
            <a:noFill/>
          </p:spPr>
          <p:txBody>
            <a:bodyPr wrap="square" rtlCol="0" anchor="b" anchorCtr="1">
              <a:noAutofit/>
            </a:bodyPr>
            <a:lstStyle/>
            <a:p>
              <a:r>
                <a:rPr lang="en-GB" dirty="0" smtClean="0">
                  <a:solidFill>
                    <a:prstClr val="black"/>
                  </a:solidFill>
                </a:rPr>
                <a:t>5</a:t>
              </a:r>
              <a:endParaRPr lang="en-GB" dirty="0">
                <a:solidFill>
                  <a:prstClr val="black"/>
                </a:solidFill>
              </a:endParaRPr>
            </a:p>
          </p:txBody>
        </p:sp>
        <p:sp>
          <p:nvSpPr>
            <p:cNvPr id="119" name="TextBox 118"/>
            <p:cNvSpPr txBox="1"/>
            <p:nvPr/>
          </p:nvSpPr>
          <p:spPr>
            <a:xfrm>
              <a:off x="3124192" y="1981192"/>
              <a:ext cx="723904" cy="723904"/>
            </a:xfrm>
            <a:prstGeom prst="rect">
              <a:avLst/>
            </a:prstGeom>
            <a:noFill/>
          </p:spPr>
          <p:txBody>
            <a:bodyPr wrap="square" rtlCol="0" anchor="b" anchorCtr="1">
              <a:noAutofit/>
            </a:bodyPr>
            <a:lstStyle/>
            <a:p>
              <a:r>
                <a:rPr lang="en-GB" dirty="0" smtClean="0">
                  <a:solidFill>
                    <a:prstClr val="black"/>
                  </a:solidFill>
                </a:rPr>
                <a:t>4</a:t>
              </a:r>
              <a:endParaRPr lang="en-GB" dirty="0">
                <a:solidFill>
                  <a:prstClr val="black"/>
                </a:solidFill>
              </a:endParaRPr>
            </a:p>
          </p:txBody>
        </p:sp>
        <p:sp>
          <p:nvSpPr>
            <p:cNvPr id="120" name="TextBox 119"/>
            <p:cNvSpPr txBox="1"/>
            <p:nvPr/>
          </p:nvSpPr>
          <p:spPr>
            <a:xfrm>
              <a:off x="2400288" y="1981192"/>
              <a:ext cx="723904" cy="723904"/>
            </a:xfrm>
            <a:prstGeom prst="rect">
              <a:avLst/>
            </a:prstGeom>
            <a:noFill/>
          </p:spPr>
          <p:txBody>
            <a:bodyPr wrap="square" rtlCol="0" anchor="b" anchorCtr="1">
              <a:noAutofit/>
            </a:bodyPr>
            <a:lstStyle/>
            <a:p>
              <a:r>
                <a:rPr lang="en-GB" dirty="0" smtClean="0">
                  <a:solidFill>
                    <a:prstClr val="black"/>
                  </a:solidFill>
                </a:rPr>
                <a:t>3</a:t>
              </a:r>
              <a:endParaRPr lang="en-GB" dirty="0">
                <a:solidFill>
                  <a:prstClr val="black"/>
                </a:solidFill>
              </a:endParaRPr>
            </a:p>
          </p:txBody>
        </p:sp>
        <p:sp>
          <p:nvSpPr>
            <p:cNvPr id="121" name="TextBox 120"/>
            <p:cNvSpPr txBox="1"/>
            <p:nvPr/>
          </p:nvSpPr>
          <p:spPr>
            <a:xfrm>
              <a:off x="1676384" y="1981192"/>
              <a:ext cx="723904" cy="723904"/>
            </a:xfrm>
            <a:prstGeom prst="rect">
              <a:avLst/>
            </a:prstGeom>
            <a:noFill/>
          </p:spPr>
          <p:txBody>
            <a:bodyPr wrap="square" rtlCol="0" anchor="b" anchorCtr="1">
              <a:noAutofit/>
            </a:bodyPr>
            <a:lstStyle/>
            <a:p>
              <a:r>
                <a:rPr lang="en-GB" dirty="0" smtClean="0">
                  <a:solidFill>
                    <a:prstClr val="black"/>
                  </a:solidFill>
                </a:rPr>
                <a:t>2</a:t>
              </a:r>
              <a:endParaRPr lang="en-GB" dirty="0">
                <a:solidFill>
                  <a:prstClr val="black"/>
                </a:solidFill>
              </a:endParaRPr>
            </a:p>
          </p:txBody>
        </p:sp>
        <p:sp>
          <p:nvSpPr>
            <p:cNvPr id="122" name="TextBox 121"/>
            <p:cNvSpPr txBox="1"/>
            <p:nvPr/>
          </p:nvSpPr>
          <p:spPr>
            <a:xfrm>
              <a:off x="952480" y="1981192"/>
              <a:ext cx="723904" cy="723904"/>
            </a:xfrm>
            <a:prstGeom prst="rect">
              <a:avLst/>
            </a:prstGeom>
            <a:noFill/>
          </p:spPr>
          <p:txBody>
            <a:bodyPr wrap="square" rtlCol="0" anchor="b" anchorCtr="1">
              <a:noAutofit/>
            </a:bodyPr>
            <a:lstStyle/>
            <a:p>
              <a:r>
                <a:rPr lang="en-GB" dirty="0" smtClean="0">
                  <a:solidFill>
                    <a:prstClr val="black"/>
                  </a:solidFill>
                </a:rPr>
                <a:t>1</a:t>
              </a:r>
              <a:endParaRPr lang="en-GB" dirty="0">
                <a:solidFill>
                  <a:prstClr val="black"/>
                </a:solidFill>
              </a:endParaRPr>
            </a:p>
          </p:txBody>
        </p:sp>
        <p:sp>
          <p:nvSpPr>
            <p:cNvPr id="123" name="TextBox 122"/>
            <p:cNvSpPr txBox="1"/>
            <p:nvPr/>
          </p:nvSpPr>
          <p:spPr>
            <a:xfrm>
              <a:off x="6019808" y="1981192"/>
              <a:ext cx="723904" cy="723904"/>
            </a:xfrm>
            <a:prstGeom prst="rect">
              <a:avLst/>
            </a:prstGeom>
            <a:noFill/>
          </p:spPr>
          <p:txBody>
            <a:bodyPr wrap="square" rtlCol="0" anchor="b" anchorCtr="1">
              <a:noAutofit/>
            </a:bodyPr>
            <a:lstStyle/>
            <a:p>
              <a:r>
                <a:rPr lang="en-GB" dirty="0" smtClean="0">
                  <a:solidFill>
                    <a:prstClr val="black"/>
                  </a:solidFill>
                </a:rPr>
                <a:t>8</a:t>
              </a:r>
              <a:endParaRPr lang="en-GB" dirty="0">
                <a:solidFill>
                  <a:prstClr val="black"/>
                </a:solidFill>
              </a:endParaRPr>
            </a:p>
          </p:txBody>
        </p:sp>
        <p:sp>
          <p:nvSpPr>
            <p:cNvPr id="128" name="TextBox 127"/>
            <p:cNvSpPr txBox="1"/>
            <p:nvPr/>
          </p:nvSpPr>
          <p:spPr>
            <a:xfrm>
              <a:off x="6743712" y="1981192"/>
              <a:ext cx="723904" cy="723904"/>
            </a:xfrm>
            <a:prstGeom prst="rect">
              <a:avLst/>
            </a:prstGeom>
            <a:noFill/>
          </p:spPr>
          <p:txBody>
            <a:bodyPr wrap="square" rtlCol="0" anchor="b" anchorCtr="1">
              <a:noAutofit/>
            </a:bodyPr>
            <a:lstStyle/>
            <a:p>
              <a:r>
                <a:rPr lang="en-GB" dirty="0" smtClean="0">
                  <a:solidFill>
                    <a:prstClr val="black"/>
                  </a:solidFill>
                </a:rPr>
                <a:t>9</a:t>
              </a:r>
              <a:endParaRPr lang="en-GB" dirty="0">
                <a:solidFill>
                  <a:prstClr val="black"/>
                </a:solidFill>
              </a:endParaRPr>
            </a:p>
          </p:txBody>
        </p:sp>
        <p:sp>
          <p:nvSpPr>
            <p:cNvPr id="129" name="TextBox 128"/>
            <p:cNvSpPr txBox="1"/>
            <p:nvPr/>
          </p:nvSpPr>
          <p:spPr>
            <a:xfrm>
              <a:off x="7467616" y="1981192"/>
              <a:ext cx="723904" cy="723904"/>
            </a:xfrm>
            <a:prstGeom prst="rect">
              <a:avLst/>
            </a:prstGeom>
            <a:noFill/>
          </p:spPr>
          <p:txBody>
            <a:bodyPr wrap="square" rtlCol="0" anchor="b" anchorCtr="1">
              <a:noAutofit/>
            </a:bodyPr>
            <a:lstStyle/>
            <a:p>
              <a:r>
                <a:rPr lang="en-GB" dirty="0" smtClean="0">
                  <a:solidFill>
                    <a:prstClr val="black"/>
                  </a:solidFill>
                </a:rPr>
                <a:t>10</a:t>
              </a:r>
              <a:endParaRPr lang="en-GB" dirty="0">
                <a:solidFill>
                  <a:prstClr val="black"/>
                </a:solidFill>
              </a:endParaRPr>
            </a:p>
          </p:txBody>
        </p:sp>
        <p:sp>
          <p:nvSpPr>
            <p:cNvPr id="130" name="TextBox 129"/>
            <p:cNvSpPr txBox="1"/>
            <p:nvPr/>
          </p:nvSpPr>
          <p:spPr>
            <a:xfrm>
              <a:off x="8191520" y="1981192"/>
              <a:ext cx="723904" cy="723904"/>
            </a:xfrm>
            <a:prstGeom prst="rect">
              <a:avLst/>
            </a:prstGeom>
            <a:noFill/>
          </p:spPr>
          <p:txBody>
            <a:bodyPr wrap="square" rtlCol="0" anchor="b" anchorCtr="1">
              <a:noAutofit/>
            </a:bodyPr>
            <a:lstStyle/>
            <a:p>
              <a:r>
                <a:rPr lang="en-GB" dirty="0" smtClean="0">
                  <a:solidFill>
                    <a:prstClr val="black"/>
                  </a:solidFill>
                </a:rPr>
                <a:t>11</a:t>
              </a:r>
              <a:endParaRPr lang="en-GB" dirty="0">
                <a:solidFill>
                  <a:prstClr val="black"/>
                </a:solidFill>
              </a:endParaRPr>
            </a:p>
          </p:txBody>
        </p:sp>
      </p:grpSp>
      <p:sp>
        <p:nvSpPr>
          <p:cNvPr id="3" name="Title 2"/>
          <p:cNvSpPr>
            <a:spLocks noGrp="1"/>
          </p:cNvSpPr>
          <p:nvPr>
            <p:ph type="title"/>
          </p:nvPr>
        </p:nvSpPr>
        <p:spPr>
          <a:xfrm>
            <a:off x="833046" y="364595"/>
            <a:ext cx="7477906" cy="534121"/>
          </a:xfrm>
        </p:spPr>
        <p:txBody>
          <a:bodyPr/>
          <a:lstStyle/>
          <a:p>
            <a:pPr algn="ctr"/>
            <a:r>
              <a:rPr lang="en-GB" dirty="0" smtClean="0"/>
              <a:t>Algorithmic Scheduling Demo</a:t>
            </a:r>
            <a:endParaRPr lang="en-GB" dirty="0"/>
          </a:p>
        </p:txBody>
      </p:sp>
    </p:spTree>
    <p:extLst>
      <p:ext uri="{BB962C8B-B14F-4D97-AF65-F5344CB8AC3E}">
        <p14:creationId xmlns:p14="http://schemas.microsoft.com/office/powerpoint/2010/main" val="346713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0-#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1000" fill="hold"/>
                                        <p:tgtEl>
                                          <p:spTgt spid="83"/>
                                        </p:tgtEl>
                                        <p:attrNameLst>
                                          <p:attrName>ppt_x</p:attrName>
                                        </p:attrNameLst>
                                      </p:cBhvr>
                                      <p:tavLst>
                                        <p:tav tm="0">
                                          <p:val>
                                            <p:strVal val="0-#ppt_w/2"/>
                                          </p:val>
                                        </p:tav>
                                        <p:tav tm="100000">
                                          <p:val>
                                            <p:strVal val="#ppt_x"/>
                                          </p:val>
                                        </p:tav>
                                      </p:tavLst>
                                    </p:anim>
                                    <p:anim calcmode="lin" valueType="num">
                                      <p:cBhvr additive="base">
                                        <p:cTn id="13" dur="1000" fill="hold"/>
                                        <p:tgtEl>
                                          <p:spTgt spid="8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1000" fill="hold"/>
                                        <p:tgtEl>
                                          <p:spTgt spid="84"/>
                                        </p:tgtEl>
                                        <p:attrNameLst>
                                          <p:attrName>ppt_x</p:attrName>
                                        </p:attrNameLst>
                                      </p:cBhvr>
                                      <p:tavLst>
                                        <p:tav tm="0">
                                          <p:val>
                                            <p:strVal val="0-#ppt_w/2"/>
                                          </p:val>
                                        </p:tav>
                                        <p:tav tm="100000">
                                          <p:val>
                                            <p:strVal val="#ppt_x"/>
                                          </p:val>
                                        </p:tav>
                                      </p:tavLst>
                                    </p:anim>
                                    <p:anim calcmode="lin" valueType="num">
                                      <p:cBhvr additive="base">
                                        <p:cTn id="18" dur="1000" fill="hold"/>
                                        <p:tgtEl>
                                          <p:spTgt spid="8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additive="base">
                                        <p:cTn id="22" dur="1000" fill="hold"/>
                                        <p:tgtEl>
                                          <p:spTgt spid="85"/>
                                        </p:tgtEl>
                                        <p:attrNameLst>
                                          <p:attrName>ppt_x</p:attrName>
                                        </p:attrNameLst>
                                      </p:cBhvr>
                                      <p:tavLst>
                                        <p:tav tm="0">
                                          <p:val>
                                            <p:strVal val="0-#ppt_w/2"/>
                                          </p:val>
                                        </p:tav>
                                        <p:tav tm="100000">
                                          <p:val>
                                            <p:strVal val="#ppt_x"/>
                                          </p:val>
                                        </p:tav>
                                      </p:tavLst>
                                    </p:anim>
                                    <p:anim calcmode="lin" valueType="num">
                                      <p:cBhvr additive="base">
                                        <p:cTn id="23" dur="1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6"/>
                                        </p:tgtEl>
                                        <p:attrNameLst>
                                          <p:attrName>style.visibility</p:attrName>
                                        </p:attrNameLst>
                                      </p:cBhvr>
                                      <p:to>
                                        <p:strVal val="visible"/>
                                      </p:to>
                                    </p:set>
                                    <p:anim calcmode="lin" valueType="num">
                                      <p:cBhvr additive="base">
                                        <p:cTn id="28" dur="1000" fill="hold"/>
                                        <p:tgtEl>
                                          <p:spTgt spid="86"/>
                                        </p:tgtEl>
                                        <p:attrNameLst>
                                          <p:attrName>ppt_x</p:attrName>
                                        </p:attrNameLst>
                                      </p:cBhvr>
                                      <p:tavLst>
                                        <p:tav tm="0">
                                          <p:val>
                                            <p:strVal val="0-#ppt_w/2"/>
                                          </p:val>
                                        </p:tav>
                                        <p:tav tm="100000">
                                          <p:val>
                                            <p:strVal val="#ppt_x"/>
                                          </p:val>
                                        </p:tav>
                                      </p:tavLst>
                                    </p:anim>
                                    <p:anim calcmode="lin" valueType="num">
                                      <p:cBhvr additive="base">
                                        <p:cTn id="29" dur="1000" fill="hold"/>
                                        <p:tgtEl>
                                          <p:spTgt spid="86"/>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additive="base">
                                        <p:cTn id="33" dur="1000" fill="hold"/>
                                        <p:tgtEl>
                                          <p:spTgt spid="87"/>
                                        </p:tgtEl>
                                        <p:attrNameLst>
                                          <p:attrName>ppt_x</p:attrName>
                                        </p:attrNameLst>
                                      </p:cBhvr>
                                      <p:tavLst>
                                        <p:tav tm="0">
                                          <p:val>
                                            <p:strVal val="0-#ppt_w/2"/>
                                          </p:val>
                                        </p:tav>
                                        <p:tav tm="100000">
                                          <p:val>
                                            <p:strVal val="#ppt_x"/>
                                          </p:val>
                                        </p:tav>
                                      </p:tavLst>
                                    </p:anim>
                                    <p:anim calcmode="lin" valueType="num">
                                      <p:cBhvr additive="base">
                                        <p:cTn id="34" dur="1000" fill="hold"/>
                                        <p:tgtEl>
                                          <p:spTgt spid="8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8" fill="hold" grpId="0"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1000" fill="hold"/>
                                        <p:tgtEl>
                                          <p:spTgt spid="88"/>
                                        </p:tgtEl>
                                        <p:attrNameLst>
                                          <p:attrName>ppt_x</p:attrName>
                                        </p:attrNameLst>
                                      </p:cBhvr>
                                      <p:tavLst>
                                        <p:tav tm="0">
                                          <p:val>
                                            <p:strVal val="0-#ppt_w/2"/>
                                          </p:val>
                                        </p:tav>
                                        <p:tav tm="100000">
                                          <p:val>
                                            <p:strVal val="#ppt_x"/>
                                          </p:val>
                                        </p:tav>
                                      </p:tavLst>
                                    </p:anim>
                                    <p:anim calcmode="lin" valueType="num">
                                      <p:cBhvr additive="base">
                                        <p:cTn id="39" dur="1000" fill="hold"/>
                                        <p:tgtEl>
                                          <p:spTgt spid="88"/>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1000" fill="hold"/>
                                        <p:tgtEl>
                                          <p:spTgt spid="89"/>
                                        </p:tgtEl>
                                        <p:attrNameLst>
                                          <p:attrName>ppt_x</p:attrName>
                                        </p:attrNameLst>
                                      </p:cBhvr>
                                      <p:tavLst>
                                        <p:tav tm="0">
                                          <p:val>
                                            <p:strVal val="0-#ppt_w/2"/>
                                          </p:val>
                                        </p:tav>
                                        <p:tav tm="100000">
                                          <p:val>
                                            <p:strVal val="#ppt_x"/>
                                          </p:val>
                                        </p:tav>
                                      </p:tavLst>
                                    </p:anim>
                                    <p:anim calcmode="lin" valueType="num">
                                      <p:cBhvr additive="base">
                                        <p:cTn id="44" dur="10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1000" fill="hold"/>
                                        <p:tgtEl>
                                          <p:spTgt spid="90"/>
                                        </p:tgtEl>
                                        <p:attrNameLst>
                                          <p:attrName>ppt_x</p:attrName>
                                        </p:attrNameLst>
                                      </p:cBhvr>
                                      <p:tavLst>
                                        <p:tav tm="0">
                                          <p:val>
                                            <p:strVal val="0-#ppt_w/2"/>
                                          </p:val>
                                        </p:tav>
                                        <p:tav tm="100000">
                                          <p:val>
                                            <p:strVal val="#ppt_x"/>
                                          </p:val>
                                        </p:tav>
                                      </p:tavLst>
                                    </p:anim>
                                    <p:anim calcmode="lin" valueType="num">
                                      <p:cBhvr additive="base">
                                        <p:cTn id="50" dur="1000" fill="hold"/>
                                        <p:tgtEl>
                                          <p:spTgt spid="9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2" presetClass="entr" presetSubtype="8" fill="hold" grpId="0"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1000" fill="hold"/>
                                        <p:tgtEl>
                                          <p:spTgt spid="91"/>
                                        </p:tgtEl>
                                        <p:attrNameLst>
                                          <p:attrName>ppt_x</p:attrName>
                                        </p:attrNameLst>
                                      </p:cBhvr>
                                      <p:tavLst>
                                        <p:tav tm="0">
                                          <p:val>
                                            <p:strVal val="0-#ppt_w/2"/>
                                          </p:val>
                                        </p:tav>
                                        <p:tav tm="100000">
                                          <p:val>
                                            <p:strVal val="#ppt_x"/>
                                          </p:val>
                                        </p:tav>
                                      </p:tavLst>
                                    </p:anim>
                                    <p:anim calcmode="lin" valueType="num">
                                      <p:cBhvr additive="base">
                                        <p:cTn id="55" dur="1000" fill="hold"/>
                                        <p:tgtEl>
                                          <p:spTgt spid="91"/>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 calcmode="lin" valueType="num">
                                      <p:cBhvr additive="base">
                                        <p:cTn id="59" dur="1000" fill="hold"/>
                                        <p:tgtEl>
                                          <p:spTgt spid="92"/>
                                        </p:tgtEl>
                                        <p:attrNameLst>
                                          <p:attrName>ppt_x</p:attrName>
                                        </p:attrNameLst>
                                      </p:cBhvr>
                                      <p:tavLst>
                                        <p:tav tm="0">
                                          <p:val>
                                            <p:strVal val="0-#ppt_w/2"/>
                                          </p:val>
                                        </p:tav>
                                        <p:tav tm="100000">
                                          <p:val>
                                            <p:strVal val="#ppt_x"/>
                                          </p:val>
                                        </p:tav>
                                      </p:tavLst>
                                    </p:anim>
                                    <p:anim calcmode="lin" valueType="num">
                                      <p:cBhvr additive="base">
                                        <p:cTn id="60" dur="1000" fill="hold"/>
                                        <p:tgtEl>
                                          <p:spTgt spid="92"/>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2" presetClass="entr" presetSubtype="8" fill="hold" grpId="0" nodeType="afterEffect">
                                  <p:stCondLst>
                                    <p:cond delay="0"/>
                                  </p:stCondLst>
                                  <p:childTnLst>
                                    <p:set>
                                      <p:cBhvr>
                                        <p:cTn id="63" dur="1" fill="hold">
                                          <p:stCondLst>
                                            <p:cond delay="0"/>
                                          </p:stCondLst>
                                        </p:cTn>
                                        <p:tgtEl>
                                          <p:spTgt spid="93"/>
                                        </p:tgtEl>
                                        <p:attrNameLst>
                                          <p:attrName>style.visibility</p:attrName>
                                        </p:attrNameLst>
                                      </p:cBhvr>
                                      <p:to>
                                        <p:strVal val="visible"/>
                                      </p:to>
                                    </p:set>
                                    <p:anim calcmode="lin" valueType="num">
                                      <p:cBhvr additive="base">
                                        <p:cTn id="64" dur="1000" fill="hold"/>
                                        <p:tgtEl>
                                          <p:spTgt spid="93"/>
                                        </p:tgtEl>
                                        <p:attrNameLst>
                                          <p:attrName>ppt_x</p:attrName>
                                        </p:attrNameLst>
                                      </p:cBhvr>
                                      <p:tavLst>
                                        <p:tav tm="0">
                                          <p:val>
                                            <p:strVal val="0-#ppt_w/2"/>
                                          </p:val>
                                        </p:tav>
                                        <p:tav tm="100000">
                                          <p:val>
                                            <p:strVal val="#ppt_x"/>
                                          </p:val>
                                        </p:tav>
                                      </p:tavLst>
                                    </p:anim>
                                    <p:anim calcmode="lin" valueType="num">
                                      <p:cBhvr additive="base">
                                        <p:cTn id="65" dur="10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54"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2" name="Text Placeholder 1"/>
          <p:cNvSpPr>
            <a:spLocks noGrp="1"/>
          </p:cNvSpPr>
          <p:nvPr>
            <p:ph type="body" sz="quarter" idx="10"/>
          </p:nvPr>
        </p:nvSpPr>
        <p:spPr>
          <a:xfrm>
            <a:off x="762872" y="1163236"/>
            <a:ext cx="7478315" cy="783130"/>
          </a:xfrm>
        </p:spPr>
        <p:txBody>
          <a:bodyPr/>
          <a:lstStyle/>
          <a:p>
            <a:r>
              <a:rPr lang="en-GB" sz="2400" dirty="0" smtClean="0"/>
              <a:t>Flow chart - Scheduling complete orders using the “</a:t>
            </a:r>
            <a:r>
              <a:rPr lang="en-GB" sz="2400" b="1" dirty="0" err="1" smtClean="0">
                <a:solidFill>
                  <a:srgbClr val="0000FF"/>
                </a:solidFill>
              </a:rPr>
              <a:t>SequenceOperation</a:t>
            </a:r>
            <a:r>
              <a:rPr lang="en-GB" sz="2400" dirty="0"/>
              <a:t>” method</a:t>
            </a:r>
          </a:p>
        </p:txBody>
      </p:sp>
      <p:sp>
        <p:nvSpPr>
          <p:cNvPr id="9" name="Down Arrow 8"/>
          <p:cNvSpPr/>
          <p:nvPr/>
        </p:nvSpPr>
        <p:spPr>
          <a:xfrm flipH="1">
            <a:off x="4044273" y="3022106"/>
            <a:ext cx="578240" cy="94267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119030" y="2375777"/>
            <a:ext cx="4528750" cy="646331"/>
          </a:xfrm>
          <a:prstGeom prst="rect">
            <a:avLst/>
          </a:prstGeom>
          <a:noFill/>
          <a:ln>
            <a:solidFill>
              <a:schemeClr val="tx1"/>
            </a:solidFill>
          </a:ln>
        </p:spPr>
        <p:txBody>
          <a:bodyPr wrap="square" rtlCol="0">
            <a:spAutoFit/>
          </a:bodyPr>
          <a:lstStyle/>
          <a:p>
            <a:pPr algn="ctr"/>
            <a:r>
              <a:rPr lang="en-GB" dirty="0" smtClean="0"/>
              <a:t>Create Ranked (Sorted) Queue of highlighted Parent records.</a:t>
            </a:r>
            <a:endParaRPr lang="en-GB" dirty="0"/>
          </a:p>
        </p:txBody>
      </p:sp>
      <p:sp>
        <p:nvSpPr>
          <p:cNvPr id="12" name="TextBox 11"/>
          <p:cNvSpPr txBox="1"/>
          <p:nvPr/>
        </p:nvSpPr>
        <p:spPr>
          <a:xfrm>
            <a:off x="1383009" y="3966479"/>
            <a:ext cx="6000792" cy="646331"/>
          </a:xfrm>
          <a:prstGeom prst="rect">
            <a:avLst/>
          </a:prstGeom>
          <a:noFill/>
          <a:ln>
            <a:solidFill>
              <a:schemeClr val="tx1"/>
            </a:solidFill>
          </a:ln>
        </p:spPr>
        <p:txBody>
          <a:bodyPr wrap="square" rtlCol="0">
            <a:spAutoFit/>
          </a:bodyPr>
          <a:lstStyle/>
          <a:p>
            <a:pPr algn="ctr"/>
            <a:r>
              <a:rPr lang="en-GB" dirty="0" smtClean="0"/>
              <a:t>Schedule the entire work order using the “</a:t>
            </a:r>
            <a:r>
              <a:rPr lang="en-GB" dirty="0" err="1" smtClean="0"/>
              <a:t>SequenceOperation</a:t>
            </a:r>
            <a:r>
              <a:rPr lang="en-GB" dirty="0" smtClean="0"/>
              <a:t>” </a:t>
            </a:r>
            <a:r>
              <a:rPr lang="en-GB" dirty="0" err="1" smtClean="0"/>
              <a:t>opb</a:t>
            </a:r>
            <a:r>
              <a:rPr lang="en-GB" dirty="0" smtClean="0"/>
              <a:t> method.</a:t>
            </a:r>
            <a:endParaRPr lang="en-GB" dirty="0"/>
          </a:p>
        </p:txBody>
      </p:sp>
    </p:spTree>
    <p:extLst>
      <p:ext uri="{BB962C8B-B14F-4D97-AF65-F5344CB8AC3E}">
        <p14:creationId xmlns:p14="http://schemas.microsoft.com/office/powerpoint/2010/main" val="411415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Algorithmic Scheduling Rule</a:t>
            </a:r>
            <a:endParaRPr lang="en-GB" dirty="0"/>
          </a:p>
        </p:txBody>
      </p:sp>
      <p:sp>
        <p:nvSpPr>
          <p:cNvPr id="5" name="Text Placeholder 4"/>
          <p:cNvSpPr>
            <a:spLocks noGrp="1"/>
          </p:cNvSpPr>
          <p:nvPr>
            <p:ph type="body" sz="quarter" idx="10"/>
          </p:nvPr>
        </p:nvSpPr>
        <p:spPr>
          <a:xfrm>
            <a:off x="442916" y="5547553"/>
            <a:ext cx="7577678" cy="1179817"/>
          </a:xfrm>
          <a:prstGeom prst="rect">
            <a:avLst/>
          </a:prstGeom>
        </p:spPr>
        <p:txBody>
          <a:bodyPr/>
          <a:lstStyle/>
          <a:p>
            <a:r>
              <a:rPr lang="en-GB" sz="2400" dirty="0" smtClean="0"/>
              <a:t>Example: Creating a ranked queue of parent records, using Open Planning Board Methods</a:t>
            </a:r>
            <a:endParaRPr lang="en-GB" sz="2400" dirty="0"/>
          </a:p>
          <a:p>
            <a:endParaRPr lang="en-GB" dirty="0"/>
          </a:p>
        </p:txBody>
      </p:sp>
    </p:spTree>
    <p:extLst>
      <p:ext uri="{BB962C8B-B14F-4D97-AF65-F5344CB8AC3E}">
        <p14:creationId xmlns:p14="http://schemas.microsoft.com/office/powerpoint/2010/main" val="24934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Creating a ranked queue of parent records</a:t>
            </a:r>
            <a:endParaRPr lang="en-GB" sz="2400" dirty="0"/>
          </a:p>
        </p:txBody>
      </p:sp>
      <p:sp>
        <p:nvSpPr>
          <p:cNvPr id="7" name="Rectangle 6"/>
          <p:cNvSpPr/>
          <p:nvPr/>
        </p:nvSpPr>
        <p:spPr>
          <a:xfrm>
            <a:off x="214282" y="1714488"/>
            <a:ext cx="8715436" cy="5078313"/>
          </a:xfrm>
          <a:prstGeom prst="rect">
            <a:avLst/>
          </a:prstGeom>
        </p:spPr>
        <p:txBody>
          <a:bodyPr wrap="square">
            <a:spAutoFit/>
          </a:bodyPr>
          <a:lstStyle/>
          <a:p>
            <a:r>
              <a:rPr lang="en-GB" sz="1200" dirty="0" smtClean="0">
                <a:solidFill>
                  <a:srgbClr val="010000"/>
                </a:solidFill>
              </a:rPr>
              <a:t> </a:t>
            </a:r>
            <a:r>
              <a:rPr lang="en-GB" sz="1200" dirty="0" smtClean="0">
                <a:solidFill>
                  <a:srgbClr val="0000FF"/>
                </a:solidFill>
              </a:rPr>
              <a:t>private</a:t>
            </a:r>
            <a:r>
              <a:rPr lang="en-GB" sz="1200" dirty="0" smtClean="0">
                <a:solidFill>
                  <a:srgbClr val="010000"/>
                </a:solidFill>
              </a:rPr>
              <a:t> </a:t>
            </a:r>
            <a:r>
              <a:rPr lang="en-GB" sz="1200" dirty="0" smtClean="0">
                <a:solidFill>
                  <a:srgbClr val="0000FF"/>
                </a:solidFill>
              </a:rPr>
              <a:t>static</a:t>
            </a:r>
            <a:r>
              <a:rPr lang="en-GB" sz="1200" dirty="0" smtClean="0">
                <a:solidFill>
                  <a:srgbClr val="010000"/>
                </a:solidFill>
              </a:rPr>
              <a:t> </a:t>
            </a:r>
            <a:r>
              <a:rPr lang="en-GB" sz="1200" dirty="0" smtClean="0">
                <a:solidFill>
                  <a:srgbClr val="0000FF"/>
                </a:solidFill>
              </a:rPr>
              <a:t>void</a:t>
            </a:r>
            <a:r>
              <a:rPr lang="en-GB" sz="1200" dirty="0" smtClean="0">
                <a:solidFill>
                  <a:srgbClr val="010000"/>
                </a:solidFill>
              </a:rPr>
              <a:t> </a:t>
            </a:r>
            <a:r>
              <a:rPr lang="en-GB" sz="1200" dirty="0" err="1" smtClean="0">
                <a:solidFill>
                  <a:srgbClr val="010000"/>
                </a:solidFill>
              </a:rPr>
              <a:t>CreateRankedParentQueue</a:t>
            </a:r>
            <a:r>
              <a:rPr lang="en-GB" sz="1200" dirty="0" smtClean="0">
                <a:solidFill>
                  <a:srgbClr val="010000"/>
                </a:solidFill>
              </a:rPr>
              <a:t>(</a:t>
            </a:r>
            <a:r>
              <a:rPr lang="en-GB" sz="1200" dirty="0" err="1" smtClean="0">
                <a:solidFill>
                  <a:srgbClr val="2B91AF"/>
                </a:solidFill>
              </a:rPr>
              <a:t>IPreactor</a:t>
            </a:r>
            <a:r>
              <a:rPr lang="en-GB" sz="1200" dirty="0" smtClean="0">
                <a:solidFill>
                  <a:srgbClr val="010000"/>
                </a:solidFill>
              </a:rPr>
              <a:t> </a:t>
            </a:r>
            <a:r>
              <a:rPr lang="en-GB" sz="1200" dirty="0" err="1" smtClean="0">
                <a:solidFill>
                  <a:srgbClr val="010000"/>
                </a:solidFill>
              </a:rPr>
              <a:t>preactor</a:t>
            </a:r>
            <a:r>
              <a:rPr lang="en-GB" sz="1200" dirty="0" smtClean="0">
                <a:solidFill>
                  <a:srgbClr val="010000"/>
                </a:solidFill>
              </a:rPr>
              <a:t>, </a:t>
            </a:r>
            <a:r>
              <a:rPr lang="en-GB" sz="1200" dirty="0" err="1" smtClean="0">
                <a:solidFill>
                  <a:srgbClr val="2B91AF"/>
                </a:solidFill>
              </a:rPr>
              <a:t>IPlanningBoard</a:t>
            </a:r>
            <a:r>
              <a:rPr lang="en-GB" sz="1200" dirty="0" smtClean="0">
                <a:solidFill>
                  <a:srgbClr val="010000"/>
                </a:solidFill>
              </a:rPr>
              <a:t> </a:t>
            </a:r>
            <a:r>
              <a:rPr lang="en-GB" sz="1200" dirty="0" err="1" smtClean="0">
                <a:solidFill>
                  <a:srgbClr val="010000"/>
                </a:solidFill>
              </a:rPr>
              <a:t>planningBoard</a:t>
            </a:r>
            <a:r>
              <a:rPr lang="en-GB" sz="1200" dirty="0" smtClean="0">
                <a:solidFill>
                  <a:srgbClr val="010000"/>
                </a:solidFill>
              </a:rPr>
              <a:t>, </a:t>
            </a:r>
            <a:r>
              <a:rPr lang="en-GB" sz="1200" dirty="0" err="1" smtClean="0">
                <a:solidFill>
                  <a:srgbClr val="0000FF"/>
                </a:solidFill>
              </a:rPr>
              <a:t>int</a:t>
            </a:r>
            <a:r>
              <a:rPr lang="en-GB" sz="1200" dirty="0" smtClean="0">
                <a:solidFill>
                  <a:srgbClr val="010000"/>
                </a:solidFill>
              </a:rPr>
              <a:t> </a:t>
            </a:r>
            <a:r>
              <a:rPr lang="en-GB" sz="1200" dirty="0" err="1" smtClean="0">
                <a:solidFill>
                  <a:srgbClr val="010000"/>
                </a:solidFill>
              </a:rPr>
              <a:t>ordersTable</a:t>
            </a:r>
            <a:r>
              <a:rPr lang="en-GB" sz="1200" dirty="0" smtClean="0">
                <a:solidFill>
                  <a:srgbClr val="010000"/>
                </a:solidFill>
              </a:rPr>
              <a:t>, </a:t>
            </a:r>
            <a:r>
              <a:rPr lang="en-GB" sz="1200" dirty="0" smtClean="0">
                <a:solidFill>
                  <a:srgbClr val="0000FF"/>
                </a:solidFill>
              </a:rPr>
              <a:t>string</a:t>
            </a:r>
            <a:r>
              <a:rPr lang="en-GB" sz="1200" dirty="0" smtClean="0">
                <a:solidFill>
                  <a:srgbClr val="010000"/>
                </a:solidFill>
              </a:rPr>
              <a:t> </a:t>
            </a:r>
            <a:r>
              <a:rPr lang="en-GB" sz="1200" dirty="0" err="1" smtClean="0">
                <a:solidFill>
                  <a:srgbClr val="010000"/>
                </a:solidFill>
              </a:rPr>
              <a:t>queueName</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2B91AF"/>
                </a:solidFill>
              </a:rPr>
              <a:t>FormatFieldPair</a:t>
            </a:r>
            <a:r>
              <a:rPr lang="en-GB" sz="1200" dirty="0" smtClean="0">
                <a:solidFill>
                  <a:srgbClr val="010000"/>
                </a:solidFill>
              </a:rPr>
              <a:t> </a:t>
            </a:r>
            <a:r>
              <a:rPr lang="en-GB" sz="1200" dirty="0" err="1" smtClean="0">
                <a:solidFill>
                  <a:srgbClr val="010000"/>
                </a:solidFill>
              </a:rPr>
              <a:t>ordersParent</a:t>
            </a:r>
            <a:r>
              <a:rPr lang="en-GB" sz="1200" dirty="0" smtClean="0">
                <a:solidFill>
                  <a:srgbClr val="010000"/>
                </a:solidFill>
              </a:rPr>
              <a:t> = </a:t>
            </a:r>
            <a:r>
              <a:rPr lang="en-GB" sz="1200" dirty="0" smtClean="0">
                <a:solidFill>
                  <a:srgbClr val="0000FF"/>
                </a:solidFill>
              </a:rPr>
              <a:t>new</a:t>
            </a:r>
            <a:r>
              <a:rPr lang="en-GB" sz="1200" dirty="0" smtClean="0">
                <a:solidFill>
                  <a:srgbClr val="010000"/>
                </a:solidFill>
              </a:rPr>
              <a:t> </a:t>
            </a:r>
            <a:r>
              <a:rPr lang="en-GB" sz="1200" dirty="0" err="1" smtClean="0">
                <a:solidFill>
                  <a:srgbClr val="2B91AF"/>
                </a:solidFill>
              </a:rPr>
              <a:t>FormatFieldPair</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0000FF"/>
                </a:solidFill>
              </a:rPr>
              <a:t>var</a:t>
            </a:r>
            <a:r>
              <a:rPr lang="en-GB" sz="1200" dirty="0" smtClean="0">
                <a:solidFill>
                  <a:srgbClr val="010000"/>
                </a:solidFill>
              </a:rPr>
              <a:t> </a:t>
            </a:r>
            <a:r>
              <a:rPr lang="en-GB" sz="1200" dirty="0" err="1" smtClean="0">
                <a:solidFill>
                  <a:srgbClr val="010000"/>
                </a:solidFill>
              </a:rPr>
              <a:t>familyFields</a:t>
            </a:r>
            <a:r>
              <a:rPr lang="en-GB" sz="1200" dirty="0" smtClean="0">
                <a:solidFill>
                  <a:srgbClr val="010000"/>
                </a:solidFill>
              </a:rPr>
              <a:t> = </a:t>
            </a:r>
            <a:r>
              <a:rPr lang="en-GB" sz="1200" dirty="0" err="1" smtClean="0">
                <a:solidFill>
                  <a:srgbClr val="010000"/>
                </a:solidFill>
              </a:rPr>
              <a:t>preactor.FindClassificationString</a:t>
            </a:r>
            <a:r>
              <a:rPr lang="en-GB" sz="1200" dirty="0" smtClean="0">
                <a:solidFill>
                  <a:srgbClr val="010000"/>
                </a:solidFill>
              </a:rPr>
              <a:t>(</a:t>
            </a:r>
            <a:r>
              <a:rPr lang="en-GB" sz="1200" dirty="0" smtClean="0">
                <a:solidFill>
                  <a:srgbClr val="A31515"/>
                </a:solidFill>
              </a:rPr>
              <a:t>"FAMILY"</a:t>
            </a:r>
            <a:r>
              <a:rPr lang="en-GB" sz="1200" dirty="0" smtClean="0">
                <a:solidFill>
                  <a:srgbClr val="010000"/>
                </a:solidFill>
              </a:rPr>
              <a:t>);</a:t>
            </a:r>
          </a:p>
          <a:p>
            <a:r>
              <a:rPr lang="en-GB" sz="1200" dirty="0" smtClean="0">
                <a:solidFill>
                  <a:srgbClr val="010000"/>
                </a:solidFill>
              </a:rPr>
              <a:t>`</a:t>
            </a:r>
          </a:p>
          <a:p>
            <a:r>
              <a:rPr lang="en-GB" sz="1200" dirty="0" smtClean="0">
                <a:solidFill>
                  <a:srgbClr val="010000"/>
                </a:solidFill>
              </a:rPr>
              <a:t>            </a:t>
            </a:r>
            <a:r>
              <a:rPr lang="en-GB" sz="1200" dirty="0" err="1" smtClean="0">
                <a:solidFill>
                  <a:srgbClr val="0000FF"/>
                </a:solidFill>
              </a:rPr>
              <a:t>foreach</a:t>
            </a:r>
            <a:r>
              <a:rPr lang="en-GB" sz="1200" dirty="0" smtClean="0">
                <a:solidFill>
                  <a:srgbClr val="010000"/>
                </a:solidFill>
              </a:rPr>
              <a:t> (</a:t>
            </a:r>
            <a:r>
              <a:rPr lang="en-GB" sz="1200" dirty="0" err="1" smtClean="0">
                <a:solidFill>
                  <a:srgbClr val="0000FF"/>
                </a:solidFill>
              </a:rPr>
              <a:t>var</a:t>
            </a:r>
            <a:r>
              <a:rPr lang="en-GB" sz="1200" dirty="0" smtClean="0">
                <a:solidFill>
                  <a:srgbClr val="010000"/>
                </a:solidFill>
              </a:rPr>
              <a:t> </a:t>
            </a:r>
            <a:r>
              <a:rPr lang="en-GB" sz="1200" dirty="0" err="1" smtClean="0">
                <a:solidFill>
                  <a:srgbClr val="010000"/>
                </a:solidFill>
              </a:rPr>
              <a:t>familyField</a:t>
            </a:r>
            <a:r>
              <a:rPr lang="en-GB" sz="1200" dirty="0" smtClean="0">
                <a:solidFill>
                  <a:srgbClr val="010000"/>
                </a:solidFill>
              </a:rPr>
              <a:t> </a:t>
            </a:r>
            <a:r>
              <a:rPr lang="en-GB" sz="1200" dirty="0" smtClean="0">
                <a:solidFill>
                  <a:srgbClr val="0000FF"/>
                </a:solidFill>
              </a:rPr>
              <a:t>in</a:t>
            </a:r>
            <a:r>
              <a:rPr lang="en-GB" sz="1200" dirty="0" smtClean="0">
                <a:solidFill>
                  <a:srgbClr val="010000"/>
                </a:solidFill>
              </a:rPr>
              <a:t> </a:t>
            </a:r>
            <a:r>
              <a:rPr lang="en-GB" sz="1200" dirty="0" err="1" smtClean="0">
                <a:solidFill>
                  <a:srgbClr val="010000"/>
                </a:solidFill>
              </a:rPr>
              <a:t>familyFields</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familyField.FormatNumber</a:t>
            </a:r>
            <a:r>
              <a:rPr lang="en-GB" sz="1200" dirty="0" smtClean="0">
                <a:solidFill>
                  <a:srgbClr val="010000"/>
                </a:solidFill>
              </a:rPr>
              <a:t> == </a:t>
            </a:r>
            <a:r>
              <a:rPr lang="en-GB" sz="1200" dirty="0" err="1" smtClean="0">
                <a:solidFill>
                  <a:srgbClr val="010000"/>
                </a:solidFill>
              </a:rPr>
              <a:t>ordersTable</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ordersParent</a:t>
            </a:r>
            <a:r>
              <a:rPr lang="en-GB" sz="1200" dirty="0" smtClean="0">
                <a:solidFill>
                  <a:srgbClr val="010000"/>
                </a:solidFill>
              </a:rPr>
              <a:t> = </a:t>
            </a:r>
            <a:r>
              <a:rPr lang="en-GB" sz="1200" dirty="0" err="1" smtClean="0">
                <a:solidFill>
                  <a:srgbClr val="010000"/>
                </a:solidFill>
              </a:rPr>
              <a:t>familyField</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2B91AF"/>
                </a:solidFill>
              </a:rPr>
              <a:t>FormatFieldPair</a:t>
            </a:r>
            <a:r>
              <a:rPr lang="en-GB" sz="1200" dirty="0" smtClean="0">
                <a:solidFill>
                  <a:srgbClr val="010000"/>
                </a:solidFill>
              </a:rPr>
              <a:t>? </a:t>
            </a:r>
            <a:r>
              <a:rPr lang="en-GB" sz="1200" dirty="0" err="1" smtClean="0">
                <a:solidFill>
                  <a:srgbClr val="010000"/>
                </a:solidFill>
              </a:rPr>
              <a:t>dueDateField</a:t>
            </a:r>
            <a:r>
              <a:rPr lang="en-GB" sz="1200" dirty="0" smtClean="0">
                <a:solidFill>
                  <a:srgbClr val="010000"/>
                </a:solidFill>
              </a:rPr>
              <a:t> = </a:t>
            </a:r>
            <a:r>
              <a:rPr lang="en-GB" sz="1200" dirty="0" err="1" smtClean="0">
                <a:solidFill>
                  <a:srgbClr val="010000"/>
                </a:solidFill>
              </a:rPr>
              <a:t>preactor.FindFirstClassificationString</a:t>
            </a:r>
            <a:r>
              <a:rPr lang="en-GB" sz="1200" dirty="0" smtClean="0">
                <a:solidFill>
                  <a:srgbClr val="010000"/>
                </a:solidFill>
              </a:rPr>
              <a:t>(</a:t>
            </a:r>
            <a:r>
              <a:rPr lang="en-GB" sz="1200" dirty="0" smtClean="0">
                <a:solidFill>
                  <a:srgbClr val="A31515"/>
                </a:solidFill>
              </a:rPr>
              <a:t>"DUE DATE"</a:t>
            </a:r>
            <a:r>
              <a:rPr lang="en-GB" sz="1200" dirty="0" smtClean="0">
                <a:solidFill>
                  <a:srgbClr val="010000"/>
                </a:solidFill>
              </a:rPr>
              <a:t>);</a:t>
            </a:r>
          </a:p>
          <a:p>
            <a:r>
              <a:rPr lang="en-GB" sz="1200" dirty="0" smtClean="0">
                <a:solidFill>
                  <a:srgbClr val="010000"/>
                </a:solidFill>
              </a:rPr>
              <a:t>            </a:t>
            </a:r>
            <a:r>
              <a:rPr lang="en-GB" sz="1200" dirty="0" err="1" smtClean="0">
                <a:solidFill>
                  <a:srgbClr val="2B91AF"/>
                </a:solidFill>
              </a:rPr>
              <a:t>FormatFieldPair</a:t>
            </a:r>
            <a:r>
              <a:rPr lang="en-GB" sz="1200" dirty="0" smtClean="0">
                <a:solidFill>
                  <a:srgbClr val="010000"/>
                </a:solidFill>
              </a:rPr>
              <a:t>? </a:t>
            </a:r>
            <a:r>
              <a:rPr lang="en-GB" sz="1200" dirty="0" err="1" smtClean="0">
                <a:solidFill>
                  <a:srgbClr val="010000"/>
                </a:solidFill>
              </a:rPr>
              <a:t>priorityField</a:t>
            </a:r>
            <a:r>
              <a:rPr lang="en-GB" sz="1200" dirty="0" smtClean="0">
                <a:solidFill>
                  <a:srgbClr val="010000"/>
                </a:solidFill>
              </a:rPr>
              <a:t> = </a:t>
            </a:r>
            <a:r>
              <a:rPr lang="en-GB" sz="1200" dirty="0" err="1" smtClean="0">
                <a:solidFill>
                  <a:srgbClr val="010000"/>
                </a:solidFill>
              </a:rPr>
              <a:t>preactor.FindFirstClassificationString</a:t>
            </a:r>
            <a:r>
              <a:rPr lang="en-GB" sz="1200" dirty="0" smtClean="0">
                <a:solidFill>
                  <a:srgbClr val="010000"/>
                </a:solidFill>
              </a:rPr>
              <a:t>(</a:t>
            </a:r>
            <a:r>
              <a:rPr lang="en-GB" sz="1200" dirty="0" smtClean="0">
                <a:solidFill>
                  <a:srgbClr val="A31515"/>
                </a:solidFill>
              </a:rPr>
              <a:t>"PRIORITY"</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010000"/>
                </a:solidFill>
              </a:rPr>
              <a:t>planningBoard.CreateQueue</a:t>
            </a:r>
            <a:r>
              <a:rPr lang="en-GB" sz="1200" dirty="0" smtClean="0">
                <a:solidFill>
                  <a:srgbClr val="010000"/>
                </a:solidFill>
              </a:rPr>
              <a:t>(</a:t>
            </a:r>
            <a:r>
              <a:rPr lang="en-GB" sz="1200" dirty="0" err="1" smtClean="0">
                <a:solidFill>
                  <a:srgbClr val="010000"/>
                </a:solidFill>
              </a:rPr>
              <a:t>queueName</a:t>
            </a:r>
            <a:r>
              <a:rPr lang="en-GB" sz="1200" dirty="0" smtClean="0">
                <a:solidFill>
                  <a:srgbClr val="010000"/>
                </a:solidFill>
              </a:rPr>
              <a:t>);</a:t>
            </a:r>
          </a:p>
          <a:p>
            <a:r>
              <a:rPr lang="en-GB" sz="1200" dirty="0" smtClean="0">
                <a:solidFill>
                  <a:srgbClr val="010000"/>
                </a:solidFill>
              </a:rPr>
              <a:t>            </a:t>
            </a:r>
            <a:r>
              <a:rPr lang="en-GB" sz="1200" dirty="0" err="1" smtClean="0">
                <a:solidFill>
                  <a:srgbClr val="0000FF"/>
                </a:solidFill>
              </a:rPr>
              <a:t>int</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 0;</a:t>
            </a:r>
          </a:p>
          <a:p>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 </a:t>
            </a:r>
            <a:r>
              <a:rPr lang="en-GB" sz="1200" dirty="0" err="1" smtClean="0">
                <a:solidFill>
                  <a:srgbClr val="010000"/>
                </a:solidFill>
              </a:rPr>
              <a:t>preactor.FindMatchingRecord</a:t>
            </a:r>
            <a:r>
              <a:rPr lang="en-GB" sz="1200" dirty="0" smtClean="0">
                <a:solidFill>
                  <a:srgbClr val="010000"/>
                </a:solidFill>
              </a:rPr>
              <a:t>(</a:t>
            </a:r>
            <a:r>
              <a:rPr lang="en-GB" sz="1200" dirty="0" err="1" smtClean="0">
                <a:solidFill>
                  <a:srgbClr val="010000"/>
                </a:solidFill>
              </a:rPr>
              <a:t>ordersParent</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-1);</a:t>
            </a: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&gt; 0)</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planningBoard.GetOperationLocateState</a:t>
            </a:r>
            <a:r>
              <a:rPr lang="en-GB" sz="1200" dirty="0" smtClean="0">
                <a:solidFill>
                  <a:srgbClr val="010000"/>
                </a:solidFill>
              </a:rPr>
              <a:t>(</a:t>
            </a:r>
            <a:r>
              <a:rPr lang="en-GB" sz="1200" dirty="0" err="1" smtClean="0">
                <a:solidFill>
                  <a:srgbClr val="010000"/>
                </a:solidFill>
              </a:rPr>
              <a:t>parentRecord</a:t>
            </a:r>
            <a:r>
              <a:rPr lang="en-GB" sz="1200" dirty="0" smtClean="0">
                <a:solidFill>
                  <a:srgbClr val="010000"/>
                </a:solidFill>
              </a:rPr>
              <a:t>))</a:t>
            </a:r>
          </a:p>
          <a:p>
            <a:r>
              <a:rPr lang="en-GB" sz="1200" dirty="0" smtClean="0">
                <a:solidFill>
                  <a:srgbClr val="010000"/>
                </a:solidFill>
              </a:rPr>
              <a:t>                    </a:t>
            </a:r>
            <a:r>
              <a:rPr lang="en-GB" sz="1200" dirty="0" err="1" smtClean="0">
                <a:solidFill>
                  <a:srgbClr val="010000"/>
                </a:solidFill>
              </a:rPr>
              <a:t>planningBoard.AddOperationToQueue</a:t>
            </a:r>
            <a:r>
              <a:rPr lang="en-GB" sz="1200" dirty="0" smtClean="0">
                <a:solidFill>
                  <a:srgbClr val="010000"/>
                </a:solidFill>
              </a:rPr>
              <a:t>(</a:t>
            </a:r>
            <a:r>
              <a:rPr lang="en-GB" sz="1200" dirty="0" err="1" smtClean="0">
                <a:solidFill>
                  <a:srgbClr val="010000"/>
                </a:solidFill>
              </a:rPr>
              <a:t>queueName</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a:t>
            </a:r>
            <a:r>
              <a:rPr lang="en-GB" sz="1200" dirty="0" err="1" smtClean="0">
                <a:solidFill>
                  <a:srgbClr val="2B91AF"/>
                </a:solidFill>
              </a:rPr>
              <a:t>QueuePosition</a:t>
            </a:r>
            <a:r>
              <a:rPr lang="en-GB" sz="1200" dirty="0" err="1" smtClean="0">
                <a:solidFill>
                  <a:srgbClr val="010000"/>
                </a:solidFill>
              </a:rPr>
              <a:t>.End</a:t>
            </a:r>
            <a:r>
              <a:rPr lang="en-GB" sz="1200" dirty="0" smtClean="0">
                <a:solidFill>
                  <a:srgbClr val="010000"/>
                </a:solidFill>
              </a:rPr>
              <a:t>);</a:t>
            </a:r>
          </a:p>
          <a:p>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 </a:t>
            </a:r>
            <a:r>
              <a:rPr lang="en-GB" sz="1200" dirty="0" err="1" smtClean="0">
                <a:solidFill>
                  <a:srgbClr val="010000"/>
                </a:solidFill>
              </a:rPr>
              <a:t>preactor.FindMatchingRecord</a:t>
            </a:r>
            <a:r>
              <a:rPr lang="en-GB" sz="1200" dirty="0" smtClean="0">
                <a:solidFill>
                  <a:srgbClr val="010000"/>
                </a:solidFill>
              </a:rPr>
              <a:t>(</a:t>
            </a:r>
            <a:r>
              <a:rPr lang="en-GB" sz="1200" dirty="0" err="1" smtClean="0">
                <a:solidFill>
                  <a:srgbClr val="010000"/>
                </a:solidFill>
              </a:rPr>
              <a:t>ordersParent</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-1);</a:t>
            </a:r>
            <a:endParaRPr lang="en-GB" sz="1200" dirty="0"/>
          </a:p>
        </p:txBody>
      </p:sp>
      <p:sp>
        <p:nvSpPr>
          <p:cNvPr id="8" name="TextBox 7"/>
          <p:cNvSpPr txBox="1"/>
          <p:nvPr/>
        </p:nvSpPr>
        <p:spPr>
          <a:xfrm>
            <a:off x="7048667" y="2041538"/>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617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Creating a ranked queue of parent records</a:t>
            </a:r>
            <a:endParaRPr lang="en-GB" sz="2400" dirty="0"/>
          </a:p>
        </p:txBody>
      </p:sp>
      <p:sp>
        <p:nvSpPr>
          <p:cNvPr id="8" name="TextBox 7"/>
          <p:cNvSpPr txBox="1"/>
          <p:nvPr/>
        </p:nvSpPr>
        <p:spPr>
          <a:xfrm>
            <a:off x="7048667" y="1375332"/>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ectangle 8"/>
          <p:cNvSpPr/>
          <p:nvPr/>
        </p:nvSpPr>
        <p:spPr>
          <a:xfrm>
            <a:off x="0" y="1714488"/>
            <a:ext cx="9144000" cy="4708981"/>
          </a:xfrm>
          <a:prstGeom prst="rect">
            <a:avLst/>
          </a:prstGeom>
        </p:spPr>
        <p:txBody>
          <a:bodyPr wrap="square">
            <a:spAutoFit/>
          </a:bodyPr>
          <a:lstStyle/>
          <a:p>
            <a:r>
              <a:rPr lang="en-GB" sz="1200" dirty="0" smtClean="0">
                <a:solidFill>
                  <a:srgbClr val="010000"/>
                </a:solidFill>
              </a:rPr>
              <a:t>  </a:t>
            </a:r>
            <a:r>
              <a:rPr lang="en-GB" sz="1200" dirty="0" err="1" smtClean="0">
                <a:solidFill>
                  <a:srgbClr val="2B91AF"/>
                </a:solidFill>
              </a:rPr>
              <a:t>SequenceMode</a:t>
            </a:r>
            <a:r>
              <a:rPr lang="en-GB" sz="1200" dirty="0" smtClean="0">
                <a:solidFill>
                  <a:srgbClr val="010000"/>
                </a:solidFill>
              </a:rPr>
              <a:t> </a:t>
            </a:r>
            <a:r>
              <a:rPr lang="en-GB" sz="1200" dirty="0" err="1" smtClean="0">
                <a:solidFill>
                  <a:srgbClr val="010000"/>
                </a:solidFill>
              </a:rPr>
              <a:t>SequenceMode</a:t>
            </a:r>
            <a:r>
              <a:rPr lang="en-GB" sz="1200" dirty="0" smtClean="0">
                <a:solidFill>
                  <a:srgbClr val="010000"/>
                </a:solidFill>
              </a:rPr>
              <a:t> = </a:t>
            </a:r>
            <a:r>
              <a:rPr lang="en-GB" sz="1200" dirty="0" err="1" smtClean="0">
                <a:solidFill>
                  <a:srgbClr val="010000"/>
                </a:solidFill>
              </a:rPr>
              <a:t>planningBoard.SequenceMode</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switch</a:t>
            </a:r>
            <a:r>
              <a:rPr lang="en-GB" sz="1200" dirty="0" smtClean="0">
                <a:solidFill>
                  <a:srgbClr val="010000"/>
                </a:solidFill>
              </a:rPr>
              <a:t> (</a:t>
            </a:r>
            <a:r>
              <a:rPr lang="en-GB" sz="1200" dirty="0" err="1" smtClean="0">
                <a:solidFill>
                  <a:srgbClr val="010000"/>
                </a:solidFill>
              </a:rPr>
              <a:t>SequenceMode.Priority</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2B91AF"/>
                </a:solidFill>
              </a:rPr>
              <a:t>SequencePriority</a:t>
            </a:r>
            <a:r>
              <a:rPr lang="en-GB" sz="1200" dirty="0" err="1" smtClean="0">
                <a:solidFill>
                  <a:srgbClr val="010000"/>
                </a:solidFill>
              </a:rPr>
              <a:t>.DueDate</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dueDateField.HasValue</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queueName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dueDateField.Value</a:t>
            </a:r>
            <a:r>
              <a:rPr lang="en-GB" sz="1200" dirty="0" smtClean="0">
                <a:solidFill>
                  <a:srgbClr val="010000"/>
                </a:solidFill>
              </a:rPr>
              <a:t>), </a:t>
            </a:r>
            <a:r>
              <a:rPr lang="en-GB" sz="1200" dirty="0" err="1" smtClean="0">
                <a:solidFill>
                  <a:srgbClr val="2B91AF"/>
                </a:solidFill>
              </a:rPr>
              <a:t>QueueRanking</a:t>
            </a:r>
            <a:r>
              <a:rPr lang="en-GB" sz="1200" dirty="0" err="1" smtClean="0">
                <a:solidFill>
                  <a:srgbClr val="010000"/>
                </a:solidFill>
              </a:rPr>
              <a:t>.Ascending</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2B91AF"/>
                </a:solidFill>
              </a:rPr>
              <a:t>SequencePriority</a:t>
            </a:r>
            <a:r>
              <a:rPr lang="en-GB" sz="1200" dirty="0" err="1" smtClean="0">
                <a:solidFill>
                  <a:srgbClr val="010000"/>
                </a:solidFill>
              </a:rPr>
              <a:t>.Priority</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priorityField.HasValue</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queueName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priorityField.Value</a:t>
            </a:r>
            <a:r>
              <a:rPr lang="en-GB" sz="1200" dirty="0" smtClean="0">
                <a:solidFill>
                  <a:srgbClr val="010000"/>
                </a:solidFill>
              </a:rPr>
              <a:t>), </a:t>
            </a:r>
            <a:r>
              <a:rPr lang="en-GB" sz="1200" dirty="0" err="1" smtClean="0">
                <a:solidFill>
                  <a:srgbClr val="2B91AF"/>
                </a:solidFill>
              </a:rPr>
              <a:t>QueueRanking</a:t>
            </a:r>
            <a:r>
              <a:rPr lang="en-GB" sz="1200" dirty="0" err="1" smtClean="0">
                <a:solidFill>
                  <a:srgbClr val="010000"/>
                </a:solidFill>
              </a:rPr>
              <a:t>.Ascending</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2B91AF"/>
                </a:solidFill>
              </a:rPr>
              <a:t>SequencePriority</a:t>
            </a:r>
            <a:r>
              <a:rPr lang="en-GB" sz="1200" dirty="0" err="1" smtClean="0">
                <a:solidFill>
                  <a:srgbClr val="010000"/>
                </a:solidFill>
              </a:rPr>
              <a:t>.ReversePriority</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priorityField.HasValue</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queueName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priorityField.Value</a:t>
            </a:r>
            <a:r>
              <a:rPr lang="en-GB" sz="1200" dirty="0" smtClean="0">
                <a:solidFill>
                  <a:srgbClr val="010000"/>
                </a:solidFill>
              </a:rPr>
              <a:t>), </a:t>
            </a:r>
            <a:r>
              <a:rPr lang="en-GB" sz="1200" dirty="0" err="1" smtClean="0">
                <a:solidFill>
                  <a:srgbClr val="2B91AF"/>
                </a:solidFill>
              </a:rPr>
              <a:t>QueueRanking</a:t>
            </a:r>
            <a:r>
              <a:rPr lang="en-GB" sz="1200" dirty="0" err="1" smtClean="0">
                <a:solidFill>
                  <a:srgbClr val="010000"/>
                </a:solidFill>
              </a:rPr>
              <a:t>.Descending</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default</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endParaRPr lang="en-GB" sz="1200" dirty="0"/>
          </a:p>
        </p:txBody>
      </p:sp>
    </p:spTree>
    <p:extLst>
      <p:ext uri="{BB962C8B-B14F-4D97-AF65-F5344CB8AC3E}">
        <p14:creationId xmlns:p14="http://schemas.microsoft.com/office/powerpoint/2010/main" val="224915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Creating a ranked queue of parent records</a:t>
            </a:r>
            <a:endParaRPr lang="en-GB" sz="2400" dirty="0"/>
          </a:p>
        </p:txBody>
      </p:sp>
      <p:sp>
        <p:nvSpPr>
          <p:cNvPr id="8" name="TextBox 7"/>
          <p:cNvSpPr txBox="1"/>
          <p:nvPr/>
        </p:nvSpPr>
        <p:spPr>
          <a:xfrm>
            <a:off x="7262948" y="2111642"/>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7" name="Rectangle 6"/>
          <p:cNvSpPr/>
          <p:nvPr/>
        </p:nvSpPr>
        <p:spPr>
          <a:xfrm>
            <a:off x="214282" y="1582228"/>
            <a:ext cx="8929718" cy="5001369"/>
          </a:xfrm>
          <a:prstGeom prst="rect">
            <a:avLst/>
          </a:prstGeom>
        </p:spPr>
        <p:txBody>
          <a:bodyPr wrap="square">
            <a:spAutoFit/>
          </a:bodyPr>
          <a:lstStyle/>
          <a:p>
            <a:r>
              <a:rPr lang="en-GB" sz="1400" dirty="0" smtClean="0">
                <a:solidFill>
                  <a:srgbClr val="010000"/>
                </a:solidFill>
              </a:rPr>
              <a:t> </a:t>
            </a:r>
            <a:r>
              <a:rPr lang="en-GB" sz="1400" dirty="0" smtClean="0">
                <a:solidFill>
                  <a:srgbClr val="0000FF"/>
                </a:solidFill>
              </a:rPr>
              <a:t>Private</a:t>
            </a:r>
            <a:r>
              <a:rPr lang="en-GB" sz="1400" dirty="0" smtClean="0">
                <a:solidFill>
                  <a:srgbClr val="010000"/>
                </a:solidFill>
              </a:rPr>
              <a:t> </a:t>
            </a:r>
            <a:r>
              <a:rPr lang="en-GB" sz="1400" dirty="0" smtClean="0">
                <a:solidFill>
                  <a:srgbClr val="0000FF"/>
                </a:solidFill>
              </a:rPr>
              <a:t>Function</a:t>
            </a:r>
            <a:r>
              <a:rPr lang="en-GB" sz="1400" dirty="0" smtClean="0">
                <a:solidFill>
                  <a:srgbClr val="010000"/>
                </a:solidFill>
              </a:rPr>
              <a:t> </a:t>
            </a:r>
            <a:r>
              <a:rPr lang="en-GB" sz="1400" dirty="0" err="1" smtClean="0">
                <a:solidFill>
                  <a:srgbClr val="010000"/>
                </a:solidFill>
              </a:rPr>
              <a:t>CreateRankedParentQueue</a:t>
            </a:r>
            <a:r>
              <a:rPr lang="en-GB" sz="1400" dirty="0" smtClean="0">
                <a:solidFill>
                  <a:srgbClr val="010000"/>
                </a:solidFill>
              </a:rPr>
              <a:t>(</a:t>
            </a:r>
            <a:r>
              <a:rPr lang="en-GB" sz="1400" dirty="0" err="1" smtClean="0">
                <a:solidFill>
                  <a:srgbClr val="0000FF"/>
                </a:solidFill>
              </a:rPr>
              <a:t>ByRef</a:t>
            </a:r>
            <a:r>
              <a:rPr lang="en-GB" sz="1400" dirty="0" smtClean="0">
                <a:solidFill>
                  <a:srgbClr val="010000"/>
                </a:solidFill>
              </a:rPr>
              <a:t> </a:t>
            </a:r>
            <a:r>
              <a:rPr lang="en-GB" sz="1400" dirty="0" err="1" smtClean="0">
                <a:solidFill>
                  <a:srgbClr val="010000"/>
                </a:solidFill>
              </a:rPr>
              <a:t>preactor</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IPreactor</a:t>
            </a:r>
            <a:r>
              <a:rPr lang="en-GB" sz="1400" dirty="0" smtClean="0">
                <a:solidFill>
                  <a:srgbClr val="010000"/>
                </a:solidFill>
              </a:rPr>
              <a:t>, </a:t>
            </a:r>
            <a:r>
              <a:rPr lang="en-GB" sz="1400" dirty="0" err="1" smtClean="0">
                <a:solidFill>
                  <a:srgbClr val="0000FF"/>
                </a:solidFill>
              </a:rPr>
              <a:t>ByVal</a:t>
            </a:r>
            <a:r>
              <a:rPr lang="en-GB" sz="1400" dirty="0" smtClean="0">
                <a:solidFill>
                  <a:srgbClr val="010000"/>
                </a:solidFill>
              </a:rPr>
              <a:t> </a:t>
            </a:r>
            <a:r>
              <a:rPr lang="en-GB" sz="1400" dirty="0" err="1" smtClean="0">
                <a:solidFill>
                  <a:srgbClr val="010000"/>
                </a:solidFill>
              </a:rPr>
              <a:t>planningboard</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IPlanningBoard</a:t>
            </a:r>
            <a:r>
              <a:rPr lang="en-GB" sz="1400" dirty="0" smtClean="0">
                <a:solidFill>
                  <a:srgbClr val="010000"/>
                </a:solidFill>
              </a:rPr>
              <a:t>, _</a:t>
            </a:r>
          </a:p>
          <a:p>
            <a:r>
              <a:rPr lang="en-GB" sz="1400" dirty="0" smtClean="0">
                <a:solidFill>
                  <a:srgbClr val="010000"/>
                </a:solidFill>
              </a:rPr>
              <a:t>                                             </a:t>
            </a:r>
            <a:r>
              <a:rPr lang="en-GB" sz="1400" dirty="0" err="1" smtClean="0">
                <a:solidFill>
                  <a:srgbClr val="0000FF"/>
                </a:solidFill>
              </a:rPr>
              <a:t>ByVal</a:t>
            </a:r>
            <a:r>
              <a:rPr lang="en-GB" sz="1400" dirty="0" smtClean="0">
                <a:solidFill>
                  <a:srgbClr val="010000"/>
                </a:solidFill>
              </a:rPr>
              <a:t> </a:t>
            </a:r>
            <a:r>
              <a:rPr lang="en-GB" sz="1400" dirty="0" err="1" smtClean="0">
                <a:solidFill>
                  <a:srgbClr val="010000"/>
                </a:solidFill>
              </a:rPr>
              <a:t>ordersTable</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smtClean="0">
                <a:solidFill>
                  <a:srgbClr val="0000FF"/>
                </a:solidFill>
              </a:rPr>
              <a:t>Integer</a:t>
            </a:r>
            <a:r>
              <a:rPr lang="en-GB" sz="1400" dirty="0" smtClean="0">
                <a:solidFill>
                  <a:srgbClr val="010000"/>
                </a:solidFill>
              </a:rPr>
              <a:t>, </a:t>
            </a:r>
            <a:r>
              <a:rPr lang="en-GB" sz="1400" dirty="0" err="1" smtClean="0">
                <a:solidFill>
                  <a:srgbClr val="0000FF"/>
                </a:solidFill>
              </a:rPr>
              <a:t>ByVal</a:t>
            </a:r>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smtClean="0">
                <a:solidFill>
                  <a:srgbClr val="0000FF"/>
                </a:solidFill>
              </a:rPr>
              <a:t>String</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smtClean="0">
                <a:solidFill>
                  <a:srgbClr val="0000FF"/>
                </a:solidFill>
              </a:rPr>
              <a:t>Integer</a:t>
            </a:r>
          </a:p>
          <a:p>
            <a:endParaRPr lang="en-GB" sz="1400" dirty="0" smtClean="0">
              <a:solidFill>
                <a:srgbClr val="0000FF"/>
              </a:solidFill>
            </a:endParaRP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ordersParent</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Preactor.FormatFieldPair</a:t>
            </a:r>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dueDateField</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Nullable</a:t>
            </a:r>
            <a:r>
              <a:rPr lang="en-GB" sz="1400" dirty="0" smtClean="0">
                <a:solidFill>
                  <a:srgbClr val="010000"/>
                </a:solidFill>
              </a:rPr>
              <a:t>(</a:t>
            </a:r>
            <a:r>
              <a:rPr lang="en-GB" sz="1400" dirty="0" smtClean="0">
                <a:solidFill>
                  <a:srgbClr val="0000FF"/>
                </a:solidFill>
              </a:rPr>
              <a:t>Of</a:t>
            </a:r>
            <a:r>
              <a:rPr lang="en-GB" sz="1400" dirty="0" smtClean="0">
                <a:solidFill>
                  <a:srgbClr val="010000"/>
                </a:solidFill>
              </a:rPr>
              <a:t> </a:t>
            </a:r>
            <a:r>
              <a:rPr lang="en-GB" sz="1400" dirty="0" err="1" smtClean="0">
                <a:solidFill>
                  <a:srgbClr val="010000"/>
                </a:solidFill>
              </a:rPr>
              <a:t>Preactor.FormatFieldPair</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priorityField</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Nullable</a:t>
            </a:r>
            <a:r>
              <a:rPr lang="en-GB" sz="1400" dirty="0" smtClean="0">
                <a:solidFill>
                  <a:srgbClr val="010000"/>
                </a:solidFill>
              </a:rPr>
              <a:t>(</a:t>
            </a:r>
            <a:r>
              <a:rPr lang="en-GB" sz="1400" dirty="0" smtClean="0">
                <a:solidFill>
                  <a:srgbClr val="0000FF"/>
                </a:solidFill>
              </a:rPr>
              <a:t>Of</a:t>
            </a:r>
            <a:r>
              <a:rPr lang="en-GB" sz="1400" dirty="0" smtClean="0">
                <a:solidFill>
                  <a:srgbClr val="010000"/>
                </a:solidFill>
              </a:rPr>
              <a:t> </a:t>
            </a:r>
            <a:r>
              <a:rPr lang="en-GB" sz="1400" dirty="0" err="1" smtClean="0">
                <a:solidFill>
                  <a:srgbClr val="010000"/>
                </a:solidFill>
              </a:rPr>
              <a:t>Preactor.FormatFieldPair</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parentRecord</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smtClean="0">
                <a:solidFill>
                  <a:srgbClr val="0000FF"/>
                </a:solidFill>
              </a:rPr>
              <a:t>Integer</a:t>
            </a: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SequenceMode</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Preactor.SequenceMode</a:t>
            </a:r>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Dim</a:t>
            </a:r>
            <a:r>
              <a:rPr lang="en-GB" sz="1400" dirty="0" smtClean="0">
                <a:solidFill>
                  <a:srgbClr val="010000"/>
                </a:solidFill>
              </a:rPr>
              <a:t> </a:t>
            </a:r>
            <a:r>
              <a:rPr lang="en-GB" sz="1400" dirty="0" err="1" smtClean="0">
                <a:solidFill>
                  <a:srgbClr val="010000"/>
                </a:solidFill>
              </a:rPr>
              <a:t>familyFields</a:t>
            </a:r>
            <a:r>
              <a:rPr lang="en-GB" sz="1400" dirty="0" smtClean="0">
                <a:solidFill>
                  <a:srgbClr val="010000"/>
                </a:solidFill>
              </a:rPr>
              <a:t> </a:t>
            </a:r>
            <a:r>
              <a:rPr lang="en-GB" sz="1400" dirty="0" smtClean="0">
                <a:solidFill>
                  <a:srgbClr val="0000FF"/>
                </a:solidFill>
              </a:rPr>
              <a:t>As</a:t>
            </a:r>
            <a:r>
              <a:rPr lang="en-GB" sz="1400" dirty="0" smtClean="0">
                <a:solidFill>
                  <a:srgbClr val="010000"/>
                </a:solidFill>
              </a:rPr>
              <a:t> </a:t>
            </a:r>
            <a:r>
              <a:rPr lang="en-GB" sz="1400" dirty="0" err="1" smtClean="0">
                <a:solidFill>
                  <a:srgbClr val="010000"/>
                </a:solidFill>
              </a:rPr>
              <a:t>IEnumerable</a:t>
            </a:r>
            <a:r>
              <a:rPr lang="en-GB" sz="1400" dirty="0" smtClean="0">
                <a:solidFill>
                  <a:srgbClr val="010000"/>
                </a:solidFill>
              </a:rPr>
              <a:t>(</a:t>
            </a:r>
            <a:r>
              <a:rPr lang="en-GB" sz="1400" dirty="0" smtClean="0">
                <a:solidFill>
                  <a:srgbClr val="0000FF"/>
                </a:solidFill>
              </a:rPr>
              <a:t>Of</a:t>
            </a:r>
            <a:r>
              <a:rPr lang="en-GB" sz="1400" dirty="0" smtClean="0">
                <a:solidFill>
                  <a:srgbClr val="010000"/>
                </a:solidFill>
              </a:rPr>
              <a:t> </a:t>
            </a:r>
            <a:r>
              <a:rPr lang="en-GB" sz="1400" dirty="0" err="1" smtClean="0">
                <a:solidFill>
                  <a:srgbClr val="010000"/>
                </a:solidFill>
              </a:rPr>
              <a:t>Preactor.FormatFieldPair</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err="1" smtClean="0">
                <a:solidFill>
                  <a:srgbClr val="010000"/>
                </a:solidFill>
              </a:rPr>
              <a:t>ordersParent</a:t>
            </a:r>
            <a:r>
              <a:rPr lang="en-GB" sz="1400" dirty="0" smtClean="0">
                <a:solidFill>
                  <a:srgbClr val="010000"/>
                </a:solidFill>
              </a:rPr>
              <a:t> = </a:t>
            </a:r>
            <a:r>
              <a:rPr lang="en-GB" sz="1400" dirty="0" smtClean="0">
                <a:solidFill>
                  <a:srgbClr val="0000FF"/>
                </a:solidFill>
              </a:rPr>
              <a:t>New</a:t>
            </a:r>
            <a:r>
              <a:rPr lang="en-GB" sz="1400" dirty="0" smtClean="0">
                <a:solidFill>
                  <a:srgbClr val="010000"/>
                </a:solidFill>
              </a:rPr>
              <a:t> </a:t>
            </a:r>
            <a:r>
              <a:rPr lang="en-GB" sz="1400" dirty="0" err="1" smtClean="0">
                <a:solidFill>
                  <a:srgbClr val="010000"/>
                </a:solidFill>
              </a:rPr>
              <a:t>FormatFieldPair</a:t>
            </a:r>
            <a:r>
              <a:rPr lang="en-GB" sz="1400" dirty="0" smtClean="0">
                <a:solidFill>
                  <a:srgbClr val="010000"/>
                </a:solidFill>
              </a:rPr>
              <a:t>()</a:t>
            </a:r>
          </a:p>
          <a:p>
            <a:r>
              <a:rPr lang="en-GB" sz="1400" dirty="0" smtClean="0">
                <a:solidFill>
                  <a:srgbClr val="010000"/>
                </a:solidFill>
              </a:rPr>
              <a:t>        </a:t>
            </a:r>
            <a:r>
              <a:rPr lang="en-GB" sz="1400" dirty="0" err="1" smtClean="0">
                <a:solidFill>
                  <a:srgbClr val="010000"/>
                </a:solidFill>
              </a:rPr>
              <a:t>familyFields</a:t>
            </a:r>
            <a:r>
              <a:rPr lang="en-GB" sz="1400" dirty="0" smtClean="0">
                <a:solidFill>
                  <a:srgbClr val="010000"/>
                </a:solidFill>
              </a:rPr>
              <a:t> = </a:t>
            </a:r>
            <a:r>
              <a:rPr lang="en-GB" sz="1400" dirty="0" err="1" smtClean="0">
                <a:solidFill>
                  <a:srgbClr val="010000"/>
                </a:solidFill>
              </a:rPr>
              <a:t>preactor.FindClassificationString</a:t>
            </a:r>
            <a:r>
              <a:rPr lang="en-GB" sz="1400" dirty="0" smtClean="0">
                <a:solidFill>
                  <a:srgbClr val="010000"/>
                </a:solidFill>
              </a:rPr>
              <a:t>(</a:t>
            </a:r>
            <a:r>
              <a:rPr lang="en-GB" sz="1400" dirty="0" smtClean="0">
                <a:solidFill>
                  <a:srgbClr val="A31515"/>
                </a:solidFill>
              </a:rPr>
              <a:t>"FAMILY"</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For</a:t>
            </a:r>
            <a:r>
              <a:rPr lang="en-GB" sz="1400" dirty="0" smtClean="0">
                <a:solidFill>
                  <a:srgbClr val="010000"/>
                </a:solidFill>
              </a:rPr>
              <a:t> </a:t>
            </a:r>
            <a:r>
              <a:rPr lang="en-GB" sz="1400" dirty="0" smtClean="0">
                <a:solidFill>
                  <a:srgbClr val="0000FF"/>
                </a:solidFill>
              </a:rPr>
              <a:t>Each</a:t>
            </a:r>
            <a:r>
              <a:rPr lang="en-GB" sz="1400" dirty="0" smtClean="0">
                <a:solidFill>
                  <a:srgbClr val="010000"/>
                </a:solidFill>
              </a:rPr>
              <a:t> </a:t>
            </a:r>
            <a:r>
              <a:rPr lang="en-GB" sz="1400" dirty="0" err="1" smtClean="0">
                <a:solidFill>
                  <a:srgbClr val="010000"/>
                </a:solidFill>
              </a:rPr>
              <a:t>familyField</a:t>
            </a:r>
            <a:r>
              <a:rPr lang="en-GB" sz="1400" dirty="0" smtClean="0">
                <a:solidFill>
                  <a:srgbClr val="010000"/>
                </a:solidFill>
              </a:rPr>
              <a:t> </a:t>
            </a:r>
            <a:r>
              <a:rPr lang="en-GB" sz="1400" dirty="0" smtClean="0">
                <a:solidFill>
                  <a:srgbClr val="0000FF"/>
                </a:solidFill>
              </a:rPr>
              <a:t>In</a:t>
            </a:r>
            <a:r>
              <a:rPr lang="en-GB" sz="1400" dirty="0" smtClean="0">
                <a:solidFill>
                  <a:srgbClr val="010000"/>
                </a:solidFill>
              </a:rPr>
              <a:t> </a:t>
            </a:r>
            <a:r>
              <a:rPr lang="en-GB" sz="1400" dirty="0" err="1" smtClean="0">
                <a:solidFill>
                  <a:srgbClr val="010000"/>
                </a:solidFill>
              </a:rPr>
              <a:t>familyFields</a:t>
            </a:r>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If</a:t>
            </a:r>
            <a:r>
              <a:rPr lang="en-GB" sz="1400" dirty="0" smtClean="0">
                <a:solidFill>
                  <a:srgbClr val="010000"/>
                </a:solidFill>
              </a:rPr>
              <a:t> (</a:t>
            </a:r>
            <a:r>
              <a:rPr lang="en-GB" sz="1400" dirty="0" err="1" smtClean="0">
                <a:solidFill>
                  <a:srgbClr val="010000"/>
                </a:solidFill>
              </a:rPr>
              <a:t>familyField.FormatNumber</a:t>
            </a:r>
            <a:r>
              <a:rPr lang="en-GB" sz="1400" dirty="0" smtClean="0">
                <a:solidFill>
                  <a:srgbClr val="010000"/>
                </a:solidFill>
              </a:rPr>
              <a:t> = </a:t>
            </a:r>
            <a:r>
              <a:rPr lang="en-GB" sz="1400" dirty="0" err="1" smtClean="0">
                <a:solidFill>
                  <a:srgbClr val="010000"/>
                </a:solidFill>
              </a:rPr>
              <a:t>ordersTable</a:t>
            </a:r>
            <a:r>
              <a:rPr lang="en-GB" sz="1400" dirty="0" smtClean="0">
                <a:solidFill>
                  <a:srgbClr val="010000"/>
                </a:solidFill>
              </a:rPr>
              <a:t>) </a:t>
            </a:r>
            <a:r>
              <a:rPr lang="en-GB" sz="1400" dirty="0" smtClean="0">
                <a:solidFill>
                  <a:srgbClr val="0000FF"/>
                </a:solidFill>
              </a:rPr>
              <a:t>Then</a:t>
            </a:r>
          </a:p>
          <a:p>
            <a:r>
              <a:rPr lang="en-GB" sz="1400" dirty="0" smtClean="0">
                <a:solidFill>
                  <a:srgbClr val="010000"/>
                </a:solidFill>
              </a:rPr>
              <a:t>                </a:t>
            </a:r>
            <a:r>
              <a:rPr lang="en-GB" sz="1400" dirty="0" err="1" smtClean="0">
                <a:solidFill>
                  <a:srgbClr val="010000"/>
                </a:solidFill>
              </a:rPr>
              <a:t>ordersParent</a:t>
            </a:r>
            <a:r>
              <a:rPr lang="en-GB" sz="1400" dirty="0" smtClean="0">
                <a:solidFill>
                  <a:srgbClr val="010000"/>
                </a:solidFill>
              </a:rPr>
              <a:t> = </a:t>
            </a:r>
            <a:r>
              <a:rPr lang="en-GB" sz="1400" dirty="0" err="1" smtClean="0">
                <a:solidFill>
                  <a:srgbClr val="010000"/>
                </a:solidFill>
              </a:rPr>
              <a:t>familyField</a:t>
            </a:r>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End</a:t>
            </a:r>
            <a:r>
              <a:rPr lang="en-GB" sz="1400" dirty="0" smtClean="0">
                <a:solidFill>
                  <a:srgbClr val="010000"/>
                </a:solidFill>
              </a:rPr>
              <a:t> </a:t>
            </a:r>
            <a:r>
              <a:rPr lang="en-GB" sz="1400" dirty="0" smtClean="0">
                <a:solidFill>
                  <a:srgbClr val="0000FF"/>
                </a:solidFill>
              </a:rPr>
              <a:t>If</a:t>
            </a:r>
          </a:p>
          <a:p>
            <a:r>
              <a:rPr lang="en-GB" sz="1400" dirty="0" smtClean="0">
                <a:solidFill>
                  <a:srgbClr val="010000"/>
                </a:solidFill>
              </a:rPr>
              <a:t>        </a:t>
            </a:r>
            <a:r>
              <a:rPr lang="en-GB" sz="1400" dirty="0" smtClean="0">
                <a:solidFill>
                  <a:srgbClr val="0000FF"/>
                </a:solidFill>
              </a:rPr>
              <a:t>Next</a:t>
            </a:r>
          </a:p>
          <a:p>
            <a:endParaRPr lang="en-GB" sz="1400" dirty="0" smtClean="0">
              <a:solidFill>
                <a:srgbClr val="0000FF"/>
              </a:solidFill>
            </a:endParaRPr>
          </a:p>
          <a:p>
            <a:r>
              <a:rPr lang="en-GB" sz="1400" dirty="0" smtClean="0">
                <a:solidFill>
                  <a:srgbClr val="010000"/>
                </a:solidFill>
              </a:rPr>
              <a:t>        </a:t>
            </a:r>
            <a:r>
              <a:rPr lang="en-GB" sz="1400" dirty="0" err="1" smtClean="0">
                <a:solidFill>
                  <a:srgbClr val="010000"/>
                </a:solidFill>
              </a:rPr>
              <a:t>dueDateField</a:t>
            </a:r>
            <a:r>
              <a:rPr lang="en-GB" sz="1400" dirty="0" smtClean="0">
                <a:solidFill>
                  <a:srgbClr val="010000"/>
                </a:solidFill>
              </a:rPr>
              <a:t> = </a:t>
            </a:r>
            <a:r>
              <a:rPr lang="en-GB" sz="1400" dirty="0" err="1" smtClean="0">
                <a:solidFill>
                  <a:srgbClr val="010000"/>
                </a:solidFill>
              </a:rPr>
              <a:t>preactor.FindFirstClassificationString</a:t>
            </a:r>
            <a:r>
              <a:rPr lang="en-GB" sz="1400" dirty="0" smtClean="0">
                <a:solidFill>
                  <a:srgbClr val="010000"/>
                </a:solidFill>
              </a:rPr>
              <a:t>(</a:t>
            </a:r>
            <a:r>
              <a:rPr lang="en-GB" sz="1400" dirty="0" smtClean="0">
                <a:solidFill>
                  <a:srgbClr val="A31515"/>
                </a:solidFill>
              </a:rPr>
              <a:t>"DUE DATE"</a:t>
            </a:r>
            <a:r>
              <a:rPr lang="en-GB" sz="1400" dirty="0" smtClean="0">
                <a:solidFill>
                  <a:srgbClr val="010000"/>
                </a:solidFill>
              </a:rPr>
              <a:t>)</a:t>
            </a:r>
          </a:p>
          <a:p>
            <a:r>
              <a:rPr lang="en-GB" sz="1400" dirty="0" smtClean="0">
                <a:solidFill>
                  <a:srgbClr val="010000"/>
                </a:solidFill>
              </a:rPr>
              <a:t>        </a:t>
            </a:r>
            <a:r>
              <a:rPr lang="en-GB" sz="1400" dirty="0" err="1" smtClean="0">
                <a:solidFill>
                  <a:srgbClr val="010000"/>
                </a:solidFill>
              </a:rPr>
              <a:t>priorityField</a:t>
            </a:r>
            <a:r>
              <a:rPr lang="en-GB" sz="1400" dirty="0" smtClean="0">
                <a:solidFill>
                  <a:srgbClr val="010000"/>
                </a:solidFill>
              </a:rPr>
              <a:t> = </a:t>
            </a:r>
            <a:r>
              <a:rPr lang="en-GB" sz="1400" dirty="0" err="1" smtClean="0">
                <a:solidFill>
                  <a:srgbClr val="010000"/>
                </a:solidFill>
              </a:rPr>
              <a:t>preactor.FindFirstClassificationString</a:t>
            </a:r>
            <a:r>
              <a:rPr lang="en-GB" sz="1400" dirty="0" smtClean="0">
                <a:solidFill>
                  <a:srgbClr val="010000"/>
                </a:solidFill>
              </a:rPr>
              <a:t>(</a:t>
            </a:r>
            <a:r>
              <a:rPr lang="en-GB" sz="1400" dirty="0" smtClean="0">
                <a:solidFill>
                  <a:srgbClr val="A31515"/>
                </a:solidFill>
              </a:rPr>
              <a:t>"PRIORITY"</a:t>
            </a:r>
            <a:r>
              <a:rPr lang="en-GB" sz="1400" dirty="0" smtClean="0">
                <a:solidFill>
                  <a:srgbClr val="010000"/>
                </a:solidFill>
              </a:rPr>
              <a:t>)</a:t>
            </a:r>
          </a:p>
          <a:p>
            <a:endParaRPr lang="en-GB" sz="1200" dirty="0" smtClean="0">
              <a:solidFill>
                <a:srgbClr val="010000"/>
              </a:solidFill>
            </a:endParaRPr>
          </a:p>
        </p:txBody>
      </p:sp>
    </p:spTree>
    <p:extLst>
      <p:ext uri="{BB962C8B-B14F-4D97-AF65-F5344CB8AC3E}">
        <p14:creationId xmlns:p14="http://schemas.microsoft.com/office/powerpoint/2010/main" val="61366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1478" y="23396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25158" y="662087"/>
            <a:ext cx="7478315" cy="783130"/>
          </a:xfrm>
        </p:spPr>
        <p:txBody>
          <a:bodyPr/>
          <a:lstStyle/>
          <a:p>
            <a:r>
              <a:rPr lang="en-GB" sz="2400" dirty="0" smtClean="0"/>
              <a:t>Creating a ranked queue of parent records</a:t>
            </a:r>
            <a:endParaRPr lang="en-GB" sz="2400" dirty="0"/>
          </a:p>
        </p:txBody>
      </p:sp>
      <p:sp>
        <p:nvSpPr>
          <p:cNvPr id="8" name="TextBox 7"/>
          <p:cNvSpPr txBox="1"/>
          <p:nvPr/>
        </p:nvSpPr>
        <p:spPr>
          <a:xfrm>
            <a:off x="7262948" y="2111642"/>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ectangle 8"/>
          <p:cNvSpPr/>
          <p:nvPr/>
        </p:nvSpPr>
        <p:spPr>
          <a:xfrm>
            <a:off x="1" y="1053652"/>
            <a:ext cx="9143999" cy="5816977"/>
          </a:xfrm>
          <a:prstGeom prst="rect">
            <a:avLst/>
          </a:prstGeom>
        </p:spPr>
        <p:txBody>
          <a:bodyPr wrap="square">
            <a:spAutoFit/>
          </a:bodyPr>
          <a:lstStyle/>
          <a:p>
            <a:r>
              <a:rPr lang="en-GB" sz="1200" dirty="0" smtClean="0">
                <a:solidFill>
                  <a:srgbClr val="010000"/>
                </a:solidFill>
              </a:rPr>
              <a:t> </a:t>
            </a:r>
            <a:r>
              <a:rPr lang="en-GB" sz="1200" dirty="0" err="1" smtClean="0">
                <a:solidFill>
                  <a:srgbClr val="010000"/>
                </a:solidFill>
              </a:rPr>
              <a:t>planningboard.CreateQueue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a:t>
            </a:r>
          </a:p>
          <a:p>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 </a:t>
            </a:r>
            <a:r>
              <a:rPr lang="en-GB" sz="1200" dirty="0" err="1" smtClean="0">
                <a:solidFill>
                  <a:srgbClr val="010000"/>
                </a:solidFill>
              </a:rPr>
              <a:t>preactor.FindMatchingRecord</a:t>
            </a:r>
            <a:r>
              <a:rPr lang="en-GB" sz="1200" dirty="0" smtClean="0">
                <a:solidFill>
                  <a:srgbClr val="010000"/>
                </a:solidFill>
              </a:rPr>
              <a:t>(</a:t>
            </a:r>
            <a:r>
              <a:rPr lang="en-GB" sz="1200" dirty="0" err="1" smtClean="0">
                <a:solidFill>
                  <a:srgbClr val="010000"/>
                </a:solidFill>
              </a:rPr>
              <a:t>ordersParent</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-1)</a:t>
            </a: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&gt; 0)</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planningboard.GetOperationLocateState</a:t>
            </a:r>
            <a:r>
              <a:rPr lang="en-GB" sz="1200" dirty="0" smtClean="0">
                <a:solidFill>
                  <a:srgbClr val="010000"/>
                </a:solidFill>
              </a:rPr>
              <a:t>(</a:t>
            </a:r>
            <a:r>
              <a:rPr lang="en-GB" sz="1200" dirty="0" err="1" smtClean="0">
                <a:solidFill>
                  <a:srgbClr val="010000"/>
                </a:solidFill>
              </a:rPr>
              <a:t>parentRecord</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planningboard.AddOperationToQueue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a:t>
            </a:r>
            <a:r>
              <a:rPr lang="en-GB" sz="1200" dirty="0" err="1" smtClean="0">
                <a:solidFill>
                  <a:srgbClr val="010000"/>
                </a:solidFill>
              </a:rPr>
              <a:t>QueuePosition.End</a:t>
            </a:r>
            <a:r>
              <a:rPr lang="en-GB" sz="1200" dirty="0" smtClean="0">
                <a:solidFill>
                  <a:srgbClr val="010000"/>
                </a:solidFill>
              </a:rPr>
              <a:t>)</a:t>
            </a:r>
          </a:p>
          <a:p>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 </a:t>
            </a:r>
            <a:r>
              <a:rPr lang="en-GB" sz="1200" dirty="0" err="1" smtClean="0">
                <a:solidFill>
                  <a:srgbClr val="010000"/>
                </a:solidFill>
              </a:rPr>
              <a:t>preactor.FindMatchingRecord</a:t>
            </a:r>
            <a:r>
              <a:rPr lang="en-GB" sz="1200" dirty="0" smtClean="0">
                <a:solidFill>
                  <a:srgbClr val="010000"/>
                </a:solidFill>
              </a:rPr>
              <a:t>(</a:t>
            </a:r>
            <a:r>
              <a:rPr lang="en-GB" sz="1200" dirty="0" err="1" smtClean="0">
                <a:solidFill>
                  <a:srgbClr val="010000"/>
                </a:solidFill>
              </a:rPr>
              <a:t>ordersParent</a:t>
            </a:r>
            <a:r>
              <a:rPr lang="en-GB" sz="1200" dirty="0" smtClean="0">
                <a:solidFill>
                  <a:srgbClr val="010000"/>
                </a:solidFill>
              </a:rPr>
              <a:t>, </a:t>
            </a:r>
            <a:r>
              <a:rPr lang="en-GB" sz="1200" dirty="0" err="1" smtClean="0">
                <a:solidFill>
                  <a:srgbClr val="010000"/>
                </a:solidFill>
              </a:rPr>
              <a:t>parentRecord</a:t>
            </a:r>
            <a:r>
              <a:rPr lang="en-GB" sz="1200" dirty="0" smtClean="0">
                <a:solidFill>
                  <a:srgbClr val="010000"/>
                </a:solidFill>
              </a:rPr>
              <a:t>, -1)</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smtClean="0">
                <a:solidFill>
                  <a:srgbClr val="008000"/>
                </a:solidFill>
              </a:rPr>
              <a:t>' if this order was highlighted</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While</a:t>
            </a:r>
          </a:p>
          <a:p>
            <a:endParaRPr lang="en-GB" sz="1200" dirty="0" smtClean="0">
              <a:solidFill>
                <a:srgbClr val="0000FF"/>
              </a:solidFill>
            </a:endParaRPr>
          </a:p>
          <a:p>
            <a:r>
              <a:rPr lang="en-GB" sz="1200" dirty="0" smtClean="0">
                <a:solidFill>
                  <a:srgbClr val="010000"/>
                </a:solidFill>
              </a:rPr>
              <a:t>        </a:t>
            </a:r>
            <a:r>
              <a:rPr lang="en-GB" sz="1200" dirty="0" err="1" smtClean="0">
                <a:solidFill>
                  <a:srgbClr val="010000"/>
                </a:solidFill>
              </a:rPr>
              <a:t>SequenceMode</a:t>
            </a:r>
            <a:r>
              <a:rPr lang="en-GB" sz="1200" dirty="0" smtClean="0">
                <a:solidFill>
                  <a:srgbClr val="010000"/>
                </a:solidFill>
              </a:rPr>
              <a:t> = </a:t>
            </a:r>
            <a:r>
              <a:rPr lang="en-GB" sz="1200" dirty="0" err="1" smtClean="0">
                <a:solidFill>
                  <a:srgbClr val="010000"/>
                </a:solidFill>
              </a:rPr>
              <a:t>planningboard.SequenceMode</a:t>
            </a:r>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Select</a:t>
            </a:r>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010000"/>
                </a:solidFill>
              </a:rPr>
              <a:t>SequenceMode.Priority</a:t>
            </a:r>
            <a:endParaRPr lang="en-GB" sz="1200" dirty="0" smtClean="0">
              <a:solidFill>
                <a:srgbClr val="010000"/>
              </a:solidFill>
            </a:endParaRP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010000"/>
                </a:solidFill>
              </a:rPr>
              <a:t>SequencePriority.DueDate</a:t>
            </a:r>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dueDateField.HasValue</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dueDateField.Value</a:t>
            </a:r>
            <a:r>
              <a:rPr lang="en-GB" sz="1200" dirty="0" smtClean="0">
                <a:solidFill>
                  <a:srgbClr val="010000"/>
                </a:solidFill>
              </a:rPr>
              <a:t>), </a:t>
            </a:r>
            <a:r>
              <a:rPr lang="en-GB" sz="1200" dirty="0" err="1" smtClean="0">
                <a:solidFill>
                  <a:srgbClr val="010000"/>
                </a:solidFill>
              </a:rPr>
              <a:t>QueueRanking.Ascending</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010000"/>
                </a:solidFill>
              </a:rPr>
              <a:t>SequencePriority.Priority</a:t>
            </a:r>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priorityField.HasValue</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priorityField.Value</a:t>
            </a:r>
            <a:r>
              <a:rPr lang="en-GB" sz="1200" dirty="0" smtClean="0">
                <a:solidFill>
                  <a:srgbClr val="010000"/>
                </a:solidFill>
              </a:rPr>
              <a:t>), </a:t>
            </a:r>
            <a:r>
              <a:rPr lang="en-GB" sz="1200" dirty="0" err="1" smtClean="0">
                <a:solidFill>
                  <a:srgbClr val="010000"/>
                </a:solidFill>
              </a:rPr>
              <a:t>QueueRanking.Ascending</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err="1" smtClean="0">
                <a:solidFill>
                  <a:srgbClr val="010000"/>
                </a:solidFill>
              </a:rPr>
              <a:t>SequencePriority.ReversePriority</a:t>
            </a:r>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priorityField.HasValue</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planningboard.RankQueueByFieldName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 </a:t>
            </a:r>
            <a:r>
              <a:rPr lang="en-GB" sz="1200" dirty="0" err="1" smtClean="0">
                <a:solidFill>
                  <a:srgbClr val="010000"/>
                </a:solidFill>
              </a:rPr>
              <a:t>preactor.GetFieldName</a:t>
            </a:r>
            <a:r>
              <a:rPr lang="en-GB" sz="1200" dirty="0" smtClean="0">
                <a:solidFill>
                  <a:srgbClr val="010000"/>
                </a:solidFill>
              </a:rPr>
              <a:t>(</a:t>
            </a:r>
            <a:r>
              <a:rPr lang="en-GB" sz="1200" dirty="0" err="1" smtClean="0">
                <a:solidFill>
                  <a:srgbClr val="010000"/>
                </a:solidFill>
              </a:rPr>
              <a:t>priorityField.Value</a:t>
            </a:r>
            <a:r>
              <a:rPr lang="en-GB" sz="1200" dirty="0" smtClean="0">
                <a:solidFill>
                  <a:srgbClr val="010000"/>
                </a:solidFill>
              </a:rPr>
              <a:t>), </a:t>
            </a:r>
            <a:r>
              <a:rPr lang="en-GB" sz="1200" dirty="0" err="1" smtClean="0">
                <a:solidFill>
                  <a:srgbClr val="010000"/>
                </a:solidFill>
              </a:rPr>
              <a:t>QueueRanking.Descending</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p>
          <a:p>
            <a:endParaRPr lang="en-GB" sz="1200" dirty="0" smtClean="0">
              <a:solidFill>
                <a:srgbClr val="0000FF"/>
              </a:solidFill>
            </a:endParaRPr>
          </a:p>
          <a:p>
            <a:r>
              <a:rPr lang="en-GB" sz="1200" dirty="0" smtClean="0">
                <a:solidFill>
                  <a:srgbClr val="010000"/>
                </a:solidFill>
              </a:rPr>
              <a:t>            </a:t>
            </a:r>
            <a:r>
              <a:rPr lang="en-GB" sz="1200" dirty="0" smtClean="0">
                <a:solidFill>
                  <a:srgbClr val="0000FF"/>
                </a:solidFill>
              </a:rPr>
              <a:t>Case</a:t>
            </a:r>
            <a:r>
              <a:rPr lang="en-GB" sz="1200" dirty="0" smtClean="0">
                <a:solidFill>
                  <a:srgbClr val="010000"/>
                </a:solidFill>
              </a:rPr>
              <a:t> </a:t>
            </a:r>
            <a:r>
              <a:rPr lang="en-GB" sz="1200" dirty="0" smtClean="0">
                <a:solidFill>
                  <a:srgbClr val="0000FF"/>
                </a:solidFill>
              </a:rPr>
              <a:t>Else</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Select</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Function</a:t>
            </a:r>
            <a:endParaRPr lang="en-GB" sz="1200" dirty="0"/>
          </a:p>
        </p:txBody>
      </p:sp>
    </p:spTree>
    <p:extLst>
      <p:ext uri="{BB962C8B-B14F-4D97-AF65-F5344CB8AC3E}">
        <p14:creationId xmlns:p14="http://schemas.microsoft.com/office/powerpoint/2010/main" val="278996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Algorithmic Scheduling Rule</a:t>
            </a:r>
            <a:endParaRPr lang="en-GB" dirty="0"/>
          </a:p>
        </p:txBody>
      </p:sp>
      <p:sp>
        <p:nvSpPr>
          <p:cNvPr id="5" name="Text Placeholder 4"/>
          <p:cNvSpPr>
            <a:spLocks noGrp="1"/>
          </p:cNvSpPr>
          <p:nvPr>
            <p:ph type="body" sz="quarter" idx="10"/>
          </p:nvPr>
        </p:nvSpPr>
        <p:spPr>
          <a:xfrm>
            <a:off x="442915" y="5547554"/>
            <a:ext cx="7917313" cy="1192880"/>
          </a:xfrm>
          <a:prstGeom prst="rect">
            <a:avLst/>
          </a:prstGeom>
        </p:spPr>
        <p:txBody>
          <a:bodyPr/>
          <a:lstStyle/>
          <a:p>
            <a:r>
              <a:rPr lang="en-GB" sz="2400" dirty="0" smtClean="0"/>
              <a:t>Example: Scheduling works orders using the Open Planning Board’s .</a:t>
            </a:r>
            <a:r>
              <a:rPr lang="en-GB" sz="2400" dirty="0" err="1" smtClean="0"/>
              <a:t>SequenceOperation</a:t>
            </a:r>
            <a:r>
              <a:rPr lang="en-GB" sz="2400" dirty="0" smtClean="0"/>
              <a:t> Method.</a:t>
            </a:r>
            <a:endParaRPr lang="en-GB" sz="2400" dirty="0"/>
          </a:p>
          <a:p>
            <a:endParaRPr lang="en-GB" dirty="0"/>
          </a:p>
        </p:txBody>
      </p:sp>
    </p:spTree>
    <p:extLst>
      <p:ext uri="{BB962C8B-B14F-4D97-AF65-F5344CB8AC3E}">
        <p14:creationId xmlns:p14="http://schemas.microsoft.com/office/powerpoint/2010/main" val="75614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1. In Visual Studio create a Preactor Project using the project template:  </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1804308"/>
            <a:ext cx="6213887" cy="4294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513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928802"/>
            <a:ext cx="9144000" cy="4893647"/>
          </a:xfrm>
          <a:prstGeom prst="rect">
            <a:avLst/>
          </a:prstGeom>
        </p:spPr>
        <p:txBody>
          <a:bodyPr wrap="square">
            <a:spAutoFit/>
          </a:bodyPr>
          <a:lstStyle/>
          <a:p>
            <a:r>
              <a:rPr lang="en-GB" sz="1400" dirty="0" smtClean="0">
                <a:solidFill>
                  <a:srgbClr val="010000"/>
                </a:solidFill>
              </a:rPr>
              <a:t> </a:t>
            </a:r>
            <a:r>
              <a:rPr lang="en-GB" sz="1400" dirty="0" smtClean="0">
                <a:solidFill>
                  <a:srgbClr val="0000FF"/>
                </a:solidFill>
              </a:rPr>
              <a:t>public</a:t>
            </a:r>
            <a:r>
              <a:rPr lang="en-GB" sz="1400" dirty="0" smtClean="0">
                <a:solidFill>
                  <a:srgbClr val="010000"/>
                </a:solidFill>
              </a:rPr>
              <a:t> </a:t>
            </a:r>
            <a:r>
              <a:rPr lang="en-GB" sz="1400" dirty="0" smtClean="0">
                <a:solidFill>
                  <a:srgbClr val="0000FF"/>
                </a:solidFill>
              </a:rPr>
              <a:t>class</a:t>
            </a:r>
            <a:r>
              <a:rPr lang="en-GB" sz="1400" dirty="0" smtClean="0">
                <a:solidFill>
                  <a:srgbClr val="010000"/>
                </a:solidFill>
              </a:rPr>
              <a:t> </a:t>
            </a:r>
            <a:r>
              <a:rPr lang="en-GB" sz="1400" dirty="0" err="1" smtClean="0">
                <a:solidFill>
                  <a:srgbClr val="2B91AF"/>
                </a:solidFill>
              </a:rPr>
              <a:t>AlgorithmicRule</a:t>
            </a:r>
            <a:r>
              <a:rPr lang="en-GB" sz="1400" dirty="0" smtClean="0">
                <a:solidFill>
                  <a:srgbClr val="010000"/>
                </a:solidFill>
              </a:rPr>
              <a:t> : </a:t>
            </a:r>
            <a:r>
              <a:rPr lang="en-GB" sz="1400" dirty="0" err="1" smtClean="0">
                <a:solidFill>
                  <a:srgbClr val="2B91AF"/>
                </a:solidFill>
              </a:rPr>
              <a:t>IAlgorithmicRule</a:t>
            </a:r>
            <a:endParaRPr lang="en-GB" sz="1400" dirty="0" smtClean="0">
              <a:solidFill>
                <a:srgbClr val="2B91AF"/>
              </a:solidFill>
            </a:endParaRPr>
          </a:p>
          <a:p>
            <a:r>
              <a:rPr lang="en-GB" sz="1400" dirty="0" smtClean="0">
                <a:solidFill>
                  <a:srgbClr val="010000"/>
                </a:solidFill>
              </a:rPr>
              <a:t>    {</a:t>
            </a:r>
          </a:p>
          <a:p>
            <a:r>
              <a:rPr lang="en-GB" sz="1400" dirty="0" smtClean="0">
                <a:solidFill>
                  <a:srgbClr val="010000"/>
                </a:solidFill>
              </a:rPr>
              <a:t>        </a:t>
            </a:r>
            <a:r>
              <a:rPr lang="en-GB" sz="1400" dirty="0" smtClean="0">
                <a:solidFill>
                  <a:srgbClr val="0000FF"/>
                </a:solidFill>
              </a:rPr>
              <a:t>public</a:t>
            </a:r>
            <a:r>
              <a:rPr lang="en-GB" sz="1400" dirty="0" smtClean="0">
                <a:solidFill>
                  <a:srgbClr val="010000"/>
                </a:solidFill>
              </a:rPr>
              <a:t> </a:t>
            </a:r>
            <a:r>
              <a:rPr lang="en-GB" sz="1400" dirty="0" err="1" smtClean="0">
                <a:solidFill>
                  <a:srgbClr val="0000FF"/>
                </a:solidFill>
              </a:rPr>
              <a:t>int</a:t>
            </a:r>
            <a:r>
              <a:rPr lang="en-GB" sz="1400" dirty="0" smtClean="0">
                <a:solidFill>
                  <a:srgbClr val="010000"/>
                </a:solidFill>
              </a:rPr>
              <a:t> Run(</a:t>
            </a:r>
            <a:r>
              <a:rPr lang="en-GB" sz="1400" dirty="0" smtClean="0">
                <a:solidFill>
                  <a:srgbClr val="0000FF"/>
                </a:solidFill>
              </a:rPr>
              <a:t>ref</a:t>
            </a:r>
            <a:r>
              <a:rPr lang="en-GB" sz="1400" dirty="0" smtClean="0">
                <a:solidFill>
                  <a:srgbClr val="010000"/>
                </a:solidFill>
              </a:rPr>
              <a:t> </a:t>
            </a:r>
            <a:r>
              <a:rPr lang="en-GB" sz="1400" dirty="0" err="1" smtClean="0">
                <a:solidFill>
                  <a:srgbClr val="2B91AF"/>
                </a:solidFill>
              </a:rPr>
              <a:t>PreactorObj</a:t>
            </a:r>
            <a:r>
              <a:rPr lang="en-GB" sz="1400" dirty="0" smtClean="0">
                <a:solidFill>
                  <a:srgbClr val="010000"/>
                </a:solidFill>
              </a:rPr>
              <a:t> </a:t>
            </a:r>
            <a:r>
              <a:rPr lang="en-GB" sz="1400" dirty="0" err="1" smtClean="0">
                <a:solidFill>
                  <a:srgbClr val="010000"/>
                </a:solidFill>
              </a:rPr>
              <a:t>preactorComObject</a:t>
            </a:r>
            <a:r>
              <a:rPr lang="en-GB" sz="1400" dirty="0" smtClean="0">
                <a:solidFill>
                  <a:srgbClr val="010000"/>
                </a:solidFill>
              </a:rPr>
              <a:t>, </a:t>
            </a:r>
            <a:r>
              <a:rPr lang="en-GB" sz="1400" dirty="0" smtClean="0">
                <a:solidFill>
                  <a:srgbClr val="0000FF"/>
                </a:solidFill>
              </a:rPr>
              <a:t>ref</a:t>
            </a:r>
            <a:r>
              <a:rPr lang="en-GB" sz="1400" dirty="0" smtClean="0">
                <a:solidFill>
                  <a:srgbClr val="010000"/>
                </a:solidFill>
              </a:rPr>
              <a:t> </a:t>
            </a:r>
            <a:r>
              <a:rPr lang="en-GB" sz="1400" dirty="0" smtClean="0">
                <a:solidFill>
                  <a:srgbClr val="0000FF"/>
                </a:solidFill>
              </a:rPr>
              <a:t>object</a:t>
            </a:r>
            <a:r>
              <a:rPr lang="en-GB" sz="1400" dirty="0" smtClean="0">
                <a:solidFill>
                  <a:srgbClr val="010000"/>
                </a:solidFill>
              </a:rPr>
              <a:t> </a:t>
            </a:r>
            <a:r>
              <a:rPr lang="en-GB" sz="1400" dirty="0" err="1" smtClean="0">
                <a:solidFill>
                  <a:srgbClr val="010000"/>
                </a:solidFill>
              </a:rPr>
              <a:t>pespComObject</a:t>
            </a:r>
            <a:r>
              <a:rPr lang="en-GB" sz="1400" dirty="0" smtClean="0">
                <a:solidFill>
                  <a:srgbClr val="010000"/>
                </a:solidFill>
              </a:rPr>
              <a:t>)</a:t>
            </a:r>
          </a:p>
          <a:p>
            <a:r>
              <a:rPr lang="en-GB" sz="1400" dirty="0" smtClean="0">
                <a:solidFill>
                  <a:srgbClr val="010000"/>
                </a:solidFill>
              </a:rPr>
              <a:t>        {</a:t>
            </a:r>
          </a:p>
          <a:p>
            <a:r>
              <a:rPr lang="en-GB" sz="1400" dirty="0" smtClean="0">
                <a:solidFill>
                  <a:srgbClr val="010000"/>
                </a:solidFill>
              </a:rPr>
              <a:t>            </a:t>
            </a:r>
            <a:r>
              <a:rPr lang="en-GB" sz="1400" dirty="0" err="1" smtClean="0">
                <a:solidFill>
                  <a:srgbClr val="2B91AF"/>
                </a:solidFill>
              </a:rPr>
              <a:t>IPreactor</a:t>
            </a:r>
            <a:r>
              <a:rPr lang="en-GB" sz="1400" dirty="0" smtClean="0">
                <a:solidFill>
                  <a:srgbClr val="010000"/>
                </a:solidFill>
              </a:rPr>
              <a:t> </a:t>
            </a:r>
            <a:r>
              <a:rPr lang="en-GB" sz="1400" dirty="0" err="1" smtClean="0">
                <a:solidFill>
                  <a:srgbClr val="010000"/>
                </a:solidFill>
              </a:rPr>
              <a:t>preactor</a:t>
            </a:r>
            <a:r>
              <a:rPr lang="en-GB" sz="1400" dirty="0" smtClean="0">
                <a:solidFill>
                  <a:srgbClr val="010000"/>
                </a:solidFill>
              </a:rPr>
              <a:t> = </a:t>
            </a:r>
            <a:r>
              <a:rPr lang="en-GB" sz="1400" dirty="0" err="1" smtClean="0">
                <a:solidFill>
                  <a:srgbClr val="2B91AF"/>
                </a:solidFill>
              </a:rPr>
              <a:t>PreactorFactory</a:t>
            </a:r>
            <a:r>
              <a:rPr lang="en-GB" sz="1400" dirty="0" err="1" smtClean="0">
                <a:solidFill>
                  <a:srgbClr val="010000"/>
                </a:solidFill>
              </a:rPr>
              <a:t>.CreatePreactorObject</a:t>
            </a:r>
            <a:r>
              <a:rPr lang="en-GB" sz="1400" dirty="0" smtClean="0">
                <a:solidFill>
                  <a:srgbClr val="010000"/>
                </a:solidFill>
              </a:rPr>
              <a:t>(</a:t>
            </a:r>
            <a:r>
              <a:rPr lang="en-GB" sz="1400" dirty="0" err="1" smtClean="0">
                <a:solidFill>
                  <a:srgbClr val="010000"/>
                </a:solidFill>
              </a:rPr>
              <a:t>preactorComObject</a:t>
            </a:r>
            <a:r>
              <a:rPr lang="en-GB" sz="1400" dirty="0" smtClean="0">
                <a:solidFill>
                  <a:srgbClr val="010000"/>
                </a:solidFill>
              </a:rPr>
              <a:t>);</a:t>
            </a:r>
          </a:p>
          <a:p>
            <a:r>
              <a:rPr lang="en-GB" sz="1400" dirty="0" smtClean="0">
                <a:solidFill>
                  <a:srgbClr val="010000"/>
                </a:solidFill>
              </a:rPr>
              <a:t>            </a:t>
            </a:r>
            <a:r>
              <a:rPr lang="en-GB" sz="1400" dirty="0" err="1" smtClean="0">
                <a:solidFill>
                  <a:srgbClr val="2B91AF"/>
                </a:solidFill>
              </a:rPr>
              <a:t>IPlanningBoard</a:t>
            </a:r>
            <a:r>
              <a:rPr lang="en-GB" sz="1400" dirty="0" smtClean="0">
                <a:solidFill>
                  <a:srgbClr val="010000"/>
                </a:solidFill>
              </a:rPr>
              <a:t> </a:t>
            </a:r>
            <a:r>
              <a:rPr lang="en-GB" sz="1400" dirty="0" err="1" smtClean="0">
                <a:solidFill>
                  <a:srgbClr val="010000"/>
                </a:solidFill>
              </a:rPr>
              <a:t>planningBoard</a:t>
            </a:r>
            <a:r>
              <a:rPr lang="en-GB" sz="1400" dirty="0" smtClean="0">
                <a:solidFill>
                  <a:srgbClr val="010000"/>
                </a:solidFill>
              </a:rPr>
              <a:t> = </a:t>
            </a:r>
            <a:r>
              <a:rPr lang="en-GB" sz="1400" dirty="0" err="1" smtClean="0">
                <a:solidFill>
                  <a:srgbClr val="010000"/>
                </a:solidFill>
              </a:rPr>
              <a:t>preactor.PlanningBoard</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try</a:t>
            </a:r>
          </a:p>
          <a:p>
            <a:r>
              <a:rPr lang="en-GB" sz="1400" dirty="0" smtClean="0">
                <a:solidFill>
                  <a:srgbClr val="010000"/>
                </a:solidFill>
              </a:rPr>
              <a:t>            {</a:t>
            </a:r>
          </a:p>
          <a:p>
            <a:endParaRPr lang="en-GB" sz="1400" dirty="0" smtClean="0">
              <a:solidFill>
                <a:srgbClr val="010000"/>
              </a:solidFill>
            </a:endParaRPr>
          </a:p>
          <a:p>
            <a:r>
              <a:rPr lang="en-GB" sz="1400" dirty="0" smtClean="0">
                <a:solidFill>
                  <a:srgbClr val="010000"/>
                </a:solidFill>
              </a:rPr>
              <a:t>                </a:t>
            </a:r>
            <a:r>
              <a:rPr lang="en-GB" sz="1400" dirty="0" err="1" smtClean="0">
                <a:solidFill>
                  <a:srgbClr val="0000FF"/>
                </a:solidFill>
              </a:rPr>
              <a:t>int</a:t>
            </a:r>
            <a:r>
              <a:rPr lang="en-GB" sz="1400" dirty="0" smtClean="0">
                <a:solidFill>
                  <a:srgbClr val="010000"/>
                </a:solidFill>
              </a:rPr>
              <a:t> </a:t>
            </a:r>
            <a:r>
              <a:rPr lang="en-GB" sz="1400" dirty="0" err="1" smtClean="0">
                <a:solidFill>
                  <a:srgbClr val="010000"/>
                </a:solidFill>
              </a:rPr>
              <a:t>ordersTable</a:t>
            </a:r>
            <a:r>
              <a:rPr lang="en-GB" sz="1400" dirty="0" smtClean="0">
                <a:solidFill>
                  <a:srgbClr val="010000"/>
                </a:solidFill>
              </a:rPr>
              <a:t> = </a:t>
            </a:r>
            <a:r>
              <a:rPr lang="en-GB" sz="1400" dirty="0" err="1" smtClean="0">
                <a:solidFill>
                  <a:srgbClr val="010000"/>
                </a:solidFill>
              </a:rPr>
              <a:t>preactor.FindFirstClassificationString</a:t>
            </a:r>
            <a:r>
              <a:rPr lang="en-GB" sz="1400" dirty="0" smtClean="0">
                <a:solidFill>
                  <a:srgbClr val="010000"/>
                </a:solidFill>
              </a:rPr>
              <a:t>(</a:t>
            </a:r>
            <a:r>
              <a:rPr lang="en-GB" sz="1400" dirty="0" smtClean="0">
                <a:solidFill>
                  <a:srgbClr val="A31515"/>
                </a:solidFill>
              </a:rPr>
              <a:t>"LAUNCH TIME"</a:t>
            </a:r>
            <a:r>
              <a:rPr lang="en-GB" sz="1400" dirty="0" smtClean="0">
                <a:solidFill>
                  <a:srgbClr val="010000"/>
                </a:solidFill>
              </a:rPr>
              <a:t>).</a:t>
            </a:r>
            <a:r>
              <a:rPr lang="en-GB" sz="1400" dirty="0" err="1" smtClean="0">
                <a:solidFill>
                  <a:srgbClr val="010000"/>
                </a:solidFill>
              </a:rPr>
              <a:t>Value.FormatNumber</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int</a:t>
            </a:r>
            <a:r>
              <a:rPr lang="en-GB" sz="1400" dirty="0" smtClean="0">
                <a:solidFill>
                  <a:srgbClr val="010000"/>
                </a:solidFill>
              </a:rPr>
              <a:t> </a:t>
            </a:r>
            <a:r>
              <a:rPr lang="en-GB" sz="1400" dirty="0" err="1" smtClean="0">
                <a:solidFill>
                  <a:srgbClr val="010000"/>
                </a:solidFill>
              </a:rPr>
              <a:t>opRec</a:t>
            </a:r>
            <a:r>
              <a:rPr lang="en-GB" sz="1400" dirty="0" smtClean="0">
                <a:solidFill>
                  <a:srgbClr val="010000"/>
                </a:solidFill>
              </a:rPr>
              <a:t> = 0;</a:t>
            </a:r>
          </a:p>
          <a:p>
            <a:r>
              <a:rPr lang="en-GB" sz="1400" dirty="0" smtClean="0">
                <a:solidFill>
                  <a:srgbClr val="010000"/>
                </a:solidFill>
              </a:rPr>
              <a:t>                </a:t>
            </a:r>
            <a:r>
              <a:rPr lang="en-GB" sz="1400" dirty="0" err="1" smtClean="0">
                <a:solidFill>
                  <a:srgbClr val="010000"/>
                </a:solidFill>
              </a:rPr>
              <a:t>CreateRankedParentQueue</a:t>
            </a:r>
            <a:r>
              <a:rPr lang="en-GB" sz="1400" dirty="0" smtClean="0">
                <a:solidFill>
                  <a:srgbClr val="010000"/>
                </a:solidFill>
              </a:rPr>
              <a:t>(</a:t>
            </a:r>
            <a:r>
              <a:rPr lang="en-GB" sz="1400" dirty="0" err="1" smtClean="0">
                <a:solidFill>
                  <a:srgbClr val="010000"/>
                </a:solidFill>
              </a:rPr>
              <a:t>preactor</a:t>
            </a:r>
            <a:r>
              <a:rPr lang="en-GB" sz="1400" dirty="0" smtClean="0">
                <a:solidFill>
                  <a:srgbClr val="010000"/>
                </a:solidFill>
              </a:rPr>
              <a:t>, </a:t>
            </a:r>
            <a:r>
              <a:rPr lang="en-GB" sz="1400" dirty="0" err="1" smtClean="0">
                <a:solidFill>
                  <a:srgbClr val="010000"/>
                </a:solidFill>
              </a:rPr>
              <a:t>planningBoard</a:t>
            </a:r>
            <a:r>
              <a:rPr lang="en-GB" sz="1400" dirty="0" smtClean="0">
                <a:solidFill>
                  <a:srgbClr val="010000"/>
                </a:solidFill>
              </a:rPr>
              <a:t>, </a:t>
            </a:r>
            <a:r>
              <a:rPr lang="en-GB" sz="1400" dirty="0" err="1" smtClean="0">
                <a:solidFill>
                  <a:srgbClr val="010000"/>
                </a:solidFill>
              </a:rPr>
              <a:t>ordersTable</a:t>
            </a:r>
            <a:r>
              <a:rPr lang="en-GB" sz="1400" dirty="0" smtClean="0">
                <a:solidFill>
                  <a:srgbClr val="010000"/>
                </a:solidFill>
              </a:rPr>
              <a:t>, </a:t>
            </a:r>
            <a:r>
              <a:rPr lang="en-GB" sz="1400" dirty="0" smtClean="0">
                <a:solidFill>
                  <a:srgbClr val="A31515"/>
                </a:solidFill>
              </a:rPr>
              <a:t>"</a:t>
            </a:r>
            <a:r>
              <a:rPr lang="en-GB" sz="1400" dirty="0" err="1" smtClean="0">
                <a:solidFill>
                  <a:srgbClr val="A31515"/>
                </a:solidFill>
              </a:rPr>
              <a:t>JobsQueue</a:t>
            </a:r>
            <a:r>
              <a:rPr lang="en-GB" sz="1400" dirty="0" smtClean="0">
                <a:solidFill>
                  <a:srgbClr val="A31515"/>
                </a:solidFill>
              </a:rPr>
              <a:t>"</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smtClean="0">
                <a:solidFill>
                  <a:srgbClr val="0000FF"/>
                </a:solidFill>
              </a:rPr>
              <a:t>while</a:t>
            </a:r>
            <a:r>
              <a:rPr lang="en-GB" sz="1400" dirty="0" smtClean="0">
                <a:solidFill>
                  <a:srgbClr val="010000"/>
                </a:solidFill>
              </a:rPr>
              <a:t> (</a:t>
            </a:r>
            <a:r>
              <a:rPr lang="en-GB" sz="1400" dirty="0" err="1" smtClean="0">
                <a:solidFill>
                  <a:srgbClr val="010000"/>
                </a:solidFill>
              </a:rPr>
              <a:t>planningBoard.GetOperationInQueue</a:t>
            </a:r>
            <a:r>
              <a:rPr lang="en-GB" sz="1400" dirty="0" smtClean="0">
                <a:solidFill>
                  <a:srgbClr val="010000"/>
                </a:solidFill>
              </a:rPr>
              <a:t>(</a:t>
            </a:r>
            <a:r>
              <a:rPr lang="en-GB" sz="1400" dirty="0" smtClean="0">
                <a:solidFill>
                  <a:srgbClr val="A31515"/>
                </a:solidFill>
              </a:rPr>
              <a:t>"</a:t>
            </a:r>
            <a:r>
              <a:rPr lang="en-GB" sz="1400" dirty="0" err="1" smtClean="0">
                <a:solidFill>
                  <a:srgbClr val="A31515"/>
                </a:solidFill>
              </a:rPr>
              <a:t>JobsQueue</a:t>
            </a:r>
            <a:r>
              <a:rPr lang="en-GB" sz="1400" dirty="0" smtClean="0">
                <a:solidFill>
                  <a:srgbClr val="A31515"/>
                </a:solidFill>
              </a:rPr>
              <a:t>"</a:t>
            </a:r>
            <a:r>
              <a:rPr lang="en-GB" sz="1400" dirty="0" smtClean="0">
                <a:solidFill>
                  <a:srgbClr val="010000"/>
                </a:solidFill>
              </a:rPr>
              <a:t>, 1, </a:t>
            </a:r>
            <a:r>
              <a:rPr lang="en-GB" sz="1400" dirty="0" smtClean="0">
                <a:solidFill>
                  <a:srgbClr val="0000FF"/>
                </a:solidFill>
              </a:rPr>
              <a:t>ref</a:t>
            </a:r>
            <a:r>
              <a:rPr lang="en-GB" sz="1400" dirty="0" smtClean="0">
                <a:solidFill>
                  <a:srgbClr val="010000"/>
                </a:solidFill>
              </a:rPr>
              <a:t> </a:t>
            </a:r>
            <a:r>
              <a:rPr lang="en-GB" sz="1400" dirty="0" err="1" smtClean="0">
                <a:solidFill>
                  <a:srgbClr val="010000"/>
                </a:solidFill>
              </a:rPr>
              <a:t>opRec</a:t>
            </a:r>
            <a:r>
              <a:rPr lang="en-GB" sz="1400" dirty="0" smtClean="0">
                <a:solidFill>
                  <a:srgbClr val="010000"/>
                </a:solidFill>
              </a:rPr>
              <a:t>))</a:t>
            </a:r>
          </a:p>
          <a:p>
            <a:r>
              <a:rPr lang="en-GB" sz="1400" dirty="0" smtClean="0">
                <a:solidFill>
                  <a:srgbClr val="010000"/>
                </a:solidFill>
              </a:rPr>
              <a:t>                {</a:t>
            </a:r>
          </a:p>
          <a:p>
            <a:r>
              <a:rPr lang="en-GB" sz="1600" b="1" dirty="0" err="1" smtClean="0">
                <a:solidFill>
                  <a:srgbClr val="010000"/>
                </a:solidFill>
              </a:rPr>
              <a:t>planningBoard.SequenceOperation</a:t>
            </a:r>
            <a:r>
              <a:rPr lang="en-GB" sz="1600" b="1" dirty="0" smtClean="0">
                <a:solidFill>
                  <a:srgbClr val="010000"/>
                </a:solidFill>
              </a:rPr>
              <a:t>(</a:t>
            </a:r>
            <a:r>
              <a:rPr lang="en-GB" sz="1600" b="1" dirty="0" err="1" smtClean="0">
                <a:solidFill>
                  <a:srgbClr val="010000"/>
                </a:solidFill>
              </a:rPr>
              <a:t>opRec</a:t>
            </a:r>
            <a:r>
              <a:rPr lang="en-GB" sz="1600" b="1" dirty="0" smtClean="0">
                <a:solidFill>
                  <a:srgbClr val="010000"/>
                </a:solidFill>
              </a:rPr>
              <a:t>, </a:t>
            </a:r>
            <a:r>
              <a:rPr lang="en-GB" sz="1600" b="1" dirty="0" err="1" smtClean="0">
                <a:solidFill>
                  <a:srgbClr val="2B91AF"/>
                </a:solidFill>
              </a:rPr>
              <a:t>SequenceOperationSelection</a:t>
            </a:r>
            <a:r>
              <a:rPr lang="en-GB" sz="1600" b="1" dirty="0" err="1" smtClean="0">
                <a:solidFill>
                  <a:srgbClr val="010000"/>
                </a:solidFill>
              </a:rPr>
              <a:t>.AllForwards</a:t>
            </a:r>
            <a:r>
              <a:rPr lang="en-GB" sz="1600" b="1" dirty="0" smtClean="0">
                <a:solidFill>
                  <a:srgbClr val="010000"/>
                </a:solidFill>
              </a:rPr>
              <a:t>, </a:t>
            </a:r>
            <a:r>
              <a:rPr lang="en-GB" sz="1600" b="1" dirty="0" err="1" smtClean="0">
                <a:solidFill>
                  <a:srgbClr val="010000"/>
                </a:solidFill>
              </a:rPr>
              <a:t>planningBoard.TerminatorTime</a:t>
            </a:r>
            <a:r>
              <a:rPr lang="en-GB" sz="1600" b="1" dirty="0" smtClean="0">
                <a:solidFill>
                  <a:srgbClr val="010000"/>
                </a:solidFill>
              </a:rPr>
              <a:t>);</a:t>
            </a:r>
          </a:p>
          <a:p>
            <a:r>
              <a:rPr lang="en-GB" sz="1400" dirty="0" smtClean="0">
                <a:solidFill>
                  <a:srgbClr val="010000"/>
                </a:solidFill>
              </a:rPr>
              <a:t>                    </a:t>
            </a:r>
            <a:r>
              <a:rPr lang="en-GB" sz="1400" dirty="0" err="1" smtClean="0">
                <a:solidFill>
                  <a:srgbClr val="010000"/>
                </a:solidFill>
              </a:rPr>
              <a:t>planningBoard.RemoveOperationFromQueue</a:t>
            </a:r>
            <a:r>
              <a:rPr lang="en-GB" sz="1400" dirty="0" smtClean="0">
                <a:solidFill>
                  <a:srgbClr val="010000"/>
                </a:solidFill>
              </a:rPr>
              <a:t>(</a:t>
            </a:r>
            <a:r>
              <a:rPr lang="en-GB" sz="1400" dirty="0" smtClean="0">
                <a:solidFill>
                  <a:srgbClr val="A31515"/>
                </a:solidFill>
              </a:rPr>
              <a:t>"</a:t>
            </a:r>
            <a:r>
              <a:rPr lang="en-GB" sz="1400" dirty="0" err="1" smtClean="0">
                <a:solidFill>
                  <a:srgbClr val="A31515"/>
                </a:solidFill>
              </a:rPr>
              <a:t>JobsQueue</a:t>
            </a:r>
            <a:r>
              <a:rPr lang="en-GB" sz="1400" dirty="0" smtClean="0">
                <a:solidFill>
                  <a:srgbClr val="A31515"/>
                </a:solidFill>
              </a:rPr>
              <a:t>"</a:t>
            </a:r>
            <a:r>
              <a:rPr lang="en-GB" sz="1400" dirty="0" smtClean="0">
                <a:solidFill>
                  <a:srgbClr val="010000"/>
                </a:solidFill>
              </a:rPr>
              <a:t>, </a:t>
            </a:r>
            <a:r>
              <a:rPr lang="en-GB" sz="1400" dirty="0" err="1" smtClean="0">
                <a:solidFill>
                  <a:srgbClr val="010000"/>
                </a:solidFill>
              </a:rPr>
              <a:t>opRec</a:t>
            </a:r>
            <a:r>
              <a:rPr lang="en-GB" sz="1400" dirty="0" smtClean="0">
                <a:solidFill>
                  <a:srgbClr val="010000"/>
                </a:solidFill>
              </a:rPr>
              <a:t>);</a:t>
            </a:r>
          </a:p>
          <a:p>
            <a:r>
              <a:rPr lang="en-GB" sz="1400" dirty="0" smtClean="0">
                <a:solidFill>
                  <a:srgbClr val="010000"/>
                </a:solidFill>
              </a:rPr>
              <a:t>                }</a:t>
            </a:r>
          </a:p>
          <a:p>
            <a:endParaRPr lang="en-GB" sz="1400" dirty="0" smtClean="0">
              <a:solidFill>
                <a:srgbClr val="010000"/>
              </a:solidFill>
            </a:endParaRPr>
          </a:p>
          <a:p>
            <a:r>
              <a:rPr lang="en-GB" sz="1400" dirty="0" smtClean="0">
                <a:solidFill>
                  <a:srgbClr val="010000"/>
                </a:solidFill>
              </a:rPr>
              <a:t>            }</a:t>
            </a:r>
            <a:endParaRPr lang="en-GB" sz="1400" dirty="0"/>
          </a:p>
        </p:txBody>
      </p:sp>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Using the Sequence Operation method</a:t>
            </a:r>
            <a:endParaRPr lang="en-GB" sz="2400" dirty="0"/>
          </a:p>
        </p:txBody>
      </p:sp>
      <p:sp>
        <p:nvSpPr>
          <p:cNvPr id="8" name="TextBox 7"/>
          <p:cNvSpPr txBox="1"/>
          <p:nvPr/>
        </p:nvSpPr>
        <p:spPr>
          <a:xfrm>
            <a:off x="7262949" y="2041538"/>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7" name="Rounded Rectangle 6"/>
          <p:cNvSpPr/>
          <p:nvPr/>
        </p:nvSpPr>
        <p:spPr>
          <a:xfrm>
            <a:off x="-1" y="5394961"/>
            <a:ext cx="8595361" cy="496388"/>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0744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4282" y="1684675"/>
            <a:ext cx="8929718" cy="5093702"/>
          </a:xfrm>
          <a:prstGeom prst="rect">
            <a:avLst/>
          </a:prstGeom>
        </p:spPr>
        <p:txBody>
          <a:bodyPr wrap="square">
            <a:spAutoFit/>
          </a:bodyPr>
          <a:lstStyle/>
          <a:p>
            <a:r>
              <a:rPr lang="en-GB" sz="1100" dirty="0" smtClean="0">
                <a:solidFill>
                  <a:srgbClr val="0000FF"/>
                </a:solidFill>
              </a:rPr>
              <a:t>Option</a:t>
            </a:r>
            <a:r>
              <a:rPr lang="en-GB" sz="1100" dirty="0" smtClean="0">
                <a:solidFill>
                  <a:srgbClr val="010000"/>
                </a:solidFill>
              </a:rPr>
              <a:t> </a:t>
            </a:r>
            <a:r>
              <a:rPr lang="en-GB" sz="1100" dirty="0" smtClean="0">
                <a:solidFill>
                  <a:srgbClr val="0000FF"/>
                </a:solidFill>
              </a:rPr>
              <a:t>Strict</a:t>
            </a:r>
            <a:r>
              <a:rPr lang="en-GB" sz="1100" dirty="0" smtClean="0">
                <a:solidFill>
                  <a:srgbClr val="010000"/>
                </a:solidFill>
              </a:rPr>
              <a:t> </a:t>
            </a:r>
            <a:r>
              <a:rPr lang="en-GB" sz="1100" dirty="0" smtClean="0">
                <a:solidFill>
                  <a:srgbClr val="0000FF"/>
                </a:solidFill>
              </a:rPr>
              <a:t>On</a:t>
            </a:r>
          </a:p>
          <a:p>
            <a:r>
              <a:rPr lang="en-GB" sz="1100" dirty="0" smtClean="0">
                <a:solidFill>
                  <a:srgbClr val="0000FF"/>
                </a:solidFill>
              </a:rPr>
              <a:t>Option</a:t>
            </a:r>
            <a:r>
              <a:rPr lang="en-GB" sz="1100" dirty="0" smtClean="0">
                <a:solidFill>
                  <a:srgbClr val="010000"/>
                </a:solidFill>
              </a:rPr>
              <a:t> </a:t>
            </a:r>
            <a:r>
              <a:rPr lang="en-GB" sz="1100" dirty="0" smtClean="0">
                <a:solidFill>
                  <a:srgbClr val="0000FF"/>
                </a:solidFill>
              </a:rPr>
              <a:t>Explicit</a:t>
            </a:r>
            <a:r>
              <a:rPr lang="en-GB" sz="1100" dirty="0" smtClean="0">
                <a:solidFill>
                  <a:srgbClr val="010000"/>
                </a:solidFill>
              </a:rPr>
              <a:t> </a:t>
            </a:r>
            <a:r>
              <a:rPr lang="en-GB" sz="1100" dirty="0" smtClean="0">
                <a:solidFill>
                  <a:srgbClr val="0000FF"/>
                </a:solidFill>
              </a:rPr>
              <a:t>On</a:t>
            </a:r>
          </a:p>
          <a:p>
            <a:endParaRPr lang="en-GB" sz="1100" dirty="0" smtClean="0">
              <a:solidFill>
                <a:srgbClr val="0000FF"/>
              </a:solidFill>
            </a:endParaRPr>
          </a:p>
          <a:p>
            <a:r>
              <a:rPr lang="en-GB" sz="1100" dirty="0" smtClean="0">
                <a:solidFill>
                  <a:srgbClr val="0000FF"/>
                </a:solidFill>
              </a:rPr>
              <a:t>Imports</a:t>
            </a:r>
            <a:r>
              <a:rPr lang="en-GB" sz="1100" dirty="0" smtClean="0">
                <a:solidFill>
                  <a:srgbClr val="010000"/>
                </a:solidFill>
              </a:rPr>
              <a:t> </a:t>
            </a:r>
            <a:r>
              <a:rPr lang="en-GB" sz="1100" dirty="0" err="1" smtClean="0">
                <a:solidFill>
                  <a:srgbClr val="010000"/>
                </a:solidFill>
              </a:rPr>
              <a:t>Preactor.Interop.PreactorObject</a:t>
            </a:r>
            <a:endParaRPr lang="en-GB" sz="1100" dirty="0" smtClean="0">
              <a:solidFill>
                <a:srgbClr val="010000"/>
              </a:solidFill>
            </a:endParaRPr>
          </a:p>
          <a:p>
            <a:r>
              <a:rPr lang="en-GB" sz="1100" dirty="0" smtClean="0">
                <a:solidFill>
                  <a:srgbClr val="0000FF"/>
                </a:solidFill>
              </a:rPr>
              <a:t>Imports</a:t>
            </a:r>
            <a:r>
              <a:rPr lang="en-GB" sz="1100" dirty="0" smtClean="0">
                <a:solidFill>
                  <a:srgbClr val="010000"/>
                </a:solidFill>
              </a:rPr>
              <a:t> Preactor</a:t>
            </a:r>
          </a:p>
          <a:p>
            <a:endParaRPr lang="en-GB" sz="1100" dirty="0" smtClean="0">
              <a:solidFill>
                <a:srgbClr val="010000"/>
              </a:solidFill>
            </a:endParaRPr>
          </a:p>
          <a:p>
            <a:r>
              <a:rPr lang="en-GB" sz="1100" dirty="0" smtClean="0">
                <a:solidFill>
                  <a:srgbClr val="010000"/>
                </a:solidFill>
              </a:rPr>
              <a:t>&lt;</a:t>
            </a:r>
            <a:r>
              <a:rPr lang="en-GB" sz="1100" dirty="0" err="1" smtClean="0">
                <a:solidFill>
                  <a:srgbClr val="010000"/>
                </a:solidFill>
              </a:rPr>
              <a:t>Microsoft.VisualBasic.ComClass</a:t>
            </a:r>
            <a:r>
              <a:rPr lang="en-GB" sz="1100" dirty="0" smtClean="0">
                <a:solidFill>
                  <a:srgbClr val="010000"/>
                </a:solidFill>
              </a:rPr>
              <a:t>(</a:t>
            </a:r>
            <a:r>
              <a:rPr lang="en-GB" sz="1100" dirty="0" smtClean="0">
                <a:solidFill>
                  <a:srgbClr val="A31515"/>
                </a:solidFill>
              </a:rPr>
              <a:t>"AB909AD0-29B9-4139-XYZA-7CE260E67ED0"</a:t>
            </a:r>
            <a:r>
              <a:rPr lang="en-GB" sz="1100" dirty="0" smtClean="0">
                <a:solidFill>
                  <a:srgbClr val="010000"/>
                </a:solidFill>
              </a:rPr>
              <a:t>, </a:t>
            </a:r>
            <a:r>
              <a:rPr lang="en-GB" sz="1100" dirty="0" smtClean="0">
                <a:solidFill>
                  <a:srgbClr val="A31515"/>
                </a:solidFill>
              </a:rPr>
              <a:t>"CF8DACA5-C834-4169-WXYZ-71367FA0B5ED"</a:t>
            </a:r>
            <a:r>
              <a:rPr lang="en-GB" sz="1100" dirty="0" smtClean="0">
                <a:solidFill>
                  <a:srgbClr val="010000"/>
                </a:solidFill>
              </a:rPr>
              <a:t>)&gt; _</a:t>
            </a:r>
          </a:p>
          <a:p>
            <a:r>
              <a:rPr lang="en-GB" sz="1100" dirty="0" smtClean="0">
                <a:solidFill>
                  <a:srgbClr val="0000FF"/>
                </a:solidFill>
              </a:rPr>
              <a:t>Public</a:t>
            </a:r>
            <a:r>
              <a:rPr lang="en-GB" sz="1100" dirty="0" smtClean="0">
                <a:solidFill>
                  <a:srgbClr val="010000"/>
                </a:solidFill>
              </a:rPr>
              <a:t> </a:t>
            </a:r>
            <a:r>
              <a:rPr lang="en-GB" sz="1100" dirty="0" smtClean="0">
                <a:solidFill>
                  <a:srgbClr val="0000FF"/>
                </a:solidFill>
              </a:rPr>
              <a:t>Class</a:t>
            </a:r>
            <a:r>
              <a:rPr lang="en-GB" sz="1100" dirty="0" smtClean="0">
                <a:solidFill>
                  <a:srgbClr val="010000"/>
                </a:solidFill>
              </a:rPr>
              <a:t> </a:t>
            </a:r>
            <a:r>
              <a:rPr lang="en-GB" sz="1100" dirty="0" err="1" smtClean="0">
                <a:solidFill>
                  <a:srgbClr val="010000"/>
                </a:solidFill>
              </a:rPr>
              <a:t>AlgorithmicVBRule</a:t>
            </a:r>
            <a:endParaRPr lang="en-GB" sz="1100" dirty="0" smtClean="0">
              <a:solidFill>
                <a:srgbClr val="010000"/>
              </a:solidFill>
            </a:endParaRP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Public</a:t>
            </a:r>
            <a:r>
              <a:rPr lang="en-GB" sz="1100" dirty="0" smtClean="0">
                <a:solidFill>
                  <a:srgbClr val="010000"/>
                </a:solidFill>
              </a:rPr>
              <a:t> </a:t>
            </a:r>
            <a:r>
              <a:rPr lang="en-GB" sz="1100" dirty="0" smtClean="0">
                <a:solidFill>
                  <a:srgbClr val="0000FF"/>
                </a:solidFill>
              </a:rPr>
              <a:t>Function</a:t>
            </a:r>
            <a:r>
              <a:rPr lang="en-GB" sz="1100" dirty="0" smtClean="0">
                <a:solidFill>
                  <a:srgbClr val="010000"/>
                </a:solidFill>
              </a:rPr>
              <a:t> Run(</a:t>
            </a:r>
            <a:r>
              <a:rPr lang="en-GB" sz="1100" dirty="0" err="1" smtClean="0">
                <a:solidFill>
                  <a:srgbClr val="0000FF"/>
                </a:solidFill>
              </a:rPr>
              <a:t>ByRef</a:t>
            </a:r>
            <a:r>
              <a:rPr lang="en-GB" sz="1100" dirty="0" smtClean="0">
                <a:solidFill>
                  <a:srgbClr val="010000"/>
                </a:solidFill>
              </a:rPr>
              <a:t> </a:t>
            </a:r>
            <a:r>
              <a:rPr lang="en-GB" sz="1100" dirty="0" err="1" smtClean="0">
                <a:solidFill>
                  <a:srgbClr val="010000"/>
                </a:solidFill>
              </a:rPr>
              <a:t>preactorComObject</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err="1" smtClean="0">
                <a:solidFill>
                  <a:srgbClr val="010000"/>
                </a:solidFill>
              </a:rPr>
              <a:t>PreactorObj</a:t>
            </a:r>
            <a:r>
              <a:rPr lang="en-GB" sz="1100" dirty="0" smtClean="0">
                <a:solidFill>
                  <a:srgbClr val="010000"/>
                </a:solidFill>
              </a:rPr>
              <a:t>, </a:t>
            </a:r>
            <a:r>
              <a:rPr lang="en-GB" sz="1100" dirty="0" err="1" smtClean="0">
                <a:solidFill>
                  <a:srgbClr val="0000FF"/>
                </a:solidFill>
              </a:rPr>
              <a:t>ByRef</a:t>
            </a:r>
            <a:r>
              <a:rPr lang="en-GB" sz="1100" dirty="0" smtClean="0">
                <a:solidFill>
                  <a:srgbClr val="010000"/>
                </a:solidFill>
              </a:rPr>
              <a:t> </a:t>
            </a:r>
            <a:r>
              <a:rPr lang="en-GB" sz="1100" dirty="0" err="1" smtClean="0">
                <a:solidFill>
                  <a:srgbClr val="010000"/>
                </a:solidFill>
              </a:rPr>
              <a:t>pespComObject</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smtClean="0">
                <a:solidFill>
                  <a:srgbClr val="0000FF"/>
                </a:solidFill>
              </a:rPr>
              <a:t>Object</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smtClean="0">
                <a:solidFill>
                  <a:srgbClr val="0000FF"/>
                </a:solidFill>
              </a:rPr>
              <a:t>Integer</a:t>
            </a:r>
          </a:p>
          <a:p>
            <a:endParaRPr lang="en-GB" sz="1100" dirty="0" smtClean="0">
              <a:solidFill>
                <a:srgbClr val="0000FF"/>
              </a:solidFill>
            </a:endParaRPr>
          </a:p>
          <a:p>
            <a:r>
              <a:rPr lang="en-GB" sz="1100" dirty="0" smtClean="0">
                <a:solidFill>
                  <a:srgbClr val="010000"/>
                </a:solidFill>
              </a:rPr>
              <a:t>        </a:t>
            </a:r>
            <a:r>
              <a:rPr lang="en-GB" sz="1100" dirty="0" smtClean="0">
                <a:solidFill>
                  <a:srgbClr val="0000FF"/>
                </a:solidFill>
              </a:rPr>
              <a:t>Dim</a:t>
            </a:r>
            <a:r>
              <a:rPr lang="en-GB" sz="1100" dirty="0" smtClean="0">
                <a:solidFill>
                  <a:srgbClr val="010000"/>
                </a:solidFill>
              </a:rPr>
              <a:t> </a:t>
            </a:r>
            <a:r>
              <a:rPr lang="en-GB" sz="1100" dirty="0" err="1" smtClean="0">
                <a:solidFill>
                  <a:srgbClr val="010000"/>
                </a:solidFill>
              </a:rPr>
              <a:t>preactor</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err="1" smtClean="0">
                <a:solidFill>
                  <a:srgbClr val="010000"/>
                </a:solidFill>
              </a:rPr>
              <a:t>IPreactor</a:t>
            </a:r>
            <a:r>
              <a:rPr lang="en-GB" sz="1100" dirty="0" smtClean="0">
                <a:solidFill>
                  <a:srgbClr val="010000"/>
                </a:solidFill>
              </a:rPr>
              <a:t> = </a:t>
            </a:r>
            <a:r>
              <a:rPr lang="en-GB" sz="1100" dirty="0" err="1" smtClean="0">
                <a:solidFill>
                  <a:srgbClr val="010000"/>
                </a:solidFill>
              </a:rPr>
              <a:t>PreactorFactory.CreatePreactorObject</a:t>
            </a:r>
            <a:r>
              <a:rPr lang="en-GB" sz="1100" dirty="0" smtClean="0">
                <a:solidFill>
                  <a:srgbClr val="010000"/>
                </a:solidFill>
              </a:rPr>
              <a:t>(</a:t>
            </a:r>
            <a:r>
              <a:rPr lang="en-GB" sz="1100" dirty="0" err="1" smtClean="0">
                <a:solidFill>
                  <a:srgbClr val="010000"/>
                </a:solidFill>
              </a:rPr>
              <a:t>preactorComObject</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Dim</a:t>
            </a:r>
            <a:r>
              <a:rPr lang="en-GB" sz="1100" dirty="0" smtClean="0">
                <a:solidFill>
                  <a:srgbClr val="010000"/>
                </a:solidFill>
              </a:rPr>
              <a:t> </a:t>
            </a:r>
            <a:r>
              <a:rPr lang="en-GB" sz="1100" dirty="0" err="1" smtClean="0">
                <a:solidFill>
                  <a:srgbClr val="010000"/>
                </a:solidFill>
              </a:rPr>
              <a:t>planningboard</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err="1" smtClean="0">
                <a:solidFill>
                  <a:srgbClr val="010000"/>
                </a:solidFill>
              </a:rPr>
              <a:t>IPlanningBoard</a:t>
            </a:r>
            <a:r>
              <a:rPr lang="en-GB" sz="1100" dirty="0" smtClean="0">
                <a:solidFill>
                  <a:srgbClr val="010000"/>
                </a:solidFill>
              </a:rPr>
              <a:t> = </a:t>
            </a:r>
            <a:r>
              <a:rPr lang="en-GB" sz="1100" dirty="0" err="1" smtClean="0">
                <a:solidFill>
                  <a:srgbClr val="010000"/>
                </a:solidFill>
              </a:rPr>
              <a:t>preactor.PlanningBoard</a:t>
            </a:r>
            <a:endParaRPr lang="en-GB" sz="1100" dirty="0" smtClean="0">
              <a:solidFill>
                <a:srgbClr val="010000"/>
              </a:solidFill>
            </a:endParaRP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Dim</a:t>
            </a:r>
            <a:r>
              <a:rPr lang="en-GB" sz="1100" dirty="0" smtClean="0">
                <a:solidFill>
                  <a:srgbClr val="010000"/>
                </a:solidFill>
              </a:rPr>
              <a:t> </a:t>
            </a:r>
            <a:r>
              <a:rPr lang="en-GB" sz="1100" dirty="0" err="1" smtClean="0">
                <a:solidFill>
                  <a:srgbClr val="010000"/>
                </a:solidFill>
              </a:rPr>
              <a:t>ordersTable</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smtClean="0">
                <a:solidFill>
                  <a:srgbClr val="0000FF"/>
                </a:solidFill>
              </a:rPr>
              <a:t>Integer</a:t>
            </a:r>
          </a:p>
          <a:p>
            <a:r>
              <a:rPr lang="en-GB" sz="1100" dirty="0" smtClean="0">
                <a:solidFill>
                  <a:srgbClr val="010000"/>
                </a:solidFill>
              </a:rPr>
              <a:t>        </a:t>
            </a:r>
            <a:r>
              <a:rPr lang="en-GB" sz="1100" dirty="0" smtClean="0">
                <a:solidFill>
                  <a:srgbClr val="0000FF"/>
                </a:solidFill>
              </a:rPr>
              <a:t>Dim</a:t>
            </a:r>
            <a:r>
              <a:rPr lang="en-GB" sz="1100" dirty="0" smtClean="0">
                <a:solidFill>
                  <a:srgbClr val="010000"/>
                </a:solidFill>
              </a:rPr>
              <a:t> </a:t>
            </a:r>
            <a:r>
              <a:rPr lang="en-GB" sz="1100" dirty="0" err="1" smtClean="0">
                <a:solidFill>
                  <a:srgbClr val="010000"/>
                </a:solidFill>
              </a:rPr>
              <a:t>opRec</a:t>
            </a:r>
            <a:r>
              <a:rPr lang="en-GB" sz="1100" dirty="0" smtClean="0">
                <a:solidFill>
                  <a:srgbClr val="010000"/>
                </a:solidFill>
              </a:rPr>
              <a:t> </a:t>
            </a:r>
            <a:r>
              <a:rPr lang="en-GB" sz="1100" dirty="0" smtClean="0">
                <a:solidFill>
                  <a:srgbClr val="0000FF"/>
                </a:solidFill>
              </a:rPr>
              <a:t>As</a:t>
            </a:r>
            <a:r>
              <a:rPr lang="en-GB" sz="1100" dirty="0" smtClean="0">
                <a:solidFill>
                  <a:srgbClr val="010000"/>
                </a:solidFill>
              </a:rPr>
              <a:t> </a:t>
            </a:r>
            <a:r>
              <a:rPr lang="en-GB" sz="1100" dirty="0" smtClean="0">
                <a:solidFill>
                  <a:srgbClr val="0000FF"/>
                </a:solidFill>
              </a:rPr>
              <a:t>Integer</a:t>
            </a:r>
          </a:p>
          <a:p>
            <a:endParaRPr lang="en-GB" sz="1100" dirty="0" smtClean="0">
              <a:solidFill>
                <a:srgbClr val="0000FF"/>
              </a:solidFill>
            </a:endParaRPr>
          </a:p>
          <a:p>
            <a:r>
              <a:rPr lang="en-GB" sz="1100" dirty="0" smtClean="0">
                <a:solidFill>
                  <a:srgbClr val="010000"/>
                </a:solidFill>
              </a:rPr>
              <a:t>        </a:t>
            </a:r>
            <a:r>
              <a:rPr lang="en-GB" sz="1100" dirty="0" err="1" smtClean="0">
                <a:solidFill>
                  <a:srgbClr val="010000"/>
                </a:solidFill>
              </a:rPr>
              <a:t>ordersTable</a:t>
            </a:r>
            <a:r>
              <a:rPr lang="en-GB" sz="1100" dirty="0" smtClean="0">
                <a:solidFill>
                  <a:srgbClr val="010000"/>
                </a:solidFill>
              </a:rPr>
              <a:t> = </a:t>
            </a:r>
            <a:r>
              <a:rPr lang="en-GB" sz="1100" dirty="0" err="1" smtClean="0">
                <a:solidFill>
                  <a:srgbClr val="010000"/>
                </a:solidFill>
              </a:rPr>
              <a:t>preactor.FindFirstClassificationString</a:t>
            </a:r>
            <a:r>
              <a:rPr lang="en-GB" sz="1100" dirty="0" smtClean="0">
                <a:solidFill>
                  <a:srgbClr val="010000"/>
                </a:solidFill>
              </a:rPr>
              <a:t>(</a:t>
            </a:r>
            <a:r>
              <a:rPr lang="en-GB" sz="1100" dirty="0" smtClean="0">
                <a:solidFill>
                  <a:srgbClr val="A31515"/>
                </a:solidFill>
              </a:rPr>
              <a:t>"LAUNCH TIME"</a:t>
            </a:r>
            <a:r>
              <a:rPr lang="en-GB" sz="1100" dirty="0" smtClean="0">
                <a:solidFill>
                  <a:srgbClr val="010000"/>
                </a:solidFill>
              </a:rPr>
              <a:t>).</a:t>
            </a:r>
            <a:r>
              <a:rPr lang="en-GB" sz="1100" dirty="0" err="1" smtClean="0">
                <a:solidFill>
                  <a:srgbClr val="010000"/>
                </a:solidFill>
              </a:rPr>
              <a:t>Value.FormatNumber</a:t>
            </a:r>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opRec</a:t>
            </a:r>
            <a:r>
              <a:rPr lang="en-GB" sz="1100" dirty="0" smtClean="0">
                <a:solidFill>
                  <a:srgbClr val="010000"/>
                </a:solidFill>
              </a:rPr>
              <a:t> = 0</a:t>
            </a:r>
          </a:p>
          <a:p>
            <a:r>
              <a:rPr lang="en-GB" sz="1100" dirty="0" smtClean="0">
                <a:solidFill>
                  <a:srgbClr val="010000"/>
                </a:solidFill>
              </a:rPr>
              <a:t>        </a:t>
            </a:r>
            <a:r>
              <a:rPr lang="en-GB" sz="1100" dirty="0" err="1" smtClean="0">
                <a:solidFill>
                  <a:srgbClr val="010000"/>
                </a:solidFill>
              </a:rPr>
              <a:t>CreateRankedParentQueue</a:t>
            </a:r>
            <a:r>
              <a:rPr lang="en-GB" sz="1100" dirty="0" smtClean="0">
                <a:solidFill>
                  <a:srgbClr val="010000"/>
                </a:solidFill>
              </a:rPr>
              <a:t>(</a:t>
            </a:r>
            <a:r>
              <a:rPr lang="en-GB" sz="1100" dirty="0" err="1" smtClean="0">
                <a:solidFill>
                  <a:srgbClr val="010000"/>
                </a:solidFill>
              </a:rPr>
              <a:t>preactor</a:t>
            </a:r>
            <a:r>
              <a:rPr lang="en-GB" sz="1100" dirty="0" smtClean="0">
                <a:solidFill>
                  <a:srgbClr val="010000"/>
                </a:solidFill>
              </a:rPr>
              <a:t>, </a:t>
            </a:r>
            <a:r>
              <a:rPr lang="en-GB" sz="1100" dirty="0" err="1" smtClean="0">
                <a:solidFill>
                  <a:srgbClr val="010000"/>
                </a:solidFill>
              </a:rPr>
              <a:t>planningboard</a:t>
            </a:r>
            <a:r>
              <a:rPr lang="en-GB" sz="1100" dirty="0" smtClean="0">
                <a:solidFill>
                  <a:srgbClr val="010000"/>
                </a:solidFill>
              </a:rPr>
              <a:t>, </a:t>
            </a:r>
            <a:r>
              <a:rPr lang="en-GB" sz="1100" dirty="0" err="1" smtClean="0">
                <a:solidFill>
                  <a:srgbClr val="010000"/>
                </a:solidFill>
              </a:rPr>
              <a:t>ordersTable</a:t>
            </a:r>
            <a:r>
              <a:rPr lang="en-GB" sz="1100" dirty="0" smtClean="0">
                <a:solidFill>
                  <a:srgbClr val="010000"/>
                </a:solidFill>
              </a:rPr>
              <a:t>, </a:t>
            </a:r>
            <a:r>
              <a:rPr lang="en-GB" sz="1100" dirty="0" smtClean="0">
                <a:solidFill>
                  <a:srgbClr val="A31515"/>
                </a:solidFill>
              </a:rPr>
              <a:t>"</a:t>
            </a:r>
            <a:r>
              <a:rPr lang="en-GB" sz="1100" dirty="0" err="1" smtClean="0">
                <a:solidFill>
                  <a:srgbClr val="A31515"/>
                </a:solidFill>
              </a:rPr>
              <a:t>JobsQueue</a:t>
            </a:r>
            <a:r>
              <a:rPr lang="en-GB" sz="1100" dirty="0" smtClean="0">
                <a:solidFill>
                  <a:srgbClr val="A31515"/>
                </a:solidFill>
              </a:rPr>
              <a:t>"</a:t>
            </a:r>
            <a:r>
              <a:rPr lang="en-GB" sz="1100" dirty="0" smtClean="0">
                <a:solidFill>
                  <a:srgbClr val="010000"/>
                </a:solidFill>
              </a:rPr>
              <a:t>)</a:t>
            </a: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err="1" smtClean="0">
                <a:solidFill>
                  <a:srgbClr val="010000"/>
                </a:solidFill>
              </a:rPr>
              <a:t>planningboard.GetOperationInQueue</a:t>
            </a:r>
            <a:r>
              <a:rPr lang="en-GB" sz="1100" dirty="0" smtClean="0">
                <a:solidFill>
                  <a:srgbClr val="010000"/>
                </a:solidFill>
              </a:rPr>
              <a:t>(</a:t>
            </a:r>
            <a:r>
              <a:rPr lang="en-GB" sz="1100" dirty="0" smtClean="0">
                <a:solidFill>
                  <a:srgbClr val="A31515"/>
                </a:solidFill>
              </a:rPr>
              <a:t>"</a:t>
            </a:r>
            <a:r>
              <a:rPr lang="en-GB" sz="1100" dirty="0" err="1" smtClean="0">
                <a:solidFill>
                  <a:srgbClr val="A31515"/>
                </a:solidFill>
              </a:rPr>
              <a:t>JobsQueue</a:t>
            </a:r>
            <a:r>
              <a:rPr lang="en-GB" sz="1100" dirty="0" smtClean="0">
                <a:solidFill>
                  <a:srgbClr val="A31515"/>
                </a:solidFill>
              </a:rPr>
              <a:t>"</a:t>
            </a:r>
            <a:r>
              <a:rPr lang="en-GB" sz="1100" dirty="0" smtClean="0">
                <a:solidFill>
                  <a:srgbClr val="010000"/>
                </a:solidFill>
              </a:rPr>
              <a:t>, 1, </a:t>
            </a:r>
            <a:r>
              <a:rPr lang="en-GB" sz="1100" dirty="0" err="1" smtClean="0">
                <a:solidFill>
                  <a:srgbClr val="010000"/>
                </a:solidFill>
              </a:rPr>
              <a:t>opRec</a:t>
            </a:r>
            <a:r>
              <a:rPr lang="en-GB" sz="1100" dirty="0" smtClean="0">
                <a:solidFill>
                  <a:srgbClr val="010000"/>
                </a:solidFill>
              </a:rPr>
              <a:t>))</a:t>
            </a:r>
          </a:p>
          <a:p>
            <a:endParaRPr lang="en-GB" sz="1100" dirty="0">
              <a:solidFill>
                <a:srgbClr val="010000"/>
              </a:solidFill>
            </a:endParaRPr>
          </a:p>
          <a:p>
            <a:r>
              <a:rPr lang="en-GB" sz="1400" b="1" dirty="0" err="1" smtClean="0">
                <a:solidFill>
                  <a:srgbClr val="010000"/>
                </a:solidFill>
              </a:rPr>
              <a:t>planningboard.SequenceOperation</a:t>
            </a:r>
            <a:r>
              <a:rPr lang="en-GB" sz="1400" b="1" dirty="0" smtClean="0">
                <a:solidFill>
                  <a:srgbClr val="010000"/>
                </a:solidFill>
              </a:rPr>
              <a:t>(</a:t>
            </a:r>
            <a:r>
              <a:rPr lang="en-GB" sz="1400" b="1" dirty="0" err="1" smtClean="0">
                <a:solidFill>
                  <a:srgbClr val="010000"/>
                </a:solidFill>
              </a:rPr>
              <a:t>opRec</a:t>
            </a:r>
            <a:r>
              <a:rPr lang="en-GB" sz="1400" b="1" dirty="0" smtClean="0">
                <a:solidFill>
                  <a:srgbClr val="010000"/>
                </a:solidFill>
              </a:rPr>
              <a:t>, </a:t>
            </a:r>
            <a:r>
              <a:rPr lang="en-GB" sz="1400" b="1" dirty="0" err="1" smtClean="0">
                <a:solidFill>
                  <a:srgbClr val="010000"/>
                </a:solidFill>
              </a:rPr>
              <a:t>SequenceOperationSelection.AllForwards</a:t>
            </a:r>
            <a:r>
              <a:rPr lang="en-GB" sz="1400" b="1" dirty="0" smtClean="0">
                <a:solidFill>
                  <a:srgbClr val="010000"/>
                </a:solidFill>
              </a:rPr>
              <a:t>, </a:t>
            </a:r>
            <a:r>
              <a:rPr lang="en-GB" sz="1400" b="1" dirty="0" err="1" smtClean="0">
                <a:solidFill>
                  <a:srgbClr val="010000"/>
                </a:solidFill>
              </a:rPr>
              <a:t>planningboard.TerminatorTime</a:t>
            </a:r>
            <a:r>
              <a:rPr lang="en-GB" sz="1400" b="1" dirty="0" smtClean="0">
                <a:solidFill>
                  <a:srgbClr val="010000"/>
                </a:solidFill>
              </a:rPr>
              <a:t>)</a:t>
            </a:r>
          </a:p>
          <a:p>
            <a:r>
              <a:rPr lang="en-GB" sz="1100" dirty="0" smtClean="0">
                <a:solidFill>
                  <a:srgbClr val="010000"/>
                </a:solidFill>
              </a:rPr>
              <a:t>            </a:t>
            </a:r>
            <a:r>
              <a:rPr lang="en-GB" sz="1100" dirty="0" err="1" smtClean="0">
                <a:solidFill>
                  <a:srgbClr val="010000"/>
                </a:solidFill>
              </a:rPr>
              <a:t>planningboard.RemoveOperationFromQueue</a:t>
            </a:r>
            <a:r>
              <a:rPr lang="en-GB" sz="1100" dirty="0" smtClean="0">
                <a:solidFill>
                  <a:srgbClr val="010000"/>
                </a:solidFill>
              </a:rPr>
              <a:t>(</a:t>
            </a:r>
            <a:r>
              <a:rPr lang="en-GB" sz="1100" dirty="0" smtClean="0">
                <a:solidFill>
                  <a:srgbClr val="A31515"/>
                </a:solidFill>
              </a:rPr>
              <a:t>"</a:t>
            </a:r>
            <a:r>
              <a:rPr lang="en-GB" sz="1100" dirty="0" err="1" smtClean="0">
                <a:solidFill>
                  <a:srgbClr val="A31515"/>
                </a:solidFill>
              </a:rPr>
              <a:t>JobsQueue</a:t>
            </a:r>
            <a:r>
              <a:rPr lang="en-GB" sz="1100" dirty="0" smtClean="0">
                <a:solidFill>
                  <a:srgbClr val="A31515"/>
                </a:solidFill>
              </a:rPr>
              <a:t>"</a:t>
            </a:r>
            <a:r>
              <a:rPr lang="en-GB" sz="1100" dirty="0" smtClean="0">
                <a:solidFill>
                  <a:srgbClr val="010000"/>
                </a:solidFill>
              </a:rPr>
              <a:t>, </a:t>
            </a:r>
            <a:r>
              <a:rPr lang="en-GB" sz="1100" dirty="0" err="1" smtClean="0">
                <a:solidFill>
                  <a:srgbClr val="010000"/>
                </a:solidFill>
              </a:rPr>
              <a:t>opRec</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While</a:t>
            </a:r>
          </a:p>
          <a:p>
            <a:r>
              <a:rPr lang="en-GB" sz="1100" dirty="0" smtClean="0">
                <a:solidFill>
                  <a:srgbClr val="010000"/>
                </a:solidFill>
              </a:rPr>
              <a:t>        </a:t>
            </a:r>
            <a:r>
              <a:rPr lang="en-GB" sz="1100" dirty="0" smtClean="0">
                <a:solidFill>
                  <a:srgbClr val="0000FF"/>
                </a:solidFill>
              </a:rPr>
              <a:t>Return</a:t>
            </a:r>
            <a:r>
              <a:rPr lang="en-GB" sz="1100" dirty="0" smtClean="0">
                <a:solidFill>
                  <a:srgbClr val="010000"/>
                </a:solidFill>
              </a:rPr>
              <a:t> 0</a:t>
            </a: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Function</a:t>
            </a:r>
            <a:endParaRPr lang="en-GB" sz="1100" dirty="0"/>
          </a:p>
        </p:txBody>
      </p:sp>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8381127" cy="783130"/>
          </a:xfrm>
        </p:spPr>
        <p:txBody>
          <a:bodyPr/>
          <a:lstStyle/>
          <a:p>
            <a:r>
              <a:rPr lang="en-GB" sz="2400" dirty="0" smtClean="0"/>
              <a:t>Using the Sequence Operation method</a:t>
            </a:r>
            <a:endParaRPr lang="en-GB" sz="2400" dirty="0"/>
          </a:p>
        </p:txBody>
      </p:sp>
      <p:sp>
        <p:nvSpPr>
          <p:cNvPr id="8" name="TextBox 7"/>
          <p:cNvSpPr txBox="1"/>
          <p:nvPr/>
        </p:nvSpPr>
        <p:spPr>
          <a:xfrm>
            <a:off x="7262948" y="1247377"/>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ounded Rectangle 8"/>
          <p:cNvSpPr/>
          <p:nvPr/>
        </p:nvSpPr>
        <p:spPr>
          <a:xfrm>
            <a:off x="0" y="5525589"/>
            <a:ext cx="7785463" cy="496388"/>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6939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727" y="4936503"/>
            <a:ext cx="6635520" cy="558800"/>
          </a:xfrm>
          <a:prstGeom prst="rect">
            <a:avLst/>
          </a:prstGeom>
        </p:spPr>
        <p:txBody>
          <a:bodyPr/>
          <a:lstStyle/>
          <a:p>
            <a:r>
              <a:rPr lang="en-GB" dirty="0" smtClean="0"/>
              <a:t>Algorithmic Scheduling Rule </a:t>
            </a:r>
            <a:br>
              <a:rPr lang="en-GB" dirty="0" smtClean="0"/>
            </a:br>
            <a:r>
              <a:rPr lang="en-GB" dirty="0" smtClean="0"/>
              <a:t/>
            </a:r>
            <a:br>
              <a:rPr lang="en-GB" dirty="0" smtClean="0"/>
            </a:br>
            <a:endParaRPr lang="en-GB" dirty="0"/>
          </a:p>
        </p:txBody>
      </p:sp>
      <p:sp>
        <p:nvSpPr>
          <p:cNvPr id="3" name="Text Placeholder 4"/>
          <p:cNvSpPr>
            <a:spLocks noGrp="1"/>
          </p:cNvSpPr>
          <p:nvPr>
            <p:ph type="body" sz="quarter" idx="10"/>
          </p:nvPr>
        </p:nvSpPr>
        <p:spPr>
          <a:xfrm>
            <a:off x="442916" y="5547554"/>
            <a:ext cx="7747495" cy="918560"/>
          </a:xfrm>
          <a:prstGeom prst="rect">
            <a:avLst/>
          </a:prstGeom>
        </p:spPr>
        <p:txBody>
          <a:bodyPr/>
          <a:lstStyle/>
          <a:p>
            <a:r>
              <a:rPr lang="en-GB" sz="2400" dirty="0" smtClean="0"/>
              <a:t>Example: Scheduling works orders using .</a:t>
            </a:r>
            <a:r>
              <a:rPr lang="en-GB" sz="2400" dirty="0" err="1" smtClean="0"/>
              <a:t>TestOpOnResource</a:t>
            </a:r>
            <a:r>
              <a:rPr lang="en-GB" sz="2400" dirty="0" smtClean="0"/>
              <a:t> &amp; </a:t>
            </a:r>
            <a:r>
              <a:rPr lang="en-GB" sz="2400" dirty="0" err="1" smtClean="0"/>
              <a:t>PutOperationOnResource</a:t>
            </a:r>
            <a:r>
              <a:rPr lang="en-GB" sz="2400" dirty="0" smtClean="0"/>
              <a:t> methods.</a:t>
            </a:r>
            <a:endParaRPr lang="en-GB" sz="2400" dirty="0"/>
          </a:p>
          <a:p>
            <a:endParaRPr lang="en-GB" dirty="0"/>
          </a:p>
        </p:txBody>
      </p:sp>
    </p:spTree>
    <p:extLst>
      <p:ext uri="{BB962C8B-B14F-4D97-AF65-F5344CB8AC3E}">
        <p14:creationId xmlns:p14="http://schemas.microsoft.com/office/powerpoint/2010/main" val="347864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ct val="20000"/>
              </a:spcBef>
              <a:buFont typeface="Arial" pitchFamily="34" charset="0"/>
              <a:buChar char="•"/>
            </a:pPr>
            <a:r>
              <a:rPr lang="en-GB" sz="2800" dirty="0"/>
              <a:t>This Rule chooses the first resource that can process the operation irrespective of whether it is the </a:t>
            </a:r>
            <a:r>
              <a:rPr lang="en-GB" sz="2800" b="1" dirty="0"/>
              <a:t>first to finish</a:t>
            </a:r>
          </a:p>
          <a:p>
            <a:pPr marL="342900" indent="-342900">
              <a:spcBef>
                <a:spcPct val="20000"/>
              </a:spcBef>
              <a:buFont typeface="Arial" pitchFamily="34" charset="0"/>
              <a:buChar char="•"/>
            </a:pPr>
            <a:r>
              <a:rPr lang="en-GB" sz="2800" dirty="0"/>
              <a:t>It uses the “</a:t>
            </a:r>
            <a:r>
              <a:rPr lang="en-GB" sz="2800" dirty="0" err="1"/>
              <a:t>CreateRankedParentQueue</a:t>
            </a:r>
            <a:r>
              <a:rPr lang="en-GB" sz="2800" dirty="0"/>
              <a:t>” function previously described</a:t>
            </a:r>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684495" y="1163236"/>
            <a:ext cx="7478315" cy="661720"/>
          </a:xfrm>
        </p:spPr>
        <p:txBody>
          <a:bodyPr/>
          <a:lstStyle/>
          <a:p>
            <a:pPr marL="257162" defTabSz="914400">
              <a:spcBef>
                <a:spcPts val="1000"/>
              </a:spcBef>
              <a:defRPr/>
            </a:pPr>
            <a:r>
              <a:rPr lang="en-US" sz="2400" dirty="0" smtClean="0">
                <a:solidFill>
                  <a:srgbClr val="646464"/>
                </a:solidFill>
              </a:rPr>
              <a:t>The ‘Simple’ Algorithmic Rule Example</a:t>
            </a:r>
            <a:endParaRPr lang="en-US" sz="2400" dirty="0">
              <a:solidFill>
                <a:srgbClr val="646464"/>
              </a:solidFill>
            </a:endParaRPr>
          </a:p>
        </p:txBody>
      </p:sp>
    </p:spTree>
    <p:extLst>
      <p:ext uri="{BB962C8B-B14F-4D97-AF65-F5344CB8AC3E}">
        <p14:creationId xmlns:p14="http://schemas.microsoft.com/office/powerpoint/2010/main" val="32346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1"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pPr marL="257162" defTabSz="914400">
              <a:spcBef>
                <a:spcPts val="1000"/>
              </a:spcBef>
              <a:defRPr/>
            </a:pPr>
            <a:r>
              <a:rPr lang="en-US" sz="2400" dirty="0">
                <a:solidFill>
                  <a:srgbClr val="646464"/>
                </a:solidFill>
              </a:rPr>
              <a:t>The </a:t>
            </a:r>
            <a:r>
              <a:rPr lang="en-US" sz="2400" dirty="0" smtClean="0">
                <a:solidFill>
                  <a:srgbClr val="646464"/>
                </a:solidFill>
              </a:rPr>
              <a:t>‘Simple’ </a:t>
            </a:r>
            <a:r>
              <a:rPr lang="en-US" sz="2400" dirty="0">
                <a:solidFill>
                  <a:srgbClr val="646464"/>
                </a:solidFill>
              </a:rPr>
              <a:t>Algorithmic Rule</a:t>
            </a:r>
          </a:p>
        </p:txBody>
      </p:sp>
      <p:sp>
        <p:nvSpPr>
          <p:cNvPr id="8" name="TextBox 7"/>
          <p:cNvSpPr txBox="1"/>
          <p:nvPr/>
        </p:nvSpPr>
        <p:spPr>
          <a:xfrm>
            <a:off x="7262948" y="1099954"/>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10" name="Rectangle 9"/>
          <p:cNvSpPr/>
          <p:nvPr/>
        </p:nvSpPr>
        <p:spPr>
          <a:xfrm>
            <a:off x="-1" y="1785926"/>
            <a:ext cx="9143999" cy="4062651"/>
          </a:xfrm>
          <a:prstGeom prst="rect">
            <a:avLst/>
          </a:prstGeom>
        </p:spPr>
        <p:txBody>
          <a:bodyPr wrap="square">
            <a:spAutoFit/>
          </a:bodyPr>
          <a:lstStyle/>
          <a:p>
            <a:r>
              <a:rPr lang="en-GB" sz="1600" dirty="0" smtClean="0">
                <a:solidFill>
                  <a:srgbClr val="010000"/>
                </a:solidFill>
              </a:rPr>
              <a:t> </a:t>
            </a:r>
            <a:r>
              <a:rPr lang="en-GB" sz="1600" dirty="0" smtClean="0">
                <a:solidFill>
                  <a:srgbClr val="0000FF"/>
                </a:solidFill>
              </a:rPr>
              <a:t>public</a:t>
            </a:r>
            <a:r>
              <a:rPr lang="en-GB" sz="1600" dirty="0" smtClean="0">
                <a:solidFill>
                  <a:srgbClr val="010000"/>
                </a:solidFill>
              </a:rPr>
              <a:t> </a:t>
            </a:r>
            <a:r>
              <a:rPr lang="en-GB" sz="1600" dirty="0" smtClean="0">
                <a:solidFill>
                  <a:srgbClr val="0000FF"/>
                </a:solidFill>
              </a:rPr>
              <a:t>class</a:t>
            </a:r>
            <a:r>
              <a:rPr lang="en-GB" sz="1600" dirty="0" smtClean="0">
                <a:solidFill>
                  <a:srgbClr val="010000"/>
                </a:solidFill>
              </a:rPr>
              <a:t> </a:t>
            </a:r>
            <a:r>
              <a:rPr lang="en-GB" sz="1600" dirty="0" err="1" smtClean="0">
                <a:solidFill>
                  <a:srgbClr val="2B91AF"/>
                </a:solidFill>
              </a:rPr>
              <a:t>SimpleAlgorithmicRule</a:t>
            </a:r>
            <a:r>
              <a:rPr lang="en-GB" sz="1600" dirty="0" smtClean="0">
                <a:solidFill>
                  <a:srgbClr val="010000"/>
                </a:solidFill>
              </a:rPr>
              <a:t> : </a:t>
            </a:r>
            <a:r>
              <a:rPr lang="en-GB" sz="1600" dirty="0" err="1" smtClean="0">
                <a:solidFill>
                  <a:srgbClr val="2B91AF"/>
                </a:solidFill>
              </a:rPr>
              <a:t>ISimpleAlgorithmicRule</a:t>
            </a:r>
            <a:endParaRPr lang="en-GB" sz="1600" dirty="0" smtClean="0">
              <a:solidFill>
                <a:srgbClr val="2B91AF"/>
              </a:solidFill>
            </a:endParaRPr>
          </a:p>
          <a:p>
            <a:r>
              <a:rPr lang="en-GB" sz="1600" dirty="0" smtClean="0">
                <a:solidFill>
                  <a:srgbClr val="010000"/>
                </a:solidFill>
              </a:rPr>
              <a:t>    {</a:t>
            </a:r>
          </a:p>
          <a:p>
            <a:r>
              <a:rPr lang="en-GB" sz="1600" dirty="0" smtClean="0">
                <a:solidFill>
                  <a:srgbClr val="010000"/>
                </a:solidFill>
              </a:rPr>
              <a:t>        </a:t>
            </a:r>
            <a:r>
              <a:rPr lang="en-GB" sz="1600" dirty="0" smtClean="0">
                <a:solidFill>
                  <a:srgbClr val="0000FF"/>
                </a:solidFill>
              </a:rPr>
              <a:t>public</a:t>
            </a:r>
            <a:r>
              <a:rPr lang="en-GB" sz="1600" dirty="0" smtClean="0">
                <a:solidFill>
                  <a:srgbClr val="010000"/>
                </a:solidFill>
              </a:rPr>
              <a:t> </a:t>
            </a:r>
            <a:r>
              <a:rPr lang="en-GB" sz="1600" dirty="0" err="1" smtClean="0">
                <a:solidFill>
                  <a:srgbClr val="0000FF"/>
                </a:solidFill>
              </a:rPr>
              <a:t>int</a:t>
            </a:r>
            <a:r>
              <a:rPr lang="en-GB" sz="1600" dirty="0" smtClean="0">
                <a:solidFill>
                  <a:srgbClr val="010000"/>
                </a:solidFill>
              </a:rPr>
              <a:t> Run(</a:t>
            </a:r>
            <a:r>
              <a:rPr lang="en-GB" sz="1600" dirty="0" smtClean="0">
                <a:solidFill>
                  <a:srgbClr val="0000FF"/>
                </a:solidFill>
              </a:rPr>
              <a:t>ref</a:t>
            </a:r>
            <a:r>
              <a:rPr lang="en-GB" sz="1600" dirty="0" smtClean="0">
                <a:solidFill>
                  <a:srgbClr val="010000"/>
                </a:solidFill>
              </a:rPr>
              <a:t> </a:t>
            </a:r>
            <a:r>
              <a:rPr lang="en-GB" sz="1600" dirty="0" err="1" smtClean="0">
                <a:solidFill>
                  <a:srgbClr val="2B91AF"/>
                </a:solidFill>
              </a:rPr>
              <a:t>PreactorObj</a:t>
            </a:r>
            <a:r>
              <a:rPr lang="en-GB" sz="1600" dirty="0" smtClean="0">
                <a:solidFill>
                  <a:srgbClr val="010000"/>
                </a:solidFill>
              </a:rPr>
              <a:t> </a:t>
            </a:r>
            <a:r>
              <a:rPr lang="en-GB" sz="1600" dirty="0" err="1" smtClean="0">
                <a:solidFill>
                  <a:srgbClr val="010000"/>
                </a:solidFill>
              </a:rPr>
              <a:t>preactorComObject</a:t>
            </a:r>
            <a:r>
              <a:rPr lang="en-GB" sz="1600" dirty="0" smtClean="0">
                <a:solidFill>
                  <a:srgbClr val="010000"/>
                </a:solidFill>
              </a:rPr>
              <a:t>, </a:t>
            </a:r>
            <a:r>
              <a:rPr lang="en-GB" sz="1600" dirty="0" smtClean="0">
                <a:solidFill>
                  <a:srgbClr val="0000FF"/>
                </a:solidFill>
              </a:rPr>
              <a:t>ref</a:t>
            </a:r>
            <a:r>
              <a:rPr lang="en-GB" sz="1600" dirty="0" smtClean="0">
                <a:solidFill>
                  <a:srgbClr val="010000"/>
                </a:solidFill>
              </a:rPr>
              <a:t> </a:t>
            </a:r>
            <a:r>
              <a:rPr lang="en-GB" sz="1600" dirty="0" smtClean="0">
                <a:solidFill>
                  <a:srgbClr val="0000FF"/>
                </a:solidFill>
              </a:rPr>
              <a:t>object</a:t>
            </a:r>
            <a:r>
              <a:rPr lang="en-GB" sz="1600" dirty="0" smtClean="0">
                <a:solidFill>
                  <a:srgbClr val="010000"/>
                </a:solidFill>
              </a:rPr>
              <a:t> </a:t>
            </a:r>
            <a:r>
              <a:rPr lang="en-GB" sz="1600" dirty="0" err="1" smtClean="0">
                <a:solidFill>
                  <a:srgbClr val="010000"/>
                </a:solidFill>
              </a:rPr>
              <a:t>pespComObject</a:t>
            </a:r>
            <a:r>
              <a:rPr lang="en-GB" sz="1600" dirty="0" smtClean="0">
                <a:solidFill>
                  <a:srgbClr val="010000"/>
                </a:solidFill>
              </a:rPr>
              <a:t>)</a:t>
            </a:r>
          </a:p>
          <a:p>
            <a:r>
              <a:rPr lang="en-GB" sz="1600" dirty="0" smtClean="0">
                <a:solidFill>
                  <a:srgbClr val="010000"/>
                </a:solidFill>
              </a:rPr>
              <a:t>        {</a:t>
            </a:r>
          </a:p>
          <a:p>
            <a:r>
              <a:rPr lang="en-GB" sz="1600" dirty="0" smtClean="0">
                <a:solidFill>
                  <a:srgbClr val="010000"/>
                </a:solidFill>
              </a:rPr>
              <a:t>            </a:t>
            </a:r>
            <a:r>
              <a:rPr lang="en-GB" sz="1600" dirty="0" err="1" smtClean="0">
                <a:solidFill>
                  <a:srgbClr val="2B91AF"/>
                </a:solidFill>
              </a:rPr>
              <a:t>IPreactor</a:t>
            </a:r>
            <a:r>
              <a:rPr lang="en-GB" sz="1600" dirty="0" smtClean="0">
                <a:solidFill>
                  <a:srgbClr val="010000"/>
                </a:solidFill>
              </a:rPr>
              <a:t> </a:t>
            </a:r>
            <a:r>
              <a:rPr lang="en-GB" sz="1600" dirty="0" err="1" smtClean="0">
                <a:solidFill>
                  <a:srgbClr val="010000"/>
                </a:solidFill>
              </a:rPr>
              <a:t>preactor</a:t>
            </a:r>
            <a:r>
              <a:rPr lang="en-GB" sz="1600" dirty="0" smtClean="0">
                <a:solidFill>
                  <a:srgbClr val="010000"/>
                </a:solidFill>
              </a:rPr>
              <a:t> = </a:t>
            </a:r>
            <a:r>
              <a:rPr lang="en-GB" sz="1600" dirty="0" err="1" smtClean="0">
                <a:solidFill>
                  <a:srgbClr val="2B91AF"/>
                </a:solidFill>
              </a:rPr>
              <a:t>PreactorFactory</a:t>
            </a:r>
            <a:r>
              <a:rPr lang="en-GB" sz="1600" dirty="0" err="1" smtClean="0">
                <a:solidFill>
                  <a:srgbClr val="010000"/>
                </a:solidFill>
              </a:rPr>
              <a:t>.CreatePreactorObject</a:t>
            </a:r>
            <a:r>
              <a:rPr lang="en-GB" sz="1600" dirty="0" smtClean="0">
                <a:solidFill>
                  <a:srgbClr val="010000"/>
                </a:solidFill>
              </a:rPr>
              <a:t>(</a:t>
            </a:r>
            <a:r>
              <a:rPr lang="en-GB" sz="1600" dirty="0" err="1" smtClean="0">
                <a:solidFill>
                  <a:srgbClr val="010000"/>
                </a:solidFill>
              </a:rPr>
              <a:t>preactorComObject</a:t>
            </a:r>
            <a:r>
              <a:rPr lang="en-GB" sz="1600" dirty="0" smtClean="0">
                <a:solidFill>
                  <a:srgbClr val="010000"/>
                </a:solidFill>
              </a:rPr>
              <a:t>);</a:t>
            </a:r>
          </a:p>
          <a:p>
            <a:r>
              <a:rPr lang="en-GB" sz="1600" dirty="0" smtClean="0">
                <a:solidFill>
                  <a:srgbClr val="010000"/>
                </a:solidFill>
              </a:rPr>
              <a:t>            </a:t>
            </a:r>
            <a:r>
              <a:rPr lang="en-GB" sz="1600" dirty="0" err="1" smtClean="0">
                <a:solidFill>
                  <a:srgbClr val="2B91AF"/>
                </a:solidFill>
              </a:rPr>
              <a:t>IPlanningBoard</a:t>
            </a:r>
            <a:r>
              <a:rPr lang="en-GB" sz="1600" dirty="0" smtClean="0">
                <a:solidFill>
                  <a:srgbClr val="010000"/>
                </a:solidFill>
              </a:rPr>
              <a:t> </a:t>
            </a:r>
            <a:r>
              <a:rPr lang="en-GB" sz="1600" dirty="0" err="1" smtClean="0">
                <a:solidFill>
                  <a:srgbClr val="010000"/>
                </a:solidFill>
              </a:rPr>
              <a:t>planningBoard</a:t>
            </a:r>
            <a:r>
              <a:rPr lang="en-GB" sz="1600" dirty="0" smtClean="0">
                <a:solidFill>
                  <a:srgbClr val="010000"/>
                </a:solidFill>
              </a:rPr>
              <a:t> = </a:t>
            </a:r>
            <a:r>
              <a:rPr lang="en-GB" sz="1600" dirty="0" err="1" smtClean="0">
                <a:solidFill>
                  <a:srgbClr val="010000"/>
                </a:solidFill>
              </a:rPr>
              <a:t>preactor.PlanningBoard</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try</a:t>
            </a:r>
          </a:p>
          <a:p>
            <a:r>
              <a:rPr lang="en-GB" sz="1600" dirty="0" smtClean="0">
                <a:solidFill>
                  <a:srgbClr val="010000"/>
                </a:solidFill>
              </a:rPr>
              <a:t>            {</a:t>
            </a:r>
          </a:p>
          <a:p>
            <a:r>
              <a:rPr lang="en-GB" sz="1600" dirty="0" smtClean="0">
                <a:solidFill>
                  <a:srgbClr val="010000"/>
                </a:solidFill>
              </a:rPr>
              <a:t>                </a:t>
            </a:r>
            <a:r>
              <a:rPr lang="en-GB" sz="1600" dirty="0" smtClean="0">
                <a:solidFill>
                  <a:srgbClr val="0000FF"/>
                </a:solidFill>
              </a:rPr>
              <a:t>int</a:t>
            </a:r>
            <a:r>
              <a:rPr lang="en-GB" sz="1600" dirty="0" smtClean="0">
                <a:solidFill>
                  <a:srgbClr val="010000"/>
                </a:solidFill>
              </a:rPr>
              <a:t> </a:t>
            </a:r>
            <a:r>
              <a:rPr lang="en-GB" sz="1600" dirty="0" err="1" smtClean="0">
                <a:solidFill>
                  <a:srgbClr val="010000"/>
                </a:solidFill>
              </a:rPr>
              <a:t>ordersTable</a:t>
            </a:r>
            <a:r>
              <a:rPr lang="en-GB" sz="1600" dirty="0" smtClean="0">
                <a:solidFill>
                  <a:srgbClr val="010000"/>
                </a:solidFill>
              </a:rPr>
              <a:t> = </a:t>
            </a:r>
            <a:r>
              <a:rPr lang="en-GB" sz="1600" dirty="0" err="1" smtClean="0">
                <a:solidFill>
                  <a:srgbClr val="010000"/>
                </a:solidFill>
              </a:rPr>
              <a:t>preactor.FindFirstClassificationString</a:t>
            </a:r>
            <a:r>
              <a:rPr lang="en-GB" sz="1600" dirty="0" smtClean="0">
                <a:solidFill>
                  <a:srgbClr val="010000"/>
                </a:solidFill>
              </a:rPr>
              <a:t>(</a:t>
            </a:r>
            <a:r>
              <a:rPr lang="en-GB" sz="1600" dirty="0" smtClean="0">
                <a:solidFill>
                  <a:srgbClr val="A31515"/>
                </a:solidFill>
              </a:rPr>
              <a:t>"LAUNCH     TIME"</a:t>
            </a:r>
            <a:r>
              <a:rPr lang="en-GB" sz="1600" dirty="0" smtClean="0">
                <a:solidFill>
                  <a:srgbClr val="010000"/>
                </a:solidFill>
              </a:rPr>
              <a:t>).</a:t>
            </a:r>
            <a:r>
              <a:rPr lang="en-GB" sz="1600" dirty="0" err="1" smtClean="0">
                <a:solidFill>
                  <a:srgbClr val="010000"/>
                </a:solidFill>
              </a:rPr>
              <a:t>Value.FormatNumber</a:t>
            </a:r>
            <a:r>
              <a:rPr lang="en-GB" sz="1600" dirty="0" smtClean="0">
                <a:solidFill>
                  <a:srgbClr val="010000"/>
                </a:solidFill>
              </a:rPr>
              <a:t>;</a:t>
            </a:r>
          </a:p>
          <a:p>
            <a:r>
              <a:rPr lang="en-GB" sz="1600" dirty="0" smtClean="0">
                <a:solidFill>
                  <a:srgbClr val="010000"/>
                </a:solidFill>
              </a:rPr>
              <a:t>                </a:t>
            </a:r>
            <a:r>
              <a:rPr lang="en-GB" sz="1600" dirty="0" smtClean="0">
                <a:solidFill>
                  <a:srgbClr val="0000FF"/>
                </a:solidFill>
              </a:rPr>
              <a:t>int</a:t>
            </a:r>
            <a:r>
              <a:rPr lang="en-GB" sz="1600" dirty="0" smtClean="0">
                <a:solidFill>
                  <a:srgbClr val="010000"/>
                </a:solidFill>
              </a:rPr>
              <a:t> </a:t>
            </a:r>
            <a:r>
              <a:rPr lang="en-GB" sz="1600" dirty="0" err="1" smtClean="0">
                <a:solidFill>
                  <a:srgbClr val="010000"/>
                </a:solidFill>
              </a:rPr>
              <a:t>opRec</a:t>
            </a:r>
            <a:r>
              <a:rPr lang="en-GB" sz="1600" dirty="0" smtClean="0">
                <a:solidFill>
                  <a:srgbClr val="010000"/>
                </a:solidFill>
              </a:rPr>
              <a:t> = 0;</a:t>
            </a:r>
          </a:p>
          <a:p>
            <a:r>
              <a:rPr lang="en-GB" sz="1600" dirty="0" smtClean="0">
                <a:solidFill>
                  <a:srgbClr val="010000"/>
                </a:solidFill>
              </a:rPr>
              <a:t>                </a:t>
            </a:r>
            <a:r>
              <a:rPr lang="en-GB" sz="1600" dirty="0" err="1" smtClean="0">
                <a:solidFill>
                  <a:srgbClr val="2B91AF"/>
                </a:solidFill>
              </a:rPr>
              <a:t>IEnumerable</a:t>
            </a:r>
            <a:r>
              <a:rPr lang="en-GB" sz="1600" dirty="0" smtClean="0">
                <a:solidFill>
                  <a:srgbClr val="010000"/>
                </a:solidFill>
              </a:rPr>
              <a:t>&lt;</a:t>
            </a:r>
            <a:r>
              <a:rPr lang="en-GB" sz="1600" dirty="0" smtClean="0">
                <a:solidFill>
                  <a:srgbClr val="0000FF"/>
                </a:solidFill>
              </a:rPr>
              <a:t>int</a:t>
            </a:r>
            <a:r>
              <a:rPr lang="en-GB" sz="1600" dirty="0" smtClean="0">
                <a:solidFill>
                  <a:srgbClr val="010000"/>
                </a:solidFill>
              </a:rPr>
              <a:t>&gt; </a:t>
            </a:r>
            <a:r>
              <a:rPr lang="en-GB" sz="1600" dirty="0" err="1" smtClean="0">
                <a:solidFill>
                  <a:srgbClr val="010000"/>
                </a:solidFill>
              </a:rPr>
              <a:t>ResRecs</a:t>
            </a:r>
            <a:r>
              <a:rPr lang="en-GB" sz="1600" dirty="0" smtClean="0">
                <a:solidFill>
                  <a:srgbClr val="010000"/>
                </a:solidFill>
              </a:rPr>
              <a:t>;</a:t>
            </a:r>
          </a:p>
          <a:p>
            <a:r>
              <a:rPr lang="en-GB" sz="1600" dirty="0" smtClean="0">
                <a:solidFill>
                  <a:srgbClr val="010000"/>
                </a:solidFill>
              </a:rPr>
              <a:t>                </a:t>
            </a:r>
            <a:r>
              <a:rPr lang="en-GB" sz="1600" dirty="0" err="1" smtClean="0">
                <a:solidFill>
                  <a:srgbClr val="010000"/>
                </a:solidFill>
              </a:rPr>
              <a:t>Preactor.</a:t>
            </a:r>
            <a:r>
              <a:rPr lang="en-GB" sz="1600" dirty="0" err="1" smtClean="0">
                <a:solidFill>
                  <a:srgbClr val="2B91AF"/>
                </a:solidFill>
              </a:rPr>
              <a:t>opTimes</a:t>
            </a:r>
            <a:r>
              <a:rPr lang="en-GB" sz="1600" dirty="0" smtClean="0">
                <a:solidFill>
                  <a:srgbClr val="2B91AF"/>
                </a:solidFill>
              </a:rPr>
              <a:t> </a:t>
            </a:r>
            <a:r>
              <a:rPr lang="en-GB" sz="1600" dirty="0" smtClean="0">
                <a:solidFill>
                  <a:srgbClr val="010000"/>
                </a:solidFill>
              </a:rPr>
              <a:t>? </a:t>
            </a:r>
            <a:r>
              <a:rPr lang="en-GB" sz="1600" dirty="0" err="1" smtClean="0">
                <a:solidFill>
                  <a:srgbClr val="010000"/>
                </a:solidFill>
              </a:rPr>
              <a:t>opTimes</a:t>
            </a:r>
            <a:r>
              <a:rPr lang="en-GB" sz="1600" dirty="0" smtClean="0">
                <a:solidFill>
                  <a:srgbClr val="010000"/>
                </a:solidFill>
              </a:rPr>
              <a:t> ;</a:t>
            </a:r>
          </a:p>
          <a:p>
            <a:endParaRPr lang="en-GB" dirty="0" smtClean="0">
              <a:solidFill>
                <a:srgbClr val="010000"/>
              </a:solidFill>
            </a:endParaRPr>
          </a:p>
          <a:p>
            <a:r>
              <a:rPr lang="en-GB" sz="1600" dirty="0" smtClean="0">
                <a:solidFill>
                  <a:srgbClr val="010000"/>
                </a:solidFill>
              </a:rPr>
              <a:t>                </a:t>
            </a:r>
            <a:r>
              <a:rPr lang="en-GB" sz="1600" dirty="0" err="1" smtClean="0">
                <a:solidFill>
                  <a:srgbClr val="010000"/>
                </a:solidFill>
              </a:rPr>
              <a:t>CreateRankedParentQueue</a:t>
            </a:r>
            <a:r>
              <a:rPr lang="en-GB" sz="1600" dirty="0" smtClean="0">
                <a:solidFill>
                  <a:srgbClr val="010000"/>
                </a:solidFill>
              </a:rPr>
              <a:t>(</a:t>
            </a:r>
            <a:r>
              <a:rPr lang="en-GB" sz="1600" dirty="0" err="1" smtClean="0">
                <a:solidFill>
                  <a:srgbClr val="010000"/>
                </a:solidFill>
              </a:rPr>
              <a:t>preactor</a:t>
            </a:r>
            <a:r>
              <a:rPr lang="en-GB" sz="1600" dirty="0" smtClean="0">
                <a:solidFill>
                  <a:srgbClr val="010000"/>
                </a:solidFill>
              </a:rPr>
              <a:t>, </a:t>
            </a:r>
            <a:r>
              <a:rPr lang="en-GB" sz="1600" dirty="0" err="1" smtClean="0">
                <a:solidFill>
                  <a:srgbClr val="010000"/>
                </a:solidFill>
              </a:rPr>
              <a:t>planningBoard</a:t>
            </a:r>
            <a:r>
              <a:rPr lang="en-GB" sz="1600" dirty="0" smtClean="0">
                <a:solidFill>
                  <a:srgbClr val="010000"/>
                </a:solidFill>
              </a:rPr>
              <a:t>, </a:t>
            </a:r>
            <a:r>
              <a:rPr lang="en-GB" sz="1600" dirty="0" err="1" smtClean="0">
                <a:solidFill>
                  <a:srgbClr val="010000"/>
                </a:solidFill>
              </a:rPr>
              <a:t>ordersTable</a:t>
            </a:r>
            <a:r>
              <a:rPr lang="en-GB" sz="1600" dirty="0" smtClean="0">
                <a:solidFill>
                  <a:srgbClr val="010000"/>
                </a:solidFill>
              </a:rPr>
              <a:t>, </a:t>
            </a:r>
            <a:r>
              <a:rPr lang="en-GB" sz="1600" dirty="0" smtClean="0">
                <a:solidFill>
                  <a:srgbClr val="A31515"/>
                </a:solidFill>
              </a:rPr>
              <a:t>"</a:t>
            </a:r>
            <a:r>
              <a:rPr lang="en-GB" sz="1600" dirty="0" err="1" smtClean="0">
                <a:solidFill>
                  <a:srgbClr val="A31515"/>
                </a:solidFill>
              </a:rPr>
              <a:t>JobsQueue</a:t>
            </a:r>
            <a:r>
              <a:rPr lang="en-GB" sz="1600" dirty="0" smtClean="0">
                <a:solidFill>
                  <a:srgbClr val="A31515"/>
                </a:solidFill>
              </a:rPr>
              <a:t>"</a:t>
            </a:r>
            <a:r>
              <a:rPr lang="en-GB" sz="1600" dirty="0" smtClean="0">
                <a:solidFill>
                  <a:srgbClr val="010000"/>
                </a:solidFill>
              </a:rPr>
              <a:t>);</a:t>
            </a:r>
            <a:endParaRPr lang="en-GB" sz="1600" dirty="0"/>
          </a:p>
        </p:txBody>
      </p:sp>
    </p:spTree>
    <p:extLst>
      <p:ext uri="{BB962C8B-B14F-4D97-AF65-F5344CB8AC3E}">
        <p14:creationId xmlns:p14="http://schemas.microsoft.com/office/powerpoint/2010/main" val="135562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The Simple Algorithmic Rule</a:t>
            </a:r>
            <a:endParaRPr lang="en-GB" sz="2400" dirty="0"/>
          </a:p>
        </p:txBody>
      </p:sp>
      <p:sp>
        <p:nvSpPr>
          <p:cNvPr id="8" name="TextBox 7"/>
          <p:cNvSpPr txBox="1"/>
          <p:nvPr/>
        </p:nvSpPr>
        <p:spPr>
          <a:xfrm>
            <a:off x="7120105" y="1273503"/>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ectangle 8"/>
          <p:cNvSpPr/>
          <p:nvPr/>
        </p:nvSpPr>
        <p:spPr>
          <a:xfrm>
            <a:off x="0" y="1785926"/>
            <a:ext cx="9144000" cy="4462760"/>
          </a:xfrm>
          <a:prstGeom prst="rect">
            <a:avLst/>
          </a:prstGeom>
        </p:spPr>
        <p:txBody>
          <a:bodyPr wrap="square">
            <a:spAutoFit/>
          </a:bodyPr>
          <a:lstStyle/>
          <a:p>
            <a:r>
              <a:rPr lang="en-GB" sz="1200" dirty="0" smtClean="0">
                <a:solidFill>
                  <a:srgbClr val="010000"/>
                </a:solidFill>
              </a:rPr>
              <a:t> </a:t>
            </a:r>
            <a:r>
              <a:rPr lang="en-GB" sz="1200" dirty="0" smtClean="0">
                <a:solidFill>
                  <a:srgbClr val="008000"/>
                </a:solidFill>
              </a:rPr>
              <a:t>// outer loop for parent operations in the queue</a:t>
            </a: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planningBoard.GetOperationInQueue</a:t>
            </a:r>
            <a:r>
              <a:rPr lang="en-GB" sz="1200" dirty="0" smtClean="0">
                <a:solidFill>
                  <a:srgbClr val="010000"/>
                </a:solidFill>
              </a:rPr>
              <a:t>(</a:t>
            </a:r>
            <a:r>
              <a:rPr lang="en-GB" sz="1200" dirty="0" smtClean="0">
                <a:solidFill>
                  <a:srgbClr val="A31515"/>
                </a:solidFill>
              </a:rPr>
              <a:t>"</a:t>
            </a:r>
            <a:r>
              <a:rPr lang="en-GB" sz="1200" dirty="0" err="1" smtClean="0">
                <a:solidFill>
                  <a:srgbClr val="A31515"/>
                </a:solidFill>
              </a:rPr>
              <a:t>JobsQueue</a:t>
            </a:r>
            <a:r>
              <a:rPr lang="en-GB" sz="1200" dirty="0" smtClean="0">
                <a:solidFill>
                  <a:srgbClr val="A31515"/>
                </a:solidFill>
              </a:rPr>
              <a:t>"</a:t>
            </a:r>
            <a:r>
              <a:rPr lang="en-GB" sz="1200" dirty="0" smtClean="0">
                <a:solidFill>
                  <a:srgbClr val="010000"/>
                </a:solidFill>
              </a:rPr>
              <a:t>, 1, </a:t>
            </a:r>
            <a:r>
              <a:rPr lang="en-GB" sz="1200" dirty="0" smtClean="0">
                <a:solidFill>
                  <a:srgbClr val="0000FF"/>
                </a:solidFill>
              </a:rPr>
              <a:t>ref</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planningBoard.RemoveOperationFromQueue</a:t>
            </a:r>
            <a:r>
              <a:rPr lang="en-GB" sz="1200" dirty="0" smtClean="0">
                <a:solidFill>
                  <a:srgbClr val="010000"/>
                </a:solidFill>
              </a:rPr>
              <a:t>(</a:t>
            </a:r>
            <a:r>
              <a:rPr lang="en-GB" sz="1200" dirty="0" smtClean="0">
                <a:solidFill>
                  <a:srgbClr val="A31515"/>
                </a:solidFill>
              </a:rPr>
              <a:t>"</a:t>
            </a:r>
            <a:r>
              <a:rPr lang="en-GB" sz="1200" dirty="0" err="1" smtClean="0">
                <a:solidFill>
                  <a:srgbClr val="A31515"/>
                </a:solidFill>
              </a:rPr>
              <a:t>JobsQueue</a:t>
            </a:r>
            <a:r>
              <a:rPr lang="en-GB" sz="1200" dirty="0" smtClean="0">
                <a:solidFill>
                  <a:srgbClr val="A31515"/>
                </a:solidFill>
              </a:rPr>
              <a:t>"</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&gt; 0) </a:t>
            </a:r>
            <a:r>
              <a:rPr lang="en-GB" sz="1200" dirty="0" smtClean="0">
                <a:solidFill>
                  <a:srgbClr val="008000"/>
                </a:solidFill>
              </a:rPr>
              <a:t>// inner loop for operations of the same family</a:t>
            </a:r>
          </a:p>
          <a:p>
            <a:r>
              <a:rPr lang="en-GB" sz="1200" dirty="0" smtClean="0">
                <a:solidFill>
                  <a:srgbClr val="010000"/>
                </a:solidFill>
              </a:rPr>
              <a:t>                    {</a:t>
            </a:r>
          </a:p>
          <a:p>
            <a:r>
              <a:rPr lang="en-GB" sz="1200" dirty="0" smtClean="0">
                <a:solidFill>
                  <a:srgbClr val="010000"/>
                </a:solidFill>
              </a:rPr>
              <a:t>                        </a:t>
            </a:r>
            <a:r>
              <a:rPr lang="en-GB" sz="1200" dirty="0" err="1" smtClean="0">
                <a:solidFill>
                  <a:srgbClr val="010000"/>
                </a:solidFill>
              </a:rPr>
              <a:t>ResRecs</a:t>
            </a:r>
            <a:r>
              <a:rPr lang="en-GB" sz="1200" dirty="0" smtClean="0">
                <a:solidFill>
                  <a:srgbClr val="010000"/>
                </a:solidFill>
              </a:rPr>
              <a:t>=</a:t>
            </a:r>
            <a:r>
              <a:rPr lang="en-GB" sz="1200" dirty="0" err="1" smtClean="0">
                <a:solidFill>
                  <a:srgbClr val="010000"/>
                </a:solidFill>
              </a:rPr>
              <a:t>planningBoard.FindResources</a:t>
            </a:r>
            <a:r>
              <a:rPr lang="en-GB" sz="1200" dirty="0" smtClean="0">
                <a:solidFill>
                  <a:srgbClr val="010000"/>
                </a:solidFill>
              </a:rPr>
              <a:t>(</a:t>
            </a:r>
            <a:r>
              <a:rPr lang="en-GB" sz="1200" dirty="0" err="1" smtClean="0">
                <a:solidFill>
                  <a:srgbClr val="010000"/>
                </a:solidFill>
              </a:rPr>
              <a:t>opRec</a:t>
            </a:r>
            <a:r>
              <a:rPr lang="en-GB" sz="1200" dirty="0" smtClean="0">
                <a:solidFill>
                  <a:srgbClr val="010000"/>
                </a:solidFill>
              </a:rPr>
              <a:t>);</a:t>
            </a:r>
          </a:p>
          <a:p>
            <a:r>
              <a:rPr lang="en-GB" sz="1200" dirty="0" smtClean="0">
                <a:solidFill>
                  <a:srgbClr val="010000"/>
                </a:solidFill>
              </a:rPr>
              <a:t>                        </a:t>
            </a:r>
            <a:r>
              <a:rPr lang="en-GB" sz="1200" dirty="0" err="1" smtClean="0">
                <a:solidFill>
                  <a:srgbClr val="0000FF"/>
                </a:solidFill>
              </a:rPr>
              <a:t>foreach</a:t>
            </a:r>
            <a:r>
              <a:rPr lang="en-GB" sz="1200" dirty="0" smtClean="0">
                <a:solidFill>
                  <a:srgbClr val="010000"/>
                </a:solidFill>
              </a:rPr>
              <a:t> (</a:t>
            </a:r>
            <a:r>
              <a:rPr lang="en-GB" sz="1200" dirty="0" smtClean="0">
                <a:solidFill>
                  <a:srgbClr val="0000FF"/>
                </a:solidFill>
              </a:rPr>
              <a:t>int</a:t>
            </a:r>
            <a:r>
              <a:rPr lang="en-GB" sz="1200" dirty="0" smtClean="0">
                <a:solidFill>
                  <a:srgbClr val="010000"/>
                </a:solidFill>
              </a:rPr>
              <a:t> </a:t>
            </a:r>
            <a:r>
              <a:rPr lang="en-GB" sz="1200" dirty="0" err="1" smtClean="0">
                <a:solidFill>
                  <a:srgbClr val="010000"/>
                </a:solidFill>
              </a:rPr>
              <a:t>ResRec</a:t>
            </a:r>
            <a:r>
              <a:rPr lang="en-GB" sz="1200" dirty="0" smtClean="0">
                <a:solidFill>
                  <a:srgbClr val="010000"/>
                </a:solidFill>
              </a:rPr>
              <a:t> </a:t>
            </a:r>
            <a:r>
              <a:rPr lang="en-GB" sz="1200" dirty="0" smtClean="0">
                <a:solidFill>
                  <a:srgbClr val="0000FF"/>
                </a:solidFill>
              </a:rPr>
              <a:t>in</a:t>
            </a:r>
            <a:r>
              <a:rPr lang="en-GB" sz="1200" dirty="0" smtClean="0">
                <a:solidFill>
                  <a:srgbClr val="010000"/>
                </a:solidFill>
              </a:rPr>
              <a:t> </a:t>
            </a:r>
            <a:r>
              <a:rPr lang="en-GB" sz="1200" dirty="0" err="1" smtClean="0">
                <a:solidFill>
                  <a:srgbClr val="010000"/>
                </a:solidFill>
              </a:rPr>
              <a:t>ResRecs</a:t>
            </a:r>
            <a:r>
              <a:rPr lang="en-GB" sz="1200" dirty="0" smtClean="0">
                <a:solidFill>
                  <a:srgbClr val="010000"/>
                </a:solidFill>
              </a:rPr>
              <a:t>)</a:t>
            </a:r>
          </a:p>
          <a:p>
            <a:r>
              <a:rPr lang="en-GB" sz="1200" dirty="0" smtClean="0">
                <a:solidFill>
                  <a:srgbClr val="010000"/>
                </a:solidFill>
              </a:rPr>
              <a:t>                        {</a:t>
            </a:r>
          </a:p>
          <a:p>
            <a:r>
              <a:rPr lang="en-GB" sz="1400" b="1" dirty="0" err="1" smtClean="0">
                <a:solidFill>
                  <a:srgbClr val="010000"/>
                </a:solidFill>
              </a:rPr>
              <a:t>opTimes</a:t>
            </a:r>
            <a:r>
              <a:rPr lang="en-GB" sz="1400" b="1" dirty="0" smtClean="0">
                <a:solidFill>
                  <a:srgbClr val="010000"/>
                </a:solidFill>
              </a:rPr>
              <a:t>  = </a:t>
            </a:r>
            <a:r>
              <a:rPr lang="en-GB" sz="1400" b="1" dirty="0" err="1" smtClean="0">
                <a:solidFill>
                  <a:srgbClr val="010000"/>
                </a:solidFill>
              </a:rPr>
              <a:t>planningBoard.TestOperationOnResource</a:t>
            </a:r>
            <a:r>
              <a:rPr lang="en-GB" sz="1400" b="1" dirty="0" smtClean="0">
                <a:solidFill>
                  <a:srgbClr val="010000"/>
                </a:solidFill>
              </a:rPr>
              <a:t>(</a:t>
            </a:r>
            <a:r>
              <a:rPr lang="en-GB" sz="1400" b="1" dirty="0" err="1" smtClean="0">
                <a:solidFill>
                  <a:srgbClr val="010000"/>
                </a:solidFill>
              </a:rPr>
              <a:t>opRec</a:t>
            </a:r>
            <a:r>
              <a:rPr lang="en-GB" sz="1400" b="1" dirty="0" smtClean="0">
                <a:solidFill>
                  <a:srgbClr val="010000"/>
                </a:solidFill>
              </a:rPr>
              <a:t>,  </a:t>
            </a:r>
            <a:r>
              <a:rPr lang="en-GB" sz="1400" b="1" dirty="0" err="1" smtClean="0">
                <a:solidFill>
                  <a:srgbClr val="010000"/>
                </a:solidFill>
              </a:rPr>
              <a:t>ResRec,planningBoard.TerminatorTime</a:t>
            </a:r>
            <a:r>
              <a:rPr lang="en-GB" sz="1400" b="1" dirty="0" smtClean="0">
                <a:solidFill>
                  <a:srgbClr val="010000"/>
                </a:solidFill>
              </a:rPr>
              <a:t>);</a:t>
            </a:r>
          </a:p>
          <a:p>
            <a:endParaRPr lang="en-GB" sz="1400" b="1" dirty="0" smtClean="0">
              <a:solidFill>
                <a:srgbClr val="0000FF"/>
              </a:solidFill>
            </a:endParaRPr>
          </a:p>
          <a:p>
            <a:r>
              <a:rPr lang="en-GB" sz="1400" b="1" dirty="0" smtClean="0">
                <a:solidFill>
                  <a:srgbClr val="0000FF"/>
                </a:solidFill>
              </a:rPr>
              <a:t>if</a:t>
            </a:r>
            <a:r>
              <a:rPr lang="en-GB" sz="1400" b="1" dirty="0" smtClean="0">
                <a:solidFill>
                  <a:srgbClr val="010000"/>
                </a:solidFill>
              </a:rPr>
              <a:t> (</a:t>
            </a:r>
            <a:r>
              <a:rPr lang="en-GB" sz="1400" b="1" dirty="0" err="1" smtClean="0">
                <a:solidFill>
                  <a:srgbClr val="010000"/>
                </a:solidFill>
              </a:rPr>
              <a:t>opTimes</a:t>
            </a:r>
            <a:r>
              <a:rPr lang="en-GB" sz="1400" b="1" dirty="0" smtClean="0">
                <a:solidFill>
                  <a:srgbClr val="010000"/>
                </a:solidFill>
              </a:rPr>
              <a:t> .</a:t>
            </a:r>
            <a:r>
              <a:rPr lang="en-GB" sz="1400" b="1" dirty="0" err="1" smtClean="0">
                <a:solidFill>
                  <a:srgbClr val="010000"/>
                </a:solidFill>
              </a:rPr>
              <a:t>HasValue</a:t>
            </a:r>
            <a:r>
              <a:rPr lang="en-GB" sz="1400" b="1" dirty="0" smtClean="0">
                <a:solidFill>
                  <a:srgbClr val="010000"/>
                </a:solidFill>
              </a:rPr>
              <a:t>)</a:t>
            </a:r>
          </a:p>
          <a:p>
            <a:r>
              <a:rPr lang="en-GB" sz="1400" b="1" dirty="0" smtClean="0">
                <a:solidFill>
                  <a:srgbClr val="010000"/>
                </a:solidFill>
              </a:rPr>
              <a:t>    </a:t>
            </a:r>
            <a:r>
              <a:rPr lang="en-GB" sz="1400" b="1" dirty="0" err="1" smtClean="0">
                <a:solidFill>
                  <a:srgbClr val="010000"/>
                </a:solidFill>
              </a:rPr>
              <a:t>planningBoard.PutOperationOnResource</a:t>
            </a:r>
            <a:r>
              <a:rPr lang="en-GB" sz="1400" b="1" dirty="0" smtClean="0">
                <a:solidFill>
                  <a:srgbClr val="010000"/>
                </a:solidFill>
              </a:rPr>
              <a:t>(</a:t>
            </a:r>
            <a:r>
              <a:rPr lang="en-GB" sz="1400" b="1" dirty="0" err="1" smtClean="0">
                <a:solidFill>
                  <a:srgbClr val="010000"/>
                </a:solidFill>
              </a:rPr>
              <a:t>opRec</a:t>
            </a:r>
            <a:r>
              <a:rPr lang="en-GB" sz="1400" b="1" dirty="0" smtClean="0">
                <a:solidFill>
                  <a:srgbClr val="010000"/>
                </a:solidFill>
              </a:rPr>
              <a:t>, </a:t>
            </a:r>
            <a:r>
              <a:rPr lang="en-GB" sz="1400" b="1" dirty="0" err="1" smtClean="0">
                <a:solidFill>
                  <a:srgbClr val="010000"/>
                </a:solidFill>
              </a:rPr>
              <a:t>ResRec,opTimes</a:t>
            </a:r>
            <a:r>
              <a:rPr lang="en-GB" sz="1400" b="1" dirty="0" smtClean="0">
                <a:solidFill>
                  <a:srgbClr val="010000"/>
                </a:solidFill>
              </a:rPr>
              <a:t> .</a:t>
            </a:r>
            <a:r>
              <a:rPr lang="en-GB" sz="1400" b="1" dirty="0" err="1" smtClean="0">
                <a:solidFill>
                  <a:srgbClr val="010000"/>
                </a:solidFill>
              </a:rPr>
              <a:t>Value.ChangeStart</a:t>
            </a:r>
            <a:r>
              <a:rPr lang="en-GB" sz="1400" b="1" dirty="0" smtClean="0">
                <a:solidFill>
                  <a:srgbClr val="010000"/>
                </a:solidFill>
              </a:rPr>
              <a:t>);</a:t>
            </a:r>
          </a:p>
          <a:p>
            <a:r>
              <a:rPr lang="en-GB" sz="1200" dirty="0" smtClean="0">
                <a:solidFill>
                  <a:srgbClr val="010000"/>
                </a:solidFill>
              </a:rPr>
              <a:t>     </a:t>
            </a:r>
            <a:r>
              <a:rPr lang="en-GB" sz="1200" dirty="0" smtClean="0">
                <a:solidFill>
                  <a:srgbClr val="008000"/>
                </a:solidFill>
              </a:rPr>
              <a:t>// if the operation times had a value</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break</a:t>
            </a:r>
            <a:r>
              <a:rPr lang="en-GB" sz="1200" dirty="0" smtClean="0">
                <a:solidFill>
                  <a:srgbClr val="010000"/>
                </a:solidFill>
              </a:rPr>
              <a:t>; </a:t>
            </a:r>
            <a:r>
              <a:rPr lang="en-GB" sz="1200" dirty="0" smtClean="0">
                <a:solidFill>
                  <a:srgbClr val="008000"/>
                </a:solidFill>
              </a:rPr>
              <a:t>// only do this for the first resource in this simple example</a:t>
            </a:r>
          </a:p>
          <a:p>
            <a:r>
              <a:rPr lang="en-GB" sz="1200" dirty="0" smtClean="0">
                <a:solidFill>
                  <a:srgbClr val="010000"/>
                </a:solidFill>
              </a:rPr>
              <a:t>                        } </a:t>
            </a:r>
            <a:r>
              <a:rPr lang="en-GB" sz="1200" dirty="0" smtClean="0">
                <a:solidFill>
                  <a:srgbClr val="008000"/>
                </a:solidFill>
              </a:rPr>
              <a:t>// for each resource record</a:t>
            </a:r>
          </a:p>
          <a:p>
            <a:endParaRPr lang="en-GB" sz="1200" dirty="0" smtClean="0">
              <a:solidFill>
                <a:srgbClr val="008000"/>
              </a:solidFill>
            </a:endParaRPr>
          </a:p>
          <a:p>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 </a:t>
            </a:r>
            <a:r>
              <a:rPr lang="en-GB" sz="1200" dirty="0" err="1" smtClean="0">
                <a:solidFill>
                  <a:srgbClr val="010000"/>
                </a:solidFill>
              </a:rPr>
              <a:t>planningBoard.GetNextOperation</a:t>
            </a:r>
            <a:r>
              <a:rPr lang="en-GB" sz="1200" dirty="0" smtClean="0">
                <a:solidFill>
                  <a:srgbClr val="010000"/>
                </a:solidFill>
              </a:rPr>
              <a:t>(</a:t>
            </a:r>
            <a:r>
              <a:rPr lang="en-GB" sz="1200" dirty="0" err="1" smtClean="0">
                <a:solidFill>
                  <a:srgbClr val="010000"/>
                </a:solidFill>
              </a:rPr>
              <a:t>opRec</a:t>
            </a:r>
            <a:r>
              <a:rPr lang="en-GB" sz="1200" dirty="0" smtClean="0">
                <a:solidFill>
                  <a:srgbClr val="010000"/>
                </a:solidFill>
              </a:rPr>
              <a:t>, 1);</a:t>
            </a:r>
          </a:p>
          <a:p>
            <a:endParaRPr lang="en-GB" sz="1200" dirty="0" smtClean="0">
              <a:solidFill>
                <a:srgbClr val="010000"/>
              </a:solidFill>
            </a:endParaRPr>
          </a:p>
          <a:p>
            <a:r>
              <a:rPr lang="en-GB" sz="1200" dirty="0" smtClean="0">
                <a:solidFill>
                  <a:srgbClr val="010000"/>
                </a:solidFill>
              </a:rPr>
              <a:t>                    } </a:t>
            </a:r>
            <a:r>
              <a:rPr lang="en-GB" sz="1200" dirty="0" smtClean="0">
                <a:solidFill>
                  <a:srgbClr val="008000"/>
                </a:solidFill>
              </a:rPr>
              <a:t>// whilst there is another operation</a:t>
            </a:r>
          </a:p>
          <a:p>
            <a:r>
              <a:rPr lang="en-GB" sz="1200" dirty="0" smtClean="0">
                <a:solidFill>
                  <a:srgbClr val="010000"/>
                </a:solidFill>
              </a:rPr>
              <a:t>                } </a:t>
            </a:r>
            <a:r>
              <a:rPr lang="en-GB" sz="1200" dirty="0" smtClean="0">
                <a:solidFill>
                  <a:srgbClr val="008000"/>
                </a:solidFill>
              </a:rPr>
              <a:t>// whilst there is another operation in the queue</a:t>
            </a:r>
            <a:endParaRPr lang="en-GB" sz="1200" dirty="0"/>
          </a:p>
        </p:txBody>
      </p:sp>
      <p:sp>
        <p:nvSpPr>
          <p:cNvPr id="2" name="Rounded Rectangle 1"/>
          <p:cNvSpPr/>
          <p:nvPr/>
        </p:nvSpPr>
        <p:spPr>
          <a:xfrm>
            <a:off x="85240" y="3561620"/>
            <a:ext cx="8967319" cy="1506326"/>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973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The Simple Algorithmic Rule</a:t>
            </a:r>
            <a:endParaRPr lang="en-GB" sz="2400" dirty="0"/>
          </a:p>
        </p:txBody>
      </p:sp>
      <p:sp>
        <p:nvSpPr>
          <p:cNvPr id="8" name="TextBox 7"/>
          <p:cNvSpPr txBox="1"/>
          <p:nvPr/>
        </p:nvSpPr>
        <p:spPr>
          <a:xfrm>
            <a:off x="7120105" y="1273503"/>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7" name="Rectangle 6"/>
          <p:cNvSpPr/>
          <p:nvPr/>
        </p:nvSpPr>
        <p:spPr>
          <a:xfrm>
            <a:off x="142844" y="1549163"/>
            <a:ext cx="8858312" cy="4801314"/>
          </a:xfrm>
          <a:prstGeom prst="rect">
            <a:avLst/>
          </a:prstGeom>
        </p:spPr>
        <p:txBody>
          <a:bodyPr wrap="square">
            <a:spAutoFit/>
          </a:bodyPr>
          <a:lstStyle/>
          <a:p>
            <a:r>
              <a:rPr lang="en-GB" sz="1600" dirty="0" smtClean="0">
                <a:solidFill>
                  <a:srgbClr val="010000"/>
                </a:solidFill>
              </a:rPr>
              <a:t> }</a:t>
            </a:r>
          </a:p>
          <a:p>
            <a:r>
              <a:rPr lang="en-GB" sz="1600" dirty="0" smtClean="0">
                <a:solidFill>
                  <a:srgbClr val="010000"/>
                </a:solidFill>
              </a:rPr>
              <a:t>            </a:t>
            </a:r>
            <a:r>
              <a:rPr lang="en-GB" sz="1600" dirty="0" smtClean="0">
                <a:solidFill>
                  <a:srgbClr val="0000FF"/>
                </a:solidFill>
              </a:rPr>
              <a:t>catch</a:t>
            </a:r>
            <a:r>
              <a:rPr lang="en-GB" sz="1600" dirty="0" smtClean="0">
                <a:solidFill>
                  <a:srgbClr val="010000"/>
                </a:solidFill>
              </a:rPr>
              <a:t> (</a:t>
            </a:r>
            <a:r>
              <a:rPr lang="en-GB" sz="1600" dirty="0" smtClean="0">
                <a:solidFill>
                  <a:srgbClr val="2B91AF"/>
                </a:solidFill>
              </a:rPr>
              <a:t>Exception</a:t>
            </a:r>
            <a:r>
              <a:rPr lang="en-GB" sz="1600" dirty="0" smtClean="0">
                <a:solidFill>
                  <a:srgbClr val="010000"/>
                </a:solidFill>
              </a:rPr>
              <a:t> ex)</a:t>
            </a:r>
          </a:p>
          <a:p>
            <a:r>
              <a:rPr lang="en-GB" sz="1600" dirty="0" smtClean="0">
                <a:solidFill>
                  <a:srgbClr val="010000"/>
                </a:solidFill>
              </a:rPr>
              <a:t>            {</a:t>
            </a:r>
          </a:p>
          <a:p>
            <a:r>
              <a:rPr lang="en-GB" sz="1600" dirty="0" smtClean="0">
                <a:solidFill>
                  <a:srgbClr val="010000"/>
                </a:solidFill>
              </a:rPr>
              <a:t>                </a:t>
            </a:r>
            <a:r>
              <a:rPr lang="en-GB" sz="1600" dirty="0" smtClean="0">
                <a:solidFill>
                  <a:srgbClr val="2B91AF"/>
                </a:solidFill>
              </a:rPr>
              <a:t>Exception</a:t>
            </a:r>
            <a:r>
              <a:rPr lang="en-GB" sz="1600" dirty="0" smtClean="0">
                <a:solidFill>
                  <a:srgbClr val="010000"/>
                </a:solidFill>
              </a:rPr>
              <a:t> </a:t>
            </a:r>
            <a:r>
              <a:rPr lang="en-GB" dirty="0" err="1" smtClean="0">
                <a:solidFill>
                  <a:srgbClr val="010000"/>
                </a:solidFill>
              </a:rPr>
              <a:t>preactorException</a:t>
            </a:r>
            <a:r>
              <a:rPr lang="en-GB" sz="1600" dirty="0" smtClean="0">
                <a:solidFill>
                  <a:srgbClr val="010000"/>
                </a:solidFill>
              </a:rPr>
              <a:t> = </a:t>
            </a:r>
            <a:r>
              <a:rPr lang="en-GB" sz="1600" dirty="0" smtClean="0">
                <a:solidFill>
                  <a:srgbClr val="0000FF"/>
                </a:solidFill>
              </a:rPr>
              <a:t>null</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if</a:t>
            </a:r>
            <a:r>
              <a:rPr lang="en-GB" sz="1600" dirty="0" smtClean="0">
                <a:solidFill>
                  <a:srgbClr val="010000"/>
                </a:solidFill>
              </a:rPr>
              <a:t> (</a:t>
            </a:r>
            <a:r>
              <a:rPr lang="en-GB" sz="1600" dirty="0" err="1" smtClean="0">
                <a:solidFill>
                  <a:srgbClr val="010000"/>
                </a:solidFill>
              </a:rPr>
              <a:t>ex.InnerException</a:t>
            </a:r>
            <a:r>
              <a:rPr lang="en-GB" sz="1600" dirty="0" smtClean="0">
                <a:solidFill>
                  <a:srgbClr val="010000"/>
                </a:solidFill>
              </a:rPr>
              <a:t> != </a:t>
            </a:r>
            <a:r>
              <a:rPr lang="en-GB" sz="1600" dirty="0" smtClean="0">
                <a:solidFill>
                  <a:srgbClr val="0000FF"/>
                </a:solidFill>
              </a:rPr>
              <a:t>null</a:t>
            </a:r>
            <a:r>
              <a:rPr lang="en-GB" sz="1600" dirty="0" smtClean="0">
                <a:solidFill>
                  <a:srgbClr val="010000"/>
                </a:solidFill>
              </a:rPr>
              <a:t> &amp;&amp; </a:t>
            </a:r>
            <a:r>
              <a:rPr lang="en-GB" sz="1600" dirty="0" err="1" smtClean="0">
                <a:solidFill>
                  <a:srgbClr val="010000"/>
                </a:solidFill>
              </a:rPr>
              <a:t>ex.InnerException</a:t>
            </a:r>
            <a:r>
              <a:rPr lang="en-GB" sz="1600" dirty="0" smtClean="0">
                <a:solidFill>
                  <a:srgbClr val="010000"/>
                </a:solidFill>
              </a:rPr>
              <a:t> </a:t>
            </a:r>
            <a:r>
              <a:rPr lang="en-GB" sz="1600" dirty="0" smtClean="0">
                <a:solidFill>
                  <a:srgbClr val="0000FF"/>
                </a:solidFill>
              </a:rPr>
              <a:t>is</a:t>
            </a:r>
            <a:r>
              <a:rPr lang="en-GB" sz="1600" dirty="0" smtClean="0">
                <a:solidFill>
                  <a:srgbClr val="010000"/>
                </a:solidFill>
              </a:rPr>
              <a:t> </a:t>
            </a:r>
            <a:r>
              <a:rPr lang="en-GB" sz="1600" dirty="0" err="1" smtClean="0">
                <a:solidFill>
                  <a:srgbClr val="2B91AF"/>
                </a:solidFill>
              </a:rPr>
              <a:t>PreactorException</a:t>
            </a:r>
            <a:r>
              <a:rPr lang="en-GB" sz="1600" dirty="0" smtClean="0">
                <a:solidFill>
                  <a:srgbClr val="010000"/>
                </a:solidFill>
              </a:rPr>
              <a:t>)</a:t>
            </a:r>
          </a:p>
          <a:p>
            <a:r>
              <a:rPr lang="en-GB" sz="1600" dirty="0" smtClean="0">
                <a:solidFill>
                  <a:srgbClr val="010000"/>
                </a:solidFill>
              </a:rPr>
              <a:t>                    </a:t>
            </a:r>
            <a:r>
              <a:rPr lang="en-GB" sz="1600" dirty="0" err="1" smtClean="0">
                <a:solidFill>
                  <a:srgbClr val="010000"/>
                </a:solidFill>
              </a:rPr>
              <a:t>preactorException</a:t>
            </a:r>
            <a:r>
              <a:rPr lang="en-GB" sz="1600" dirty="0" smtClean="0">
                <a:solidFill>
                  <a:srgbClr val="010000"/>
                </a:solidFill>
              </a:rPr>
              <a:t> = </a:t>
            </a:r>
            <a:r>
              <a:rPr lang="en-GB" sz="1600" dirty="0" err="1" smtClean="0">
                <a:solidFill>
                  <a:srgbClr val="010000"/>
                </a:solidFill>
              </a:rPr>
              <a:t>ex.InnerException</a:t>
            </a:r>
            <a:r>
              <a:rPr lang="en-GB" sz="1600" dirty="0" smtClean="0">
                <a:solidFill>
                  <a:srgbClr val="010000"/>
                </a:solidFill>
              </a:rPr>
              <a:t>;</a:t>
            </a:r>
          </a:p>
          <a:p>
            <a:r>
              <a:rPr lang="en-GB" sz="1600" dirty="0" smtClean="0">
                <a:solidFill>
                  <a:srgbClr val="010000"/>
                </a:solidFill>
              </a:rPr>
              <a:t>                </a:t>
            </a:r>
            <a:r>
              <a:rPr lang="en-GB" sz="1600" dirty="0" smtClean="0">
                <a:solidFill>
                  <a:srgbClr val="0000FF"/>
                </a:solidFill>
              </a:rPr>
              <a:t>else</a:t>
            </a:r>
            <a:r>
              <a:rPr lang="en-GB" sz="1600" dirty="0" smtClean="0">
                <a:solidFill>
                  <a:srgbClr val="010000"/>
                </a:solidFill>
              </a:rPr>
              <a:t> </a:t>
            </a:r>
            <a:r>
              <a:rPr lang="en-GB" sz="1600" dirty="0" smtClean="0">
                <a:solidFill>
                  <a:srgbClr val="0000FF"/>
                </a:solidFill>
              </a:rPr>
              <a:t>if</a:t>
            </a:r>
            <a:r>
              <a:rPr lang="en-GB" sz="1600" dirty="0" smtClean="0">
                <a:solidFill>
                  <a:srgbClr val="010000"/>
                </a:solidFill>
              </a:rPr>
              <a:t> (ex </a:t>
            </a:r>
            <a:r>
              <a:rPr lang="en-GB" sz="1600" dirty="0" smtClean="0">
                <a:solidFill>
                  <a:srgbClr val="0000FF"/>
                </a:solidFill>
              </a:rPr>
              <a:t>is</a:t>
            </a:r>
            <a:r>
              <a:rPr lang="en-GB" sz="1600" dirty="0" smtClean="0">
                <a:solidFill>
                  <a:srgbClr val="010000"/>
                </a:solidFill>
              </a:rPr>
              <a:t> </a:t>
            </a:r>
            <a:r>
              <a:rPr lang="en-GB" sz="1600" dirty="0" err="1" smtClean="0">
                <a:solidFill>
                  <a:srgbClr val="2B91AF"/>
                </a:solidFill>
              </a:rPr>
              <a:t>PreactorException</a:t>
            </a:r>
            <a:r>
              <a:rPr lang="en-GB" sz="1600" dirty="0" smtClean="0">
                <a:solidFill>
                  <a:srgbClr val="010000"/>
                </a:solidFill>
              </a:rPr>
              <a:t>)</a:t>
            </a:r>
          </a:p>
          <a:p>
            <a:r>
              <a:rPr lang="en-GB" sz="1600" dirty="0" smtClean="0">
                <a:solidFill>
                  <a:srgbClr val="010000"/>
                </a:solidFill>
              </a:rPr>
              <a:t>                    </a:t>
            </a:r>
            <a:r>
              <a:rPr lang="en-GB" sz="1600" dirty="0" err="1" smtClean="0">
                <a:solidFill>
                  <a:srgbClr val="010000"/>
                </a:solidFill>
              </a:rPr>
              <a:t>preactorException</a:t>
            </a:r>
            <a:r>
              <a:rPr lang="en-GB" sz="1600" dirty="0" smtClean="0">
                <a:solidFill>
                  <a:srgbClr val="010000"/>
                </a:solidFill>
              </a:rPr>
              <a:t> = ex;</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if</a:t>
            </a:r>
            <a:r>
              <a:rPr lang="en-GB" sz="1600" dirty="0" smtClean="0">
                <a:solidFill>
                  <a:srgbClr val="010000"/>
                </a:solidFill>
              </a:rPr>
              <a:t> (</a:t>
            </a:r>
            <a:r>
              <a:rPr lang="en-GB" sz="1600" dirty="0" err="1" smtClean="0">
                <a:solidFill>
                  <a:srgbClr val="010000"/>
                </a:solidFill>
              </a:rPr>
              <a:t>preactorException</a:t>
            </a:r>
            <a:r>
              <a:rPr lang="en-GB" sz="1600" dirty="0" smtClean="0">
                <a:solidFill>
                  <a:srgbClr val="010000"/>
                </a:solidFill>
              </a:rPr>
              <a:t> != </a:t>
            </a:r>
            <a:r>
              <a:rPr lang="en-GB" sz="1600" dirty="0" smtClean="0">
                <a:solidFill>
                  <a:srgbClr val="0000FF"/>
                </a:solidFill>
              </a:rPr>
              <a:t>null</a:t>
            </a:r>
            <a:r>
              <a:rPr lang="en-GB" sz="1600" dirty="0" smtClean="0">
                <a:solidFill>
                  <a:srgbClr val="010000"/>
                </a:solidFill>
              </a:rPr>
              <a:t>)</a:t>
            </a:r>
          </a:p>
          <a:p>
            <a:r>
              <a:rPr lang="en-GB" sz="1600" dirty="0" smtClean="0">
                <a:solidFill>
                  <a:srgbClr val="010000"/>
                </a:solidFill>
              </a:rPr>
              <a:t>                    </a:t>
            </a:r>
            <a:r>
              <a:rPr lang="en-GB" sz="1600" dirty="0" err="1" smtClean="0">
                <a:solidFill>
                  <a:srgbClr val="2B91AF"/>
                </a:solidFill>
              </a:rPr>
              <a:t>MessageBox</a:t>
            </a:r>
            <a:r>
              <a:rPr lang="en-GB" sz="1600" dirty="0" err="1" smtClean="0">
                <a:solidFill>
                  <a:srgbClr val="010000"/>
                </a:solidFill>
              </a:rPr>
              <a:t>.Show</a:t>
            </a:r>
            <a:r>
              <a:rPr lang="en-GB" sz="1600" dirty="0" smtClean="0">
                <a:solidFill>
                  <a:srgbClr val="010000"/>
                </a:solidFill>
              </a:rPr>
              <a:t>(</a:t>
            </a:r>
            <a:r>
              <a:rPr lang="en-GB" sz="1600" dirty="0" err="1" smtClean="0">
                <a:solidFill>
                  <a:srgbClr val="010000"/>
                </a:solidFill>
              </a:rPr>
              <a:t>preactorException.Message</a:t>
            </a:r>
            <a:r>
              <a:rPr lang="en-GB" sz="1600" dirty="0" smtClean="0">
                <a:solidFill>
                  <a:srgbClr val="010000"/>
                </a:solidFill>
              </a:rPr>
              <a:t>, </a:t>
            </a:r>
            <a:r>
              <a:rPr lang="en-GB" sz="1600" dirty="0" smtClean="0">
                <a:solidFill>
                  <a:srgbClr val="A31515"/>
                </a:solidFill>
              </a:rPr>
              <a:t>"Runtime Error in "</a:t>
            </a:r>
            <a:r>
              <a:rPr lang="en-GB" sz="1600" dirty="0" smtClean="0">
                <a:solidFill>
                  <a:srgbClr val="010000"/>
                </a:solidFill>
              </a:rPr>
              <a:t> + </a:t>
            </a:r>
            <a:r>
              <a:rPr lang="en-GB" sz="1600" dirty="0" err="1" smtClean="0">
                <a:solidFill>
                  <a:srgbClr val="010000"/>
                </a:solidFill>
              </a:rPr>
              <a:t>ex.Source</a:t>
            </a:r>
            <a:r>
              <a:rPr lang="en-GB" sz="1600" dirty="0" smtClean="0">
                <a:solidFill>
                  <a:srgbClr val="010000"/>
                </a:solidFill>
              </a:rPr>
              <a:t>,  </a:t>
            </a:r>
            <a:r>
              <a:rPr lang="en-GB" sz="1600" dirty="0" err="1" smtClean="0">
                <a:solidFill>
                  <a:srgbClr val="2B91AF"/>
                </a:solidFill>
              </a:rPr>
              <a:t>MessageBoxButtons</a:t>
            </a:r>
            <a:r>
              <a:rPr lang="en-GB" sz="1600" dirty="0" err="1" smtClean="0">
                <a:solidFill>
                  <a:srgbClr val="010000"/>
                </a:solidFill>
              </a:rPr>
              <a:t>.OK</a:t>
            </a:r>
            <a:r>
              <a:rPr lang="en-GB" sz="1600" dirty="0" smtClean="0">
                <a:solidFill>
                  <a:srgbClr val="010000"/>
                </a:solidFill>
              </a:rPr>
              <a:t>, </a:t>
            </a:r>
            <a:r>
              <a:rPr lang="en-GB" sz="1600" dirty="0" err="1" smtClean="0">
                <a:solidFill>
                  <a:srgbClr val="2B91AF"/>
                </a:solidFill>
              </a:rPr>
              <a:t>MessageBoxIcon</a:t>
            </a:r>
            <a:r>
              <a:rPr lang="en-GB" sz="1600" dirty="0" err="1" smtClean="0">
                <a:solidFill>
                  <a:srgbClr val="010000"/>
                </a:solidFill>
              </a:rPr>
              <a:t>.Error</a:t>
            </a:r>
            <a:r>
              <a:rPr lang="en-GB" sz="1600" dirty="0" smtClean="0">
                <a:solidFill>
                  <a:srgbClr val="010000"/>
                </a:solidFill>
              </a:rPr>
              <a:t>);</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throw</a:t>
            </a:r>
            <a:r>
              <a:rPr lang="en-GB" sz="1600" dirty="0" smtClean="0">
                <a:solidFill>
                  <a:srgbClr val="010000"/>
                </a:solidFill>
              </a:rPr>
              <a:t>;</a:t>
            </a:r>
          </a:p>
          <a:p>
            <a:r>
              <a:rPr lang="en-GB" sz="1600" dirty="0" smtClean="0">
                <a:solidFill>
                  <a:srgbClr val="010000"/>
                </a:solidFill>
              </a:rPr>
              <a:t>            }</a:t>
            </a:r>
          </a:p>
          <a:p>
            <a:endParaRPr lang="en-GB" sz="1600" dirty="0" smtClean="0">
              <a:solidFill>
                <a:srgbClr val="010000"/>
              </a:solidFill>
            </a:endParaRPr>
          </a:p>
          <a:p>
            <a:r>
              <a:rPr lang="en-GB" sz="1600" dirty="0" smtClean="0">
                <a:solidFill>
                  <a:srgbClr val="010000"/>
                </a:solidFill>
              </a:rPr>
              <a:t>            </a:t>
            </a:r>
            <a:r>
              <a:rPr lang="en-GB" sz="1600" dirty="0" smtClean="0">
                <a:solidFill>
                  <a:srgbClr val="0000FF"/>
                </a:solidFill>
              </a:rPr>
              <a:t>return</a:t>
            </a:r>
            <a:r>
              <a:rPr lang="en-GB" sz="1600" dirty="0" smtClean="0">
                <a:solidFill>
                  <a:srgbClr val="010000"/>
                </a:solidFill>
              </a:rPr>
              <a:t> 0;</a:t>
            </a:r>
          </a:p>
          <a:p>
            <a:r>
              <a:rPr lang="en-GB" sz="1600" dirty="0" smtClean="0">
                <a:solidFill>
                  <a:srgbClr val="010000"/>
                </a:solidFill>
              </a:rPr>
              <a:t>        }</a:t>
            </a:r>
            <a:endParaRPr lang="en-GB" sz="1600" dirty="0"/>
          </a:p>
        </p:txBody>
      </p:sp>
    </p:spTree>
    <p:extLst>
      <p:ext uri="{BB962C8B-B14F-4D97-AF65-F5344CB8AC3E}">
        <p14:creationId xmlns:p14="http://schemas.microsoft.com/office/powerpoint/2010/main" val="853757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The Simple Algorithmic Rule</a:t>
            </a:r>
            <a:endParaRPr lang="en-GB" sz="2400" dirty="0"/>
          </a:p>
        </p:txBody>
      </p:sp>
      <p:sp>
        <p:nvSpPr>
          <p:cNvPr id="8" name="TextBox 7"/>
          <p:cNvSpPr txBox="1"/>
          <p:nvPr/>
        </p:nvSpPr>
        <p:spPr>
          <a:xfrm>
            <a:off x="7120104" y="1129812"/>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ectangle 8"/>
          <p:cNvSpPr/>
          <p:nvPr/>
        </p:nvSpPr>
        <p:spPr>
          <a:xfrm>
            <a:off x="142844" y="1785926"/>
            <a:ext cx="8858312" cy="4154984"/>
          </a:xfrm>
          <a:prstGeom prst="rect">
            <a:avLst/>
          </a:prstGeom>
        </p:spPr>
        <p:txBody>
          <a:bodyPr wrap="square">
            <a:spAutoFit/>
          </a:bodyPr>
          <a:lstStyle/>
          <a:p>
            <a:r>
              <a:rPr lang="en-GB" sz="1200" dirty="0" smtClean="0">
                <a:solidFill>
                  <a:srgbClr val="0000FF"/>
                </a:solidFill>
              </a:rPr>
              <a:t>Imports</a:t>
            </a:r>
            <a:r>
              <a:rPr lang="en-GB" sz="1200" dirty="0" smtClean="0">
                <a:solidFill>
                  <a:srgbClr val="010000"/>
                </a:solidFill>
              </a:rPr>
              <a:t> </a:t>
            </a:r>
            <a:r>
              <a:rPr lang="en-GB" sz="1200" dirty="0" err="1" smtClean="0">
                <a:solidFill>
                  <a:srgbClr val="010000"/>
                </a:solidFill>
              </a:rPr>
              <a:t>Preactor.Interop.PreactorObject</a:t>
            </a:r>
            <a:endParaRPr lang="en-GB" sz="1200" dirty="0" smtClean="0">
              <a:solidFill>
                <a:srgbClr val="010000"/>
              </a:solidFill>
            </a:endParaRPr>
          </a:p>
          <a:p>
            <a:r>
              <a:rPr lang="en-GB" sz="1200" dirty="0" smtClean="0">
                <a:solidFill>
                  <a:srgbClr val="0000FF"/>
                </a:solidFill>
              </a:rPr>
              <a:t>Imports</a:t>
            </a:r>
            <a:r>
              <a:rPr lang="en-GB" sz="1200" dirty="0" smtClean="0">
                <a:solidFill>
                  <a:srgbClr val="010000"/>
                </a:solidFill>
              </a:rPr>
              <a:t> Preactor</a:t>
            </a:r>
          </a:p>
          <a:p>
            <a:endParaRPr lang="en-GB" sz="1200" dirty="0" smtClean="0">
              <a:solidFill>
                <a:srgbClr val="010000"/>
              </a:solidFill>
            </a:endParaRPr>
          </a:p>
          <a:p>
            <a:r>
              <a:rPr lang="en-GB" sz="1200" dirty="0" smtClean="0">
                <a:solidFill>
                  <a:srgbClr val="010000"/>
                </a:solidFill>
              </a:rPr>
              <a:t>&lt;</a:t>
            </a:r>
            <a:r>
              <a:rPr lang="en-GB" sz="1200" dirty="0" err="1" smtClean="0">
                <a:solidFill>
                  <a:srgbClr val="010000"/>
                </a:solidFill>
              </a:rPr>
              <a:t>Microsoft.VisualBasic.ComClass</a:t>
            </a:r>
            <a:r>
              <a:rPr lang="en-GB" sz="1200" dirty="0" smtClean="0">
                <a:solidFill>
                  <a:srgbClr val="010000"/>
                </a:solidFill>
              </a:rPr>
              <a:t>(</a:t>
            </a:r>
            <a:r>
              <a:rPr lang="en-GB" sz="1200" dirty="0" smtClean="0">
                <a:solidFill>
                  <a:srgbClr val="A31515"/>
                </a:solidFill>
              </a:rPr>
              <a:t>"35DB1DBC-E4ED-42bc-XYZW-5B2AF097F952"</a:t>
            </a:r>
            <a:r>
              <a:rPr lang="en-GB" sz="1200" dirty="0" smtClean="0">
                <a:solidFill>
                  <a:srgbClr val="010000"/>
                </a:solidFill>
              </a:rPr>
              <a:t>, </a:t>
            </a:r>
            <a:r>
              <a:rPr lang="en-GB" sz="1200" dirty="0" smtClean="0">
                <a:solidFill>
                  <a:srgbClr val="A31515"/>
                </a:solidFill>
              </a:rPr>
              <a:t>"804F3E5F-022F-4be7-XYZW-C4FBBDF6069E"</a:t>
            </a:r>
            <a:r>
              <a:rPr lang="en-GB" sz="1200" dirty="0" smtClean="0">
                <a:solidFill>
                  <a:srgbClr val="010000"/>
                </a:solidFill>
              </a:rPr>
              <a:t>)&gt; _</a:t>
            </a:r>
          </a:p>
          <a:p>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Class</a:t>
            </a:r>
            <a:r>
              <a:rPr lang="en-GB" sz="1200" dirty="0" smtClean="0">
                <a:solidFill>
                  <a:srgbClr val="010000"/>
                </a:solidFill>
              </a:rPr>
              <a:t> </a:t>
            </a:r>
            <a:r>
              <a:rPr lang="en-GB" sz="1200" dirty="0" err="1" smtClean="0">
                <a:solidFill>
                  <a:srgbClr val="010000"/>
                </a:solidFill>
              </a:rPr>
              <a:t>SimpleAlgorithmicVBRule</a:t>
            </a:r>
            <a:endParaRPr lang="en-GB" sz="1200" dirty="0" smtClean="0">
              <a:solidFill>
                <a:srgbClr val="010000"/>
              </a:solidFill>
            </a:endParaRPr>
          </a:p>
          <a:p>
            <a:endParaRPr lang="en-GB" sz="1200" dirty="0" smtClean="0">
              <a:solidFill>
                <a:srgbClr val="010000"/>
              </a:solidFill>
            </a:endParaRP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Function</a:t>
            </a:r>
            <a:r>
              <a:rPr lang="en-GB" sz="1200" dirty="0" smtClean="0">
                <a:solidFill>
                  <a:srgbClr val="010000"/>
                </a:solidFill>
              </a:rPr>
              <a:t> Run(</a:t>
            </a:r>
            <a:r>
              <a:rPr lang="en-GB" sz="1200" dirty="0" err="1" smtClean="0">
                <a:solidFill>
                  <a:srgbClr val="0000FF"/>
                </a:solidFill>
              </a:rPr>
              <a:t>ByRef</a:t>
            </a:r>
            <a:r>
              <a:rPr lang="en-GB" sz="1200" dirty="0" smtClean="0">
                <a:solidFill>
                  <a:srgbClr val="010000"/>
                </a:solidFill>
              </a:rPr>
              <a:t> </a:t>
            </a:r>
            <a:r>
              <a:rPr lang="en-GB" sz="1200" dirty="0" err="1" smtClean="0">
                <a:solidFill>
                  <a:srgbClr val="010000"/>
                </a:solidFill>
              </a:rPr>
              <a:t>preactorComObject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PreactorObj</a:t>
            </a:r>
            <a:r>
              <a:rPr lang="en-GB" sz="1200" dirty="0" smtClean="0">
                <a:solidFill>
                  <a:srgbClr val="010000"/>
                </a:solidFill>
              </a:rPr>
              <a:t>, </a:t>
            </a:r>
            <a:r>
              <a:rPr lang="en-GB" sz="1200" dirty="0" err="1" smtClean="0">
                <a:solidFill>
                  <a:srgbClr val="0000FF"/>
                </a:solidFill>
              </a:rPr>
              <a:t>ByRef</a:t>
            </a:r>
            <a:r>
              <a:rPr lang="en-GB" sz="1200" dirty="0" smtClean="0">
                <a:solidFill>
                  <a:srgbClr val="010000"/>
                </a:solidFill>
              </a:rPr>
              <a:t> </a:t>
            </a:r>
            <a:r>
              <a:rPr lang="en-GB" sz="1200" dirty="0" err="1" smtClean="0">
                <a:solidFill>
                  <a:srgbClr val="010000"/>
                </a:solidFill>
              </a:rPr>
              <a:t>pespComObject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Integer</a:t>
            </a:r>
          </a:p>
          <a:p>
            <a:endParaRPr lang="en-GB" sz="1200" dirty="0" smtClean="0">
              <a:solidFill>
                <a:srgbClr val="0000FF"/>
              </a:solidFill>
            </a:endParaRP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preactor</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IPreactor</a:t>
            </a:r>
            <a:r>
              <a:rPr lang="en-GB" sz="1200" dirty="0" smtClean="0">
                <a:solidFill>
                  <a:srgbClr val="010000"/>
                </a:solidFill>
              </a:rPr>
              <a:t> = </a:t>
            </a:r>
            <a:r>
              <a:rPr lang="en-GB" sz="1200" dirty="0" err="1" smtClean="0">
                <a:solidFill>
                  <a:srgbClr val="010000"/>
                </a:solidFill>
              </a:rPr>
              <a:t>PreactorFactory.CreatePreactorObject</a:t>
            </a:r>
            <a:r>
              <a:rPr lang="en-GB" sz="1200" dirty="0" smtClean="0">
                <a:solidFill>
                  <a:srgbClr val="010000"/>
                </a:solidFill>
              </a:rPr>
              <a:t>(</a:t>
            </a:r>
            <a:r>
              <a:rPr lang="en-GB" sz="1200" dirty="0" err="1" smtClean="0">
                <a:solidFill>
                  <a:srgbClr val="010000"/>
                </a:solidFill>
              </a:rPr>
              <a:t>preactorComObject</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planningboard</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IPlanningBoard</a:t>
            </a:r>
            <a:r>
              <a:rPr lang="en-GB" sz="1200" dirty="0" smtClean="0">
                <a:solidFill>
                  <a:srgbClr val="010000"/>
                </a:solidFill>
              </a:rPr>
              <a:t> = </a:t>
            </a:r>
            <a:r>
              <a:rPr lang="en-GB" sz="1200" dirty="0" err="1" smtClean="0">
                <a:solidFill>
                  <a:srgbClr val="010000"/>
                </a:solidFill>
              </a:rPr>
              <a:t>preactor.PlanningBoard</a:t>
            </a:r>
            <a:endParaRPr lang="en-GB" sz="1200" dirty="0" smtClean="0">
              <a:solidFill>
                <a:srgbClr val="010000"/>
              </a:solidFill>
            </a:endParaRP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ordersTable</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Integer</a:t>
            </a: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Integer</a:t>
            </a: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ResRec</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Integer</a:t>
            </a: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ResRecs</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IEnumerable</a:t>
            </a:r>
            <a:r>
              <a:rPr lang="en-GB" sz="1200" dirty="0" smtClean="0">
                <a:solidFill>
                  <a:srgbClr val="010000"/>
                </a:solidFill>
              </a:rPr>
              <a:t>(</a:t>
            </a:r>
            <a:r>
              <a:rPr lang="en-GB" sz="1200" dirty="0" smtClean="0">
                <a:solidFill>
                  <a:srgbClr val="0000FF"/>
                </a:solidFill>
              </a:rPr>
              <a:t>Of</a:t>
            </a:r>
            <a:r>
              <a:rPr lang="en-GB" sz="1200" dirty="0" smtClean="0">
                <a:solidFill>
                  <a:srgbClr val="010000"/>
                </a:solidFill>
              </a:rPr>
              <a:t> </a:t>
            </a:r>
            <a:r>
              <a:rPr lang="en-GB" sz="1200" dirty="0" smtClean="0">
                <a:solidFill>
                  <a:srgbClr val="0000FF"/>
                </a:solidFill>
              </a:rPr>
              <a:t>Integer</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a:t>
            </a:r>
            <a:r>
              <a:rPr lang="en-GB" sz="1200" dirty="0" err="1" smtClean="0">
                <a:solidFill>
                  <a:srgbClr val="010000"/>
                </a:solidFill>
              </a:rPr>
              <a:t>opTimes</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Nullable</a:t>
            </a:r>
            <a:r>
              <a:rPr lang="en-GB" sz="1200" dirty="0" smtClean="0">
                <a:solidFill>
                  <a:srgbClr val="010000"/>
                </a:solidFill>
              </a:rPr>
              <a:t>(</a:t>
            </a:r>
            <a:r>
              <a:rPr lang="en-GB" sz="1200" dirty="0" smtClean="0">
                <a:solidFill>
                  <a:srgbClr val="0000FF"/>
                </a:solidFill>
              </a:rPr>
              <a:t>Of</a:t>
            </a:r>
            <a:r>
              <a:rPr lang="en-GB" sz="1200" dirty="0" smtClean="0">
                <a:solidFill>
                  <a:srgbClr val="010000"/>
                </a:solidFill>
              </a:rPr>
              <a:t> </a:t>
            </a:r>
            <a:r>
              <a:rPr lang="en-GB" sz="1200" dirty="0" err="1" smtClean="0">
                <a:solidFill>
                  <a:srgbClr val="010000"/>
                </a:solidFill>
              </a:rPr>
              <a:t>Preactor.opTimes</a:t>
            </a:r>
            <a:r>
              <a:rPr lang="en-GB" sz="1200" dirty="0" smtClean="0">
                <a:solidFill>
                  <a:srgbClr val="010000"/>
                </a:solidFill>
              </a:rPr>
              <a:t> )</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010000"/>
                </a:solidFill>
              </a:rPr>
              <a:t>ordersTable</a:t>
            </a:r>
            <a:r>
              <a:rPr lang="en-GB" sz="1200" dirty="0" smtClean="0">
                <a:solidFill>
                  <a:srgbClr val="010000"/>
                </a:solidFill>
              </a:rPr>
              <a:t> = </a:t>
            </a:r>
            <a:r>
              <a:rPr lang="en-GB" sz="1200" dirty="0" err="1" smtClean="0">
                <a:solidFill>
                  <a:srgbClr val="010000"/>
                </a:solidFill>
              </a:rPr>
              <a:t>preactor.FindFirstClassificationString</a:t>
            </a:r>
            <a:r>
              <a:rPr lang="en-GB" sz="1200" dirty="0" smtClean="0">
                <a:solidFill>
                  <a:srgbClr val="010000"/>
                </a:solidFill>
              </a:rPr>
              <a:t>(</a:t>
            </a:r>
            <a:r>
              <a:rPr lang="en-GB" sz="1200" dirty="0" smtClean="0">
                <a:solidFill>
                  <a:srgbClr val="A31515"/>
                </a:solidFill>
              </a:rPr>
              <a:t>"LAUNCH TIME"</a:t>
            </a:r>
            <a:r>
              <a:rPr lang="en-GB" sz="1200" dirty="0" smtClean="0">
                <a:solidFill>
                  <a:srgbClr val="010000"/>
                </a:solidFill>
              </a:rPr>
              <a:t>).</a:t>
            </a:r>
            <a:r>
              <a:rPr lang="en-GB" sz="1200" dirty="0" err="1" smtClean="0">
                <a:solidFill>
                  <a:srgbClr val="010000"/>
                </a:solidFill>
              </a:rPr>
              <a:t>Value.FormatNumber</a:t>
            </a:r>
            <a:endParaRPr lang="en-GB" sz="1200" dirty="0" smtClean="0">
              <a:solidFill>
                <a:srgbClr val="010000"/>
              </a:solidFill>
            </a:endParaRPr>
          </a:p>
          <a:p>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 0</a:t>
            </a:r>
          </a:p>
          <a:p>
            <a:r>
              <a:rPr lang="en-GB" sz="1200" dirty="0" smtClean="0">
                <a:solidFill>
                  <a:srgbClr val="010000"/>
                </a:solidFill>
              </a:rPr>
              <a:t>        </a:t>
            </a:r>
            <a:r>
              <a:rPr lang="en-GB" sz="1200" dirty="0" err="1" smtClean="0">
                <a:solidFill>
                  <a:srgbClr val="010000"/>
                </a:solidFill>
              </a:rPr>
              <a:t>CreateRankedParentQueue</a:t>
            </a:r>
            <a:r>
              <a:rPr lang="en-GB" sz="1200" dirty="0" smtClean="0">
                <a:solidFill>
                  <a:srgbClr val="010000"/>
                </a:solidFill>
              </a:rPr>
              <a:t>(</a:t>
            </a:r>
            <a:r>
              <a:rPr lang="en-GB" sz="1200" dirty="0" err="1" smtClean="0">
                <a:solidFill>
                  <a:srgbClr val="010000"/>
                </a:solidFill>
              </a:rPr>
              <a:t>preactor</a:t>
            </a:r>
            <a:r>
              <a:rPr lang="en-GB" sz="1200" dirty="0" smtClean="0">
                <a:solidFill>
                  <a:srgbClr val="010000"/>
                </a:solidFill>
              </a:rPr>
              <a:t>, </a:t>
            </a:r>
            <a:r>
              <a:rPr lang="en-GB" sz="1200" dirty="0" err="1" smtClean="0">
                <a:solidFill>
                  <a:srgbClr val="010000"/>
                </a:solidFill>
              </a:rPr>
              <a:t>planningboard</a:t>
            </a:r>
            <a:r>
              <a:rPr lang="en-GB" sz="1200" dirty="0" smtClean="0">
                <a:solidFill>
                  <a:srgbClr val="010000"/>
                </a:solidFill>
              </a:rPr>
              <a:t>, </a:t>
            </a:r>
            <a:r>
              <a:rPr lang="en-GB" sz="1200" dirty="0" err="1" smtClean="0">
                <a:solidFill>
                  <a:srgbClr val="010000"/>
                </a:solidFill>
              </a:rPr>
              <a:t>ordersTable</a:t>
            </a:r>
            <a:r>
              <a:rPr lang="en-GB" sz="1200" dirty="0" smtClean="0">
                <a:solidFill>
                  <a:srgbClr val="010000"/>
                </a:solidFill>
              </a:rPr>
              <a:t>, </a:t>
            </a:r>
            <a:r>
              <a:rPr lang="en-GB" sz="1200" dirty="0" smtClean="0">
                <a:solidFill>
                  <a:srgbClr val="A31515"/>
                </a:solidFill>
              </a:rPr>
              <a:t>"</a:t>
            </a:r>
            <a:r>
              <a:rPr lang="en-GB" sz="1200" dirty="0" err="1" smtClean="0">
                <a:solidFill>
                  <a:srgbClr val="A31515"/>
                </a:solidFill>
              </a:rPr>
              <a:t>JobsQueue</a:t>
            </a:r>
            <a:r>
              <a:rPr lang="en-GB" sz="1200" dirty="0" smtClean="0">
                <a:solidFill>
                  <a:srgbClr val="A31515"/>
                </a:solidFill>
              </a:rPr>
              <a:t>"</a:t>
            </a:r>
            <a:r>
              <a:rPr lang="en-GB" sz="1200" dirty="0" smtClean="0">
                <a:solidFill>
                  <a:srgbClr val="010000"/>
                </a:solidFill>
              </a:rPr>
              <a:t>)</a:t>
            </a:r>
            <a:endParaRPr lang="en-GB" sz="1200" dirty="0"/>
          </a:p>
        </p:txBody>
      </p:sp>
    </p:spTree>
    <p:extLst>
      <p:ext uri="{BB962C8B-B14F-4D97-AF65-F5344CB8AC3E}">
        <p14:creationId xmlns:p14="http://schemas.microsoft.com/office/powerpoint/2010/main" val="170599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4244" y="3561620"/>
            <a:ext cx="8998316" cy="1506326"/>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p:cNvSpPr>
            <a:spLocks noGrp="1"/>
          </p:cNvSpPr>
          <p:nvPr>
            <p:ph type="title"/>
          </p:nvPr>
        </p:nvSpPr>
        <p:spPr>
          <a:xfrm>
            <a:off x="822960" y="599727"/>
            <a:ext cx="8321039" cy="534121"/>
          </a:xfrm>
        </p:spPr>
        <p:txBody>
          <a:bodyPr/>
          <a:lstStyle/>
          <a:p>
            <a:r>
              <a:rPr lang="en-GB" dirty="0" smtClean="0"/>
              <a:t>Algorithmic Scheduling Example</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The Simple Algorithmic Rule</a:t>
            </a:r>
            <a:endParaRPr lang="en-GB" sz="2400" dirty="0"/>
          </a:p>
        </p:txBody>
      </p:sp>
      <p:sp>
        <p:nvSpPr>
          <p:cNvPr id="8" name="TextBox 7"/>
          <p:cNvSpPr txBox="1"/>
          <p:nvPr/>
        </p:nvSpPr>
        <p:spPr>
          <a:xfrm>
            <a:off x="7120105" y="1273503"/>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7" name="Rectangle 6"/>
          <p:cNvSpPr/>
          <p:nvPr/>
        </p:nvSpPr>
        <p:spPr>
          <a:xfrm>
            <a:off x="142844" y="1772816"/>
            <a:ext cx="8858312" cy="5047536"/>
          </a:xfrm>
          <a:prstGeom prst="rect">
            <a:avLst/>
          </a:prstGeom>
        </p:spPr>
        <p:txBody>
          <a:bodyPr wrap="square">
            <a:spAutoFit/>
          </a:bodyPr>
          <a:lstStyle/>
          <a:p>
            <a:endParaRPr lang="en-GB" sz="1200" dirty="0" smtClean="0"/>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planningboard.GetOperationInQueue</a:t>
            </a:r>
            <a:r>
              <a:rPr lang="en-GB" sz="1200" dirty="0" smtClean="0">
                <a:solidFill>
                  <a:srgbClr val="010000"/>
                </a:solidFill>
              </a:rPr>
              <a:t>(</a:t>
            </a:r>
            <a:r>
              <a:rPr lang="en-GB" sz="1200" dirty="0" smtClean="0">
                <a:solidFill>
                  <a:srgbClr val="A31515"/>
                </a:solidFill>
              </a:rPr>
              <a:t>"</a:t>
            </a:r>
            <a:r>
              <a:rPr lang="en-GB" sz="1200" dirty="0" err="1" smtClean="0">
                <a:solidFill>
                  <a:srgbClr val="A31515"/>
                </a:solidFill>
              </a:rPr>
              <a:t>JobsQueue</a:t>
            </a:r>
            <a:r>
              <a:rPr lang="en-GB" sz="1200" dirty="0" smtClean="0">
                <a:solidFill>
                  <a:srgbClr val="A31515"/>
                </a:solidFill>
              </a:rPr>
              <a:t>"</a:t>
            </a:r>
            <a:r>
              <a:rPr lang="en-GB" sz="1200" dirty="0" smtClean="0">
                <a:solidFill>
                  <a:srgbClr val="010000"/>
                </a:solidFill>
              </a:rPr>
              <a:t>, 1, </a:t>
            </a:r>
            <a:r>
              <a:rPr lang="en-GB" sz="1200" dirty="0" err="1" smtClean="0">
                <a:solidFill>
                  <a:srgbClr val="010000"/>
                </a:solidFill>
              </a:rPr>
              <a:t>opRec</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010000"/>
                </a:solidFill>
              </a:rPr>
              <a:t>planningboard.RemoveOperationFromQueue</a:t>
            </a:r>
            <a:r>
              <a:rPr lang="en-GB" sz="1200" dirty="0" smtClean="0">
                <a:solidFill>
                  <a:srgbClr val="010000"/>
                </a:solidFill>
              </a:rPr>
              <a:t>(</a:t>
            </a:r>
            <a:r>
              <a:rPr lang="en-GB" sz="1200" dirty="0" smtClean="0">
                <a:solidFill>
                  <a:srgbClr val="A31515"/>
                </a:solidFill>
              </a:rPr>
              <a:t>"</a:t>
            </a:r>
            <a:r>
              <a:rPr lang="en-GB" sz="1200" dirty="0" err="1" smtClean="0">
                <a:solidFill>
                  <a:srgbClr val="A31515"/>
                </a:solidFill>
              </a:rPr>
              <a:t>JobsQueue</a:t>
            </a:r>
            <a:r>
              <a:rPr lang="en-GB" sz="1200" dirty="0" smtClean="0">
                <a:solidFill>
                  <a:srgbClr val="A31515"/>
                </a:solidFill>
              </a:rPr>
              <a:t>"</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&gt; 0) </a:t>
            </a:r>
            <a:r>
              <a:rPr lang="en-GB" sz="1200" dirty="0" smtClean="0">
                <a:solidFill>
                  <a:srgbClr val="008000"/>
                </a:solidFill>
              </a:rPr>
              <a:t>' inner loop for operations of the same family</a:t>
            </a:r>
          </a:p>
          <a:p>
            <a:endParaRPr lang="en-GB" sz="1200" dirty="0" smtClean="0">
              <a:solidFill>
                <a:srgbClr val="008000"/>
              </a:solidFill>
            </a:endParaRPr>
          </a:p>
          <a:p>
            <a:r>
              <a:rPr lang="en-GB" sz="1200" dirty="0" smtClean="0">
                <a:solidFill>
                  <a:srgbClr val="010000"/>
                </a:solidFill>
              </a:rPr>
              <a:t>                </a:t>
            </a:r>
            <a:r>
              <a:rPr lang="en-GB" sz="1200" dirty="0" err="1" smtClean="0">
                <a:solidFill>
                  <a:srgbClr val="010000"/>
                </a:solidFill>
              </a:rPr>
              <a:t>ResRecs</a:t>
            </a:r>
            <a:r>
              <a:rPr lang="en-GB" sz="1200" dirty="0" smtClean="0">
                <a:solidFill>
                  <a:srgbClr val="010000"/>
                </a:solidFill>
              </a:rPr>
              <a:t> = </a:t>
            </a:r>
            <a:r>
              <a:rPr lang="en-GB" sz="1200" dirty="0" err="1" smtClean="0">
                <a:solidFill>
                  <a:srgbClr val="010000"/>
                </a:solidFill>
              </a:rPr>
              <a:t>planningboard.FindResources</a:t>
            </a:r>
            <a:r>
              <a:rPr lang="en-GB" sz="1200" dirty="0" smtClean="0">
                <a:solidFill>
                  <a:srgbClr val="010000"/>
                </a:solidFill>
              </a:rPr>
              <a:t>(</a:t>
            </a:r>
            <a:r>
              <a:rPr lang="en-GB" sz="1200" dirty="0" err="1" smtClean="0">
                <a:solidFill>
                  <a:srgbClr val="010000"/>
                </a:solidFill>
              </a:rPr>
              <a:t>opRec</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For</a:t>
            </a:r>
            <a:r>
              <a:rPr lang="en-GB" sz="1200" dirty="0" smtClean="0">
                <a:solidFill>
                  <a:srgbClr val="010000"/>
                </a:solidFill>
              </a:rPr>
              <a:t> </a:t>
            </a:r>
            <a:r>
              <a:rPr lang="en-GB" sz="1200" dirty="0" smtClean="0">
                <a:solidFill>
                  <a:srgbClr val="0000FF"/>
                </a:solidFill>
              </a:rPr>
              <a:t>Each</a:t>
            </a:r>
            <a:r>
              <a:rPr lang="en-GB" sz="1200" dirty="0" smtClean="0">
                <a:solidFill>
                  <a:srgbClr val="010000"/>
                </a:solidFill>
              </a:rPr>
              <a:t> </a:t>
            </a:r>
            <a:r>
              <a:rPr lang="en-GB" sz="1200" dirty="0" err="1" smtClean="0">
                <a:solidFill>
                  <a:srgbClr val="010000"/>
                </a:solidFill>
              </a:rPr>
              <a:t>ResRec</a:t>
            </a:r>
            <a:r>
              <a:rPr lang="en-GB" sz="1200" dirty="0" smtClean="0">
                <a:solidFill>
                  <a:srgbClr val="010000"/>
                </a:solidFill>
              </a:rPr>
              <a:t> </a:t>
            </a:r>
            <a:r>
              <a:rPr lang="en-GB" sz="1200" dirty="0" smtClean="0">
                <a:solidFill>
                  <a:srgbClr val="0000FF"/>
                </a:solidFill>
              </a:rPr>
              <a:t>In</a:t>
            </a:r>
            <a:r>
              <a:rPr lang="en-GB" sz="1200" dirty="0" smtClean="0">
                <a:solidFill>
                  <a:srgbClr val="010000"/>
                </a:solidFill>
              </a:rPr>
              <a:t> </a:t>
            </a:r>
            <a:r>
              <a:rPr lang="en-GB" sz="1200" dirty="0" err="1" smtClean="0">
                <a:solidFill>
                  <a:srgbClr val="010000"/>
                </a:solidFill>
              </a:rPr>
              <a:t>ResRecs</a:t>
            </a:r>
            <a:endParaRPr lang="en-GB" sz="1200" dirty="0" smtClean="0">
              <a:solidFill>
                <a:srgbClr val="010000"/>
              </a:solidFill>
            </a:endParaRPr>
          </a:p>
          <a:p>
            <a:endParaRPr lang="en-GB" sz="1400" b="1" dirty="0">
              <a:solidFill>
                <a:srgbClr val="010000"/>
              </a:solidFill>
            </a:endParaRPr>
          </a:p>
          <a:p>
            <a:r>
              <a:rPr lang="en-GB" sz="1400" b="1" dirty="0" err="1" smtClean="0">
                <a:solidFill>
                  <a:srgbClr val="010000"/>
                </a:solidFill>
              </a:rPr>
              <a:t>opTimes</a:t>
            </a:r>
            <a:r>
              <a:rPr lang="en-GB" sz="1400" b="1" dirty="0" smtClean="0">
                <a:solidFill>
                  <a:srgbClr val="010000"/>
                </a:solidFill>
              </a:rPr>
              <a:t>  = </a:t>
            </a:r>
            <a:r>
              <a:rPr lang="en-GB" sz="1400" b="1" dirty="0" err="1" smtClean="0">
                <a:solidFill>
                  <a:srgbClr val="010000"/>
                </a:solidFill>
              </a:rPr>
              <a:t>planningboard.TestOperationOnResource</a:t>
            </a:r>
            <a:r>
              <a:rPr lang="en-GB" sz="1400" b="1" dirty="0" smtClean="0">
                <a:solidFill>
                  <a:srgbClr val="010000"/>
                </a:solidFill>
              </a:rPr>
              <a:t>(</a:t>
            </a:r>
            <a:r>
              <a:rPr lang="en-GB" sz="1400" b="1" dirty="0" err="1" smtClean="0">
                <a:solidFill>
                  <a:srgbClr val="010000"/>
                </a:solidFill>
              </a:rPr>
              <a:t>opRec</a:t>
            </a:r>
            <a:r>
              <a:rPr lang="en-GB" sz="1400" b="1" dirty="0" smtClean="0">
                <a:solidFill>
                  <a:srgbClr val="010000"/>
                </a:solidFill>
              </a:rPr>
              <a:t>, </a:t>
            </a:r>
            <a:r>
              <a:rPr lang="en-GB" sz="1400" b="1" dirty="0" err="1" smtClean="0">
                <a:solidFill>
                  <a:srgbClr val="010000"/>
                </a:solidFill>
              </a:rPr>
              <a:t>ResRec</a:t>
            </a:r>
            <a:r>
              <a:rPr lang="en-GB" sz="1400" b="1" dirty="0" smtClean="0">
                <a:solidFill>
                  <a:srgbClr val="010000"/>
                </a:solidFill>
              </a:rPr>
              <a:t>, </a:t>
            </a:r>
            <a:r>
              <a:rPr lang="en-GB" sz="1400" b="1" dirty="0" err="1" smtClean="0">
                <a:solidFill>
                  <a:srgbClr val="010000"/>
                </a:solidFill>
              </a:rPr>
              <a:t>planningboard.TerminatorTime</a:t>
            </a:r>
            <a:r>
              <a:rPr lang="en-GB" sz="1400" b="1" dirty="0" smtClean="0">
                <a:solidFill>
                  <a:srgbClr val="010000"/>
                </a:solidFill>
              </a:rPr>
              <a:t>)</a:t>
            </a:r>
          </a:p>
          <a:p>
            <a:endParaRPr lang="en-GB" sz="1400" b="1" dirty="0" smtClean="0">
              <a:solidFill>
                <a:srgbClr val="010000"/>
              </a:solidFill>
            </a:endParaRPr>
          </a:p>
          <a:p>
            <a:r>
              <a:rPr lang="en-GB" sz="1400" b="1" dirty="0" smtClean="0">
                <a:solidFill>
                  <a:srgbClr val="0000FF"/>
                </a:solidFill>
              </a:rPr>
              <a:t>    If</a:t>
            </a:r>
            <a:r>
              <a:rPr lang="en-GB" sz="1400" b="1" dirty="0" smtClean="0">
                <a:solidFill>
                  <a:srgbClr val="010000"/>
                </a:solidFill>
              </a:rPr>
              <a:t> (</a:t>
            </a:r>
            <a:r>
              <a:rPr lang="en-GB" sz="1400" b="1" dirty="0" err="1" smtClean="0">
                <a:solidFill>
                  <a:srgbClr val="010000"/>
                </a:solidFill>
              </a:rPr>
              <a:t>opTimes</a:t>
            </a:r>
            <a:r>
              <a:rPr lang="en-GB" sz="1400" b="1" dirty="0" smtClean="0">
                <a:solidFill>
                  <a:srgbClr val="010000"/>
                </a:solidFill>
              </a:rPr>
              <a:t> .</a:t>
            </a:r>
            <a:r>
              <a:rPr lang="en-GB" sz="1400" b="1" dirty="0" err="1" smtClean="0">
                <a:solidFill>
                  <a:srgbClr val="010000"/>
                </a:solidFill>
              </a:rPr>
              <a:t>HasValue</a:t>
            </a:r>
            <a:r>
              <a:rPr lang="en-GB" sz="1400" b="1" dirty="0" smtClean="0">
                <a:solidFill>
                  <a:srgbClr val="010000"/>
                </a:solidFill>
              </a:rPr>
              <a:t>) </a:t>
            </a:r>
            <a:r>
              <a:rPr lang="en-GB" sz="1400" b="1" dirty="0" smtClean="0">
                <a:solidFill>
                  <a:srgbClr val="0000FF"/>
                </a:solidFill>
              </a:rPr>
              <a:t>Then</a:t>
            </a:r>
          </a:p>
          <a:p>
            <a:r>
              <a:rPr lang="en-GB" sz="1400" b="1" dirty="0" smtClean="0">
                <a:solidFill>
                  <a:srgbClr val="010000"/>
                </a:solidFill>
              </a:rPr>
              <a:t>        </a:t>
            </a:r>
            <a:r>
              <a:rPr lang="en-GB" sz="1400" b="1" dirty="0" err="1" smtClean="0">
                <a:solidFill>
                  <a:srgbClr val="010000"/>
                </a:solidFill>
              </a:rPr>
              <a:t>planningboard.PutOperationOnResource</a:t>
            </a:r>
            <a:r>
              <a:rPr lang="en-GB" sz="1400" b="1" dirty="0" smtClean="0">
                <a:solidFill>
                  <a:srgbClr val="010000"/>
                </a:solidFill>
              </a:rPr>
              <a:t>(</a:t>
            </a:r>
            <a:r>
              <a:rPr lang="en-GB" sz="1400" b="1" dirty="0" err="1" smtClean="0">
                <a:solidFill>
                  <a:srgbClr val="010000"/>
                </a:solidFill>
              </a:rPr>
              <a:t>opRec</a:t>
            </a:r>
            <a:r>
              <a:rPr lang="en-GB" sz="1400" b="1" dirty="0" smtClean="0">
                <a:solidFill>
                  <a:srgbClr val="010000"/>
                </a:solidFill>
              </a:rPr>
              <a:t>, </a:t>
            </a:r>
            <a:r>
              <a:rPr lang="en-GB" sz="1400" b="1" dirty="0" err="1" smtClean="0">
                <a:solidFill>
                  <a:srgbClr val="010000"/>
                </a:solidFill>
              </a:rPr>
              <a:t>ResRec</a:t>
            </a:r>
            <a:r>
              <a:rPr lang="en-GB" sz="1400" b="1" dirty="0" smtClean="0">
                <a:solidFill>
                  <a:srgbClr val="010000"/>
                </a:solidFill>
              </a:rPr>
              <a:t>, </a:t>
            </a:r>
            <a:r>
              <a:rPr lang="en-GB" sz="1400" b="1" dirty="0" err="1" smtClean="0">
                <a:solidFill>
                  <a:srgbClr val="010000"/>
                </a:solidFill>
              </a:rPr>
              <a:t>opTimes</a:t>
            </a:r>
            <a:r>
              <a:rPr lang="en-GB" sz="1400" b="1" dirty="0" smtClean="0">
                <a:solidFill>
                  <a:srgbClr val="010000"/>
                </a:solidFill>
              </a:rPr>
              <a:t> .</a:t>
            </a:r>
            <a:r>
              <a:rPr lang="en-GB" sz="1400" b="1" dirty="0" err="1" smtClean="0">
                <a:solidFill>
                  <a:srgbClr val="010000"/>
                </a:solidFill>
              </a:rPr>
              <a:t>Value.ChangeStart</a:t>
            </a:r>
            <a:r>
              <a:rPr lang="en-GB" sz="1400" b="1" dirty="0" smtClean="0">
                <a:solidFill>
                  <a:srgbClr val="010000"/>
                </a:solidFill>
              </a:rPr>
              <a:t>)</a:t>
            </a:r>
          </a:p>
          <a:p>
            <a:r>
              <a:rPr lang="en-GB" sz="1200" dirty="0" smtClean="0">
                <a:solidFill>
                  <a:srgbClr val="010000"/>
                </a:solidFill>
              </a:rPr>
              <a:t>          </a:t>
            </a:r>
            <a:r>
              <a:rPr lang="en-GB" sz="1200" dirty="0" smtClean="0">
                <a:solidFill>
                  <a:srgbClr val="008000"/>
                </a:solidFill>
              </a:rPr>
              <a:t>' if the operation times had a value</a:t>
            </a:r>
          </a:p>
          <a:p>
            <a:r>
              <a:rPr lang="en-GB" sz="1200" dirty="0" smtClean="0">
                <a:solidFill>
                  <a:srgbClr val="0000FF"/>
                </a:solidFill>
              </a:rPr>
              <a:t>    End</a:t>
            </a:r>
            <a:r>
              <a:rPr lang="en-GB" sz="1200" dirty="0" smtClean="0">
                <a:solidFill>
                  <a:srgbClr val="010000"/>
                </a:solidFill>
              </a:rPr>
              <a:t> </a:t>
            </a:r>
            <a:r>
              <a:rPr lang="en-GB" sz="1200" dirty="0" smtClean="0">
                <a:solidFill>
                  <a:srgbClr val="0000FF"/>
                </a:solidFill>
              </a:rPr>
              <a:t>If</a:t>
            </a:r>
          </a:p>
          <a:p>
            <a:r>
              <a:rPr lang="en-GB" sz="1200" dirty="0" smtClean="0">
                <a:solidFill>
                  <a:srgbClr val="010000"/>
                </a:solidFill>
              </a:rPr>
              <a:t>    </a:t>
            </a:r>
            <a:r>
              <a:rPr lang="en-GB" sz="1200" dirty="0" smtClean="0">
                <a:solidFill>
                  <a:srgbClr val="0000FF"/>
                </a:solidFill>
              </a:rPr>
              <a:t>Exit</a:t>
            </a:r>
            <a:r>
              <a:rPr lang="en-GB" sz="1200" dirty="0" smtClean="0">
                <a:solidFill>
                  <a:srgbClr val="010000"/>
                </a:solidFill>
              </a:rPr>
              <a:t> </a:t>
            </a:r>
            <a:r>
              <a:rPr lang="en-GB" sz="1200" dirty="0" smtClean="0">
                <a:solidFill>
                  <a:srgbClr val="0000FF"/>
                </a:solidFill>
              </a:rPr>
              <a:t>For</a:t>
            </a:r>
            <a:r>
              <a:rPr lang="en-GB" sz="1200" dirty="0" smtClean="0">
                <a:solidFill>
                  <a:srgbClr val="010000"/>
                </a:solidFill>
              </a:rPr>
              <a:t> </a:t>
            </a:r>
            <a:r>
              <a:rPr lang="en-GB" sz="1200" dirty="0" smtClean="0">
                <a:solidFill>
                  <a:srgbClr val="008000"/>
                </a:solidFill>
              </a:rPr>
              <a:t>' only do this for the first resource in this simple example</a:t>
            </a:r>
          </a:p>
          <a:p>
            <a:r>
              <a:rPr lang="en-GB" sz="1200" dirty="0" smtClean="0">
                <a:solidFill>
                  <a:srgbClr val="0000FF"/>
                </a:solidFill>
              </a:rPr>
              <a:t>Next</a:t>
            </a:r>
            <a:r>
              <a:rPr lang="en-GB" sz="1200" dirty="0" smtClean="0">
                <a:solidFill>
                  <a:srgbClr val="010000"/>
                </a:solidFill>
              </a:rPr>
              <a:t> </a:t>
            </a:r>
            <a:r>
              <a:rPr lang="en-GB" sz="1200" dirty="0" smtClean="0">
                <a:solidFill>
                  <a:srgbClr val="008000"/>
                </a:solidFill>
              </a:rPr>
              <a:t>' for each resource record</a:t>
            </a:r>
          </a:p>
          <a:p>
            <a:endParaRPr lang="en-GB" sz="1200" dirty="0" smtClean="0">
              <a:solidFill>
                <a:srgbClr val="008000"/>
              </a:solidFill>
            </a:endParaRPr>
          </a:p>
          <a:p>
            <a:r>
              <a:rPr lang="en-GB" sz="1200" dirty="0" smtClean="0">
                <a:solidFill>
                  <a:srgbClr val="010000"/>
                </a:solidFill>
              </a:rPr>
              <a:t>                </a:t>
            </a:r>
            <a:r>
              <a:rPr lang="en-GB" sz="1200" dirty="0" err="1" smtClean="0">
                <a:solidFill>
                  <a:srgbClr val="010000"/>
                </a:solidFill>
              </a:rPr>
              <a:t>opRec</a:t>
            </a:r>
            <a:r>
              <a:rPr lang="en-GB" sz="1200" dirty="0" smtClean="0">
                <a:solidFill>
                  <a:srgbClr val="010000"/>
                </a:solidFill>
              </a:rPr>
              <a:t> = </a:t>
            </a:r>
            <a:r>
              <a:rPr lang="en-GB" sz="1200" dirty="0" err="1" smtClean="0">
                <a:solidFill>
                  <a:srgbClr val="010000"/>
                </a:solidFill>
              </a:rPr>
              <a:t>planningboard.GetNextOperation</a:t>
            </a:r>
            <a:r>
              <a:rPr lang="en-GB" sz="1200" dirty="0" smtClean="0">
                <a:solidFill>
                  <a:srgbClr val="010000"/>
                </a:solidFill>
              </a:rPr>
              <a:t>(</a:t>
            </a:r>
            <a:r>
              <a:rPr lang="en-GB" sz="1200" dirty="0" err="1" smtClean="0">
                <a:solidFill>
                  <a:srgbClr val="010000"/>
                </a:solidFill>
              </a:rPr>
              <a:t>opRec</a:t>
            </a:r>
            <a:r>
              <a:rPr lang="en-GB" sz="1200" dirty="0" smtClean="0">
                <a:solidFill>
                  <a:srgbClr val="010000"/>
                </a:solidFill>
              </a:rPr>
              <a:t>, 1)</a:t>
            </a:r>
          </a:p>
          <a:p>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smtClean="0">
                <a:solidFill>
                  <a:srgbClr val="008000"/>
                </a:solidFill>
              </a:rPr>
              <a:t>' whilst there is another operation</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smtClean="0">
                <a:solidFill>
                  <a:srgbClr val="008000"/>
                </a:solidFill>
              </a:rPr>
              <a:t>' whilst there is another operation in the queue</a:t>
            </a:r>
          </a:p>
          <a:p>
            <a:endParaRPr lang="en-GB" sz="1200" dirty="0" smtClean="0">
              <a:solidFill>
                <a:srgbClr val="008000"/>
              </a:solidFill>
            </a:endParaRPr>
          </a:p>
          <a:p>
            <a:r>
              <a:rPr lang="en-GB" sz="1200" dirty="0" smtClean="0">
                <a:solidFill>
                  <a:srgbClr val="010000"/>
                </a:solidFill>
              </a:rPr>
              <a:t>        </a:t>
            </a:r>
            <a:r>
              <a:rPr lang="en-GB" sz="1200" dirty="0" smtClean="0">
                <a:solidFill>
                  <a:srgbClr val="0000FF"/>
                </a:solidFill>
              </a:rPr>
              <a:t>Return</a:t>
            </a:r>
            <a:r>
              <a:rPr lang="en-GB" sz="1200" dirty="0" smtClean="0">
                <a:solidFill>
                  <a:srgbClr val="010000"/>
                </a:solidFill>
              </a:rPr>
              <a:t> 0</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Function</a:t>
            </a:r>
            <a:endParaRPr lang="en-GB" sz="1200" dirty="0"/>
          </a:p>
        </p:txBody>
      </p:sp>
    </p:spTree>
    <p:extLst>
      <p:ext uri="{BB962C8B-B14F-4D97-AF65-F5344CB8AC3E}">
        <p14:creationId xmlns:p14="http://schemas.microsoft.com/office/powerpoint/2010/main" val="118149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727" y="4897314"/>
            <a:ext cx="6635520" cy="558800"/>
          </a:xfrm>
          <a:prstGeom prst="rect">
            <a:avLst/>
          </a:prstGeom>
        </p:spPr>
        <p:txBody>
          <a:bodyPr/>
          <a:lstStyle/>
          <a:p>
            <a:r>
              <a:rPr lang="en-GB" dirty="0" smtClean="0"/>
              <a:t>Workshop 7</a:t>
            </a:r>
            <a:br>
              <a:rPr lang="en-GB" dirty="0" smtClean="0"/>
            </a:br>
            <a:r>
              <a:rPr lang="en-GB" sz="2400" dirty="0" smtClean="0"/>
              <a:t>Modify the Simple Algorithmic Rule</a:t>
            </a:r>
            <a:r>
              <a:rPr lang="en-GB" dirty="0" smtClean="0"/>
              <a:t/>
            </a:r>
            <a:br>
              <a:rPr lang="en-GB" dirty="0" smtClean="0"/>
            </a:br>
            <a:endParaRPr lang="en-GB" dirty="0"/>
          </a:p>
        </p:txBody>
      </p:sp>
      <p:pic>
        <p:nvPicPr>
          <p:cNvPr id="3" name="Picture 3" descr="C:\Users\snorton.PREACTOR\AppData\Local\Microsoft\Windows\Temporary Internet Files\Content.IE5\ET21M8UC\MC90043154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318" y="0"/>
            <a:ext cx="1997682" cy="199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43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Add a </a:t>
            </a:r>
            <a:r>
              <a:rPr lang="en-GB"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Custom Action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class item into the project, using the template provided:</a:t>
            </a:r>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11" y="1851517"/>
            <a:ext cx="5931821" cy="4284513"/>
          </a:xfrm>
          <a:prstGeom prst="rect">
            <a:avLst/>
          </a:prstGeom>
        </p:spPr>
      </p:pic>
    </p:spTree>
    <p:extLst>
      <p:ext uri="{BB962C8B-B14F-4D97-AF65-F5344CB8AC3E}">
        <p14:creationId xmlns:p14="http://schemas.microsoft.com/office/powerpoint/2010/main" val="297199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#7</a:t>
            </a:r>
            <a:endParaRPr lang="en-GB" dirty="0"/>
          </a:p>
        </p:txBody>
      </p:sp>
      <p:sp>
        <p:nvSpPr>
          <p:cNvPr id="5" name="Text Placeholder 4"/>
          <p:cNvSpPr>
            <a:spLocks noGrp="1"/>
          </p:cNvSpPr>
          <p:nvPr>
            <p:ph type="body" sz="quarter" idx="10"/>
          </p:nvPr>
        </p:nvSpPr>
        <p:spPr>
          <a:xfrm>
            <a:off x="815123" y="1150173"/>
            <a:ext cx="7478315" cy="809256"/>
          </a:xfrm>
        </p:spPr>
        <p:txBody>
          <a:bodyPr/>
          <a:lstStyle/>
          <a:p>
            <a:r>
              <a:rPr lang="en-GB" dirty="0" smtClean="0"/>
              <a:t>Modify the code in the Simple Algorithmic Rule template to always select the resource that can complete an operation first.</a:t>
            </a:r>
          </a:p>
          <a:p>
            <a:endParaRPr lang="en-GB" dirty="0"/>
          </a:p>
        </p:txBody>
      </p:sp>
      <p:sp>
        <p:nvSpPr>
          <p:cNvPr id="7" name="Text Placeholder 1"/>
          <p:cNvSpPr txBox="1">
            <a:spLocks/>
          </p:cNvSpPr>
          <p:nvPr/>
        </p:nvSpPr>
        <p:spPr>
          <a:xfrm>
            <a:off x="444138" y="1933303"/>
            <a:ext cx="8268788" cy="408867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Save a copy of the schedule using the simple algorithmic rule</a:t>
            </a:r>
          </a:p>
          <a:p>
            <a:pPr marL="714362" indent="-457200" defTabSz="914400">
              <a:spcBef>
                <a:spcPts val="1000"/>
              </a:spcBef>
              <a:defRPr/>
            </a:pPr>
            <a:r>
              <a:rPr lang="en-US" sz="2800" dirty="0" smtClean="0">
                <a:solidFill>
                  <a:srgbClr val="646464"/>
                </a:solidFill>
              </a:rPr>
              <a:t>Modify the resource selection logic in the code</a:t>
            </a:r>
          </a:p>
          <a:p>
            <a:pPr marL="714362" indent="-457200" defTabSz="914400">
              <a:spcBef>
                <a:spcPts val="1000"/>
              </a:spcBef>
              <a:defRPr/>
            </a:pPr>
            <a:r>
              <a:rPr lang="en-US" sz="2800" dirty="0" smtClean="0">
                <a:solidFill>
                  <a:srgbClr val="646464"/>
                </a:solidFill>
              </a:rPr>
              <a:t>Generate a new schedule using the modified rule, and compare results using the trace chart.</a:t>
            </a:r>
          </a:p>
        </p:txBody>
      </p:sp>
    </p:spTree>
    <p:extLst>
      <p:ext uri="{BB962C8B-B14F-4D97-AF65-F5344CB8AC3E}">
        <p14:creationId xmlns:p14="http://schemas.microsoft.com/office/powerpoint/2010/main" val="219064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Workshop 7 - Solution</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Modified Simple Algorithmic Rule:</a:t>
            </a:r>
            <a:endParaRPr lang="en-GB" sz="2400" dirty="0"/>
          </a:p>
        </p:txBody>
      </p:sp>
      <p:sp>
        <p:nvSpPr>
          <p:cNvPr id="8" name="TextBox 7"/>
          <p:cNvSpPr txBox="1"/>
          <p:nvPr/>
        </p:nvSpPr>
        <p:spPr>
          <a:xfrm>
            <a:off x="7120105" y="1273503"/>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Rectangle 8"/>
          <p:cNvSpPr/>
          <p:nvPr/>
        </p:nvSpPr>
        <p:spPr>
          <a:xfrm>
            <a:off x="0" y="1587326"/>
            <a:ext cx="9144000" cy="5432256"/>
          </a:xfrm>
          <a:prstGeom prst="rect">
            <a:avLst/>
          </a:prstGeom>
        </p:spPr>
        <p:txBody>
          <a:bodyPr wrap="square">
            <a:spAutoFit/>
          </a:bodyPr>
          <a:lstStyle/>
          <a:p>
            <a:r>
              <a:rPr lang="en-GB" sz="1100" dirty="0" smtClean="0">
                <a:solidFill>
                  <a:srgbClr val="010000"/>
                </a:solidFill>
              </a:rPr>
              <a:t>  </a:t>
            </a:r>
            <a:r>
              <a:rPr lang="en-GB" sz="1050" dirty="0" smtClean="0">
                <a:solidFill>
                  <a:srgbClr val="008000"/>
                </a:solidFill>
              </a:rPr>
              <a:t>// outer loop for parent operations in the queue</a:t>
            </a:r>
          </a:p>
          <a:p>
            <a:r>
              <a:rPr lang="en-GB" sz="1050" dirty="0" smtClean="0">
                <a:solidFill>
                  <a:srgbClr val="010000"/>
                </a:solidFill>
              </a:rPr>
              <a:t>                </a:t>
            </a:r>
            <a:r>
              <a:rPr lang="en-GB" sz="1050" dirty="0" smtClean="0">
                <a:solidFill>
                  <a:srgbClr val="0000FF"/>
                </a:solidFill>
              </a:rPr>
              <a:t>while</a:t>
            </a:r>
            <a:r>
              <a:rPr lang="en-GB" sz="1050" dirty="0" smtClean="0">
                <a:solidFill>
                  <a:srgbClr val="010000"/>
                </a:solidFill>
              </a:rPr>
              <a:t> (</a:t>
            </a:r>
            <a:r>
              <a:rPr lang="en-GB" sz="1050" dirty="0" err="1" smtClean="0">
                <a:solidFill>
                  <a:srgbClr val="010000"/>
                </a:solidFill>
              </a:rPr>
              <a:t>planningBoard.GetOperationInQueue</a:t>
            </a:r>
            <a:r>
              <a:rPr lang="en-GB" sz="1050" dirty="0" smtClean="0">
                <a:solidFill>
                  <a:srgbClr val="010000"/>
                </a:solidFill>
              </a:rPr>
              <a:t>(</a:t>
            </a:r>
            <a:r>
              <a:rPr lang="en-GB" sz="1050" dirty="0" smtClean="0">
                <a:solidFill>
                  <a:srgbClr val="A31515"/>
                </a:solidFill>
              </a:rPr>
              <a:t>"</a:t>
            </a:r>
            <a:r>
              <a:rPr lang="en-GB" sz="1050" dirty="0" err="1" smtClean="0">
                <a:solidFill>
                  <a:srgbClr val="A31515"/>
                </a:solidFill>
              </a:rPr>
              <a:t>JobsQueue</a:t>
            </a:r>
            <a:r>
              <a:rPr lang="en-GB" sz="1050" dirty="0" smtClean="0">
                <a:solidFill>
                  <a:srgbClr val="A31515"/>
                </a:solidFill>
              </a:rPr>
              <a:t>"</a:t>
            </a:r>
            <a:r>
              <a:rPr lang="en-GB" sz="1050" dirty="0" smtClean="0">
                <a:solidFill>
                  <a:srgbClr val="010000"/>
                </a:solidFill>
              </a:rPr>
              <a:t>, 1, </a:t>
            </a:r>
            <a:r>
              <a:rPr lang="en-GB" sz="1050" dirty="0" smtClean="0">
                <a:solidFill>
                  <a:srgbClr val="0000FF"/>
                </a:solidFill>
              </a:rPr>
              <a:t>ref</a:t>
            </a:r>
            <a:r>
              <a:rPr lang="en-GB" sz="1050" dirty="0" smtClean="0">
                <a:solidFill>
                  <a:srgbClr val="010000"/>
                </a:solidFill>
              </a:rPr>
              <a:t> </a:t>
            </a:r>
            <a:r>
              <a:rPr lang="en-GB" sz="1050" dirty="0" err="1" smtClean="0">
                <a:solidFill>
                  <a:srgbClr val="010000"/>
                </a:solidFill>
              </a:rPr>
              <a:t>operationRecord</a:t>
            </a:r>
            <a:r>
              <a:rPr lang="en-GB" sz="1050" dirty="0" smtClean="0">
                <a:solidFill>
                  <a:srgbClr val="010000"/>
                </a:solidFill>
              </a:rPr>
              <a:t>))</a:t>
            </a:r>
          </a:p>
          <a:p>
            <a:r>
              <a:rPr lang="en-GB" sz="1050" dirty="0" smtClean="0">
                <a:solidFill>
                  <a:srgbClr val="010000"/>
                </a:solidFill>
              </a:rPr>
              <a:t>                {</a:t>
            </a:r>
          </a:p>
          <a:p>
            <a:r>
              <a:rPr lang="en-GB" sz="1050" dirty="0" smtClean="0">
                <a:solidFill>
                  <a:srgbClr val="010000"/>
                </a:solidFill>
              </a:rPr>
              <a:t>                    </a:t>
            </a:r>
            <a:r>
              <a:rPr lang="en-GB" sz="1050" dirty="0" err="1" smtClean="0">
                <a:solidFill>
                  <a:srgbClr val="010000"/>
                </a:solidFill>
              </a:rPr>
              <a:t>planningBoard.RemoveOperationFromQueue</a:t>
            </a:r>
            <a:r>
              <a:rPr lang="en-GB" sz="1050" dirty="0" smtClean="0">
                <a:solidFill>
                  <a:srgbClr val="010000"/>
                </a:solidFill>
              </a:rPr>
              <a:t>(</a:t>
            </a:r>
            <a:r>
              <a:rPr lang="en-GB" sz="1050" dirty="0" smtClean="0">
                <a:solidFill>
                  <a:srgbClr val="A31515"/>
                </a:solidFill>
              </a:rPr>
              <a:t>"</a:t>
            </a:r>
            <a:r>
              <a:rPr lang="en-GB" sz="1050" dirty="0" err="1" smtClean="0">
                <a:solidFill>
                  <a:srgbClr val="A31515"/>
                </a:solidFill>
              </a:rPr>
              <a:t>JobsQueue</a:t>
            </a:r>
            <a:r>
              <a:rPr lang="en-GB" sz="1050" dirty="0" smtClean="0">
                <a:solidFill>
                  <a:srgbClr val="A31515"/>
                </a:solidFill>
              </a:rPr>
              <a:t>"</a:t>
            </a:r>
            <a:r>
              <a:rPr lang="en-GB" sz="1050" dirty="0" smtClean="0">
                <a:solidFill>
                  <a:srgbClr val="010000"/>
                </a:solidFill>
              </a:rPr>
              <a:t>, </a:t>
            </a:r>
            <a:r>
              <a:rPr lang="en-GB" sz="1050" dirty="0" err="1" smtClean="0">
                <a:solidFill>
                  <a:srgbClr val="010000"/>
                </a:solidFill>
              </a:rPr>
              <a:t>operationRecord</a:t>
            </a:r>
            <a:r>
              <a:rPr lang="en-GB" sz="1050" dirty="0" smtClean="0">
                <a:solidFill>
                  <a:srgbClr val="010000"/>
                </a:solidFill>
              </a:rPr>
              <a:t>);</a:t>
            </a:r>
          </a:p>
          <a:p>
            <a:endParaRPr lang="en-GB" sz="1050" dirty="0" smtClean="0">
              <a:solidFill>
                <a:srgbClr val="010000"/>
              </a:solidFill>
            </a:endParaRPr>
          </a:p>
          <a:p>
            <a:r>
              <a:rPr lang="en-GB" sz="1050" dirty="0" smtClean="0">
                <a:solidFill>
                  <a:srgbClr val="010000"/>
                </a:solidFill>
              </a:rPr>
              <a:t>                    </a:t>
            </a:r>
            <a:r>
              <a:rPr lang="en-GB" sz="1050" dirty="0" smtClean="0">
                <a:solidFill>
                  <a:srgbClr val="0000FF"/>
                </a:solidFill>
              </a:rPr>
              <a:t>while</a:t>
            </a:r>
            <a:r>
              <a:rPr lang="en-GB" sz="1050" dirty="0" smtClean="0">
                <a:solidFill>
                  <a:srgbClr val="010000"/>
                </a:solidFill>
              </a:rPr>
              <a:t> (</a:t>
            </a:r>
            <a:r>
              <a:rPr lang="en-GB" sz="1050" dirty="0" err="1" smtClean="0">
                <a:solidFill>
                  <a:srgbClr val="010000"/>
                </a:solidFill>
              </a:rPr>
              <a:t>operationRecord</a:t>
            </a:r>
            <a:r>
              <a:rPr lang="en-GB" sz="1050" dirty="0" smtClean="0">
                <a:solidFill>
                  <a:srgbClr val="010000"/>
                </a:solidFill>
              </a:rPr>
              <a:t> &gt; 0) </a:t>
            </a:r>
            <a:r>
              <a:rPr lang="en-GB" sz="1050" dirty="0" smtClean="0">
                <a:solidFill>
                  <a:srgbClr val="008000"/>
                </a:solidFill>
              </a:rPr>
              <a:t>// inner loop for operations of the same family</a:t>
            </a:r>
          </a:p>
          <a:p>
            <a:r>
              <a:rPr lang="en-GB" sz="1050" dirty="0" smtClean="0">
                <a:solidFill>
                  <a:srgbClr val="010000"/>
                </a:solidFill>
              </a:rPr>
              <a:t>                    {</a:t>
            </a:r>
          </a:p>
          <a:p>
            <a:r>
              <a:rPr lang="en-GB" sz="1050" dirty="0" smtClean="0">
                <a:solidFill>
                  <a:srgbClr val="010000"/>
                </a:solidFill>
              </a:rPr>
              <a:t>                        </a:t>
            </a:r>
            <a:r>
              <a:rPr lang="en-GB" sz="1050" dirty="0" err="1" smtClean="0">
                <a:solidFill>
                  <a:srgbClr val="0000FF"/>
                </a:solidFill>
              </a:rPr>
              <a:t>int</a:t>
            </a:r>
            <a:r>
              <a:rPr lang="en-GB" sz="1050" dirty="0" smtClean="0">
                <a:solidFill>
                  <a:srgbClr val="010000"/>
                </a:solidFill>
              </a:rPr>
              <a:t> </a:t>
            </a:r>
            <a:r>
              <a:rPr lang="en-GB" sz="1050" dirty="0" err="1" smtClean="0">
                <a:solidFill>
                  <a:srgbClr val="010000"/>
                </a:solidFill>
              </a:rPr>
              <a:t>BestResRec</a:t>
            </a:r>
            <a:r>
              <a:rPr lang="en-GB" sz="1050" dirty="0" smtClean="0">
                <a:solidFill>
                  <a:srgbClr val="010000"/>
                </a:solidFill>
              </a:rPr>
              <a:t> = 0;</a:t>
            </a:r>
          </a:p>
          <a:p>
            <a:r>
              <a:rPr lang="en-GB" sz="1050" dirty="0" smtClean="0">
                <a:solidFill>
                  <a:srgbClr val="010000"/>
                </a:solidFill>
              </a:rPr>
              <a:t>                        </a:t>
            </a:r>
            <a:r>
              <a:rPr lang="en-GB" sz="1050" dirty="0" err="1" smtClean="0">
                <a:solidFill>
                  <a:srgbClr val="2B91AF"/>
                </a:solidFill>
              </a:rPr>
              <a:t>DateTime</a:t>
            </a:r>
            <a:r>
              <a:rPr lang="en-GB" sz="1050" dirty="0" smtClean="0">
                <a:solidFill>
                  <a:srgbClr val="010000"/>
                </a:solidFill>
              </a:rPr>
              <a:t> </a:t>
            </a:r>
            <a:r>
              <a:rPr lang="en-GB" sz="1050" dirty="0" err="1" smtClean="0">
                <a:solidFill>
                  <a:srgbClr val="010000"/>
                </a:solidFill>
              </a:rPr>
              <a:t>BestEndTime</a:t>
            </a:r>
            <a:r>
              <a:rPr lang="en-GB" sz="1050" dirty="0" smtClean="0">
                <a:solidFill>
                  <a:srgbClr val="010000"/>
                </a:solidFill>
              </a:rPr>
              <a:t> = </a:t>
            </a:r>
            <a:r>
              <a:rPr lang="en-GB" sz="1050" dirty="0" err="1" smtClean="0">
                <a:solidFill>
                  <a:srgbClr val="010000"/>
                </a:solidFill>
              </a:rPr>
              <a:t>planningBoard.ScheduleHorizon.End</a:t>
            </a:r>
            <a:r>
              <a:rPr lang="en-GB" sz="1050" dirty="0" smtClean="0">
                <a:solidFill>
                  <a:srgbClr val="010000"/>
                </a:solidFill>
              </a:rPr>
              <a:t>;</a:t>
            </a:r>
          </a:p>
          <a:p>
            <a:r>
              <a:rPr lang="en-GB" sz="1050" dirty="0" smtClean="0">
                <a:solidFill>
                  <a:srgbClr val="010000"/>
                </a:solidFill>
              </a:rPr>
              <a:t>                        </a:t>
            </a:r>
            <a:r>
              <a:rPr lang="en-GB" sz="1050" dirty="0" err="1" smtClean="0">
                <a:solidFill>
                  <a:srgbClr val="2B91AF"/>
                </a:solidFill>
              </a:rPr>
              <a:t>DateTime</a:t>
            </a:r>
            <a:r>
              <a:rPr lang="en-GB" sz="1050" dirty="0" smtClean="0">
                <a:solidFill>
                  <a:srgbClr val="010000"/>
                </a:solidFill>
              </a:rPr>
              <a:t> </a:t>
            </a:r>
            <a:r>
              <a:rPr lang="en-GB" sz="1050" dirty="0" err="1" smtClean="0">
                <a:solidFill>
                  <a:srgbClr val="010000"/>
                </a:solidFill>
              </a:rPr>
              <a:t>BestChangeStart</a:t>
            </a:r>
            <a:r>
              <a:rPr lang="en-GB" sz="1050" dirty="0" smtClean="0">
                <a:solidFill>
                  <a:srgbClr val="010000"/>
                </a:solidFill>
              </a:rPr>
              <a:t> = </a:t>
            </a:r>
            <a:r>
              <a:rPr lang="en-GB" sz="1050" dirty="0" err="1" smtClean="0">
                <a:solidFill>
                  <a:srgbClr val="010000"/>
                </a:solidFill>
              </a:rPr>
              <a:t>planningBoard.TerminatorTime</a:t>
            </a:r>
            <a:r>
              <a:rPr lang="en-GB" sz="1050" dirty="0" smtClean="0">
                <a:solidFill>
                  <a:srgbClr val="010000"/>
                </a:solidFill>
              </a:rPr>
              <a:t>;</a:t>
            </a:r>
          </a:p>
          <a:p>
            <a:endParaRPr lang="en-GB" sz="1050" dirty="0" smtClean="0">
              <a:solidFill>
                <a:srgbClr val="010000"/>
              </a:solidFill>
            </a:endParaRPr>
          </a:p>
          <a:p>
            <a:r>
              <a:rPr lang="en-GB" sz="1050" dirty="0" smtClean="0">
                <a:solidFill>
                  <a:srgbClr val="010000"/>
                </a:solidFill>
              </a:rPr>
              <a:t>                        </a:t>
            </a:r>
            <a:r>
              <a:rPr lang="en-GB" sz="1050" dirty="0" err="1" smtClean="0">
                <a:solidFill>
                  <a:srgbClr val="010000"/>
                </a:solidFill>
              </a:rPr>
              <a:t>ResourceRecords</a:t>
            </a:r>
            <a:r>
              <a:rPr lang="en-GB" sz="1050" dirty="0" smtClean="0">
                <a:solidFill>
                  <a:srgbClr val="010000"/>
                </a:solidFill>
              </a:rPr>
              <a:t> = </a:t>
            </a:r>
            <a:r>
              <a:rPr lang="en-GB" sz="1050" dirty="0" err="1" smtClean="0">
                <a:solidFill>
                  <a:srgbClr val="010000"/>
                </a:solidFill>
              </a:rPr>
              <a:t>planningBoard.FindResources</a:t>
            </a:r>
            <a:r>
              <a:rPr lang="en-GB" sz="1050" dirty="0" smtClean="0">
                <a:solidFill>
                  <a:srgbClr val="010000"/>
                </a:solidFill>
              </a:rPr>
              <a:t>(</a:t>
            </a:r>
            <a:r>
              <a:rPr lang="en-GB" sz="1050" dirty="0" err="1" smtClean="0">
                <a:solidFill>
                  <a:srgbClr val="010000"/>
                </a:solidFill>
              </a:rPr>
              <a:t>operationRecord</a:t>
            </a:r>
            <a:r>
              <a:rPr lang="en-GB" sz="1050" dirty="0" smtClean="0">
                <a:solidFill>
                  <a:srgbClr val="010000"/>
                </a:solidFill>
              </a:rPr>
              <a:t>);</a:t>
            </a:r>
          </a:p>
          <a:p>
            <a:r>
              <a:rPr lang="en-GB" sz="1050" dirty="0" smtClean="0">
                <a:solidFill>
                  <a:srgbClr val="010000"/>
                </a:solidFill>
              </a:rPr>
              <a:t>                        </a:t>
            </a:r>
            <a:r>
              <a:rPr lang="en-GB" sz="1050" dirty="0" err="1" smtClean="0">
                <a:solidFill>
                  <a:srgbClr val="0000FF"/>
                </a:solidFill>
              </a:rPr>
              <a:t>foreach</a:t>
            </a:r>
            <a:r>
              <a:rPr lang="en-GB" sz="1050" dirty="0" smtClean="0">
                <a:solidFill>
                  <a:srgbClr val="010000"/>
                </a:solidFill>
              </a:rPr>
              <a:t> (</a:t>
            </a:r>
            <a:r>
              <a:rPr lang="en-GB" sz="1050" dirty="0" err="1" smtClean="0">
                <a:solidFill>
                  <a:srgbClr val="0000FF"/>
                </a:solidFill>
              </a:rPr>
              <a:t>int</a:t>
            </a:r>
            <a:r>
              <a:rPr lang="en-GB" sz="1050" dirty="0" smtClean="0">
                <a:solidFill>
                  <a:srgbClr val="010000"/>
                </a:solidFill>
              </a:rPr>
              <a:t> </a:t>
            </a:r>
            <a:r>
              <a:rPr lang="en-GB" sz="1050" dirty="0" err="1" smtClean="0">
                <a:solidFill>
                  <a:srgbClr val="010000"/>
                </a:solidFill>
              </a:rPr>
              <a:t>ResourceRecord</a:t>
            </a:r>
            <a:r>
              <a:rPr lang="en-GB" sz="1050" dirty="0" smtClean="0">
                <a:solidFill>
                  <a:srgbClr val="010000"/>
                </a:solidFill>
              </a:rPr>
              <a:t> </a:t>
            </a:r>
            <a:r>
              <a:rPr lang="en-GB" sz="1050" dirty="0" smtClean="0">
                <a:solidFill>
                  <a:srgbClr val="0000FF"/>
                </a:solidFill>
              </a:rPr>
              <a:t>in</a:t>
            </a:r>
            <a:r>
              <a:rPr lang="en-GB" sz="1050" dirty="0" smtClean="0">
                <a:solidFill>
                  <a:srgbClr val="010000"/>
                </a:solidFill>
              </a:rPr>
              <a:t> </a:t>
            </a:r>
            <a:r>
              <a:rPr lang="en-GB" sz="1050" dirty="0" err="1" smtClean="0">
                <a:solidFill>
                  <a:srgbClr val="010000"/>
                </a:solidFill>
              </a:rPr>
              <a:t>ResourceRecords</a:t>
            </a:r>
            <a:r>
              <a:rPr lang="en-GB" sz="1050" dirty="0" smtClean="0">
                <a:solidFill>
                  <a:srgbClr val="010000"/>
                </a:solidFill>
              </a:rPr>
              <a:t>)</a:t>
            </a:r>
          </a:p>
          <a:p>
            <a:r>
              <a:rPr lang="en-GB" sz="1050" dirty="0" smtClean="0">
                <a:solidFill>
                  <a:srgbClr val="010000"/>
                </a:solidFill>
              </a:rPr>
              <a:t>                        {</a:t>
            </a:r>
          </a:p>
          <a:p>
            <a:r>
              <a:rPr lang="en-GB" sz="1050" dirty="0" smtClean="0">
                <a:solidFill>
                  <a:srgbClr val="010000"/>
                </a:solidFill>
              </a:rPr>
              <a:t>                            </a:t>
            </a:r>
            <a:r>
              <a:rPr lang="en-GB" sz="1050" dirty="0" err="1" smtClean="0">
                <a:solidFill>
                  <a:srgbClr val="010000"/>
                </a:solidFill>
              </a:rPr>
              <a:t>opTimes</a:t>
            </a:r>
            <a:r>
              <a:rPr lang="en-GB" sz="1050" dirty="0" smtClean="0">
                <a:solidFill>
                  <a:srgbClr val="010000"/>
                </a:solidFill>
              </a:rPr>
              <a:t>  = </a:t>
            </a:r>
            <a:r>
              <a:rPr lang="en-GB" sz="1050" dirty="0" err="1" smtClean="0">
                <a:solidFill>
                  <a:srgbClr val="010000"/>
                </a:solidFill>
              </a:rPr>
              <a:t>planningBoard.TestOperationOnResource</a:t>
            </a:r>
            <a:r>
              <a:rPr lang="en-GB" sz="1050" dirty="0" smtClean="0">
                <a:solidFill>
                  <a:srgbClr val="010000"/>
                </a:solidFill>
              </a:rPr>
              <a:t>(</a:t>
            </a:r>
            <a:r>
              <a:rPr lang="en-GB" sz="1050" dirty="0" err="1" smtClean="0">
                <a:solidFill>
                  <a:srgbClr val="010000"/>
                </a:solidFill>
              </a:rPr>
              <a:t>operationRecord</a:t>
            </a:r>
            <a:r>
              <a:rPr lang="en-GB" sz="1050" dirty="0" smtClean="0">
                <a:solidFill>
                  <a:srgbClr val="010000"/>
                </a:solidFill>
              </a:rPr>
              <a:t>, </a:t>
            </a:r>
            <a:r>
              <a:rPr lang="en-GB" sz="1050" dirty="0" err="1" smtClean="0">
                <a:solidFill>
                  <a:srgbClr val="010000"/>
                </a:solidFill>
              </a:rPr>
              <a:t>ResourceRecord</a:t>
            </a:r>
            <a:r>
              <a:rPr lang="en-GB" sz="1050" dirty="0" smtClean="0">
                <a:solidFill>
                  <a:srgbClr val="010000"/>
                </a:solidFill>
              </a:rPr>
              <a:t>, </a:t>
            </a:r>
            <a:r>
              <a:rPr lang="en-GB" sz="1050" dirty="0" err="1" smtClean="0">
                <a:solidFill>
                  <a:srgbClr val="010000"/>
                </a:solidFill>
              </a:rPr>
              <a:t>planningBoard.TerminatorTime</a:t>
            </a:r>
            <a:r>
              <a:rPr lang="en-GB" sz="1050" dirty="0" smtClean="0">
                <a:solidFill>
                  <a:srgbClr val="010000"/>
                </a:solidFill>
              </a:rPr>
              <a:t>);</a:t>
            </a:r>
          </a:p>
          <a:p>
            <a:r>
              <a:rPr lang="en-GB" sz="1050" dirty="0" smtClean="0">
                <a:solidFill>
                  <a:srgbClr val="010000"/>
                </a:solidFill>
              </a:rPr>
              <a:t>                            </a:t>
            </a:r>
            <a:r>
              <a:rPr lang="en-GB" sz="1050" dirty="0" smtClean="0">
                <a:solidFill>
                  <a:srgbClr val="0000FF"/>
                </a:solidFill>
              </a:rPr>
              <a:t>if</a:t>
            </a:r>
            <a:r>
              <a:rPr lang="en-GB" sz="1050" dirty="0" smtClean="0">
                <a:solidFill>
                  <a:srgbClr val="010000"/>
                </a:solidFill>
              </a:rPr>
              <a:t> ((</a:t>
            </a:r>
            <a:r>
              <a:rPr lang="en-GB" sz="1050" dirty="0" err="1" smtClean="0">
                <a:solidFill>
                  <a:srgbClr val="010000"/>
                </a:solidFill>
              </a:rPr>
              <a:t>opTimes</a:t>
            </a:r>
            <a:r>
              <a:rPr lang="en-GB" sz="1050" dirty="0" smtClean="0">
                <a:solidFill>
                  <a:srgbClr val="010000"/>
                </a:solidFill>
              </a:rPr>
              <a:t> .</a:t>
            </a:r>
            <a:r>
              <a:rPr lang="en-GB" sz="1050" dirty="0" err="1" smtClean="0">
                <a:solidFill>
                  <a:srgbClr val="010000"/>
                </a:solidFill>
              </a:rPr>
              <a:t>HasValue</a:t>
            </a:r>
            <a:r>
              <a:rPr lang="en-GB" sz="1050" dirty="0" smtClean="0">
                <a:solidFill>
                  <a:srgbClr val="010000"/>
                </a:solidFill>
              </a:rPr>
              <a:t>) &amp;&amp; (</a:t>
            </a:r>
            <a:r>
              <a:rPr lang="en-GB" sz="1050" dirty="0" err="1" smtClean="0">
                <a:solidFill>
                  <a:srgbClr val="010000"/>
                </a:solidFill>
              </a:rPr>
              <a:t>opTimes</a:t>
            </a:r>
            <a:r>
              <a:rPr lang="en-GB" sz="1050" dirty="0" smtClean="0">
                <a:solidFill>
                  <a:srgbClr val="010000"/>
                </a:solidFill>
              </a:rPr>
              <a:t> .</a:t>
            </a:r>
            <a:r>
              <a:rPr lang="en-GB" sz="1050" dirty="0" err="1" smtClean="0">
                <a:solidFill>
                  <a:srgbClr val="010000"/>
                </a:solidFill>
              </a:rPr>
              <a:t>Value.ProcessEnd</a:t>
            </a:r>
            <a:r>
              <a:rPr lang="en-GB" sz="1050" dirty="0" smtClean="0">
                <a:solidFill>
                  <a:srgbClr val="010000"/>
                </a:solidFill>
              </a:rPr>
              <a:t> &lt; </a:t>
            </a:r>
            <a:r>
              <a:rPr lang="en-GB" sz="1050" dirty="0" err="1" smtClean="0">
                <a:solidFill>
                  <a:srgbClr val="010000"/>
                </a:solidFill>
              </a:rPr>
              <a:t>BestEndTime.AddDays</a:t>
            </a:r>
            <a:r>
              <a:rPr lang="en-GB" sz="1050" dirty="0" smtClean="0">
                <a:solidFill>
                  <a:srgbClr val="010000"/>
                </a:solidFill>
              </a:rPr>
              <a:t>(-</a:t>
            </a:r>
            <a:r>
              <a:rPr lang="en-GB" sz="1050" dirty="0" err="1" smtClean="0">
                <a:solidFill>
                  <a:srgbClr val="010000"/>
                </a:solidFill>
              </a:rPr>
              <a:t>planningBoard.SchedulingAccuracy</a:t>
            </a:r>
            <a:r>
              <a:rPr lang="en-GB" sz="1050" dirty="0" smtClean="0">
                <a:solidFill>
                  <a:srgbClr val="010000"/>
                </a:solidFill>
              </a:rPr>
              <a:t>)))</a:t>
            </a:r>
          </a:p>
          <a:p>
            <a:r>
              <a:rPr lang="en-GB" sz="1050" dirty="0" smtClean="0">
                <a:solidFill>
                  <a:srgbClr val="010000"/>
                </a:solidFill>
              </a:rPr>
              <a:t>                            {</a:t>
            </a:r>
          </a:p>
          <a:p>
            <a:r>
              <a:rPr lang="en-GB" sz="1050" dirty="0" smtClean="0">
                <a:solidFill>
                  <a:srgbClr val="010000"/>
                </a:solidFill>
              </a:rPr>
              <a:t>                                </a:t>
            </a:r>
            <a:r>
              <a:rPr lang="en-GB" sz="1050" dirty="0" err="1" smtClean="0">
                <a:solidFill>
                  <a:srgbClr val="010000"/>
                </a:solidFill>
              </a:rPr>
              <a:t>BestResRec</a:t>
            </a:r>
            <a:r>
              <a:rPr lang="en-GB" sz="1050" dirty="0" smtClean="0">
                <a:solidFill>
                  <a:srgbClr val="010000"/>
                </a:solidFill>
              </a:rPr>
              <a:t> = </a:t>
            </a:r>
            <a:r>
              <a:rPr lang="en-GB" sz="1050" dirty="0" err="1" smtClean="0">
                <a:solidFill>
                  <a:srgbClr val="010000"/>
                </a:solidFill>
              </a:rPr>
              <a:t>ResourceRecord</a:t>
            </a:r>
            <a:r>
              <a:rPr lang="en-GB" sz="1050" dirty="0" smtClean="0">
                <a:solidFill>
                  <a:srgbClr val="010000"/>
                </a:solidFill>
              </a:rPr>
              <a:t>;</a:t>
            </a:r>
          </a:p>
          <a:p>
            <a:r>
              <a:rPr lang="en-GB" sz="1050" dirty="0" smtClean="0">
                <a:solidFill>
                  <a:srgbClr val="010000"/>
                </a:solidFill>
              </a:rPr>
              <a:t>                                </a:t>
            </a:r>
            <a:r>
              <a:rPr lang="en-GB" sz="1050" dirty="0" err="1" smtClean="0">
                <a:solidFill>
                  <a:srgbClr val="010000"/>
                </a:solidFill>
              </a:rPr>
              <a:t>BestEndTime</a:t>
            </a:r>
            <a:r>
              <a:rPr lang="en-GB" sz="1050" dirty="0" smtClean="0">
                <a:solidFill>
                  <a:srgbClr val="010000"/>
                </a:solidFill>
              </a:rPr>
              <a:t> = </a:t>
            </a:r>
            <a:r>
              <a:rPr lang="en-GB" sz="1050" dirty="0" err="1" smtClean="0">
                <a:solidFill>
                  <a:srgbClr val="010000"/>
                </a:solidFill>
              </a:rPr>
              <a:t>opTimes</a:t>
            </a:r>
            <a:r>
              <a:rPr lang="en-GB" sz="1050" dirty="0" smtClean="0">
                <a:solidFill>
                  <a:srgbClr val="010000"/>
                </a:solidFill>
              </a:rPr>
              <a:t> .</a:t>
            </a:r>
            <a:r>
              <a:rPr lang="en-GB" sz="1050" dirty="0" err="1" smtClean="0">
                <a:solidFill>
                  <a:srgbClr val="010000"/>
                </a:solidFill>
              </a:rPr>
              <a:t>Value.ProcessEnd</a:t>
            </a:r>
            <a:r>
              <a:rPr lang="en-GB" sz="1050" dirty="0" smtClean="0">
                <a:solidFill>
                  <a:srgbClr val="010000"/>
                </a:solidFill>
              </a:rPr>
              <a:t>;</a:t>
            </a:r>
          </a:p>
          <a:p>
            <a:r>
              <a:rPr lang="en-GB" sz="1050" dirty="0" smtClean="0">
                <a:solidFill>
                  <a:srgbClr val="010000"/>
                </a:solidFill>
              </a:rPr>
              <a:t>                                </a:t>
            </a:r>
            <a:r>
              <a:rPr lang="en-GB" sz="1050" dirty="0" err="1" smtClean="0">
                <a:solidFill>
                  <a:srgbClr val="010000"/>
                </a:solidFill>
              </a:rPr>
              <a:t>BestChangeStart</a:t>
            </a:r>
            <a:r>
              <a:rPr lang="en-GB" sz="1050" dirty="0" smtClean="0">
                <a:solidFill>
                  <a:srgbClr val="010000"/>
                </a:solidFill>
              </a:rPr>
              <a:t> = </a:t>
            </a:r>
            <a:r>
              <a:rPr lang="en-GB" sz="1050" dirty="0" err="1" smtClean="0">
                <a:solidFill>
                  <a:srgbClr val="010000"/>
                </a:solidFill>
              </a:rPr>
              <a:t>opTimes</a:t>
            </a:r>
            <a:r>
              <a:rPr lang="en-GB" sz="1050" dirty="0" smtClean="0">
                <a:solidFill>
                  <a:srgbClr val="010000"/>
                </a:solidFill>
              </a:rPr>
              <a:t> .</a:t>
            </a:r>
            <a:r>
              <a:rPr lang="en-GB" sz="1050" dirty="0" err="1" smtClean="0">
                <a:solidFill>
                  <a:srgbClr val="010000"/>
                </a:solidFill>
              </a:rPr>
              <a:t>Value.ChangeStart</a:t>
            </a:r>
            <a:r>
              <a:rPr lang="en-GB" sz="1050" dirty="0" smtClean="0">
                <a:solidFill>
                  <a:srgbClr val="010000"/>
                </a:solidFill>
              </a:rPr>
              <a:t>;</a:t>
            </a:r>
          </a:p>
          <a:p>
            <a:endParaRPr lang="en-GB" sz="1050" dirty="0" smtClean="0">
              <a:solidFill>
                <a:srgbClr val="010000"/>
              </a:solidFill>
            </a:endParaRPr>
          </a:p>
          <a:p>
            <a:r>
              <a:rPr lang="en-GB" sz="1050" dirty="0" smtClean="0">
                <a:solidFill>
                  <a:srgbClr val="010000"/>
                </a:solidFill>
              </a:rPr>
              <a:t>                            }   </a:t>
            </a:r>
            <a:r>
              <a:rPr lang="en-GB" sz="1050" dirty="0" smtClean="0">
                <a:solidFill>
                  <a:srgbClr val="008000"/>
                </a:solidFill>
              </a:rPr>
              <a:t>// if the operation times had a value</a:t>
            </a:r>
          </a:p>
          <a:p>
            <a:r>
              <a:rPr lang="en-GB" sz="1050" dirty="0" smtClean="0">
                <a:solidFill>
                  <a:srgbClr val="010000"/>
                </a:solidFill>
              </a:rPr>
              <a:t>                        } </a:t>
            </a:r>
            <a:r>
              <a:rPr lang="en-GB" sz="1050" dirty="0" smtClean="0">
                <a:solidFill>
                  <a:srgbClr val="008000"/>
                </a:solidFill>
              </a:rPr>
              <a:t>// for each resource record</a:t>
            </a:r>
          </a:p>
          <a:p>
            <a:endParaRPr lang="en-GB" sz="1050" dirty="0" smtClean="0">
              <a:solidFill>
                <a:srgbClr val="008000"/>
              </a:solidFill>
            </a:endParaRPr>
          </a:p>
          <a:p>
            <a:r>
              <a:rPr lang="en-GB" sz="1050" dirty="0" smtClean="0">
                <a:solidFill>
                  <a:srgbClr val="010000"/>
                </a:solidFill>
              </a:rPr>
              <a:t>                        </a:t>
            </a:r>
            <a:r>
              <a:rPr lang="en-GB" sz="1050" dirty="0" smtClean="0">
                <a:solidFill>
                  <a:srgbClr val="0000FF"/>
                </a:solidFill>
              </a:rPr>
              <a:t>if</a:t>
            </a:r>
            <a:r>
              <a:rPr lang="en-GB" sz="1050" dirty="0" smtClean="0">
                <a:solidFill>
                  <a:srgbClr val="010000"/>
                </a:solidFill>
              </a:rPr>
              <a:t> (</a:t>
            </a:r>
            <a:r>
              <a:rPr lang="en-GB" sz="1050" dirty="0" err="1" smtClean="0">
                <a:solidFill>
                  <a:srgbClr val="010000"/>
                </a:solidFill>
              </a:rPr>
              <a:t>BestResRec</a:t>
            </a:r>
            <a:r>
              <a:rPr lang="en-GB" sz="1050" dirty="0" smtClean="0">
                <a:solidFill>
                  <a:srgbClr val="010000"/>
                </a:solidFill>
              </a:rPr>
              <a:t> &gt; 0)</a:t>
            </a:r>
          </a:p>
          <a:p>
            <a:r>
              <a:rPr lang="en-GB" sz="1050" dirty="0" smtClean="0">
                <a:solidFill>
                  <a:srgbClr val="010000"/>
                </a:solidFill>
              </a:rPr>
              <a:t>                            </a:t>
            </a:r>
            <a:r>
              <a:rPr lang="en-GB" sz="1050" dirty="0" err="1" smtClean="0">
                <a:solidFill>
                  <a:srgbClr val="010000"/>
                </a:solidFill>
              </a:rPr>
              <a:t>planningBoard.PutOperationOnResource</a:t>
            </a:r>
            <a:r>
              <a:rPr lang="en-GB" sz="1050" dirty="0" smtClean="0">
                <a:solidFill>
                  <a:srgbClr val="010000"/>
                </a:solidFill>
              </a:rPr>
              <a:t>(</a:t>
            </a:r>
            <a:r>
              <a:rPr lang="en-GB" sz="1050" dirty="0" err="1" smtClean="0">
                <a:solidFill>
                  <a:srgbClr val="010000"/>
                </a:solidFill>
              </a:rPr>
              <a:t>operationRecord</a:t>
            </a:r>
            <a:r>
              <a:rPr lang="en-GB" sz="1050" dirty="0" smtClean="0">
                <a:solidFill>
                  <a:srgbClr val="010000"/>
                </a:solidFill>
              </a:rPr>
              <a:t>, </a:t>
            </a:r>
            <a:r>
              <a:rPr lang="en-GB" sz="1050" dirty="0" err="1" smtClean="0">
                <a:solidFill>
                  <a:srgbClr val="010000"/>
                </a:solidFill>
              </a:rPr>
              <a:t>BestResRec</a:t>
            </a:r>
            <a:r>
              <a:rPr lang="en-GB" sz="1050" dirty="0" smtClean="0">
                <a:solidFill>
                  <a:srgbClr val="010000"/>
                </a:solidFill>
              </a:rPr>
              <a:t>, </a:t>
            </a:r>
            <a:r>
              <a:rPr lang="en-GB" sz="1050" dirty="0" err="1" smtClean="0">
                <a:solidFill>
                  <a:srgbClr val="010000"/>
                </a:solidFill>
              </a:rPr>
              <a:t>BestChangeStart</a:t>
            </a:r>
            <a:r>
              <a:rPr lang="en-GB" sz="1050" dirty="0" smtClean="0">
                <a:solidFill>
                  <a:srgbClr val="010000"/>
                </a:solidFill>
              </a:rPr>
              <a:t>);</a:t>
            </a:r>
          </a:p>
          <a:p>
            <a:r>
              <a:rPr lang="en-GB" sz="1050" dirty="0" smtClean="0">
                <a:solidFill>
                  <a:srgbClr val="010000"/>
                </a:solidFill>
              </a:rPr>
              <a:t>                        </a:t>
            </a:r>
            <a:r>
              <a:rPr lang="en-GB" sz="1050" dirty="0" smtClean="0">
                <a:solidFill>
                  <a:srgbClr val="008000"/>
                </a:solidFill>
              </a:rPr>
              <a:t>// if there was a first resource to finish</a:t>
            </a:r>
          </a:p>
          <a:p>
            <a:endParaRPr lang="en-GB" sz="1050" dirty="0" smtClean="0">
              <a:solidFill>
                <a:srgbClr val="008000"/>
              </a:solidFill>
            </a:endParaRPr>
          </a:p>
          <a:p>
            <a:r>
              <a:rPr lang="en-GB" sz="1050" dirty="0" smtClean="0">
                <a:solidFill>
                  <a:srgbClr val="010000"/>
                </a:solidFill>
              </a:rPr>
              <a:t>                        </a:t>
            </a:r>
            <a:r>
              <a:rPr lang="en-GB" sz="1050" dirty="0" err="1" smtClean="0">
                <a:solidFill>
                  <a:srgbClr val="010000"/>
                </a:solidFill>
              </a:rPr>
              <a:t>operationRecord</a:t>
            </a:r>
            <a:r>
              <a:rPr lang="en-GB" sz="1050" dirty="0" smtClean="0">
                <a:solidFill>
                  <a:srgbClr val="010000"/>
                </a:solidFill>
              </a:rPr>
              <a:t> = </a:t>
            </a:r>
            <a:r>
              <a:rPr lang="en-GB" sz="1050" dirty="0" err="1" smtClean="0">
                <a:solidFill>
                  <a:srgbClr val="010000"/>
                </a:solidFill>
              </a:rPr>
              <a:t>planningBoard.GetNextOperation</a:t>
            </a:r>
            <a:r>
              <a:rPr lang="en-GB" sz="1050" dirty="0" smtClean="0">
                <a:solidFill>
                  <a:srgbClr val="010000"/>
                </a:solidFill>
              </a:rPr>
              <a:t>(</a:t>
            </a:r>
            <a:r>
              <a:rPr lang="en-GB" sz="1050" dirty="0" err="1" smtClean="0">
                <a:solidFill>
                  <a:srgbClr val="010000"/>
                </a:solidFill>
              </a:rPr>
              <a:t>operationRecord</a:t>
            </a:r>
            <a:r>
              <a:rPr lang="en-GB" sz="1050" dirty="0" smtClean="0">
                <a:solidFill>
                  <a:srgbClr val="010000"/>
                </a:solidFill>
              </a:rPr>
              <a:t>, 1);</a:t>
            </a:r>
          </a:p>
          <a:p>
            <a:endParaRPr lang="en-GB" sz="1050" dirty="0" smtClean="0">
              <a:solidFill>
                <a:srgbClr val="010000"/>
              </a:solidFill>
            </a:endParaRPr>
          </a:p>
          <a:p>
            <a:r>
              <a:rPr lang="en-GB" sz="1050" dirty="0" smtClean="0">
                <a:solidFill>
                  <a:srgbClr val="010000"/>
                </a:solidFill>
              </a:rPr>
              <a:t>                    } </a:t>
            </a:r>
            <a:r>
              <a:rPr lang="en-GB" sz="1050" dirty="0" smtClean="0">
                <a:solidFill>
                  <a:srgbClr val="008000"/>
                </a:solidFill>
              </a:rPr>
              <a:t>// whilst there is another operation</a:t>
            </a:r>
          </a:p>
          <a:p>
            <a:r>
              <a:rPr lang="en-GB" sz="1050" dirty="0" smtClean="0">
                <a:solidFill>
                  <a:srgbClr val="010000"/>
                </a:solidFill>
              </a:rPr>
              <a:t>                } </a:t>
            </a:r>
            <a:r>
              <a:rPr lang="en-GB" sz="1050" dirty="0" smtClean="0">
                <a:solidFill>
                  <a:srgbClr val="008000"/>
                </a:solidFill>
              </a:rPr>
              <a:t>// whilst there is another operation in the queue</a:t>
            </a:r>
            <a:endParaRPr lang="en-GB" sz="1050" dirty="0"/>
          </a:p>
        </p:txBody>
      </p:sp>
      <p:sp>
        <p:nvSpPr>
          <p:cNvPr id="7" name="Rounded Rectangle 6"/>
          <p:cNvSpPr/>
          <p:nvPr/>
        </p:nvSpPr>
        <p:spPr>
          <a:xfrm>
            <a:off x="54244" y="3561620"/>
            <a:ext cx="8998316" cy="2451722"/>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46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Workshop 7 - Solution</a:t>
            </a:r>
            <a:endParaRPr lang="en-GB" dirty="0"/>
          </a:p>
        </p:txBody>
      </p:sp>
      <p:sp>
        <p:nvSpPr>
          <p:cNvPr id="6" name="Text Placeholder 1"/>
          <p:cNvSpPr>
            <a:spLocks noGrp="1"/>
          </p:cNvSpPr>
          <p:nvPr>
            <p:ph type="body" sz="quarter" idx="10"/>
          </p:nvPr>
        </p:nvSpPr>
        <p:spPr>
          <a:xfrm>
            <a:off x="762872" y="1163236"/>
            <a:ext cx="7478315" cy="783130"/>
          </a:xfrm>
        </p:spPr>
        <p:txBody>
          <a:bodyPr/>
          <a:lstStyle/>
          <a:p>
            <a:r>
              <a:rPr lang="en-GB" sz="2400" dirty="0" smtClean="0"/>
              <a:t>Modified Simple Algorithmic Rule:</a:t>
            </a:r>
            <a:endParaRPr lang="en-GB" sz="2400" dirty="0"/>
          </a:p>
        </p:txBody>
      </p:sp>
      <p:sp>
        <p:nvSpPr>
          <p:cNvPr id="8" name="TextBox 7"/>
          <p:cNvSpPr txBox="1"/>
          <p:nvPr/>
        </p:nvSpPr>
        <p:spPr>
          <a:xfrm>
            <a:off x="7120105" y="1273503"/>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7" name="Rectangle 6"/>
          <p:cNvSpPr/>
          <p:nvPr/>
        </p:nvSpPr>
        <p:spPr>
          <a:xfrm>
            <a:off x="142844" y="1560180"/>
            <a:ext cx="8858312" cy="5170646"/>
          </a:xfrm>
          <a:prstGeom prst="rect">
            <a:avLst/>
          </a:prstGeom>
        </p:spPr>
        <p:txBody>
          <a:bodyPr wrap="square">
            <a:spAutoFit/>
          </a:bodyPr>
          <a:lstStyle/>
          <a:p>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err="1" smtClean="0">
                <a:solidFill>
                  <a:srgbClr val="010000"/>
                </a:solidFill>
              </a:rPr>
              <a:t>planningboard.GetOperationInQueue</a:t>
            </a:r>
            <a:r>
              <a:rPr lang="en-GB" sz="1100" dirty="0" smtClean="0">
                <a:solidFill>
                  <a:srgbClr val="010000"/>
                </a:solidFill>
              </a:rPr>
              <a:t>(</a:t>
            </a:r>
            <a:r>
              <a:rPr lang="en-GB" sz="1100" dirty="0" smtClean="0">
                <a:solidFill>
                  <a:srgbClr val="A31515"/>
                </a:solidFill>
              </a:rPr>
              <a:t>"</a:t>
            </a:r>
            <a:r>
              <a:rPr lang="en-GB" sz="1100" dirty="0" err="1" smtClean="0">
                <a:solidFill>
                  <a:srgbClr val="A31515"/>
                </a:solidFill>
              </a:rPr>
              <a:t>JobsQueue</a:t>
            </a:r>
            <a:r>
              <a:rPr lang="en-GB" sz="1100" dirty="0" smtClean="0">
                <a:solidFill>
                  <a:srgbClr val="A31515"/>
                </a:solidFill>
              </a:rPr>
              <a:t>"</a:t>
            </a:r>
            <a:r>
              <a:rPr lang="en-GB" sz="1100" dirty="0" smtClean="0">
                <a:solidFill>
                  <a:srgbClr val="010000"/>
                </a:solidFill>
              </a:rPr>
              <a:t>, 1, </a:t>
            </a:r>
            <a:r>
              <a:rPr lang="en-GB" sz="1100" dirty="0" err="1" smtClean="0">
                <a:solidFill>
                  <a:srgbClr val="010000"/>
                </a:solidFill>
              </a:rPr>
              <a:t>operationRecord</a:t>
            </a:r>
            <a:r>
              <a:rPr lang="en-GB" sz="1100" dirty="0" smtClean="0">
                <a:solidFill>
                  <a:srgbClr val="010000"/>
                </a:solidFill>
              </a:rPr>
              <a:t>))</a:t>
            </a:r>
          </a:p>
          <a:p>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planningboard.RemoveOperationFromQueue</a:t>
            </a:r>
            <a:r>
              <a:rPr lang="en-GB" sz="1100" dirty="0" smtClean="0">
                <a:solidFill>
                  <a:srgbClr val="010000"/>
                </a:solidFill>
              </a:rPr>
              <a:t>(</a:t>
            </a:r>
            <a:r>
              <a:rPr lang="en-GB" sz="1100" dirty="0" smtClean="0">
                <a:solidFill>
                  <a:srgbClr val="A31515"/>
                </a:solidFill>
              </a:rPr>
              <a:t>"</a:t>
            </a:r>
            <a:r>
              <a:rPr lang="en-GB" sz="1100" dirty="0" err="1" smtClean="0">
                <a:solidFill>
                  <a:srgbClr val="A31515"/>
                </a:solidFill>
              </a:rPr>
              <a:t>JobsQueue</a:t>
            </a:r>
            <a:r>
              <a:rPr lang="en-GB" sz="1100" dirty="0" smtClean="0">
                <a:solidFill>
                  <a:srgbClr val="A31515"/>
                </a:solidFill>
              </a:rPr>
              <a:t>"</a:t>
            </a:r>
            <a:r>
              <a:rPr lang="en-GB" sz="1100" dirty="0" smtClean="0">
                <a:solidFill>
                  <a:srgbClr val="010000"/>
                </a:solidFill>
              </a:rPr>
              <a:t>, </a:t>
            </a:r>
            <a:r>
              <a:rPr lang="en-GB" sz="1100" dirty="0" err="1" smtClean="0">
                <a:solidFill>
                  <a:srgbClr val="010000"/>
                </a:solidFill>
              </a:rPr>
              <a:t>operationRecord</a:t>
            </a:r>
            <a:r>
              <a:rPr lang="en-GB" sz="1100" dirty="0" smtClean="0">
                <a:solidFill>
                  <a:srgbClr val="010000"/>
                </a:solidFill>
              </a:rPr>
              <a:t>)</a:t>
            </a: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err="1" smtClean="0">
                <a:solidFill>
                  <a:srgbClr val="010000"/>
                </a:solidFill>
              </a:rPr>
              <a:t>operationRecord</a:t>
            </a:r>
            <a:r>
              <a:rPr lang="en-GB" sz="1100" dirty="0" smtClean="0">
                <a:solidFill>
                  <a:srgbClr val="010000"/>
                </a:solidFill>
              </a:rPr>
              <a:t> &gt; 0) </a:t>
            </a:r>
            <a:r>
              <a:rPr lang="en-GB" sz="1100" dirty="0" smtClean="0">
                <a:solidFill>
                  <a:srgbClr val="008000"/>
                </a:solidFill>
              </a:rPr>
              <a:t>' inner loop for operations of the same family</a:t>
            </a:r>
          </a:p>
          <a:p>
            <a:endParaRPr lang="en-GB" sz="1100" dirty="0" smtClean="0">
              <a:solidFill>
                <a:srgbClr val="008000"/>
              </a:solidFill>
            </a:endParaRPr>
          </a:p>
          <a:p>
            <a:r>
              <a:rPr lang="en-GB" sz="1100" dirty="0" smtClean="0">
                <a:solidFill>
                  <a:srgbClr val="010000"/>
                </a:solidFill>
              </a:rPr>
              <a:t>                </a:t>
            </a:r>
            <a:r>
              <a:rPr lang="en-GB" sz="1100" dirty="0" err="1" smtClean="0">
                <a:solidFill>
                  <a:srgbClr val="010000"/>
                </a:solidFill>
              </a:rPr>
              <a:t>BestResRec</a:t>
            </a:r>
            <a:r>
              <a:rPr lang="en-GB" sz="1100" dirty="0" smtClean="0">
                <a:solidFill>
                  <a:srgbClr val="010000"/>
                </a:solidFill>
              </a:rPr>
              <a:t> = 0</a:t>
            </a:r>
          </a:p>
          <a:p>
            <a:r>
              <a:rPr lang="en-GB" sz="1100" dirty="0" smtClean="0">
                <a:solidFill>
                  <a:srgbClr val="010000"/>
                </a:solidFill>
              </a:rPr>
              <a:t>                </a:t>
            </a:r>
            <a:r>
              <a:rPr lang="en-GB" sz="1100" dirty="0" err="1" smtClean="0">
                <a:solidFill>
                  <a:srgbClr val="010000"/>
                </a:solidFill>
              </a:rPr>
              <a:t>BestEndTime</a:t>
            </a:r>
            <a:r>
              <a:rPr lang="en-GB" sz="1100" dirty="0" smtClean="0">
                <a:solidFill>
                  <a:srgbClr val="010000"/>
                </a:solidFill>
              </a:rPr>
              <a:t> = </a:t>
            </a:r>
            <a:r>
              <a:rPr lang="en-GB" sz="1100" dirty="0" err="1" smtClean="0">
                <a:solidFill>
                  <a:srgbClr val="010000"/>
                </a:solidFill>
              </a:rPr>
              <a:t>planningboard.ScheduleHorizon.End</a:t>
            </a:r>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BestChangeStart</a:t>
            </a:r>
            <a:r>
              <a:rPr lang="en-GB" sz="1100" dirty="0" smtClean="0">
                <a:solidFill>
                  <a:srgbClr val="010000"/>
                </a:solidFill>
              </a:rPr>
              <a:t> = </a:t>
            </a:r>
            <a:r>
              <a:rPr lang="en-GB" sz="1100" dirty="0" err="1" smtClean="0">
                <a:solidFill>
                  <a:srgbClr val="010000"/>
                </a:solidFill>
              </a:rPr>
              <a:t>planningboard.TerminatorTime</a:t>
            </a:r>
            <a:endParaRPr lang="en-GB" sz="1100" dirty="0" smtClean="0">
              <a:solidFill>
                <a:srgbClr val="010000"/>
              </a:solidFill>
            </a:endParaRPr>
          </a:p>
          <a:p>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ResourceRecords</a:t>
            </a:r>
            <a:r>
              <a:rPr lang="en-GB" sz="1100" dirty="0" smtClean="0">
                <a:solidFill>
                  <a:srgbClr val="010000"/>
                </a:solidFill>
              </a:rPr>
              <a:t> = </a:t>
            </a:r>
            <a:r>
              <a:rPr lang="en-GB" sz="1100" dirty="0" err="1" smtClean="0">
                <a:solidFill>
                  <a:srgbClr val="010000"/>
                </a:solidFill>
              </a:rPr>
              <a:t>planningboard.FindResources</a:t>
            </a:r>
            <a:r>
              <a:rPr lang="en-GB" sz="1100" dirty="0" smtClean="0">
                <a:solidFill>
                  <a:srgbClr val="010000"/>
                </a:solidFill>
              </a:rPr>
              <a:t>(</a:t>
            </a:r>
            <a:r>
              <a:rPr lang="en-GB" sz="1100" dirty="0" err="1" smtClean="0">
                <a:solidFill>
                  <a:srgbClr val="010000"/>
                </a:solidFill>
              </a:rPr>
              <a:t>operationRecord</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For</a:t>
            </a:r>
            <a:r>
              <a:rPr lang="en-GB" sz="1100" dirty="0" smtClean="0">
                <a:solidFill>
                  <a:srgbClr val="010000"/>
                </a:solidFill>
              </a:rPr>
              <a:t> </a:t>
            </a:r>
            <a:r>
              <a:rPr lang="en-GB" sz="1100" dirty="0" smtClean="0">
                <a:solidFill>
                  <a:srgbClr val="0000FF"/>
                </a:solidFill>
              </a:rPr>
              <a:t>Each</a:t>
            </a:r>
            <a:r>
              <a:rPr lang="en-GB" sz="1100" dirty="0" smtClean="0">
                <a:solidFill>
                  <a:srgbClr val="010000"/>
                </a:solidFill>
              </a:rPr>
              <a:t> </a:t>
            </a:r>
            <a:r>
              <a:rPr lang="en-GB" sz="1100" dirty="0" err="1" smtClean="0">
                <a:solidFill>
                  <a:srgbClr val="010000"/>
                </a:solidFill>
              </a:rPr>
              <a:t>ResourceRecord</a:t>
            </a:r>
            <a:r>
              <a:rPr lang="en-GB" sz="1100" dirty="0" smtClean="0">
                <a:solidFill>
                  <a:srgbClr val="010000"/>
                </a:solidFill>
              </a:rPr>
              <a:t> </a:t>
            </a:r>
            <a:r>
              <a:rPr lang="en-GB" sz="1100" dirty="0" smtClean="0">
                <a:solidFill>
                  <a:srgbClr val="0000FF"/>
                </a:solidFill>
              </a:rPr>
              <a:t>In</a:t>
            </a:r>
            <a:r>
              <a:rPr lang="en-GB" sz="1100" dirty="0" smtClean="0">
                <a:solidFill>
                  <a:srgbClr val="010000"/>
                </a:solidFill>
              </a:rPr>
              <a:t> </a:t>
            </a:r>
            <a:r>
              <a:rPr lang="en-GB" sz="1100" dirty="0" err="1" smtClean="0">
                <a:solidFill>
                  <a:srgbClr val="010000"/>
                </a:solidFill>
              </a:rPr>
              <a:t>ResourceRecords</a:t>
            </a:r>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opTimes</a:t>
            </a:r>
            <a:r>
              <a:rPr lang="en-GB" sz="1100" dirty="0" smtClean="0">
                <a:solidFill>
                  <a:srgbClr val="010000"/>
                </a:solidFill>
              </a:rPr>
              <a:t>  = </a:t>
            </a:r>
            <a:r>
              <a:rPr lang="en-GB" sz="1100" dirty="0" err="1" smtClean="0">
                <a:solidFill>
                  <a:srgbClr val="010000"/>
                </a:solidFill>
              </a:rPr>
              <a:t>planningboard.TestOperationOnResource</a:t>
            </a:r>
            <a:r>
              <a:rPr lang="en-GB" sz="1100" dirty="0" smtClean="0">
                <a:solidFill>
                  <a:srgbClr val="010000"/>
                </a:solidFill>
              </a:rPr>
              <a:t>(</a:t>
            </a:r>
            <a:r>
              <a:rPr lang="en-GB" sz="1100" dirty="0" err="1" smtClean="0">
                <a:solidFill>
                  <a:srgbClr val="010000"/>
                </a:solidFill>
              </a:rPr>
              <a:t>operationRecord</a:t>
            </a:r>
            <a:r>
              <a:rPr lang="en-GB" sz="1100" dirty="0" smtClean="0">
                <a:solidFill>
                  <a:srgbClr val="010000"/>
                </a:solidFill>
              </a:rPr>
              <a:t>, </a:t>
            </a:r>
            <a:r>
              <a:rPr lang="en-GB" sz="1100" dirty="0" err="1" smtClean="0">
                <a:solidFill>
                  <a:srgbClr val="010000"/>
                </a:solidFill>
              </a:rPr>
              <a:t>ResourceRecord</a:t>
            </a:r>
            <a:r>
              <a:rPr lang="en-GB" sz="1100" dirty="0" smtClean="0">
                <a:solidFill>
                  <a:srgbClr val="010000"/>
                </a:solidFill>
              </a:rPr>
              <a:t>, </a:t>
            </a:r>
            <a:r>
              <a:rPr lang="en-GB" sz="1100" dirty="0" err="1" smtClean="0">
                <a:solidFill>
                  <a:srgbClr val="010000"/>
                </a:solidFill>
              </a:rPr>
              <a:t>planningboard.TerminatorTime</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err="1" smtClean="0">
                <a:solidFill>
                  <a:srgbClr val="010000"/>
                </a:solidFill>
              </a:rPr>
              <a:t>opTimes</a:t>
            </a:r>
            <a:r>
              <a:rPr lang="en-GB" sz="1100" dirty="0" smtClean="0">
                <a:solidFill>
                  <a:srgbClr val="010000"/>
                </a:solidFill>
              </a:rPr>
              <a:t> .</a:t>
            </a:r>
            <a:r>
              <a:rPr lang="en-GB" sz="1100" dirty="0" err="1" smtClean="0">
                <a:solidFill>
                  <a:srgbClr val="010000"/>
                </a:solidFill>
              </a:rPr>
              <a:t>HasValue</a:t>
            </a:r>
            <a:r>
              <a:rPr lang="en-GB" sz="1100" dirty="0" smtClean="0">
                <a:solidFill>
                  <a:srgbClr val="010000"/>
                </a:solidFill>
              </a:rPr>
              <a:t> </a:t>
            </a:r>
            <a:r>
              <a:rPr lang="en-GB" sz="1100" dirty="0" smtClean="0">
                <a:solidFill>
                  <a:srgbClr val="0000FF"/>
                </a:solidFill>
              </a:rPr>
              <a:t>Then</a:t>
            </a:r>
          </a:p>
          <a:p>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err="1" smtClean="0">
                <a:solidFill>
                  <a:srgbClr val="010000"/>
                </a:solidFill>
              </a:rPr>
              <a:t>opTimes</a:t>
            </a:r>
            <a:r>
              <a:rPr lang="en-GB" sz="1100" dirty="0" smtClean="0">
                <a:solidFill>
                  <a:srgbClr val="010000"/>
                </a:solidFill>
              </a:rPr>
              <a:t> .</a:t>
            </a:r>
            <a:r>
              <a:rPr lang="en-GB" sz="1100" dirty="0" err="1" smtClean="0">
                <a:solidFill>
                  <a:srgbClr val="010000"/>
                </a:solidFill>
              </a:rPr>
              <a:t>Value.ProcessEnd</a:t>
            </a:r>
            <a:r>
              <a:rPr lang="en-GB" sz="1100" dirty="0" smtClean="0">
                <a:solidFill>
                  <a:srgbClr val="010000"/>
                </a:solidFill>
              </a:rPr>
              <a:t> &lt; </a:t>
            </a:r>
            <a:r>
              <a:rPr lang="en-GB" sz="1100" dirty="0" err="1" smtClean="0">
                <a:solidFill>
                  <a:srgbClr val="010000"/>
                </a:solidFill>
              </a:rPr>
              <a:t>BestEndTime.AddDays</a:t>
            </a:r>
            <a:r>
              <a:rPr lang="en-GB" sz="1100" dirty="0" smtClean="0">
                <a:solidFill>
                  <a:srgbClr val="010000"/>
                </a:solidFill>
              </a:rPr>
              <a:t>(-</a:t>
            </a:r>
            <a:r>
              <a:rPr lang="en-GB" sz="1100" dirty="0" err="1" smtClean="0">
                <a:solidFill>
                  <a:srgbClr val="010000"/>
                </a:solidFill>
              </a:rPr>
              <a:t>planningboard.SchedulingAccuracy</a:t>
            </a:r>
            <a:r>
              <a:rPr lang="en-GB" sz="1100" dirty="0" smtClean="0">
                <a:solidFill>
                  <a:srgbClr val="010000"/>
                </a:solidFill>
              </a:rPr>
              <a:t>) </a:t>
            </a:r>
            <a:r>
              <a:rPr lang="en-GB" sz="1100" dirty="0" smtClean="0">
                <a:solidFill>
                  <a:srgbClr val="0000FF"/>
                </a:solidFill>
              </a:rPr>
              <a:t>Then</a:t>
            </a:r>
          </a:p>
          <a:p>
            <a:r>
              <a:rPr lang="en-GB" sz="1100" dirty="0" smtClean="0">
                <a:solidFill>
                  <a:srgbClr val="010000"/>
                </a:solidFill>
              </a:rPr>
              <a:t>                            </a:t>
            </a:r>
            <a:r>
              <a:rPr lang="en-GB" sz="1100" dirty="0" err="1" smtClean="0">
                <a:solidFill>
                  <a:srgbClr val="010000"/>
                </a:solidFill>
              </a:rPr>
              <a:t>BestResRec</a:t>
            </a:r>
            <a:r>
              <a:rPr lang="en-GB" sz="1100" dirty="0" smtClean="0">
                <a:solidFill>
                  <a:srgbClr val="010000"/>
                </a:solidFill>
              </a:rPr>
              <a:t> = </a:t>
            </a:r>
            <a:r>
              <a:rPr lang="en-GB" sz="1100" dirty="0" err="1" smtClean="0">
                <a:solidFill>
                  <a:srgbClr val="010000"/>
                </a:solidFill>
              </a:rPr>
              <a:t>ResourceRecord</a:t>
            </a:r>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BestEndTime</a:t>
            </a:r>
            <a:r>
              <a:rPr lang="en-GB" sz="1100" dirty="0" smtClean="0">
                <a:solidFill>
                  <a:srgbClr val="010000"/>
                </a:solidFill>
              </a:rPr>
              <a:t> = </a:t>
            </a:r>
            <a:r>
              <a:rPr lang="en-GB" sz="1100" dirty="0" err="1" smtClean="0">
                <a:solidFill>
                  <a:srgbClr val="010000"/>
                </a:solidFill>
              </a:rPr>
              <a:t>opTimes</a:t>
            </a:r>
            <a:r>
              <a:rPr lang="en-GB" sz="1100" dirty="0" smtClean="0">
                <a:solidFill>
                  <a:srgbClr val="010000"/>
                </a:solidFill>
              </a:rPr>
              <a:t> .</a:t>
            </a:r>
            <a:r>
              <a:rPr lang="en-GB" sz="1100" dirty="0" err="1" smtClean="0">
                <a:solidFill>
                  <a:srgbClr val="010000"/>
                </a:solidFill>
              </a:rPr>
              <a:t>Value.ProcessEnd</a:t>
            </a:r>
            <a:endParaRPr lang="en-GB" sz="1100" dirty="0" smtClean="0">
              <a:solidFill>
                <a:srgbClr val="010000"/>
              </a:solidFill>
            </a:endParaRPr>
          </a:p>
          <a:p>
            <a:r>
              <a:rPr lang="en-GB" sz="1100" dirty="0" smtClean="0">
                <a:solidFill>
                  <a:srgbClr val="010000"/>
                </a:solidFill>
              </a:rPr>
              <a:t>                            </a:t>
            </a:r>
            <a:r>
              <a:rPr lang="en-GB" sz="1100" dirty="0" err="1" smtClean="0">
                <a:solidFill>
                  <a:srgbClr val="010000"/>
                </a:solidFill>
              </a:rPr>
              <a:t>BestChangeStart</a:t>
            </a:r>
            <a:r>
              <a:rPr lang="en-GB" sz="1100" dirty="0" smtClean="0">
                <a:solidFill>
                  <a:srgbClr val="010000"/>
                </a:solidFill>
              </a:rPr>
              <a:t> = </a:t>
            </a:r>
            <a:r>
              <a:rPr lang="en-GB" sz="1100" dirty="0" err="1" smtClean="0">
                <a:solidFill>
                  <a:srgbClr val="010000"/>
                </a:solidFill>
              </a:rPr>
              <a:t>opTimes</a:t>
            </a:r>
            <a:r>
              <a:rPr lang="en-GB" sz="1100" dirty="0" smtClean="0">
                <a:solidFill>
                  <a:srgbClr val="010000"/>
                </a:solidFill>
              </a:rPr>
              <a:t> .</a:t>
            </a:r>
            <a:r>
              <a:rPr lang="en-GB" sz="1100" dirty="0" err="1" smtClean="0">
                <a:solidFill>
                  <a:srgbClr val="010000"/>
                </a:solidFill>
              </a:rPr>
              <a:t>Value.ChangeStart</a:t>
            </a:r>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smtClean="0">
                <a:solidFill>
                  <a:srgbClr val="008000"/>
                </a:solidFill>
              </a:rPr>
              <a:t>' this was the first resource to finish so far</a:t>
            </a: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smtClean="0">
                <a:solidFill>
                  <a:srgbClr val="008000"/>
                </a:solidFill>
              </a:rPr>
              <a:t>' if the operation times had a value</a:t>
            </a:r>
          </a:p>
          <a:p>
            <a:r>
              <a:rPr lang="en-GB" sz="1100" dirty="0" smtClean="0">
                <a:solidFill>
                  <a:srgbClr val="010000"/>
                </a:solidFill>
              </a:rPr>
              <a:t>                </a:t>
            </a:r>
            <a:r>
              <a:rPr lang="en-GB" sz="1100" dirty="0" smtClean="0">
                <a:solidFill>
                  <a:srgbClr val="0000FF"/>
                </a:solidFill>
              </a:rPr>
              <a:t>Next</a:t>
            </a:r>
            <a:r>
              <a:rPr lang="en-GB" sz="1100" dirty="0" smtClean="0">
                <a:solidFill>
                  <a:srgbClr val="010000"/>
                </a:solidFill>
              </a:rPr>
              <a:t> </a:t>
            </a:r>
            <a:r>
              <a:rPr lang="en-GB" sz="1100" dirty="0" smtClean="0">
                <a:solidFill>
                  <a:srgbClr val="008000"/>
                </a:solidFill>
              </a:rPr>
              <a:t>' for each resource record</a:t>
            </a:r>
          </a:p>
          <a:p>
            <a:endParaRPr lang="en-GB" sz="1100" dirty="0" smtClean="0">
              <a:solidFill>
                <a:srgbClr val="008000"/>
              </a:solidFill>
            </a:endParaRPr>
          </a:p>
          <a:p>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err="1" smtClean="0">
                <a:solidFill>
                  <a:srgbClr val="010000"/>
                </a:solidFill>
              </a:rPr>
              <a:t>BestResRec</a:t>
            </a:r>
            <a:r>
              <a:rPr lang="en-GB" sz="1100" dirty="0" smtClean="0">
                <a:solidFill>
                  <a:srgbClr val="010000"/>
                </a:solidFill>
              </a:rPr>
              <a:t> &gt; 0 </a:t>
            </a:r>
            <a:r>
              <a:rPr lang="en-GB" sz="1100" dirty="0" smtClean="0">
                <a:solidFill>
                  <a:srgbClr val="0000FF"/>
                </a:solidFill>
              </a:rPr>
              <a:t>Then</a:t>
            </a:r>
          </a:p>
          <a:p>
            <a:r>
              <a:rPr lang="en-GB" sz="1100" dirty="0" smtClean="0">
                <a:solidFill>
                  <a:srgbClr val="010000"/>
                </a:solidFill>
              </a:rPr>
              <a:t>                    </a:t>
            </a:r>
            <a:r>
              <a:rPr lang="en-GB" sz="1100" dirty="0" err="1" smtClean="0">
                <a:solidFill>
                  <a:srgbClr val="010000"/>
                </a:solidFill>
              </a:rPr>
              <a:t>planningboard.PutOperationOnResource</a:t>
            </a:r>
            <a:r>
              <a:rPr lang="en-GB" sz="1100" dirty="0" smtClean="0">
                <a:solidFill>
                  <a:srgbClr val="010000"/>
                </a:solidFill>
              </a:rPr>
              <a:t>(</a:t>
            </a:r>
            <a:r>
              <a:rPr lang="en-GB" sz="1100" dirty="0" err="1" smtClean="0">
                <a:solidFill>
                  <a:srgbClr val="010000"/>
                </a:solidFill>
              </a:rPr>
              <a:t>operationRecord</a:t>
            </a:r>
            <a:r>
              <a:rPr lang="en-GB" sz="1100" dirty="0" smtClean="0">
                <a:solidFill>
                  <a:srgbClr val="010000"/>
                </a:solidFill>
              </a:rPr>
              <a:t>, </a:t>
            </a:r>
            <a:r>
              <a:rPr lang="en-GB" sz="1100" dirty="0" err="1" smtClean="0">
                <a:solidFill>
                  <a:srgbClr val="010000"/>
                </a:solidFill>
              </a:rPr>
              <a:t>BestResRec</a:t>
            </a:r>
            <a:r>
              <a:rPr lang="en-GB" sz="1100" dirty="0" smtClean="0">
                <a:solidFill>
                  <a:srgbClr val="010000"/>
                </a:solidFill>
              </a:rPr>
              <a:t>, </a:t>
            </a:r>
            <a:r>
              <a:rPr lang="en-GB" sz="1100" dirty="0" err="1" smtClean="0">
                <a:solidFill>
                  <a:srgbClr val="010000"/>
                </a:solidFill>
              </a:rPr>
              <a:t>BestChangeStart</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smtClean="0">
                <a:solidFill>
                  <a:srgbClr val="008000"/>
                </a:solidFill>
              </a:rPr>
              <a:t>' if a best resource had been found</a:t>
            </a:r>
          </a:p>
          <a:p>
            <a:endParaRPr lang="en-GB" sz="1100" dirty="0" smtClean="0">
              <a:solidFill>
                <a:srgbClr val="008000"/>
              </a:solidFill>
            </a:endParaRPr>
          </a:p>
          <a:p>
            <a:r>
              <a:rPr lang="en-GB" sz="1100" dirty="0" smtClean="0">
                <a:solidFill>
                  <a:srgbClr val="010000"/>
                </a:solidFill>
              </a:rPr>
              <a:t>                </a:t>
            </a:r>
            <a:r>
              <a:rPr lang="en-GB" sz="1100" dirty="0" err="1" smtClean="0">
                <a:solidFill>
                  <a:srgbClr val="010000"/>
                </a:solidFill>
              </a:rPr>
              <a:t>operationRecord</a:t>
            </a:r>
            <a:r>
              <a:rPr lang="en-GB" sz="1100" dirty="0" smtClean="0">
                <a:solidFill>
                  <a:srgbClr val="010000"/>
                </a:solidFill>
              </a:rPr>
              <a:t> = </a:t>
            </a:r>
            <a:r>
              <a:rPr lang="en-GB" sz="1100" dirty="0" err="1" smtClean="0">
                <a:solidFill>
                  <a:srgbClr val="010000"/>
                </a:solidFill>
              </a:rPr>
              <a:t>planningboard.GetNextOperation</a:t>
            </a:r>
            <a:r>
              <a:rPr lang="en-GB" sz="1100" dirty="0" smtClean="0">
                <a:solidFill>
                  <a:srgbClr val="010000"/>
                </a:solidFill>
              </a:rPr>
              <a:t>(</a:t>
            </a:r>
            <a:r>
              <a:rPr lang="en-GB" sz="1100" dirty="0" err="1" smtClean="0">
                <a:solidFill>
                  <a:srgbClr val="010000"/>
                </a:solidFill>
              </a:rPr>
              <a:t>operationRecord</a:t>
            </a:r>
            <a:r>
              <a:rPr lang="en-GB" sz="1100" dirty="0" smtClean="0">
                <a:solidFill>
                  <a:srgbClr val="010000"/>
                </a:solidFill>
              </a:rPr>
              <a:t>, 1)</a:t>
            </a: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smtClean="0">
                <a:solidFill>
                  <a:srgbClr val="008000"/>
                </a:solidFill>
              </a:rPr>
              <a:t>' whilst there is another operation</a:t>
            </a:r>
          </a:p>
          <a:p>
            <a:r>
              <a:rPr lang="en-GB" sz="1100" dirty="0" smtClean="0">
                <a:solidFill>
                  <a:srgbClr val="010000"/>
                </a:solidFill>
              </a:rPr>
              <a:t>        </a:t>
            </a:r>
            <a:r>
              <a:rPr lang="en-GB" sz="1100" dirty="0" smtClean="0">
                <a:solidFill>
                  <a:srgbClr val="0000FF"/>
                </a:solidFill>
              </a:rPr>
              <a:t>End</a:t>
            </a:r>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smtClean="0">
                <a:solidFill>
                  <a:srgbClr val="008000"/>
                </a:solidFill>
              </a:rPr>
              <a:t>' whilst there is another operation in the queue</a:t>
            </a:r>
            <a:endParaRPr lang="en-GB" sz="1100" dirty="0"/>
          </a:p>
        </p:txBody>
      </p:sp>
      <p:sp>
        <p:nvSpPr>
          <p:cNvPr id="9" name="Rounded Rectangle 8"/>
          <p:cNvSpPr/>
          <p:nvPr/>
        </p:nvSpPr>
        <p:spPr>
          <a:xfrm>
            <a:off x="54244" y="3456122"/>
            <a:ext cx="8998316" cy="2347993"/>
          </a:xfrm>
          <a:prstGeom prst="roundRect">
            <a:avLst/>
          </a:prstGeom>
          <a:solidFill>
            <a:srgbClr val="FFFF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148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727" y="4936503"/>
            <a:ext cx="6635520" cy="558800"/>
          </a:xfrm>
          <a:prstGeom prst="rect">
            <a:avLst/>
          </a:prstGeom>
        </p:spPr>
        <p:txBody>
          <a:bodyPr/>
          <a:lstStyle/>
          <a:p>
            <a:r>
              <a:rPr lang="en-GB" dirty="0" smtClean="0"/>
              <a:t>Custom Windows</a:t>
            </a:r>
            <a:br>
              <a:rPr lang="en-GB" dirty="0" smtClean="0"/>
            </a:br>
            <a:r>
              <a:rPr lang="en-GB" dirty="0" smtClean="0"/>
              <a:t/>
            </a:r>
            <a:br>
              <a:rPr lang="en-GB" dirty="0" smtClean="0"/>
            </a:br>
            <a:endParaRPr lang="en-GB" dirty="0"/>
          </a:p>
        </p:txBody>
      </p:sp>
      <p:sp>
        <p:nvSpPr>
          <p:cNvPr id="3" name="Text Placeholder 4"/>
          <p:cNvSpPr>
            <a:spLocks noGrp="1"/>
          </p:cNvSpPr>
          <p:nvPr>
            <p:ph type="body" sz="quarter" idx="10"/>
          </p:nvPr>
        </p:nvSpPr>
        <p:spPr>
          <a:xfrm>
            <a:off x="442916" y="5547554"/>
            <a:ext cx="7185793" cy="918560"/>
          </a:xfrm>
          <a:prstGeom prst="rect">
            <a:avLst/>
          </a:prstGeom>
        </p:spPr>
        <p:txBody>
          <a:bodyPr/>
          <a:lstStyle/>
          <a:p>
            <a:r>
              <a:rPr lang="en-GB" sz="2400" dirty="0"/>
              <a:t>The following section describes how to create your own custom windows in the Preactor Sequencer</a:t>
            </a:r>
          </a:p>
        </p:txBody>
      </p:sp>
    </p:spTree>
    <p:extLst>
      <p:ext uri="{BB962C8B-B14F-4D97-AF65-F5344CB8AC3E}">
        <p14:creationId xmlns:p14="http://schemas.microsoft.com/office/powerpoint/2010/main" val="61148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Custom Windows</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800" dirty="0" smtClean="0"/>
              <a:t>A ‘Custom Window’ item template is provided in VS</a:t>
            </a:r>
          </a:p>
          <a:p>
            <a:pPr lvl="1"/>
            <a:r>
              <a:rPr lang="en-GB" sz="2800" dirty="0" smtClean="0"/>
              <a:t>It will require a .NET reference to </a:t>
            </a:r>
            <a:r>
              <a:rPr lang="en-GB" sz="2800" b="1" dirty="0" err="1" smtClean="0"/>
              <a:t>System.Drawing</a:t>
            </a:r>
            <a:endParaRPr lang="en-GB" sz="2800" b="1" dirty="0" smtClean="0"/>
          </a:p>
          <a:p>
            <a:pPr lvl="1"/>
            <a:r>
              <a:rPr lang="en-GB" sz="2800" dirty="0" smtClean="0"/>
              <a:t>Preactor expects two methods to be defined:</a:t>
            </a:r>
          </a:p>
          <a:p>
            <a:pPr marL="1200115" lvl="2" indent="-514350">
              <a:buFont typeface="+mj-lt"/>
              <a:buAutoNum type="arabicPeriod"/>
            </a:pPr>
            <a:r>
              <a:rPr lang="en-GB" sz="2800" b="1" dirty="0" err="1" smtClean="0"/>
              <a:t>OnOpen</a:t>
            </a:r>
            <a:r>
              <a:rPr lang="en-GB" sz="2800" b="1" dirty="0" smtClean="0"/>
              <a:t>()</a:t>
            </a:r>
            <a:endParaRPr lang="en-GB" sz="2800" dirty="0"/>
          </a:p>
          <a:p>
            <a:pPr marL="1200115" lvl="2" indent="-514350">
              <a:buFont typeface="+mj-lt"/>
              <a:buAutoNum type="arabicPeriod"/>
            </a:pPr>
            <a:r>
              <a:rPr lang="en-GB" sz="2800" b="1" dirty="0" err="1" smtClean="0"/>
              <a:t>OnClose</a:t>
            </a:r>
            <a:r>
              <a:rPr lang="en-GB" sz="2800" b="1" dirty="0" smtClean="0"/>
              <a:t>()</a:t>
            </a:r>
          </a:p>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marL="342882" lvl="1" indent="0">
              <a:buNone/>
            </a:pPr>
            <a:r>
              <a:rPr lang="en-GB" sz="2100" dirty="0"/>
              <a:t>A Windows Form user control that can be displayed within the Preactor Sequencer</a:t>
            </a:r>
          </a:p>
        </p:txBody>
      </p:sp>
    </p:spTree>
    <p:extLst>
      <p:ext uri="{BB962C8B-B14F-4D97-AF65-F5344CB8AC3E}">
        <p14:creationId xmlns:p14="http://schemas.microsoft.com/office/powerpoint/2010/main" val="66876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Custom Windows</a:t>
            </a:r>
            <a:endParaRPr lang="en-GB" dirty="0"/>
          </a:p>
        </p:txBody>
      </p:sp>
      <p:sp>
        <p:nvSpPr>
          <p:cNvPr id="3" name="Text Placeholder 2"/>
          <p:cNvSpPr>
            <a:spLocks noGrp="1"/>
          </p:cNvSpPr>
          <p:nvPr>
            <p:ph type="body" sz="quarter" idx="10"/>
          </p:nvPr>
        </p:nvSpPr>
        <p:spPr>
          <a:xfrm>
            <a:off x="298224" y="1454870"/>
            <a:ext cx="3137308" cy="443496"/>
          </a:xfrm>
        </p:spPr>
        <p:txBody>
          <a:bodyPr/>
          <a:lstStyle/>
          <a:p>
            <a:pPr algn="ctr"/>
            <a:r>
              <a:rPr lang="en-GB" dirty="0" smtClean="0"/>
              <a:t>Add the Template Item:</a:t>
            </a:r>
            <a:endParaRPr lang="en-GB"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24" y="1898366"/>
            <a:ext cx="3137307" cy="457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228" y="1898366"/>
            <a:ext cx="3911822" cy="3311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type="body" sz="quarter" idx="10"/>
          </p:nvPr>
        </p:nvSpPr>
        <p:spPr>
          <a:xfrm>
            <a:off x="4865870" y="1454870"/>
            <a:ext cx="3137308" cy="443496"/>
          </a:xfrm>
        </p:spPr>
        <p:txBody>
          <a:bodyPr/>
          <a:lstStyle/>
          <a:p>
            <a:pPr algn="ctr"/>
            <a:r>
              <a:rPr lang="en-GB" dirty="0" smtClean="0"/>
              <a:t>Add the .NET Reference:</a:t>
            </a:r>
            <a:endParaRPr lang="en-GB" dirty="0"/>
          </a:p>
        </p:txBody>
      </p:sp>
    </p:spTree>
    <p:extLst>
      <p:ext uri="{BB962C8B-B14F-4D97-AF65-F5344CB8AC3E}">
        <p14:creationId xmlns:p14="http://schemas.microsoft.com/office/powerpoint/2010/main" val="395976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Custom Windows</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lvl="1"/>
            <a:r>
              <a:rPr lang="en-GB" sz="2100" dirty="0" smtClean="0"/>
              <a:t>Must be called from a tool button defined in the .</a:t>
            </a:r>
            <a:r>
              <a:rPr lang="en-GB" sz="2100" dirty="0" err="1" smtClean="0"/>
              <a:t>prMdf</a:t>
            </a:r>
            <a:r>
              <a:rPr lang="en-GB" sz="2100" dirty="0" smtClean="0"/>
              <a:t> file:</a:t>
            </a:r>
            <a:endParaRPr lang="en-GB" sz="21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1905127"/>
            <a:ext cx="8399090" cy="367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3"/>
          <p:cNvSpPr txBox="1">
            <a:spLocks noChangeArrowheads="1"/>
          </p:cNvSpPr>
          <p:nvPr/>
        </p:nvSpPr>
        <p:spPr bwMode="auto">
          <a:xfrm>
            <a:off x="7126057" y="5496699"/>
            <a:ext cx="2053419" cy="738664"/>
          </a:xfrm>
          <a:prstGeom prst="rect">
            <a:avLst/>
          </a:prstGeom>
          <a:noFill/>
          <a:ln w="12700">
            <a:noFill/>
            <a:miter lim="800000"/>
            <a:headEnd type="none" w="sm" len="sm"/>
            <a:tailEnd type="none" w="sm" len="sm"/>
          </a:ln>
        </p:spPr>
        <p:txBody>
          <a:bodyPr wrap="square">
            <a:spAutoFit/>
          </a:bodyPr>
          <a:lstStyle/>
          <a:p>
            <a:r>
              <a:rPr lang="en-US" sz="1400" dirty="0">
                <a:solidFill>
                  <a:schemeClr val="accent2"/>
                </a:solidFill>
              </a:rPr>
              <a:t>String Parameter </a:t>
            </a:r>
          </a:p>
          <a:p>
            <a:r>
              <a:rPr lang="en-US" sz="1400" dirty="0">
                <a:solidFill>
                  <a:schemeClr val="accent2"/>
                </a:solidFill>
              </a:rPr>
              <a:t>(passed to </a:t>
            </a:r>
            <a:r>
              <a:rPr lang="en-US" sz="1400" b="1" dirty="0" err="1">
                <a:solidFill>
                  <a:schemeClr val="accent2"/>
                </a:solidFill>
              </a:rPr>
              <a:t>OnOpen</a:t>
            </a:r>
            <a:r>
              <a:rPr lang="en-US" sz="1400" dirty="0">
                <a:solidFill>
                  <a:schemeClr val="accent2"/>
                </a:solidFill>
              </a:rPr>
              <a:t> function)</a:t>
            </a:r>
          </a:p>
        </p:txBody>
      </p:sp>
      <p:sp>
        <p:nvSpPr>
          <p:cNvPr id="9" name="Line 10"/>
          <p:cNvSpPr>
            <a:spLocks noChangeShapeType="1"/>
          </p:cNvSpPr>
          <p:nvPr/>
        </p:nvSpPr>
        <p:spPr bwMode="auto">
          <a:xfrm flipV="1">
            <a:off x="6229319" y="4725143"/>
            <a:ext cx="0" cy="894996"/>
          </a:xfrm>
          <a:prstGeom prst="line">
            <a:avLst/>
          </a:prstGeom>
          <a:noFill/>
          <a:ln w="12700">
            <a:solidFill>
              <a:schemeClr val="tx1"/>
            </a:solidFill>
            <a:round/>
            <a:headEnd type="none" w="sm" len="sm"/>
            <a:tailEnd type="triangle" w="med" len="sm"/>
          </a:ln>
        </p:spPr>
        <p:txBody>
          <a:bodyPr wrap="none" anchor="ctr"/>
          <a:lstStyle/>
          <a:p>
            <a:endParaRPr lang="en-GB"/>
          </a:p>
        </p:txBody>
      </p:sp>
      <p:sp>
        <p:nvSpPr>
          <p:cNvPr id="10" name="Text Box 11"/>
          <p:cNvSpPr txBox="1">
            <a:spLocks noChangeArrowheads="1"/>
          </p:cNvSpPr>
          <p:nvPr/>
        </p:nvSpPr>
        <p:spPr bwMode="auto">
          <a:xfrm>
            <a:off x="5472906" y="5620140"/>
            <a:ext cx="1554162" cy="369332"/>
          </a:xfrm>
          <a:prstGeom prst="rect">
            <a:avLst/>
          </a:prstGeom>
          <a:noFill/>
          <a:ln w="12700">
            <a:noFill/>
            <a:miter lim="800000"/>
            <a:headEnd type="none" w="sm" len="sm"/>
            <a:tailEnd type="none" w="sm" len="sm"/>
          </a:ln>
        </p:spPr>
        <p:txBody>
          <a:bodyPr wrap="square">
            <a:spAutoFit/>
          </a:bodyPr>
          <a:lstStyle/>
          <a:p>
            <a:pPr algn="ctr"/>
            <a:r>
              <a:rPr lang="en-US" dirty="0">
                <a:solidFill>
                  <a:schemeClr val="accent2"/>
                </a:solidFill>
              </a:rPr>
              <a:t>Window Title</a:t>
            </a:r>
          </a:p>
        </p:txBody>
      </p:sp>
      <p:sp>
        <p:nvSpPr>
          <p:cNvPr id="11" name="Line 16"/>
          <p:cNvSpPr>
            <a:spLocks noChangeShapeType="1"/>
          </p:cNvSpPr>
          <p:nvPr/>
        </p:nvSpPr>
        <p:spPr bwMode="auto">
          <a:xfrm flipV="1">
            <a:off x="7668344" y="4725144"/>
            <a:ext cx="0" cy="771555"/>
          </a:xfrm>
          <a:prstGeom prst="line">
            <a:avLst/>
          </a:prstGeom>
          <a:noFill/>
          <a:ln w="12700">
            <a:solidFill>
              <a:schemeClr val="tx1"/>
            </a:solidFill>
            <a:round/>
            <a:headEnd type="none" w="sm" len="sm"/>
            <a:tailEnd type="triangle" w="med" len="sm"/>
          </a:ln>
        </p:spPr>
        <p:txBody>
          <a:bodyPr wrap="none" anchor="ctr"/>
          <a:lstStyle/>
          <a:p>
            <a:endParaRPr lang="en-GB"/>
          </a:p>
        </p:txBody>
      </p:sp>
      <p:sp>
        <p:nvSpPr>
          <p:cNvPr id="12" name="Line 17"/>
          <p:cNvSpPr>
            <a:spLocks noChangeShapeType="1"/>
          </p:cNvSpPr>
          <p:nvPr/>
        </p:nvSpPr>
        <p:spPr bwMode="auto">
          <a:xfrm flipH="1" flipV="1">
            <a:off x="3995934" y="4725144"/>
            <a:ext cx="1" cy="966917"/>
          </a:xfrm>
          <a:prstGeom prst="line">
            <a:avLst/>
          </a:prstGeom>
          <a:noFill/>
          <a:ln w="12700">
            <a:solidFill>
              <a:schemeClr val="tx1"/>
            </a:solidFill>
            <a:round/>
            <a:headEnd type="none" w="sm" len="sm"/>
            <a:tailEnd type="triangle" w="med" len="sm"/>
          </a:ln>
        </p:spPr>
        <p:txBody>
          <a:bodyPr wrap="none" anchor="ctr"/>
          <a:lstStyle/>
          <a:p>
            <a:endParaRPr lang="en-GB"/>
          </a:p>
        </p:txBody>
      </p:sp>
      <p:sp>
        <p:nvSpPr>
          <p:cNvPr id="13" name="Text Box 9"/>
          <p:cNvSpPr txBox="1">
            <a:spLocks noChangeArrowheads="1"/>
          </p:cNvSpPr>
          <p:nvPr/>
        </p:nvSpPr>
        <p:spPr bwMode="auto">
          <a:xfrm>
            <a:off x="3529004" y="5581982"/>
            <a:ext cx="933859" cy="646331"/>
          </a:xfrm>
          <a:prstGeom prst="rect">
            <a:avLst/>
          </a:prstGeom>
          <a:noFill/>
          <a:ln w="12700">
            <a:noFill/>
            <a:miter lim="800000"/>
            <a:headEnd type="none" w="sm" len="sm"/>
            <a:tailEnd type="none" w="sm" len="sm"/>
          </a:ln>
        </p:spPr>
        <p:txBody>
          <a:bodyPr wrap="square">
            <a:spAutoFit/>
          </a:bodyPr>
          <a:lstStyle/>
          <a:p>
            <a:r>
              <a:rPr lang="en-US" dirty="0" smtClean="0">
                <a:solidFill>
                  <a:schemeClr val="accent2"/>
                </a:solidFill>
              </a:rPr>
              <a:t>Project Name</a:t>
            </a:r>
            <a:endParaRPr lang="en-US" dirty="0">
              <a:solidFill>
                <a:schemeClr val="accent2"/>
              </a:solidFill>
            </a:endParaRPr>
          </a:p>
        </p:txBody>
      </p:sp>
      <p:sp>
        <p:nvSpPr>
          <p:cNvPr id="14" name="Text Box 7"/>
          <p:cNvSpPr txBox="1">
            <a:spLocks noChangeArrowheads="1"/>
          </p:cNvSpPr>
          <p:nvPr/>
        </p:nvSpPr>
        <p:spPr bwMode="auto">
          <a:xfrm>
            <a:off x="1829138" y="5791327"/>
            <a:ext cx="1296144" cy="369332"/>
          </a:xfrm>
          <a:prstGeom prst="rect">
            <a:avLst/>
          </a:prstGeom>
          <a:noFill/>
          <a:ln w="12700">
            <a:noFill/>
            <a:miter lim="800000"/>
            <a:headEnd type="none" w="sm" len="sm"/>
            <a:tailEnd type="none" w="sm" len="sm"/>
          </a:ln>
        </p:spPr>
        <p:txBody>
          <a:bodyPr wrap="square">
            <a:spAutoFit/>
          </a:bodyPr>
          <a:lstStyle/>
          <a:p>
            <a:pPr algn="ctr"/>
            <a:r>
              <a:rPr lang="en-US" dirty="0">
                <a:solidFill>
                  <a:schemeClr val="accent2"/>
                </a:solidFill>
              </a:rPr>
              <a:t>Tool Name</a:t>
            </a:r>
          </a:p>
        </p:txBody>
      </p:sp>
      <p:sp>
        <p:nvSpPr>
          <p:cNvPr id="15" name="Line 19"/>
          <p:cNvSpPr>
            <a:spLocks noChangeShapeType="1"/>
          </p:cNvSpPr>
          <p:nvPr/>
        </p:nvSpPr>
        <p:spPr bwMode="auto">
          <a:xfrm flipV="1">
            <a:off x="2477210" y="4725142"/>
            <a:ext cx="2465" cy="1066183"/>
          </a:xfrm>
          <a:prstGeom prst="line">
            <a:avLst/>
          </a:prstGeom>
          <a:noFill/>
          <a:ln w="12700">
            <a:solidFill>
              <a:schemeClr val="tx1"/>
            </a:solidFill>
            <a:round/>
            <a:headEnd type="none" w="sm" len="sm"/>
            <a:tailEnd type="triangle" w="med" len="sm"/>
          </a:ln>
        </p:spPr>
        <p:txBody>
          <a:bodyPr wrap="none" anchor="ctr"/>
          <a:lstStyle/>
          <a:p>
            <a:endParaRPr lang="en-GB"/>
          </a:p>
        </p:txBody>
      </p:sp>
      <p:sp>
        <p:nvSpPr>
          <p:cNvPr id="16" name="Text Box 9"/>
          <p:cNvSpPr txBox="1">
            <a:spLocks noChangeArrowheads="1"/>
          </p:cNvSpPr>
          <p:nvPr/>
        </p:nvSpPr>
        <p:spPr bwMode="auto">
          <a:xfrm>
            <a:off x="4585648" y="5581981"/>
            <a:ext cx="933859" cy="646331"/>
          </a:xfrm>
          <a:prstGeom prst="rect">
            <a:avLst/>
          </a:prstGeom>
          <a:noFill/>
          <a:ln w="12700">
            <a:noFill/>
            <a:miter lim="800000"/>
            <a:headEnd type="none" w="sm" len="sm"/>
            <a:tailEnd type="none" w="sm" len="sm"/>
          </a:ln>
        </p:spPr>
        <p:txBody>
          <a:bodyPr wrap="square">
            <a:spAutoFit/>
          </a:bodyPr>
          <a:lstStyle/>
          <a:p>
            <a:r>
              <a:rPr lang="en-US" dirty="0" smtClean="0">
                <a:solidFill>
                  <a:schemeClr val="accent2"/>
                </a:solidFill>
              </a:rPr>
              <a:t>Control Name</a:t>
            </a:r>
            <a:endParaRPr lang="en-US" dirty="0">
              <a:solidFill>
                <a:schemeClr val="accent2"/>
              </a:solidFill>
            </a:endParaRPr>
          </a:p>
        </p:txBody>
      </p:sp>
      <p:sp>
        <p:nvSpPr>
          <p:cNvPr id="17" name="Line 17"/>
          <p:cNvSpPr>
            <a:spLocks noChangeShapeType="1"/>
          </p:cNvSpPr>
          <p:nvPr/>
        </p:nvSpPr>
        <p:spPr bwMode="auto">
          <a:xfrm flipH="1" flipV="1">
            <a:off x="5213051" y="4689182"/>
            <a:ext cx="1" cy="966917"/>
          </a:xfrm>
          <a:prstGeom prst="line">
            <a:avLst/>
          </a:prstGeom>
          <a:noFill/>
          <a:ln w="12700">
            <a:solidFill>
              <a:schemeClr val="tx1"/>
            </a:solidFill>
            <a:round/>
            <a:headEnd type="none" w="sm" len="sm"/>
            <a:tailEnd type="triangle" w="med" len="sm"/>
          </a:ln>
        </p:spPr>
        <p:txBody>
          <a:bodyPr wrap="none" anchor="ctr"/>
          <a:lstStyle/>
          <a:p>
            <a:endParaRPr lang="en-GB"/>
          </a:p>
        </p:txBody>
      </p:sp>
    </p:spTree>
    <p:extLst>
      <p:ext uri="{BB962C8B-B14F-4D97-AF65-F5344CB8AC3E}">
        <p14:creationId xmlns:p14="http://schemas.microsoft.com/office/powerpoint/2010/main" val="160257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Custom Windows</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pPr lvl="1"/>
            <a:r>
              <a:rPr lang="en-GB" sz="2100" dirty="0" smtClean="0"/>
              <a:t>Example of a simple custom window in Preactor:</a:t>
            </a:r>
            <a:endParaRPr lang="en-GB" sz="2100" dirty="0"/>
          </a:p>
        </p:txBody>
      </p:sp>
      <p:pic>
        <p:nvPicPr>
          <p:cNvPr id="18"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21" y="1623059"/>
            <a:ext cx="7968342" cy="455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130" y="3238364"/>
            <a:ext cx="31337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75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3727" y="4897314"/>
            <a:ext cx="6635520" cy="558800"/>
          </a:xfrm>
          <a:prstGeom prst="rect">
            <a:avLst/>
          </a:prstGeom>
        </p:spPr>
        <p:txBody>
          <a:bodyPr/>
          <a:lstStyle/>
          <a:p>
            <a:r>
              <a:rPr lang="en-GB" dirty="0" smtClean="0"/>
              <a:t>Workshop 8</a:t>
            </a:r>
            <a:br>
              <a:rPr lang="en-GB" dirty="0" smtClean="0"/>
            </a:br>
            <a:r>
              <a:rPr lang="en-GB" sz="2800" dirty="0" smtClean="0"/>
              <a:t>Implement a Custom Window in the Example Configuration</a:t>
            </a:r>
            <a:r>
              <a:rPr lang="en-GB" dirty="0" smtClean="0"/>
              <a:t/>
            </a:r>
            <a:br>
              <a:rPr lang="en-GB" dirty="0" smtClean="0"/>
            </a:br>
            <a:endParaRPr lang="en-GB" dirty="0"/>
          </a:p>
        </p:txBody>
      </p:sp>
      <p:pic>
        <p:nvPicPr>
          <p:cNvPr id="3" name="Picture 3" descr="C:\Users\snorton.PREACTOR\AppData\Local\Microsoft\Windows\Temporary Internet Files\Content.IE5\ET21M8UC\MC90043154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318" y="0"/>
            <a:ext cx="1997682" cy="199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8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Workshop 8</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6" name="Text Placeholder 4"/>
          <p:cNvSpPr>
            <a:spLocks noGrp="1"/>
          </p:cNvSpPr>
          <p:nvPr>
            <p:ph type="body" sz="quarter" idx="10"/>
          </p:nvPr>
        </p:nvSpPr>
        <p:spPr>
          <a:xfrm>
            <a:off x="815123" y="1150173"/>
            <a:ext cx="7478315" cy="809256"/>
          </a:xfrm>
        </p:spPr>
        <p:txBody>
          <a:bodyPr/>
          <a:lstStyle/>
          <a:p>
            <a:r>
              <a:rPr lang="en-GB" dirty="0" smtClean="0"/>
              <a:t>Implement a Custom Window In the Configuration Provided.</a:t>
            </a:r>
          </a:p>
          <a:p>
            <a:endParaRPr lang="en-GB" dirty="0" smtClean="0"/>
          </a:p>
          <a:p>
            <a:endParaRPr lang="en-GB" dirty="0" smtClean="0"/>
          </a:p>
          <a:p>
            <a:endParaRPr lang="en-GB" dirty="0"/>
          </a:p>
        </p:txBody>
      </p:sp>
      <p:sp>
        <p:nvSpPr>
          <p:cNvPr id="7" name="Text Placeholder 1"/>
          <p:cNvSpPr txBox="1">
            <a:spLocks/>
          </p:cNvSpPr>
          <p:nvPr/>
        </p:nvSpPr>
        <p:spPr>
          <a:xfrm>
            <a:off x="674914" y="19289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smtClean="0"/>
              <a:t>Add a button to the form that displays ‘Hello World’ message box when the user clicks on.</a:t>
            </a:r>
          </a:p>
          <a:p>
            <a:r>
              <a:rPr lang="en-GB" sz="2400" b="1" dirty="0" smtClean="0"/>
              <a:t>Task Steps:</a:t>
            </a:r>
          </a:p>
          <a:p>
            <a:pPr marL="800082" lvl="1" indent="-457200">
              <a:buFont typeface="+mj-lt"/>
              <a:buAutoNum type="arabicPeriod"/>
            </a:pPr>
            <a:r>
              <a:rPr lang="en-GB" sz="2400" dirty="0" smtClean="0"/>
              <a:t>Add the Custom Window Template Item to your Project</a:t>
            </a:r>
          </a:p>
          <a:p>
            <a:pPr marL="800082" lvl="1" indent="-457200">
              <a:buFont typeface="+mj-lt"/>
              <a:buAutoNum type="arabicPeriod"/>
            </a:pPr>
            <a:r>
              <a:rPr lang="en-GB" sz="2400" dirty="0" smtClean="0"/>
              <a:t>Add a reference to </a:t>
            </a:r>
            <a:r>
              <a:rPr lang="en-GB" sz="2400" b="1" dirty="0" err="1" smtClean="0"/>
              <a:t>System.Drawing</a:t>
            </a:r>
            <a:endParaRPr lang="en-GB" sz="2400" b="1" dirty="0" smtClean="0"/>
          </a:p>
          <a:p>
            <a:pPr marL="800082" lvl="1" indent="-457200">
              <a:buFont typeface="+mj-lt"/>
              <a:buAutoNum type="arabicPeriod"/>
            </a:pPr>
            <a:r>
              <a:rPr lang="en-GB" sz="2400" dirty="0" smtClean="0"/>
              <a:t>Using the </a:t>
            </a:r>
            <a:r>
              <a:rPr lang="en-GB" sz="2400" dirty="0" err="1" smtClean="0"/>
              <a:t>ToolBox</a:t>
            </a:r>
            <a:r>
              <a:rPr lang="en-GB" sz="2400" dirty="0" smtClean="0"/>
              <a:t>, draw a button on the form</a:t>
            </a:r>
          </a:p>
          <a:p>
            <a:pPr marL="800082" lvl="1" indent="-457200">
              <a:buFont typeface="+mj-lt"/>
              <a:buAutoNum type="arabicPeriod"/>
            </a:pPr>
            <a:r>
              <a:rPr lang="en-GB" sz="2400" dirty="0" smtClean="0"/>
              <a:t>Edit the On Click event code to display a message box</a:t>
            </a:r>
          </a:p>
          <a:p>
            <a:pPr marL="800082" lvl="1" indent="-457200">
              <a:buFont typeface="+mj-lt"/>
              <a:buAutoNum type="arabicPeriod"/>
            </a:pPr>
            <a:r>
              <a:rPr lang="en-GB" sz="2400" dirty="0" smtClean="0"/>
              <a:t>Edit the .</a:t>
            </a:r>
            <a:r>
              <a:rPr lang="en-GB" sz="2400" dirty="0" err="1" smtClean="0"/>
              <a:t>PrMdf</a:t>
            </a:r>
            <a:r>
              <a:rPr lang="en-GB" sz="2400" dirty="0" smtClean="0"/>
              <a:t> file</a:t>
            </a:r>
          </a:p>
          <a:p>
            <a:pPr lvl="2"/>
            <a:r>
              <a:rPr lang="en-GB" sz="2400" dirty="0" smtClean="0"/>
              <a:t>Add the </a:t>
            </a:r>
            <a:r>
              <a:rPr lang="en-GB" sz="2400" b="1" dirty="0" smtClean="0"/>
              <a:t>/</a:t>
            </a:r>
            <a:r>
              <a:rPr lang="en-GB" sz="2400" b="1" dirty="0" err="1" smtClean="0"/>
              <a:t>OCXWindow</a:t>
            </a:r>
            <a:r>
              <a:rPr lang="en-GB" sz="2400" b="1" dirty="0" smtClean="0"/>
              <a:t> </a:t>
            </a:r>
            <a:r>
              <a:rPr lang="en-GB" sz="2400" dirty="0" smtClean="0"/>
              <a:t>command line parameter to create the tool button.</a:t>
            </a:r>
          </a:p>
          <a:p>
            <a:pPr marL="800082" lvl="1" indent="-457200">
              <a:buFont typeface="+mj-lt"/>
              <a:buAutoNum type="arabicPeriod"/>
            </a:pPr>
            <a:r>
              <a:rPr lang="en-GB" sz="2400" dirty="0" smtClean="0"/>
              <a:t>Compile &amp; test</a:t>
            </a:r>
          </a:p>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Tree>
    <p:extLst>
      <p:ext uri="{BB962C8B-B14F-4D97-AF65-F5344CB8AC3E}">
        <p14:creationId xmlns:p14="http://schemas.microsoft.com/office/powerpoint/2010/main" val="124024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Add a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Custom Action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item into the project, using the template provided:</a:t>
            </a:r>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33" y="1901397"/>
            <a:ext cx="6120680" cy="4229999"/>
          </a:xfrm>
          <a:prstGeom prst="rect">
            <a:avLst/>
          </a:prstGeom>
        </p:spPr>
      </p:pic>
    </p:spTree>
    <p:extLst>
      <p:ext uri="{BB962C8B-B14F-4D97-AF65-F5344CB8AC3E}">
        <p14:creationId xmlns:p14="http://schemas.microsoft.com/office/powerpoint/2010/main" val="24103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Workshop 8 - Extension</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6" name="Text Placeholder 4"/>
          <p:cNvSpPr>
            <a:spLocks noGrp="1"/>
          </p:cNvSpPr>
          <p:nvPr>
            <p:ph type="body" sz="quarter" idx="10"/>
          </p:nvPr>
        </p:nvSpPr>
        <p:spPr>
          <a:xfrm>
            <a:off x="815123" y="1150173"/>
            <a:ext cx="7478315" cy="809256"/>
          </a:xfrm>
        </p:spPr>
        <p:txBody>
          <a:bodyPr/>
          <a:lstStyle/>
          <a:p>
            <a:r>
              <a:rPr lang="en-GB" dirty="0" smtClean="0"/>
              <a:t>Demonstrate the use of the Preactor object in your message box and display a string parameter as the title:</a:t>
            </a:r>
          </a:p>
          <a:p>
            <a:endParaRPr lang="en-GB" dirty="0" smtClean="0"/>
          </a:p>
          <a:p>
            <a:endParaRPr lang="en-GB" dirty="0" smtClean="0"/>
          </a:p>
          <a:p>
            <a:endParaRPr lang="en-GB"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2243" y="2270487"/>
            <a:ext cx="4174600" cy="216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10" y="2489205"/>
            <a:ext cx="2763457" cy="1780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a:xfrm>
            <a:off x="3120075" y="3112283"/>
            <a:ext cx="1157457"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7478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Workshop 8</a:t>
            </a:r>
            <a:endParaRPr lang="en-GB" dirty="0"/>
          </a:p>
        </p:txBody>
      </p:sp>
      <p:sp>
        <p:nvSpPr>
          <p:cNvPr id="8" name="Text Placeholder 1"/>
          <p:cNvSpPr txBox="1">
            <a:spLocks/>
          </p:cNvSpPr>
          <p:nvPr/>
        </p:nvSpPr>
        <p:spPr>
          <a:xfrm>
            <a:off x="522514" y="1776549"/>
            <a:ext cx="8490857"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6" name="Text Placeholder 4"/>
          <p:cNvSpPr>
            <a:spLocks noGrp="1"/>
          </p:cNvSpPr>
          <p:nvPr>
            <p:ph type="body" sz="quarter" idx="10"/>
          </p:nvPr>
        </p:nvSpPr>
        <p:spPr>
          <a:xfrm>
            <a:off x="815123" y="1150173"/>
            <a:ext cx="7478315" cy="809256"/>
          </a:xfrm>
        </p:spPr>
        <p:txBody>
          <a:bodyPr/>
          <a:lstStyle/>
          <a:p>
            <a:r>
              <a:rPr lang="en-GB" dirty="0" smtClean="0"/>
              <a:t>Hints</a:t>
            </a:r>
          </a:p>
          <a:p>
            <a:endParaRPr lang="en-GB" dirty="0" smtClean="0"/>
          </a:p>
          <a:p>
            <a:endParaRPr lang="en-GB" dirty="0" smtClean="0"/>
          </a:p>
          <a:p>
            <a:endParaRPr lang="en-GB" dirty="0"/>
          </a:p>
        </p:txBody>
      </p:sp>
      <p:sp>
        <p:nvSpPr>
          <p:cNvPr id="7" name="Text Placeholder 1"/>
          <p:cNvSpPr txBox="1">
            <a:spLocks/>
          </p:cNvSpPr>
          <p:nvPr/>
        </p:nvSpPr>
        <p:spPr>
          <a:xfrm>
            <a:off x="0" y="1928949"/>
            <a:ext cx="9165771"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smtClean="0"/>
              <a:t>Define a global string parameter</a:t>
            </a:r>
          </a:p>
          <a:p>
            <a:r>
              <a:rPr lang="en-GB" sz="2400" dirty="0" smtClean="0"/>
              <a:t>In the </a:t>
            </a:r>
            <a:r>
              <a:rPr lang="en-GB" sz="2400" dirty="0" err="1" smtClean="0"/>
              <a:t>OnOpen</a:t>
            </a:r>
            <a:r>
              <a:rPr lang="en-GB" sz="2400" dirty="0" smtClean="0"/>
              <a:t> function copy the local parameter value into the global parameter</a:t>
            </a:r>
          </a:p>
          <a:p>
            <a:r>
              <a:rPr lang="en-GB" sz="2400" dirty="0" smtClean="0"/>
              <a:t>Display the Message box, for example (C#):</a:t>
            </a:r>
          </a:p>
          <a:p>
            <a:pPr marL="0" indent="0">
              <a:buNone/>
            </a:pPr>
            <a:endParaRPr lang="en-GB" sz="2400" dirty="0"/>
          </a:p>
          <a:p>
            <a:r>
              <a:rPr lang="en-GB" sz="2000" dirty="0">
                <a:solidFill>
                  <a:srgbClr val="0000FF"/>
                </a:solidFill>
              </a:rPr>
              <a:t>int </a:t>
            </a:r>
            <a:r>
              <a:rPr lang="en-GB" sz="2000" dirty="0" err="1">
                <a:solidFill>
                  <a:schemeClr val="tx1"/>
                </a:solidFill>
              </a:rPr>
              <a:t>TblCount</a:t>
            </a:r>
            <a:r>
              <a:rPr lang="en-GB" sz="2000" dirty="0">
                <a:solidFill>
                  <a:schemeClr val="tx1"/>
                </a:solidFill>
              </a:rPr>
              <a:t> = </a:t>
            </a:r>
            <a:r>
              <a:rPr lang="en-GB" sz="2000" dirty="0" err="1">
                <a:solidFill>
                  <a:schemeClr val="tx1"/>
                </a:solidFill>
              </a:rPr>
              <a:t>preactor.FormatCount</a:t>
            </a:r>
            <a:r>
              <a:rPr lang="en-GB" sz="2000" dirty="0">
                <a:solidFill>
                  <a:schemeClr val="tx1"/>
                </a:solidFill>
              </a:rPr>
              <a:t>;</a:t>
            </a:r>
          </a:p>
          <a:p>
            <a:r>
              <a:rPr lang="en-GB" sz="2000" dirty="0" err="1">
                <a:solidFill>
                  <a:schemeClr val="accent1"/>
                </a:solidFill>
              </a:rPr>
              <a:t>MessageBox</a:t>
            </a:r>
            <a:r>
              <a:rPr lang="en-GB" sz="2000" dirty="0" err="1">
                <a:solidFill>
                  <a:schemeClr val="tx1"/>
                </a:solidFill>
              </a:rPr>
              <a:t>.Show</a:t>
            </a:r>
            <a:r>
              <a:rPr lang="en-GB" sz="2000" dirty="0">
                <a:solidFill>
                  <a:schemeClr val="tx1"/>
                </a:solidFill>
              </a:rPr>
              <a:t>(</a:t>
            </a:r>
            <a:r>
              <a:rPr lang="en-GB" sz="2000" dirty="0" err="1">
                <a:solidFill>
                  <a:srgbClr val="0000FF"/>
                </a:solidFill>
              </a:rPr>
              <a:t>string</a:t>
            </a:r>
            <a:r>
              <a:rPr lang="en-GB" sz="2000" dirty="0" err="1">
                <a:solidFill>
                  <a:schemeClr val="tx1"/>
                </a:solidFill>
              </a:rPr>
              <a:t>.Format</a:t>
            </a:r>
            <a:r>
              <a:rPr lang="en-GB" sz="2000" dirty="0">
                <a:solidFill>
                  <a:schemeClr val="tx1"/>
                </a:solidFill>
              </a:rPr>
              <a:t>("</a:t>
            </a:r>
            <a:r>
              <a:rPr lang="en-GB" sz="2000" dirty="0" smtClean="0">
                <a:solidFill>
                  <a:schemeClr val="accent2">
                    <a:lumMod val="75000"/>
                  </a:schemeClr>
                </a:solidFill>
              </a:rPr>
              <a:t>Number Tables </a:t>
            </a:r>
            <a:r>
              <a:rPr lang="en-GB" sz="2000" dirty="0">
                <a:solidFill>
                  <a:schemeClr val="accent2">
                    <a:lumMod val="75000"/>
                  </a:schemeClr>
                </a:solidFill>
              </a:rPr>
              <a:t>Loaded = {0}</a:t>
            </a:r>
            <a:r>
              <a:rPr lang="en-GB" sz="2000" dirty="0">
                <a:solidFill>
                  <a:schemeClr val="tx1"/>
                </a:solidFill>
              </a:rPr>
              <a:t>", </a:t>
            </a:r>
            <a:r>
              <a:rPr lang="en-GB" sz="2000" dirty="0" err="1" smtClean="0">
                <a:solidFill>
                  <a:schemeClr val="tx1"/>
                </a:solidFill>
              </a:rPr>
              <a:t>TblCount</a:t>
            </a:r>
            <a:r>
              <a:rPr lang="en-GB" sz="2000" dirty="0">
                <a:solidFill>
                  <a:schemeClr val="tx1"/>
                </a:solidFill>
              </a:rPr>
              <a:t>),GlobalParameter,</a:t>
            </a:r>
            <a:r>
              <a:rPr lang="en-GB" sz="2000" dirty="0">
                <a:solidFill>
                  <a:srgbClr val="0070C0"/>
                </a:solidFill>
              </a:rPr>
              <a:t>MessageBoxButtons.</a:t>
            </a:r>
            <a:r>
              <a:rPr lang="en-GB" sz="2000" dirty="0">
                <a:solidFill>
                  <a:schemeClr val="tx1"/>
                </a:solidFill>
              </a:rPr>
              <a:t>OK,</a:t>
            </a:r>
            <a:r>
              <a:rPr lang="en-GB" sz="2000" dirty="0">
                <a:solidFill>
                  <a:srgbClr val="0070C0"/>
                </a:solidFill>
              </a:rPr>
              <a:t>MessageBoxIcon</a:t>
            </a:r>
            <a:r>
              <a:rPr lang="en-GB" sz="2000" dirty="0">
                <a:solidFill>
                  <a:schemeClr val="tx1"/>
                </a:solidFill>
              </a:rPr>
              <a:t>.Information);</a:t>
            </a:r>
          </a:p>
          <a:p>
            <a:pPr marL="0" indent="0">
              <a:buNone/>
            </a:pPr>
            <a:endParaRPr lang="en-GB" sz="2400" dirty="0" smtClean="0"/>
          </a:p>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Tree>
    <p:extLst>
      <p:ext uri="{BB962C8B-B14F-4D97-AF65-F5344CB8AC3E}">
        <p14:creationId xmlns:p14="http://schemas.microsoft.com/office/powerpoint/2010/main" val="146712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40971" y="599727"/>
            <a:ext cx="7380516" cy="534121"/>
          </a:xfrm>
        </p:spPr>
        <p:txBody>
          <a:bodyPr/>
          <a:lstStyle/>
          <a:p>
            <a:r>
              <a:rPr lang="en-GB" dirty="0" smtClean="0"/>
              <a:t>Further Information</a:t>
            </a:r>
            <a:endParaRPr lang="en-GB" dirty="0"/>
          </a:p>
        </p:txBody>
      </p:sp>
      <p:sp>
        <p:nvSpPr>
          <p:cNvPr id="8" name="Text Placeholder 1"/>
          <p:cNvSpPr txBox="1">
            <a:spLocks/>
          </p:cNvSpPr>
          <p:nvPr/>
        </p:nvSpPr>
        <p:spPr>
          <a:xfrm>
            <a:off x="0" y="1776549"/>
            <a:ext cx="9013371" cy="424542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400" dirty="0" smtClean="0"/>
          </a:p>
          <a:p>
            <a:r>
              <a:rPr lang="en-GB" sz="2400" dirty="0" smtClean="0"/>
              <a:t>The Preactor API documentation is located here:</a:t>
            </a:r>
          </a:p>
          <a:p>
            <a:pPr marL="0" lvl="1" indent="0">
              <a:spcBef>
                <a:spcPts val="750"/>
              </a:spcBef>
              <a:buNone/>
            </a:pPr>
            <a:r>
              <a:rPr lang="en-GB" sz="2400" dirty="0">
                <a:solidFill>
                  <a:srgbClr val="0000FF"/>
                </a:solidFill>
              </a:rPr>
              <a:t>C:\Program </a:t>
            </a:r>
            <a:r>
              <a:rPr lang="en-GB" sz="2400" dirty="0" smtClean="0">
                <a:solidFill>
                  <a:srgbClr val="0000FF"/>
                </a:solidFill>
              </a:rPr>
              <a:t>Files\Preactor International\Preactor12.x\SDK</a:t>
            </a:r>
          </a:p>
          <a:p>
            <a:pPr marL="0" lvl="1" indent="0">
              <a:spcBef>
                <a:spcPts val="750"/>
              </a:spcBef>
              <a:buNone/>
            </a:pPr>
            <a:endParaRPr lang="en-GB" sz="2400" dirty="0">
              <a:solidFill>
                <a:srgbClr val="0000FF"/>
              </a:solidFill>
            </a:endParaRPr>
          </a:p>
          <a:p>
            <a:pPr marL="257162" lvl="1" indent="-257162">
              <a:spcBef>
                <a:spcPts val="750"/>
              </a:spcBef>
            </a:pPr>
            <a:r>
              <a:rPr lang="en-GB" sz="2400" dirty="0" smtClean="0"/>
              <a:t>All resources used during this course can be copied from your training machine (</a:t>
            </a:r>
            <a:r>
              <a:rPr lang="en-GB" sz="2400" dirty="0" err="1" smtClean="0"/>
              <a:t>e.g</a:t>
            </a:r>
            <a:r>
              <a:rPr lang="en-GB" sz="2400" dirty="0" smtClean="0"/>
              <a:t> via USB) from the location:</a:t>
            </a:r>
            <a:endParaRPr lang="en-GB" sz="2400" dirty="0">
              <a:solidFill>
                <a:srgbClr val="0000FF"/>
              </a:solidFill>
            </a:endParaRPr>
          </a:p>
          <a:p>
            <a:pPr marL="0" lvl="1" indent="0">
              <a:spcBef>
                <a:spcPts val="750"/>
              </a:spcBef>
              <a:buNone/>
            </a:pPr>
            <a:r>
              <a:rPr lang="en-GB" sz="2400" dirty="0" smtClean="0">
                <a:solidFill>
                  <a:srgbClr val="0000FF"/>
                </a:solidFill>
              </a:rPr>
              <a:t>Desktop\Training </a:t>
            </a:r>
            <a:r>
              <a:rPr lang="en-GB" sz="2400" dirty="0">
                <a:solidFill>
                  <a:srgbClr val="0000FF"/>
                </a:solidFill>
              </a:rPr>
              <a:t>Files\API Course</a:t>
            </a:r>
          </a:p>
          <a:p>
            <a:pPr marL="0" indent="0">
              <a:buNone/>
            </a:pPr>
            <a:endParaRPr lang="en-GB" sz="2400" dirty="0"/>
          </a:p>
          <a:p>
            <a:endParaRPr lang="en-GB" sz="2400" b="1" dirty="0" smtClean="0"/>
          </a:p>
          <a:p>
            <a:pPr marL="1071535" lvl="1" indent="-514350" defTabSz="914400">
              <a:spcBef>
                <a:spcPts val="1000"/>
              </a:spcBef>
              <a:defRPr/>
            </a:pPr>
            <a:endParaRPr lang="en-US" sz="2600" dirty="0" smtClean="0">
              <a:solidFill>
                <a:srgbClr val="646464"/>
              </a:solidFill>
            </a:endParaRP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875211" y="1163236"/>
            <a:ext cx="7365976" cy="661720"/>
          </a:xfrm>
        </p:spPr>
        <p:txBody>
          <a:bodyPr/>
          <a:lstStyle/>
          <a:p>
            <a:pPr marL="342882" lvl="1" indent="0">
              <a:buNone/>
            </a:pPr>
            <a:r>
              <a:rPr lang="en-GB" sz="2100" dirty="0"/>
              <a:t>A Windows Form user control that can be displayed within the Preactor </a:t>
            </a:r>
            <a:r>
              <a:rPr lang="en-GB" sz="2100" dirty="0" smtClean="0"/>
              <a:t>Sequencer</a:t>
            </a:r>
          </a:p>
          <a:p>
            <a:pPr marL="342882" lvl="1" indent="0">
              <a:buNone/>
            </a:pPr>
            <a:endParaRPr lang="en-GB" sz="2100" dirty="0"/>
          </a:p>
        </p:txBody>
      </p:sp>
    </p:spTree>
    <p:extLst>
      <p:ext uri="{BB962C8B-B14F-4D97-AF65-F5344CB8AC3E}">
        <p14:creationId xmlns:p14="http://schemas.microsoft.com/office/powerpoint/2010/main" val="37548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0520"/>
            <a:ext cx="9144000" cy="557204"/>
          </a:xfrm>
        </p:spPr>
        <p:txBody>
          <a:bodyPr/>
          <a:lstStyle/>
          <a:p>
            <a:pPr algn="ctr"/>
            <a:r>
              <a:rPr lang="en-GB" dirty="0" smtClean="0"/>
              <a:t>Preactor API Training</a:t>
            </a:r>
            <a:endParaRPr lang="en-GB" dirty="0"/>
          </a:p>
        </p:txBody>
      </p:sp>
      <p:sp>
        <p:nvSpPr>
          <p:cNvPr id="5" name="Text Placeholder 4"/>
          <p:cNvSpPr>
            <a:spLocks noGrp="1"/>
          </p:cNvSpPr>
          <p:nvPr>
            <p:ph type="body" sz="quarter" idx="10"/>
          </p:nvPr>
        </p:nvSpPr>
        <p:spPr>
          <a:xfrm>
            <a:off x="0" y="3110866"/>
            <a:ext cx="9144000" cy="977808"/>
          </a:xfrm>
        </p:spPr>
        <p:txBody>
          <a:bodyPr/>
          <a:lstStyle/>
          <a:p>
            <a:pPr algn="ctr"/>
            <a:r>
              <a:rPr lang="en-GB" dirty="0" smtClean="0"/>
              <a:t>Course Complete</a:t>
            </a:r>
          </a:p>
          <a:p>
            <a:pPr algn="ctr"/>
            <a:r>
              <a:rPr lang="en-GB" dirty="0" smtClean="0"/>
              <a:t>Thank You </a:t>
            </a:r>
            <a:r>
              <a:rPr lang="en-GB" dirty="0"/>
              <a:t>F</a:t>
            </a:r>
            <a:r>
              <a:rPr lang="en-GB" dirty="0" smtClean="0"/>
              <a:t>or Attending</a:t>
            </a:r>
            <a:endParaRPr lang="en-GB" dirty="0"/>
          </a:p>
        </p:txBody>
      </p:sp>
    </p:spTree>
    <p:extLst>
      <p:ext uri="{BB962C8B-B14F-4D97-AF65-F5344CB8AC3E}">
        <p14:creationId xmlns:p14="http://schemas.microsoft.com/office/powerpoint/2010/main" val="257967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8" name="TextBox 7"/>
          <p:cNvSpPr txBox="1"/>
          <p:nvPr/>
        </p:nvSpPr>
        <p:spPr>
          <a:xfrm>
            <a:off x="-1" y="1161916"/>
            <a:ext cx="9143999" cy="5693866"/>
          </a:xfrm>
          <a:prstGeom prst="rect">
            <a:avLst/>
          </a:prstGeom>
          <a:noFill/>
        </p:spPr>
        <p:txBody>
          <a:bodyPr wrap="square" rtlCol="0">
            <a:spAutoFit/>
          </a:bodyPr>
          <a:lstStyle/>
          <a:p>
            <a:r>
              <a:rPr lang="en-GB" sz="1200" dirty="0" smtClean="0">
                <a:solidFill>
                  <a:srgbClr val="0000FF"/>
                </a:solidFill>
              </a:rPr>
              <a:t>using</a:t>
            </a:r>
            <a:r>
              <a:rPr lang="en-GB" sz="1200" dirty="0" smtClean="0">
                <a:solidFill>
                  <a:srgbClr val="010000"/>
                </a:solidFill>
              </a:rPr>
              <a:t> System;</a:t>
            </a:r>
          </a:p>
          <a:p>
            <a:r>
              <a:rPr lang="en-GB" sz="1200" dirty="0" smtClean="0">
                <a:solidFill>
                  <a:srgbClr val="0000FF"/>
                </a:solidFill>
              </a:rPr>
              <a:t>using</a:t>
            </a:r>
            <a:r>
              <a:rPr lang="en-GB" sz="1200" dirty="0" smtClean="0">
                <a:solidFill>
                  <a:srgbClr val="010000"/>
                </a:solidFill>
              </a:rPr>
              <a:t> </a:t>
            </a:r>
            <a:r>
              <a:rPr lang="en-GB" sz="1200" dirty="0" err="1" smtClean="0">
                <a:solidFill>
                  <a:srgbClr val="010000"/>
                </a:solidFill>
              </a:rPr>
              <a:t>System.Runtime.InteropServices</a:t>
            </a:r>
            <a:r>
              <a:rPr lang="en-GB" sz="1200" dirty="0" smtClean="0">
                <a:solidFill>
                  <a:srgbClr val="010000"/>
                </a:solidFill>
              </a:rPr>
              <a:t>;</a:t>
            </a:r>
          </a:p>
          <a:p>
            <a:r>
              <a:rPr lang="en-GB" sz="1200" dirty="0" smtClean="0">
                <a:solidFill>
                  <a:srgbClr val="0000FF"/>
                </a:solidFill>
              </a:rPr>
              <a:t>using</a:t>
            </a:r>
            <a:r>
              <a:rPr lang="en-GB" sz="1200" dirty="0" smtClean="0">
                <a:solidFill>
                  <a:srgbClr val="010000"/>
                </a:solidFill>
              </a:rPr>
              <a:t> Preactor;</a:t>
            </a:r>
          </a:p>
          <a:p>
            <a:r>
              <a:rPr lang="en-GB" sz="1200" dirty="0" smtClean="0">
                <a:solidFill>
                  <a:srgbClr val="0000FF"/>
                </a:solidFill>
              </a:rPr>
              <a:t>using</a:t>
            </a:r>
            <a:r>
              <a:rPr lang="en-GB" sz="1200" dirty="0" smtClean="0">
                <a:solidFill>
                  <a:srgbClr val="010000"/>
                </a:solidFill>
              </a:rPr>
              <a:t> </a:t>
            </a:r>
            <a:r>
              <a:rPr lang="en-GB" sz="1200" dirty="0" err="1" smtClean="0">
                <a:solidFill>
                  <a:srgbClr val="010000"/>
                </a:solidFill>
              </a:rPr>
              <a:t>Preactor.Interop.PreactorObject</a:t>
            </a:r>
            <a:r>
              <a:rPr lang="en-GB" sz="1200" dirty="0" smtClean="0">
                <a:solidFill>
                  <a:srgbClr val="010000"/>
                </a:solidFill>
              </a:rPr>
              <a:t>;</a:t>
            </a:r>
          </a:p>
          <a:p>
            <a:r>
              <a:rPr lang="en-GB" sz="1200" dirty="0" smtClean="0">
                <a:solidFill>
                  <a:srgbClr val="0000FF"/>
                </a:solidFill>
              </a:rPr>
              <a:t>using</a:t>
            </a:r>
            <a:r>
              <a:rPr lang="en-GB" sz="1200" dirty="0" smtClean="0">
                <a:solidFill>
                  <a:srgbClr val="010000"/>
                </a:solidFill>
              </a:rPr>
              <a:t> </a:t>
            </a:r>
            <a:r>
              <a:rPr lang="en-GB" sz="1200" dirty="0" err="1" smtClean="0">
                <a:solidFill>
                  <a:srgbClr val="010000"/>
                </a:solidFill>
              </a:rPr>
              <a:t>System.Windows.Forms</a:t>
            </a:r>
            <a:r>
              <a:rPr lang="en-GB" sz="1200" dirty="0" smtClean="0">
                <a:solidFill>
                  <a:srgbClr val="010000"/>
                </a:solidFill>
              </a:rPr>
              <a:t>;</a:t>
            </a:r>
          </a:p>
          <a:p>
            <a:endParaRPr lang="en-GB" sz="1200" dirty="0" smtClean="0">
              <a:solidFill>
                <a:srgbClr val="010000"/>
              </a:solidFill>
            </a:endParaRPr>
          </a:p>
          <a:p>
            <a:r>
              <a:rPr lang="en-GB" sz="1200" dirty="0" smtClean="0">
                <a:solidFill>
                  <a:srgbClr val="0000FF"/>
                </a:solidFill>
              </a:rPr>
              <a:t>namespace</a:t>
            </a:r>
            <a:r>
              <a:rPr lang="en-GB" sz="1200" dirty="0" smtClean="0">
                <a:solidFill>
                  <a:srgbClr val="010000"/>
                </a:solidFill>
              </a:rPr>
              <a:t> </a:t>
            </a:r>
            <a:r>
              <a:rPr lang="en-GB" sz="1200" dirty="0" err="1" smtClean="0">
                <a:solidFill>
                  <a:srgbClr val="010000"/>
                </a:solidFill>
              </a:rPr>
              <a:t>MyPreactorProject</a:t>
            </a:r>
            <a:endParaRPr lang="en-GB" sz="1200" dirty="0" smtClean="0">
              <a:solidFill>
                <a:srgbClr val="010000"/>
              </a:solidFill>
            </a:endParaRPr>
          </a:p>
          <a:p>
            <a:r>
              <a:rPr lang="en-GB" sz="1200" dirty="0" smtClean="0">
                <a:solidFill>
                  <a:srgbClr val="010000"/>
                </a:solidFill>
              </a:rPr>
              <a:t>{</a:t>
            </a:r>
          </a:p>
          <a:p>
            <a:r>
              <a:rPr lang="en-GB" sz="1200" b="1" dirty="0" smtClean="0">
                <a:solidFill>
                  <a:srgbClr val="010000"/>
                </a:solidFill>
              </a:rPr>
              <a:t>    </a:t>
            </a:r>
            <a:r>
              <a:rPr lang="en-GB" sz="1600" b="1" dirty="0" smtClean="0">
                <a:solidFill>
                  <a:srgbClr val="010000"/>
                </a:solidFill>
              </a:rPr>
              <a:t>[</a:t>
            </a:r>
            <a:r>
              <a:rPr lang="en-GB" sz="1600" b="1" dirty="0" err="1" smtClean="0">
                <a:solidFill>
                  <a:srgbClr val="2B91AF"/>
                </a:solidFill>
              </a:rPr>
              <a:t>Guid</a:t>
            </a:r>
            <a:r>
              <a:rPr lang="en-GB" sz="1600" b="1" dirty="0" smtClean="0">
                <a:solidFill>
                  <a:srgbClr val="010000"/>
                </a:solidFill>
              </a:rPr>
              <a:t>(</a:t>
            </a:r>
            <a:r>
              <a:rPr lang="en-GB" sz="1600" b="1" dirty="0" smtClean="0">
                <a:solidFill>
                  <a:srgbClr val="A31515"/>
                </a:solidFill>
              </a:rPr>
              <a:t>"40ce6598-0a16-XXXX-XXXX-a0e33897cce3"</a:t>
            </a:r>
            <a:r>
              <a:rPr lang="en-GB" sz="1600" b="1" dirty="0" smtClean="0">
                <a:solidFill>
                  <a:srgbClr val="010000"/>
                </a:solidFill>
              </a:rPr>
              <a:t>)]</a:t>
            </a:r>
          </a:p>
          <a:p>
            <a:r>
              <a:rPr lang="en-GB" sz="1200" dirty="0" smtClean="0">
                <a:solidFill>
                  <a:srgbClr val="010000"/>
                </a:solidFill>
              </a:rPr>
              <a:t>    [</a:t>
            </a:r>
            <a:r>
              <a:rPr lang="en-GB" sz="1200" dirty="0" err="1" smtClean="0">
                <a:solidFill>
                  <a:srgbClr val="2B91AF"/>
                </a:solidFill>
              </a:rPr>
              <a:t>ComVisible</a:t>
            </a:r>
            <a:r>
              <a:rPr lang="en-GB" sz="1200" dirty="0" smtClean="0">
                <a:solidFill>
                  <a:srgbClr val="010000"/>
                </a:solidFill>
              </a:rPr>
              <a:t>(</a:t>
            </a:r>
            <a:r>
              <a:rPr lang="en-GB" sz="1200" dirty="0" smtClean="0">
                <a:solidFill>
                  <a:srgbClr val="0000FF"/>
                </a:solidFill>
              </a:rPr>
              <a:t>true</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interface</a:t>
            </a:r>
            <a:r>
              <a:rPr lang="en-GB" sz="1200" dirty="0" smtClean="0">
                <a:solidFill>
                  <a:srgbClr val="010000"/>
                </a:solidFill>
              </a:rPr>
              <a:t> </a:t>
            </a:r>
            <a:r>
              <a:rPr lang="en-GB" sz="1200" dirty="0" err="1" smtClean="0">
                <a:solidFill>
                  <a:srgbClr val="2B91AF"/>
                </a:solidFill>
              </a:rPr>
              <a:t>IHelloWorld</a:t>
            </a:r>
            <a:endParaRPr lang="en-GB" sz="1200" dirty="0" smtClean="0">
              <a:solidFill>
                <a:srgbClr val="2B91AF"/>
              </a:solidFill>
            </a:endParaRP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int</a:t>
            </a:r>
            <a:r>
              <a:rPr lang="en-GB" sz="1200" dirty="0" smtClean="0">
                <a:solidFill>
                  <a:srgbClr val="010000"/>
                </a:solidFill>
              </a:rPr>
              <a:t> Run(</a:t>
            </a:r>
            <a:r>
              <a:rPr lang="en-GB" sz="1200" dirty="0" smtClean="0">
                <a:solidFill>
                  <a:srgbClr val="0000FF"/>
                </a:solidFill>
              </a:rPr>
              <a:t>ref</a:t>
            </a:r>
            <a:r>
              <a:rPr lang="en-GB" sz="1200" dirty="0" smtClean="0">
                <a:solidFill>
                  <a:srgbClr val="010000"/>
                </a:solidFill>
              </a:rPr>
              <a:t> </a:t>
            </a:r>
            <a:r>
              <a:rPr lang="en-GB" sz="1200" dirty="0" err="1" smtClean="0">
                <a:solidFill>
                  <a:srgbClr val="2B91AF"/>
                </a:solidFill>
              </a:rPr>
              <a:t>PreactorObj</a:t>
            </a:r>
            <a:r>
              <a:rPr lang="en-GB" sz="1200" dirty="0" smtClean="0">
                <a:solidFill>
                  <a:srgbClr val="010000"/>
                </a:solidFill>
              </a:rPr>
              <a:t> </a:t>
            </a:r>
            <a:r>
              <a:rPr lang="en-GB" sz="1200" dirty="0" err="1" smtClean="0">
                <a:solidFill>
                  <a:srgbClr val="010000"/>
                </a:solidFill>
              </a:rPr>
              <a:t>preactorComObject</a:t>
            </a:r>
            <a:r>
              <a:rPr lang="en-GB" sz="1200" dirty="0" smtClean="0">
                <a:solidFill>
                  <a:srgbClr val="010000"/>
                </a:solidFill>
              </a:rPr>
              <a:t>, </a:t>
            </a:r>
            <a:r>
              <a:rPr lang="en-GB" sz="1200" dirty="0" smtClean="0">
                <a:solidFill>
                  <a:srgbClr val="0000FF"/>
                </a:solidFill>
              </a:rPr>
              <a:t>ref</a:t>
            </a:r>
            <a:r>
              <a:rPr lang="en-GB" sz="1200" dirty="0" smtClean="0">
                <a:solidFill>
                  <a:srgbClr val="010000"/>
                </a:solidFill>
              </a:rPr>
              <a:t> </a:t>
            </a:r>
            <a:r>
              <a:rPr lang="en-GB" sz="1200" dirty="0" smtClean="0">
                <a:solidFill>
                  <a:srgbClr val="0000FF"/>
                </a:solidFill>
              </a:rPr>
              <a:t>object</a:t>
            </a:r>
            <a:r>
              <a:rPr lang="en-GB" sz="1200" dirty="0" smtClean="0">
                <a:solidFill>
                  <a:srgbClr val="010000"/>
                </a:solidFill>
              </a:rPr>
              <a:t> </a:t>
            </a:r>
            <a:r>
              <a:rPr lang="en-GB" sz="1200" dirty="0" err="1" smtClean="0">
                <a:solidFill>
                  <a:srgbClr val="010000"/>
                </a:solidFill>
              </a:rPr>
              <a:t>pespComObject</a:t>
            </a:r>
            <a:r>
              <a:rPr lang="en-GB" sz="1200" dirty="0" smtClean="0">
                <a:solidFill>
                  <a:srgbClr val="010000"/>
                </a:solidFill>
              </a:rPr>
              <a:t>);</a:t>
            </a:r>
          </a:p>
          <a:p>
            <a:r>
              <a:rPr lang="en-GB" sz="1200" dirty="0" smtClean="0">
                <a:solidFill>
                  <a:srgbClr val="010000"/>
                </a:solidFill>
              </a:rPr>
              <a:t>    }</a:t>
            </a:r>
          </a:p>
          <a:p>
            <a:endParaRPr lang="en-GB" sz="1200" dirty="0" smtClean="0">
              <a:solidFill>
                <a:srgbClr val="010000"/>
              </a:solidFill>
            </a:endParaRPr>
          </a:p>
          <a:p>
            <a:r>
              <a:rPr lang="en-GB" sz="1200" dirty="0" smtClean="0">
                <a:solidFill>
                  <a:srgbClr val="010000"/>
                </a:solidFill>
              </a:rPr>
              <a:t>    [</a:t>
            </a:r>
            <a:r>
              <a:rPr lang="en-GB" sz="1200" dirty="0" err="1" smtClean="0">
                <a:solidFill>
                  <a:srgbClr val="2B91AF"/>
                </a:solidFill>
              </a:rPr>
              <a:t>ComVisible</a:t>
            </a:r>
            <a:r>
              <a:rPr lang="en-GB" sz="1200" dirty="0" smtClean="0">
                <a:solidFill>
                  <a:srgbClr val="010000"/>
                </a:solidFill>
              </a:rPr>
              <a:t>(</a:t>
            </a:r>
            <a:r>
              <a:rPr lang="en-GB" sz="1200" dirty="0" smtClean="0">
                <a:solidFill>
                  <a:srgbClr val="0000FF"/>
                </a:solidFill>
              </a:rPr>
              <a:t>true</a:t>
            </a:r>
            <a:r>
              <a:rPr lang="en-GB" sz="1200" dirty="0" smtClean="0">
                <a:solidFill>
                  <a:srgbClr val="010000"/>
                </a:solidFill>
              </a:rPr>
              <a:t>)]</a:t>
            </a:r>
          </a:p>
          <a:p>
            <a:r>
              <a:rPr lang="en-GB" sz="1200" dirty="0" smtClean="0">
                <a:solidFill>
                  <a:srgbClr val="010000"/>
                </a:solidFill>
              </a:rPr>
              <a:t>    [</a:t>
            </a:r>
            <a:r>
              <a:rPr lang="en-GB" sz="1200" dirty="0" err="1" smtClean="0">
                <a:solidFill>
                  <a:srgbClr val="2B91AF"/>
                </a:solidFill>
              </a:rPr>
              <a:t>ClassInterface</a:t>
            </a:r>
            <a:r>
              <a:rPr lang="en-GB" sz="1200" dirty="0" smtClean="0">
                <a:solidFill>
                  <a:srgbClr val="010000"/>
                </a:solidFill>
              </a:rPr>
              <a:t>(</a:t>
            </a:r>
            <a:r>
              <a:rPr lang="en-GB" sz="1200" dirty="0" err="1" smtClean="0">
                <a:solidFill>
                  <a:srgbClr val="2B91AF"/>
                </a:solidFill>
              </a:rPr>
              <a:t>ClassInterfaceType</a:t>
            </a:r>
            <a:r>
              <a:rPr lang="en-GB" sz="1200" dirty="0" err="1" smtClean="0">
                <a:solidFill>
                  <a:srgbClr val="010000"/>
                </a:solidFill>
              </a:rPr>
              <a:t>.None</a:t>
            </a:r>
            <a:r>
              <a:rPr lang="en-GB" sz="1200" dirty="0" smtClean="0">
                <a:solidFill>
                  <a:srgbClr val="010000"/>
                </a:solidFill>
              </a:rPr>
              <a:t>)]</a:t>
            </a:r>
          </a:p>
          <a:p>
            <a:r>
              <a:rPr lang="en-GB" sz="1200" dirty="0" smtClean="0">
                <a:solidFill>
                  <a:srgbClr val="010000"/>
                </a:solidFill>
              </a:rPr>
              <a:t>    [</a:t>
            </a:r>
            <a:r>
              <a:rPr lang="en-GB" sz="1200" dirty="0" err="1" smtClean="0">
                <a:solidFill>
                  <a:srgbClr val="2B91AF"/>
                </a:solidFill>
              </a:rPr>
              <a:t>Guid</a:t>
            </a:r>
            <a:r>
              <a:rPr lang="en-GB" sz="1200" dirty="0" smtClean="0">
                <a:solidFill>
                  <a:srgbClr val="010000"/>
                </a:solidFill>
              </a:rPr>
              <a:t>(</a:t>
            </a:r>
            <a:r>
              <a:rPr lang="en-GB" sz="1200" dirty="0" smtClean="0">
                <a:solidFill>
                  <a:srgbClr val="A31515"/>
                </a:solidFill>
              </a:rPr>
              <a:t>"d3ebe4cc-XXXX-XXXX-adc6-0b3e8279d958"</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class</a:t>
            </a:r>
            <a:r>
              <a:rPr lang="en-GB" sz="1200" dirty="0" smtClean="0">
                <a:solidFill>
                  <a:srgbClr val="010000"/>
                </a:solidFill>
              </a:rPr>
              <a:t> </a:t>
            </a:r>
            <a:r>
              <a:rPr lang="en-GB" sz="1200" dirty="0" err="1" smtClean="0">
                <a:solidFill>
                  <a:srgbClr val="2B91AF"/>
                </a:solidFill>
              </a:rPr>
              <a:t>HelloWorld</a:t>
            </a:r>
            <a:r>
              <a:rPr lang="en-GB" sz="1200" dirty="0" smtClean="0">
                <a:solidFill>
                  <a:srgbClr val="010000"/>
                </a:solidFill>
              </a:rPr>
              <a:t> : </a:t>
            </a:r>
            <a:r>
              <a:rPr lang="en-GB" sz="1200" dirty="0" err="1" smtClean="0">
                <a:solidFill>
                  <a:srgbClr val="2B91AF"/>
                </a:solidFill>
              </a:rPr>
              <a:t>IHelloWorld</a:t>
            </a:r>
            <a:endParaRPr lang="en-GB" sz="1200" dirty="0" smtClean="0">
              <a:solidFill>
                <a:srgbClr val="2B91AF"/>
              </a:solidFill>
            </a:endParaRP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int</a:t>
            </a:r>
            <a:r>
              <a:rPr lang="en-GB" sz="1200" dirty="0" smtClean="0">
                <a:solidFill>
                  <a:srgbClr val="010000"/>
                </a:solidFill>
              </a:rPr>
              <a:t> Run(</a:t>
            </a:r>
            <a:r>
              <a:rPr lang="en-GB" sz="1200" dirty="0" smtClean="0">
                <a:solidFill>
                  <a:srgbClr val="0000FF"/>
                </a:solidFill>
              </a:rPr>
              <a:t>ref</a:t>
            </a:r>
            <a:r>
              <a:rPr lang="en-GB" sz="1200" dirty="0" smtClean="0">
                <a:solidFill>
                  <a:srgbClr val="010000"/>
                </a:solidFill>
              </a:rPr>
              <a:t> </a:t>
            </a:r>
            <a:r>
              <a:rPr lang="en-GB" sz="1200" dirty="0" err="1" smtClean="0">
                <a:solidFill>
                  <a:srgbClr val="2B91AF"/>
                </a:solidFill>
              </a:rPr>
              <a:t>PreactorObj</a:t>
            </a:r>
            <a:r>
              <a:rPr lang="en-GB" sz="1200" dirty="0" smtClean="0">
                <a:solidFill>
                  <a:srgbClr val="010000"/>
                </a:solidFill>
              </a:rPr>
              <a:t> </a:t>
            </a:r>
            <a:r>
              <a:rPr lang="en-GB" sz="1200" dirty="0" err="1" smtClean="0">
                <a:solidFill>
                  <a:srgbClr val="010000"/>
                </a:solidFill>
              </a:rPr>
              <a:t>preactorComObject</a:t>
            </a:r>
            <a:r>
              <a:rPr lang="en-GB" sz="1200" dirty="0" smtClean="0">
                <a:solidFill>
                  <a:srgbClr val="010000"/>
                </a:solidFill>
              </a:rPr>
              <a:t>, </a:t>
            </a:r>
            <a:r>
              <a:rPr lang="en-GB" sz="1200" dirty="0" smtClean="0">
                <a:solidFill>
                  <a:srgbClr val="0000FF"/>
                </a:solidFill>
              </a:rPr>
              <a:t>ref</a:t>
            </a:r>
            <a:r>
              <a:rPr lang="en-GB" sz="1200" dirty="0" smtClean="0">
                <a:solidFill>
                  <a:srgbClr val="010000"/>
                </a:solidFill>
              </a:rPr>
              <a:t> </a:t>
            </a:r>
            <a:r>
              <a:rPr lang="en-GB" sz="1200" dirty="0" smtClean="0">
                <a:solidFill>
                  <a:srgbClr val="0000FF"/>
                </a:solidFill>
              </a:rPr>
              <a:t>object</a:t>
            </a:r>
            <a:r>
              <a:rPr lang="en-GB" sz="1200" dirty="0" smtClean="0">
                <a:solidFill>
                  <a:srgbClr val="010000"/>
                </a:solidFill>
              </a:rPr>
              <a:t> </a:t>
            </a:r>
            <a:r>
              <a:rPr lang="en-GB" sz="1200" dirty="0" err="1" smtClean="0">
                <a:solidFill>
                  <a:srgbClr val="010000"/>
                </a:solidFill>
              </a:rPr>
              <a:t>pespComObject</a:t>
            </a:r>
            <a:r>
              <a:rPr lang="en-GB" sz="1200" dirty="0" smtClean="0">
                <a:solidFill>
                  <a:srgbClr val="010000"/>
                </a:solidFill>
              </a:rPr>
              <a:t>)</a:t>
            </a:r>
          </a:p>
          <a:p>
            <a:r>
              <a:rPr lang="en-GB" sz="1200" dirty="0" smtClean="0">
                <a:solidFill>
                  <a:srgbClr val="010000"/>
                </a:solidFill>
              </a:rPr>
              <a:t>        {</a:t>
            </a:r>
          </a:p>
          <a:p>
            <a:r>
              <a:rPr lang="en-GB" sz="1200" dirty="0" smtClean="0">
                <a:solidFill>
                  <a:srgbClr val="010000"/>
                </a:solidFill>
              </a:rPr>
              <a:t>            </a:t>
            </a:r>
            <a:r>
              <a:rPr lang="en-GB" sz="1200" dirty="0" smtClean="0">
                <a:solidFill>
                  <a:srgbClr val="2B91AF"/>
                </a:solidFill>
              </a:rPr>
              <a:t>IPreactor</a:t>
            </a:r>
            <a:r>
              <a:rPr lang="en-GB" sz="1200" dirty="0" smtClean="0">
                <a:solidFill>
                  <a:srgbClr val="010000"/>
                </a:solidFill>
              </a:rPr>
              <a:t> preactor = </a:t>
            </a:r>
            <a:r>
              <a:rPr lang="en-GB" sz="1200" dirty="0" err="1" smtClean="0">
                <a:solidFill>
                  <a:srgbClr val="2B91AF"/>
                </a:solidFill>
              </a:rPr>
              <a:t>PreactorFactory</a:t>
            </a:r>
            <a:r>
              <a:rPr lang="en-GB" sz="1200" dirty="0" err="1" smtClean="0">
                <a:solidFill>
                  <a:srgbClr val="010000"/>
                </a:solidFill>
              </a:rPr>
              <a:t>.CreatePreactorObject</a:t>
            </a:r>
            <a:r>
              <a:rPr lang="en-GB" sz="1200" dirty="0" smtClean="0">
                <a:solidFill>
                  <a:srgbClr val="010000"/>
                </a:solidFill>
              </a:rPr>
              <a:t>(</a:t>
            </a:r>
            <a:r>
              <a:rPr lang="en-GB" sz="1200" dirty="0" err="1" smtClean="0">
                <a:solidFill>
                  <a:srgbClr val="010000"/>
                </a:solidFill>
              </a:rPr>
              <a:t>preactorComObject</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smtClean="0">
                <a:solidFill>
                  <a:srgbClr val="008000"/>
                </a:solidFill>
              </a:rPr>
              <a:t>// TODO : Your code here</a:t>
            </a:r>
          </a:p>
          <a:p>
            <a:r>
              <a:rPr lang="en-GB" sz="1200" dirty="0" smtClean="0">
                <a:solidFill>
                  <a:srgbClr val="010000"/>
                </a:solidFill>
              </a:rPr>
              <a:t>            </a:t>
            </a:r>
          </a:p>
          <a:p>
            <a:r>
              <a:rPr lang="en-GB" sz="1200" dirty="0" smtClean="0">
                <a:solidFill>
                  <a:srgbClr val="010000"/>
                </a:solidFill>
              </a:rPr>
              <a:t>            </a:t>
            </a:r>
            <a:r>
              <a:rPr lang="en-GB" sz="1200" dirty="0" smtClean="0">
                <a:solidFill>
                  <a:srgbClr val="0000FF"/>
                </a:solidFill>
              </a:rPr>
              <a:t>return</a:t>
            </a:r>
            <a:r>
              <a:rPr lang="en-GB" sz="1200" dirty="0" smtClean="0">
                <a:solidFill>
                  <a:srgbClr val="010000"/>
                </a:solidFill>
              </a:rPr>
              <a:t> 0;</a:t>
            </a:r>
          </a:p>
          <a:p>
            <a:r>
              <a:rPr lang="en-GB" sz="1200" dirty="0" smtClean="0">
                <a:solidFill>
                  <a:srgbClr val="010000"/>
                </a:solidFill>
              </a:rPr>
              <a:t>        }</a:t>
            </a:r>
          </a:p>
          <a:p>
            <a:r>
              <a:rPr lang="en-GB" sz="1200" dirty="0" smtClean="0">
                <a:solidFill>
                  <a:srgbClr val="010000"/>
                </a:solidFill>
              </a:rPr>
              <a:t>    }</a:t>
            </a:r>
          </a:p>
          <a:p>
            <a:r>
              <a:rPr lang="en-GB" sz="1200" dirty="0" smtClean="0">
                <a:solidFill>
                  <a:srgbClr val="010000"/>
                </a:solidFill>
              </a:rPr>
              <a:t>}</a:t>
            </a:r>
            <a:endParaRPr lang="en-GB" sz="1200" dirty="0"/>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41503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5" name="TextBox 4"/>
          <p:cNvSpPr txBox="1"/>
          <p:nvPr/>
        </p:nvSpPr>
        <p:spPr>
          <a:xfrm>
            <a:off x="214281" y="1857364"/>
            <a:ext cx="8929717" cy="3724096"/>
          </a:xfrm>
          <a:prstGeom prst="rect">
            <a:avLst/>
          </a:prstGeom>
          <a:noFill/>
        </p:spPr>
        <p:txBody>
          <a:bodyPr wrap="square" rtlCol="0">
            <a:spAutoFit/>
          </a:bodyPr>
          <a:lstStyle/>
          <a:p>
            <a:r>
              <a:rPr lang="en-GB" sz="1200" dirty="0" smtClean="0">
                <a:solidFill>
                  <a:srgbClr val="0000FF"/>
                </a:solidFill>
              </a:rPr>
              <a:t>Option</a:t>
            </a:r>
            <a:r>
              <a:rPr lang="en-GB" sz="1200" dirty="0" smtClean="0">
                <a:solidFill>
                  <a:srgbClr val="010000"/>
                </a:solidFill>
              </a:rPr>
              <a:t> </a:t>
            </a:r>
            <a:r>
              <a:rPr lang="en-GB" sz="1200" dirty="0" smtClean="0">
                <a:solidFill>
                  <a:srgbClr val="0000FF"/>
                </a:solidFill>
              </a:rPr>
              <a:t>Strict</a:t>
            </a:r>
            <a:r>
              <a:rPr lang="en-GB" sz="1200" dirty="0" smtClean="0">
                <a:solidFill>
                  <a:srgbClr val="010000"/>
                </a:solidFill>
              </a:rPr>
              <a:t> </a:t>
            </a:r>
            <a:r>
              <a:rPr lang="en-GB" sz="1200" dirty="0" smtClean="0">
                <a:solidFill>
                  <a:srgbClr val="0000FF"/>
                </a:solidFill>
              </a:rPr>
              <a:t>On</a:t>
            </a:r>
          </a:p>
          <a:p>
            <a:r>
              <a:rPr lang="en-GB" sz="1200" dirty="0" smtClean="0">
                <a:solidFill>
                  <a:srgbClr val="0000FF"/>
                </a:solidFill>
              </a:rPr>
              <a:t>Option</a:t>
            </a:r>
            <a:r>
              <a:rPr lang="en-GB" sz="1200" dirty="0" smtClean="0">
                <a:solidFill>
                  <a:srgbClr val="010000"/>
                </a:solidFill>
              </a:rPr>
              <a:t> </a:t>
            </a:r>
            <a:r>
              <a:rPr lang="en-GB" sz="1200" dirty="0" smtClean="0">
                <a:solidFill>
                  <a:srgbClr val="0000FF"/>
                </a:solidFill>
              </a:rPr>
              <a:t>Explicit</a:t>
            </a:r>
            <a:r>
              <a:rPr lang="en-GB" sz="1200" dirty="0" smtClean="0">
                <a:solidFill>
                  <a:srgbClr val="010000"/>
                </a:solidFill>
              </a:rPr>
              <a:t> </a:t>
            </a:r>
            <a:r>
              <a:rPr lang="en-GB" sz="1200" dirty="0" smtClean="0">
                <a:solidFill>
                  <a:srgbClr val="0000FF"/>
                </a:solidFill>
              </a:rPr>
              <a:t>On</a:t>
            </a:r>
          </a:p>
          <a:p>
            <a:endParaRPr lang="en-GB" sz="1200" dirty="0" smtClean="0">
              <a:solidFill>
                <a:srgbClr val="0000FF"/>
              </a:solidFill>
            </a:endParaRPr>
          </a:p>
          <a:p>
            <a:r>
              <a:rPr lang="en-GB" sz="1200" dirty="0" smtClean="0">
                <a:solidFill>
                  <a:srgbClr val="0000FF"/>
                </a:solidFill>
              </a:rPr>
              <a:t>Imports</a:t>
            </a:r>
            <a:r>
              <a:rPr lang="en-GB" sz="1200" dirty="0" smtClean="0">
                <a:solidFill>
                  <a:srgbClr val="010000"/>
                </a:solidFill>
              </a:rPr>
              <a:t> </a:t>
            </a:r>
            <a:r>
              <a:rPr lang="en-GB" sz="1200" dirty="0" err="1" smtClean="0">
                <a:solidFill>
                  <a:srgbClr val="010000"/>
                </a:solidFill>
              </a:rPr>
              <a:t>Preactor.Interop.PreactorObject</a:t>
            </a:r>
            <a:endParaRPr lang="en-GB" sz="1200" dirty="0" smtClean="0">
              <a:solidFill>
                <a:srgbClr val="010000"/>
              </a:solidFill>
            </a:endParaRPr>
          </a:p>
          <a:p>
            <a:r>
              <a:rPr lang="en-GB" sz="1200" dirty="0" smtClean="0">
                <a:solidFill>
                  <a:srgbClr val="0000FF"/>
                </a:solidFill>
              </a:rPr>
              <a:t>Imports</a:t>
            </a:r>
            <a:r>
              <a:rPr lang="en-GB" sz="1200" dirty="0" smtClean="0">
                <a:solidFill>
                  <a:srgbClr val="010000"/>
                </a:solidFill>
              </a:rPr>
              <a:t> Preactor</a:t>
            </a:r>
          </a:p>
          <a:p>
            <a:r>
              <a:rPr lang="en-GB" sz="1200" dirty="0" smtClean="0">
                <a:solidFill>
                  <a:srgbClr val="0000FF"/>
                </a:solidFill>
              </a:rPr>
              <a:t>Imports</a:t>
            </a:r>
            <a:r>
              <a:rPr lang="en-GB" sz="1200" dirty="0" smtClean="0">
                <a:solidFill>
                  <a:srgbClr val="010000"/>
                </a:solidFill>
              </a:rPr>
              <a:t> </a:t>
            </a:r>
            <a:r>
              <a:rPr lang="en-GB" sz="1200" dirty="0" err="1" smtClean="0">
                <a:solidFill>
                  <a:srgbClr val="010000"/>
                </a:solidFill>
              </a:rPr>
              <a:t>System.Windows.Forms</a:t>
            </a:r>
            <a:endParaRPr lang="en-GB" sz="1200" dirty="0" smtClean="0">
              <a:solidFill>
                <a:srgbClr val="010000"/>
              </a:solidFill>
            </a:endParaRPr>
          </a:p>
          <a:p>
            <a:endParaRPr lang="en-GB" sz="1200" dirty="0" smtClean="0">
              <a:solidFill>
                <a:srgbClr val="010000"/>
              </a:solidFill>
            </a:endParaRPr>
          </a:p>
          <a:p>
            <a:r>
              <a:rPr lang="en-GB" sz="1600" b="1" dirty="0" smtClean="0">
                <a:solidFill>
                  <a:srgbClr val="010000"/>
                </a:solidFill>
              </a:rPr>
              <a:t>&lt;</a:t>
            </a:r>
            <a:r>
              <a:rPr lang="en-GB" sz="1600" b="1" dirty="0" err="1" smtClean="0">
                <a:solidFill>
                  <a:srgbClr val="010000"/>
                </a:solidFill>
              </a:rPr>
              <a:t>Microsoft.VisualBasic.ComClass</a:t>
            </a:r>
            <a:r>
              <a:rPr lang="en-GB" sz="1600" b="1" dirty="0" smtClean="0">
                <a:solidFill>
                  <a:srgbClr val="010000"/>
                </a:solidFill>
              </a:rPr>
              <a:t>(</a:t>
            </a:r>
            <a:r>
              <a:rPr lang="en-GB" sz="1600" b="1" dirty="0" smtClean="0">
                <a:solidFill>
                  <a:srgbClr val="A31515"/>
                </a:solidFill>
              </a:rPr>
              <a:t>"d0c8d078-844a-XXXX-XXXX-b823c2e3d31e"</a:t>
            </a:r>
            <a:r>
              <a:rPr lang="en-GB" sz="1600" b="1" dirty="0" smtClean="0">
                <a:solidFill>
                  <a:srgbClr val="010000"/>
                </a:solidFill>
              </a:rPr>
              <a:t>, </a:t>
            </a:r>
            <a:r>
              <a:rPr lang="en-GB" sz="1600" b="1" dirty="0" smtClean="0">
                <a:solidFill>
                  <a:srgbClr val="A31515"/>
                </a:solidFill>
              </a:rPr>
              <a:t>"f984a747-XXXX-XXXX-a269-94253dcbdaef"</a:t>
            </a:r>
            <a:r>
              <a:rPr lang="en-GB" sz="1600" b="1" dirty="0" smtClean="0">
                <a:solidFill>
                  <a:srgbClr val="010000"/>
                </a:solidFill>
              </a:rPr>
              <a:t>)&gt; _</a:t>
            </a:r>
          </a:p>
          <a:p>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Class</a:t>
            </a:r>
            <a:r>
              <a:rPr lang="en-GB" sz="1200" dirty="0" smtClean="0">
                <a:solidFill>
                  <a:srgbClr val="010000"/>
                </a:solidFill>
              </a:rPr>
              <a:t> </a:t>
            </a:r>
            <a:r>
              <a:rPr lang="en-GB" sz="1200" dirty="0" err="1" smtClean="0">
                <a:solidFill>
                  <a:srgbClr val="010000"/>
                </a:solidFill>
              </a:rPr>
              <a:t>HelloWorld</a:t>
            </a:r>
            <a:endParaRPr lang="en-GB" sz="1200" dirty="0" smtClean="0">
              <a:solidFill>
                <a:srgbClr val="010000"/>
              </a:solidFill>
            </a:endParaRPr>
          </a:p>
          <a:p>
            <a:r>
              <a:rPr lang="en-GB" sz="1200" dirty="0" smtClean="0">
                <a:solidFill>
                  <a:srgbClr val="010000"/>
                </a:solidFill>
              </a:rPr>
              <a:t>    </a:t>
            </a:r>
            <a:r>
              <a:rPr lang="en-GB" sz="1200" dirty="0" smtClean="0">
                <a:solidFill>
                  <a:srgbClr val="0000FF"/>
                </a:solidFill>
              </a:rPr>
              <a:t>Public</a:t>
            </a:r>
            <a:r>
              <a:rPr lang="en-GB" sz="1200" dirty="0" smtClean="0">
                <a:solidFill>
                  <a:srgbClr val="010000"/>
                </a:solidFill>
              </a:rPr>
              <a:t> </a:t>
            </a:r>
            <a:r>
              <a:rPr lang="en-GB" sz="1200" dirty="0" smtClean="0">
                <a:solidFill>
                  <a:srgbClr val="0000FF"/>
                </a:solidFill>
              </a:rPr>
              <a:t>Function</a:t>
            </a:r>
            <a:r>
              <a:rPr lang="en-GB" sz="1200" dirty="0" smtClean="0">
                <a:solidFill>
                  <a:srgbClr val="010000"/>
                </a:solidFill>
              </a:rPr>
              <a:t> Run(</a:t>
            </a:r>
            <a:r>
              <a:rPr lang="en-GB" sz="1200" dirty="0" err="1" smtClean="0">
                <a:solidFill>
                  <a:srgbClr val="0000FF"/>
                </a:solidFill>
              </a:rPr>
              <a:t>ByRef</a:t>
            </a:r>
            <a:r>
              <a:rPr lang="en-GB" sz="1200" dirty="0" smtClean="0">
                <a:solidFill>
                  <a:srgbClr val="010000"/>
                </a:solidFill>
              </a:rPr>
              <a:t> </a:t>
            </a:r>
            <a:r>
              <a:rPr lang="en-GB" sz="1200" dirty="0" err="1" smtClean="0">
                <a:solidFill>
                  <a:srgbClr val="010000"/>
                </a:solidFill>
              </a:rPr>
              <a:t>preactorComObject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err="1" smtClean="0">
                <a:solidFill>
                  <a:srgbClr val="010000"/>
                </a:solidFill>
              </a:rPr>
              <a:t>PreactorObj</a:t>
            </a:r>
            <a:r>
              <a:rPr lang="en-GB" sz="1200" dirty="0" smtClean="0">
                <a:solidFill>
                  <a:srgbClr val="010000"/>
                </a:solidFill>
              </a:rPr>
              <a:t>, </a:t>
            </a:r>
            <a:r>
              <a:rPr lang="en-GB" sz="1200" dirty="0" err="1" smtClean="0">
                <a:solidFill>
                  <a:srgbClr val="0000FF"/>
                </a:solidFill>
              </a:rPr>
              <a:t>ByRef</a:t>
            </a:r>
            <a:r>
              <a:rPr lang="en-GB" sz="1200" dirty="0" smtClean="0">
                <a:solidFill>
                  <a:srgbClr val="010000"/>
                </a:solidFill>
              </a:rPr>
              <a:t> </a:t>
            </a:r>
            <a:r>
              <a:rPr lang="en-GB" sz="1200" dirty="0" err="1" smtClean="0">
                <a:solidFill>
                  <a:srgbClr val="010000"/>
                </a:solidFill>
              </a:rPr>
              <a:t>pespComObject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Object</a:t>
            </a:r>
            <a:r>
              <a:rPr lang="en-GB" sz="1200" dirty="0" smtClean="0">
                <a:solidFill>
                  <a:srgbClr val="010000"/>
                </a:solidFill>
              </a:rPr>
              <a:t>) </a:t>
            </a:r>
            <a:r>
              <a:rPr lang="en-GB" sz="1200" dirty="0" smtClean="0">
                <a:solidFill>
                  <a:srgbClr val="0000FF"/>
                </a:solidFill>
              </a:rPr>
              <a:t>As</a:t>
            </a:r>
            <a:r>
              <a:rPr lang="en-GB" sz="1200" dirty="0" smtClean="0">
                <a:solidFill>
                  <a:srgbClr val="010000"/>
                </a:solidFill>
              </a:rPr>
              <a:t> </a:t>
            </a:r>
            <a:r>
              <a:rPr lang="en-GB" sz="1200" dirty="0" smtClean="0">
                <a:solidFill>
                  <a:srgbClr val="0000FF"/>
                </a:solidFill>
              </a:rPr>
              <a:t>Integer</a:t>
            </a:r>
          </a:p>
          <a:p>
            <a:endParaRPr lang="en-GB" sz="1200" dirty="0" smtClean="0">
              <a:solidFill>
                <a:srgbClr val="0000FF"/>
              </a:solidFill>
            </a:endParaRPr>
          </a:p>
          <a:p>
            <a:r>
              <a:rPr lang="en-GB" sz="1200" dirty="0" smtClean="0">
                <a:solidFill>
                  <a:srgbClr val="010000"/>
                </a:solidFill>
              </a:rPr>
              <a:t>        </a:t>
            </a:r>
            <a:r>
              <a:rPr lang="en-GB" sz="1200" dirty="0" smtClean="0">
                <a:solidFill>
                  <a:srgbClr val="0000FF"/>
                </a:solidFill>
              </a:rPr>
              <a:t>Dim</a:t>
            </a:r>
            <a:r>
              <a:rPr lang="en-GB" sz="1200" dirty="0" smtClean="0">
                <a:solidFill>
                  <a:srgbClr val="010000"/>
                </a:solidFill>
              </a:rPr>
              <a:t> preactor </a:t>
            </a:r>
            <a:r>
              <a:rPr lang="en-GB" sz="1200" dirty="0" smtClean="0">
                <a:solidFill>
                  <a:srgbClr val="0000FF"/>
                </a:solidFill>
              </a:rPr>
              <a:t>As</a:t>
            </a:r>
            <a:r>
              <a:rPr lang="en-GB" sz="1200" dirty="0" smtClean="0">
                <a:solidFill>
                  <a:srgbClr val="010000"/>
                </a:solidFill>
              </a:rPr>
              <a:t> IPreactor = </a:t>
            </a:r>
            <a:r>
              <a:rPr lang="en-GB" sz="1200" dirty="0" err="1" smtClean="0">
                <a:solidFill>
                  <a:srgbClr val="010000"/>
                </a:solidFill>
              </a:rPr>
              <a:t>PreactorFactory.CreatePreactorObject</a:t>
            </a:r>
            <a:r>
              <a:rPr lang="en-GB" sz="1200" dirty="0" smtClean="0">
                <a:solidFill>
                  <a:srgbClr val="010000"/>
                </a:solidFill>
              </a:rPr>
              <a:t>(</a:t>
            </a:r>
            <a:r>
              <a:rPr lang="en-GB" sz="1200" dirty="0" err="1" smtClean="0">
                <a:solidFill>
                  <a:srgbClr val="010000"/>
                </a:solidFill>
              </a:rPr>
              <a:t>preactorComObject</a:t>
            </a:r>
            <a:r>
              <a:rPr lang="en-GB" sz="1200" dirty="0" smtClean="0">
                <a:solidFill>
                  <a:srgbClr val="010000"/>
                </a:solidFill>
              </a:rPr>
              <a:t>)</a:t>
            </a:r>
          </a:p>
          <a:p>
            <a:endParaRPr lang="en-GB" sz="1200" dirty="0" smtClean="0">
              <a:solidFill>
                <a:srgbClr val="010000"/>
              </a:solidFill>
            </a:endParaRPr>
          </a:p>
          <a:p>
            <a:r>
              <a:rPr lang="en-GB" sz="1200" dirty="0" smtClean="0">
                <a:solidFill>
                  <a:srgbClr val="010000"/>
                </a:solidFill>
              </a:rPr>
              <a:t>        </a:t>
            </a:r>
            <a:r>
              <a:rPr lang="en-GB" sz="1200" dirty="0" smtClean="0">
                <a:solidFill>
                  <a:srgbClr val="008000"/>
                </a:solidFill>
              </a:rPr>
              <a:t>'TODO : Your code goes here</a:t>
            </a:r>
          </a:p>
          <a:p>
            <a:endParaRPr lang="en-GB" sz="1200" dirty="0" smtClean="0">
              <a:solidFill>
                <a:srgbClr val="008000"/>
              </a:solidFill>
            </a:endParaRPr>
          </a:p>
          <a:p>
            <a:r>
              <a:rPr lang="en-GB" sz="1200" dirty="0" smtClean="0">
                <a:solidFill>
                  <a:srgbClr val="010000"/>
                </a:solidFill>
              </a:rPr>
              <a:t>        </a:t>
            </a:r>
            <a:r>
              <a:rPr lang="en-GB" sz="1200" dirty="0" smtClean="0">
                <a:solidFill>
                  <a:srgbClr val="0000FF"/>
                </a:solidFill>
              </a:rPr>
              <a:t>Return</a:t>
            </a:r>
            <a:r>
              <a:rPr lang="en-GB" sz="1200" dirty="0" smtClean="0">
                <a:solidFill>
                  <a:srgbClr val="010000"/>
                </a:solidFill>
              </a:rPr>
              <a:t> 0</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Function</a:t>
            </a:r>
          </a:p>
          <a:p>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Class</a:t>
            </a:r>
            <a:endParaRPr lang="en-GB" sz="1200" dirty="0"/>
          </a:p>
        </p:txBody>
      </p:sp>
    </p:spTree>
    <p:extLst>
      <p:ext uri="{BB962C8B-B14F-4D97-AF65-F5344CB8AC3E}">
        <p14:creationId xmlns:p14="http://schemas.microsoft.com/office/powerpoint/2010/main" val="360481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758" y="2902607"/>
            <a:ext cx="5684593" cy="2872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4"/>
          <p:cNvSpPr>
            <a:spLocks noGrp="1"/>
          </p:cNvSpPr>
          <p:nvPr>
            <p:ph type="body" sz="quarter" idx="10"/>
          </p:nvPr>
        </p:nvSpPr>
        <p:spPr>
          <a:xfrm>
            <a:off x="815123" y="1150173"/>
            <a:ext cx="7478315" cy="661720"/>
          </a:xfrm>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Define a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Custom Action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item in the Preactor configuration. </a:t>
            </a: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Use the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Project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Class</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&amp;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Method</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as defined in the Visual Studio project (text should be an </a:t>
            </a:r>
            <a:r>
              <a:rPr lang="en-GB" u="sng"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exact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match).</a:t>
            </a:r>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245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Add a </a:t>
            </a:r>
            <a:r>
              <a:rPr lang="en-GB" b="1"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Event Script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into the configuration, that executes the custom action:</a:t>
            </a:r>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3" name="Group 2"/>
          <p:cNvGrpSpPr/>
          <p:nvPr/>
        </p:nvGrpSpPr>
        <p:grpSpPr>
          <a:xfrm>
            <a:off x="1302612" y="2116283"/>
            <a:ext cx="6053404" cy="4023223"/>
            <a:chOff x="1433240" y="1881188"/>
            <a:chExt cx="6053404" cy="4023223"/>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241" y="1881188"/>
              <a:ext cx="6053403" cy="402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433240" y="3892798"/>
              <a:ext cx="6053403" cy="470195"/>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2616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Now a Custom Action &amp; Event Script is defined, here’s how to call it from different places.</a:t>
            </a: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This can be done in a number of ways:</a:t>
            </a:r>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Placeholder 1"/>
          <p:cNvSpPr txBox="1">
            <a:spLocks/>
          </p:cNvSpPr>
          <p:nvPr/>
        </p:nvSpPr>
        <p:spPr>
          <a:xfrm>
            <a:off x="841247" y="2442752"/>
            <a:ext cx="7478315" cy="3566161"/>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buFont typeface="+mj-lt"/>
              <a:buAutoNum type="arabicPeriod"/>
              <a:defRPr/>
            </a:pPr>
            <a:r>
              <a:rPr lang="en-US" sz="2400" dirty="0" smtClean="0">
                <a:solidFill>
                  <a:srgbClr val="646464"/>
                </a:solidFill>
              </a:rPr>
              <a:t>From the Sequencer window </a:t>
            </a:r>
            <a:r>
              <a:rPr lang="en-US" sz="2400" b="1" i="1" dirty="0" smtClean="0">
                <a:solidFill>
                  <a:srgbClr val="646464"/>
                </a:solidFill>
              </a:rPr>
              <a:t>Tools</a:t>
            </a:r>
            <a:r>
              <a:rPr lang="en-US" sz="2400" dirty="0" smtClean="0">
                <a:solidFill>
                  <a:srgbClr val="646464"/>
                </a:solidFill>
              </a:rPr>
              <a:t> menu</a:t>
            </a:r>
          </a:p>
          <a:p>
            <a:pPr marL="1414418" lvl="2" indent="-514350" defTabSz="914400">
              <a:spcBef>
                <a:spcPts val="1000"/>
              </a:spcBef>
              <a:defRPr/>
            </a:pPr>
            <a:r>
              <a:rPr lang="en-US" sz="2000" dirty="0" smtClean="0">
                <a:solidFill>
                  <a:srgbClr val="646464"/>
                </a:solidFill>
              </a:rPr>
              <a:t>Edit the </a:t>
            </a:r>
            <a:r>
              <a:rPr lang="en-US" sz="2000" dirty="0" err="1" smtClean="0">
                <a:solidFill>
                  <a:srgbClr val="646464"/>
                </a:solidFill>
              </a:rPr>
              <a:t>preactor.prMdf</a:t>
            </a:r>
            <a:r>
              <a:rPr lang="en-US" sz="2000" dirty="0" smtClean="0">
                <a:solidFill>
                  <a:srgbClr val="646464"/>
                </a:solidFill>
              </a:rPr>
              <a:t> file (Menu Definition File)</a:t>
            </a:r>
          </a:p>
          <a:p>
            <a:pPr lvl="2" indent="0" defTabSz="914400">
              <a:spcBef>
                <a:spcPts val="1000"/>
              </a:spcBef>
              <a:buNone/>
              <a:defRPr/>
            </a:pPr>
            <a:endParaRPr lang="en-US" sz="2000" dirty="0" smtClean="0">
              <a:solidFill>
                <a:srgbClr val="646464"/>
              </a:solidFill>
            </a:endParaRPr>
          </a:p>
          <a:p>
            <a:pPr marL="1014385" lvl="1" indent="-457200" defTabSz="914400">
              <a:spcBef>
                <a:spcPts val="1000"/>
              </a:spcBef>
              <a:buFont typeface="+mj-lt"/>
              <a:buAutoNum type="arabicPeriod"/>
              <a:defRPr/>
            </a:pPr>
            <a:r>
              <a:rPr lang="en-US" sz="2400" dirty="0">
                <a:solidFill>
                  <a:srgbClr val="646464"/>
                </a:solidFill>
              </a:rPr>
              <a:t>From the Sequencer </a:t>
            </a:r>
            <a:r>
              <a:rPr lang="en-US" sz="2400" b="1" dirty="0">
                <a:solidFill>
                  <a:srgbClr val="646464"/>
                </a:solidFill>
              </a:rPr>
              <a:t>right-click</a:t>
            </a:r>
            <a:r>
              <a:rPr lang="en-US" sz="2400" dirty="0">
                <a:solidFill>
                  <a:srgbClr val="646464"/>
                </a:solidFill>
              </a:rPr>
              <a:t> menu</a:t>
            </a:r>
          </a:p>
          <a:p>
            <a:pPr marL="1357268" lvl="2" indent="-457200" defTabSz="914400">
              <a:spcBef>
                <a:spcPts val="1000"/>
              </a:spcBef>
              <a:defRPr/>
            </a:pPr>
            <a:r>
              <a:rPr lang="en-US" sz="2000" dirty="0">
                <a:solidFill>
                  <a:srgbClr val="646464"/>
                </a:solidFill>
              </a:rPr>
              <a:t>Edit</a:t>
            </a:r>
            <a:r>
              <a:rPr lang="en-US" sz="2000" i="1" dirty="0">
                <a:solidFill>
                  <a:srgbClr val="646464"/>
                </a:solidFill>
              </a:rPr>
              <a:t> the Advanced</a:t>
            </a:r>
            <a:r>
              <a:rPr lang="en-US" sz="2000" dirty="0">
                <a:solidFill>
                  <a:srgbClr val="646464"/>
                </a:solidFill>
              </a:rPr>
              <a:t> Options of the Event </a:t>
            </a:r>
            <a:r>
              <a:rPr lang="en-US" sz="2000" dirty="0" smtClean="0">
                <a:solidFill>
                  <a:srgbClr val="646464"/>
                </a:solidFill>
              </a:rPr>
              <a:t>Script</a:t>
            </a:r>
          </a:p>
          <a:p>
            <a:pPr lvl="2" indent="0" defTabSz="914400">
              <a:spcBef>
                <a:spcPts val="1000"/>
              </a:spcBef>
              <a:buNone/>
              <a:defRPr/>
            </a:pPr>
            <a:endParaRPr lang="en-US" sz="2000" dirty="0" smtClean="0">
              <a:solidFill>
                <a:srgbClr val="646464"/>
              </a:solidFill>
            </a:endParaRPr>
          </a:p>
          <a:p>
            <a:pPr marL="1014385" lvl="1" indent="-457200" defTabSz="914400">
              <a:spcBef>
                <a:spcPts val="1000"/>
              </a:spcBef>
              <a:buFont typeface="+mj-lt"/>
              <a:buAutoNum type="arabicPeriod"/>
              <a:defRPr/>
            </a:pPr>
            <a:r>
              <a:rPr lang="en-US" sz="2400" dirty="0" smtClean="0">
                <a:solidFill>
                  <a:srgbClr val="646464"/>
                </a:solidFill>
              </a:rPr>
              <a:t>From the </a:t>
            </a:r>
            <a:r>
              <a:rPr lang="en-US" sz="2400" b="1" dirty="0" smtClean="0">
                <a:solidFill>
                  <a:srgbClr val="646464"/>
                </a:solidFill>
              </a:rPr>
              <a:t>Workspace</a:t>
            </a:r>
            <a:r>
              <a:rPr lang="en-US" sz="2400" dirty="0" smtClean="0">
                <a:solidFill>
                  <a:srgbClr val="646464"/>
                </a:solidFill>
              </a:rPr>
              <a:t> menu</a:t>
            </a:r>
          </a:p>
          <a:p>
            <a:pPr marL="1414418" lvl="2" indent="-514350" defTabSz="914400">
              <a:spcBef>
                <a:spcPts val="1000"/>
              </a:spcBef>
              <a:defRPr/>
            </a:pPr>
            <a:r>
              <a:rPr lang="en-US" sz="2000" dirty="0">
                <a:solidFill>
                  <a:srgbClr val="646464"/>
                </a:solidFill>
              </a:rPr>
              <a:t>Edit the </a:t>
            </a:r>
            <a:r>
              <a:rPr lang="en-US" sz="2000" dirty="0" err="1">
                <a:solidFill>
                  <a:srgbClr val="646464"/>
                </a:solidFill>
              </a:rPr>
              <a:t>preactor.prMdf</a:t>
            </a:r>
            <a:r>
              <a:rPr lang="en-US" sz="2000" dirty="0">
                <a:solidFill>
                  <a:srgbClr val="646464"/>
                </a:solidFill>
              </a:rPr>
              <a:t> file (Menu Definition File</a:t>
            </a:r>
            <a:r>
              <a:rPr lang="en-US" sz="2000" dirty="0" smtClean="0">
                <a:solidFill>
                  <a:srgbClr val="646464"/>
                </a:solidFill>
              </a:rPr>
              <a:t>)</a:t>
            </a:r>
            <a:endParaRPr lang="en-US" sz="2000" dirty="0">
              <a:solidFill>
                <a:srgbClr val="646464"/>
              </a:solidFill>
            </a:endParaRPr>
          </a:p>
        </p:txBody>
      </p:sp>
    </p:spTree>
    <p:extLst>
      <p:ext uri="{BB962C8B-B14F-4D97-AF65-F5344CB8AC3E}">
        <p14:creationId xmlns:p14="http://schemas.microsoft.com/office/powerpoint/2010/main" val="9391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2919422"/>
            <a:ext cx="9144000" cy="557204"/>
          </a:xfrm>
        </p:spPr>
        <p:txBody>
          <a:bodyPr/>
          <a:lstStyle/>
          <a:p>
            <a:pPr algn="ctr"/>
            <a:r>
              <a:rPr lang="en-GB" dirty="0" smtClean="0"/>
              <a:t>Preactor Training</a:t>
            </a:r>
            <a:endParaRPr lang="en-GB" dirty="0"/>
          </a:p>
        </p:txBody>
      </p:sp>
      <p:sp>
        <p:nvSpPr>
          <p:cNvPr id="5" name="Text Placeholder 4"/>
          <p:cNvSpPr>
            <a:spLocks noGrp="1"/>
          </p:cNvSpPr>
          <p:nvPr>
            <p:ph type="body" sz="quarter" idx="10"/>
          </p:nvPr>
        </p:nvSpPr>
        <p:spPr>
          <a:xfrm>
            <a:off x="0" y="3476626"/>
            <a:ext cx="9144000" cy="507551"/>
          </a:xfrm>
        </p:spPr>
        <p:txBody>
          <a:bodyPr/>
          <a:lstStyle/>
          <a:p>
            <a:pPr algn="ctr"/>
            <a:r>
              <a:rPr lang="en-GB" dirty="0" smtClean="0"/>
              <a:t>The Application Programming Interface</a:t>
            </a:r>
            <a:endParaRPr lang="en-GB" dirty="0"/>
          </a:p>
        </p:txBody>
      </p:sp>
    </p:spTree>
    <p:extLst>
      <p:ext uri="{BB962C8B-B14F-4D97-AF65-F5344CB8AC3E}">
        <p14:creationId xmlns:p14="http://schemas.microsoft.com/office/powerpoint/2010/main" val="2361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5529" y="599727"/>
            <a:ext cx="7477906" cy="534121"/>
          </a:xfrm>
        </p:spPr>
        <p:txBody>
          <a:bodyPr/>
          <a:lstStyle/>
          <a:p>
            <a:r>
              <a:rPr lang="en-GB" dirty="0" smtClean="0"/>
              <a:t>Creating Custom Actions</a:t>
            </a:r>
            <a:endParaRPr lang="en-GB" dirty="0"/>
          </a:p>
        </p:txBody>
      </p:sp>
      <p:sp>
        <p:nvSpPr>
          <p:cNvPr id="5" name="Text Placeholder 4"/>
          <p:cNvSpPr>
            <a:spLocks noGrp="1"/>
          </p:cNvSpPr>
          <p:nvPr>
            <p:ph type="body" sz="quarter" idx="10"/>
          </p:nvPr>
        </p:nvSpPr>
        <p:spPr>
          <a:xfrm>
            <a:off x="815123" y="1150173"/>
            <a:ext cx="7478315" cy="365118"/>
          </a:xfrm>
        </p:spPr>
        <p:txBody>
          <a:bodyPr/>
          <a:lstStyle/>
          <a:p>
            <a:r>
              <a:rPr lang="en-US" dirty="0">
                <a:solidFill>
                  <a:schemeClr val="tx1"/>
                </a:solidFill>
              </a:rPr>
              <a:t>1</a:t>
            </a:r>
            <a:r>
              <a:rPr lang="en-US" dirty="0" smtClean="0">
                <a:solidFill>
                  <a:schemeClr val="tx1"/>
                </a:solidFill>
              </a:rPr>
              <a:t>. From the Sequencer </a:t>
            </a:r>
            <a:r>
              <a:rPr lang="en-GB" dirty="0">
                <a:solidFill>
                  <a:schemeClr val="tx1"/>
                </a:solidFill>
              </a:rPr>
              <a:t>T</a:t>
            </a:r>
            <a:r>
              <a:rPr lang="en-GB" dirty="0" smtClean="0">
                <a:solidFill>
                  <a:schemeClr val="tx1"/>
                </a:solidFill>
              </a:rPr>
              <a:t>ools menu:</a:t>
            </a: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630631"/>
            <a:ext cx="8949395" cy="365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14299" y="4075611"/>
            <a:ext cx="8949395" cy="169817"/>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6616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15529" y="599727"/>
            <a:ext cx="7477906" cy="534121"/>
          </a:xfrm>
        </p:spPr>
        <p:txBody>
          <a:bodyPr/>
          <a:lstStyle/>
          <a:p>
            <a:r>
              <a:rPr lang="en-GB" dirty="0" smtClean="0"/>
              <a:t>Creating Custom Actions</a:t>
            </a:r>
            <a:endParaRPr lang="en-GB" dirty="0"/>
          </a:p>
        </p:txBody>
      </p:sp>
      <p:sp>
        <p:nvSpPr>
          <p:cNvPr id="5" name="Text Placeholder 4"/>
          <p:cNvSpPr>
            <a:spLocks noGrp="1"/>
          </p:cNvSpPr>
          <p:nvPr>
            <p:ph type="body" sz="quarter" idx="10"/>
          </p:nvPr>
        </p:nvSpPr>
        <p:spPr>
          <a:xfrm>
            <a:off x="815123" y="1150173"/>
            <a:ext cx="7478315" cy="365118"/>
          </a:xfrm>
        </p:spPr>
        <p:txBody>
          <a:bodyPr/>
          <a:lstStyle/>
          <a:p>
            <a:r>
              <a:rPr lang="en-US" dirty="0" smtClean="0">
                <a:solidFill>
                  <a:schemeClr val="tx1"/>
                </a:solidFill>
              </a:rPr>
              <a:t>2. From the Sequencer </a:t>
            </a:r>
            <a:r>
              <a:rPr lang="en-GB" dirty="0" smtClean="0">
                <a:solidFill>
                  <a:schemeClr val="tx1"/>
                </a:solidFill>
              </a:rPr>
              <a:t>right-click menu:</a:t>
            </a: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921" y="1580879"/>
            <a:ext cx="5856652" cy="389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337" y="3910558"/>
            <a:ext cx="27908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241336" y="4362994"/>
            <a:ext cx="2790825" cy="247752"/>
          </a:xfrm>
          <a:prstGeom prst="rect">
            <a:avLst/>
          </a:prstGeom>
          <a:solidFill>
            <a:srgbClr val="FFFF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3565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Creating Custom Actions</a:t>
            </a:r>
            <a:endParaRPr lang="en-GB" dirty="0"/>
          </a:p>
        </p:txBody>
      </p:sp>
      <p:sp>
        <p:nvSpPr>
          <p:cNvPr id="5" name="Text Placeholder 4"/>
          <p:cNvSpPr>
            <a:spLocks noGrp="1"/>
          </p:cNvSpPr>
          <p:nvPr>
            <p:ph type="body" sz="quarter" idx="10"/>
          </p:nvPr>
        </p:nvSpPr>
        <p:spPr>
          <a:xfrm>
            <a:off x="815123" y="1150173"/>
            <a:ext cx="7478315" cy="365118"/>
          </a:xfrm>
        </p:spPr>
        <p:txBody>
          <a:bodyPr/>
          <a:lstStyle/>
          <a:p>
            <a:r>
              <a:rPr lang="en-US" dirty="0" smtClean="0">
                <a:solidFill>
                  <a:schemeClr val="tx1"/>
                </a:solidFill>
              </a:rPr>
              <a:t>3. </a:t>
            </a:r>
            <a:r>
              <a:rPr lang="en-US" dirty="0">
                <a:solidFill>
                  <a:schemeClr val="tx1"/>
                </a:solidFill>
              </a:rPr>
              <a:t>From the </a:t>
            </a:r>
            <a:r>
              <a:rPr lang="en-US" dirty="0" smtClean="0">
                <a:solidFill>
                  <a:schemeClr val="tx1"/>
                </a:solidFill>
              </a:rPr>
              <a:t>Workspace menu button</a:t>
            </a:r>
            <a:r>
              <a:rPr lang="en-GB" dirty="0" smtClean="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GB"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739674"/>
            <a:ext cx="832485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09575" y="3820886"/>
            <a:ext cx="8324850" cy="1391194"/>
          </a:xfrm>
          <a:prstGeom prst="rect">
            <a:avLst/>
          </a:prstGeom>
          <a:solidFill>
            <a:srgbClr val="FFFF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409575" y="2684416"/>
            <a:ext cx="8324850" cy="219891"/>
          </a:xfrm>
          <a:prstGeom prst="rect">
            <a:avLst/>
          </a:prstGeom>
          <a:solidFill>
            <a:srgbClr val="FFFF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259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#1</a:t>
            </a:r>
            <a:endParaRPr lang="en-GB" dirty="0"/>
          </a:p>
        </p:txBody>
      </p:sp>
      <p:sp>
        <p:nvSpPr>
          <p:cNvPr id="5" name="Text Placeholder 4"/>
          <p:cNvSpPr>
            <a:spLocks noGrp="1"/>
          </p:cNvSpPr>
          <p:nvPr>
            <p:ph type="body" sz="quarter" idx="10"/>
          </p:nvPr>
        </p:nvSpPr>
        <p:spPr>
          <a:prstGeom prst="rect">
            <a:avLst/>
          </a:prstGeom>
        </p:spPr>
        <p:txBody>
          <a:bodyPr/>
          <a:lstStyle/>
          <a:p>
            <a:r>
              <a:rPr lang="en-GB" dirty="0" smtClean="0"/>
              <a:t>Display a Hello World Message Box in Preactor</a:t>
            </a:r>
            <a:endParaRPr lang="en-GB" dirty="0"/>
          </a:p>
        </p:txBody>
      </p:sp>
      <p:pic>
        <p:nvPicPr>
          <p:cNvPr id="5126" name="Picture 6" descr="C:\Users\0kfw4x\AppData\Local\Microsoft\Windows\Temporary Internet Files\Content.IE5\2IME42F7\MC9004315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428" y="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5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#1</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Display a simple </a:t>
            </a:r>
            <a:r>
              <a:rPr lang="en-GB"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Hello World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message box from three different places in the configuration provided.</a:t>
            </a:r>
          </a:p>
        </p:txBody>
      </p:sp>
      <p:sp>
        <p:nvSpPr>
          <p:cNvPr id="7" name="Text Placeholder 1"/>
          <p:cNvSpPr txBox="1">
            <a:spLocks/>
          </p:cNvSpPr>
          <p:nvPr/>
        </p:nvSpPr>
        <p:spPr>
          <a:xfrm>
            <a:off x="841248" y="2442753"/>
            <a:ext cx="7478315" cy="3566161"/>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buFont typeface="+mj-lt"/>
              <a:buAutoNum type="arabicPeriod"/>
              <a:defRPr/>
            </a:pPr>
            <a:r>
              <a:rPr lang="en-US" sz="2400" dirty="0" smtClean="0">
                <a:solidFill>
                  <a:srgbClr val="646464"/>
                </a:solidFill>
              </a:rPr>
              <a:t>From the Sequencer window </a:t>
            </a:r>
            <a:r>
              <a:rPr lang="en-US" sz="2400" i="1" dirty="0" smtClean="0">
                <a:solidFill>
                  <a:srgbClr val="646464"/>
                </a:solidFill>
              </a:rPr>
              <a:t>Tools</a:t>
            </a:r>
            <a:r>
              <a:rPr lang="en-US" sz="2400" dirty="0" smtClean="0">
                <a:solidFill>
                  <a:srgbClr val="646464"/>
                </a:solidFill>
              </a:rPr>
              <a:t> menu</a:t>
            </a:r>
          </a:p>
          <a:p>
            <a:pPr marL="1014385" lvl="1" indent="-457200" defTabSz="914400">
              <a:spcBef>
                <a:spcPts val="1000"/>
              </a:spcBef>
              <a:buFont typeface="+mj-lt"/>
              <a:buAutoNum type="arabicPeriod"/>
              <a:defRPr/>
            </a:pPr>
            <a:r>
              <a:rPr lang="en-US" sz="2400" dirty="0" smtClean="0">
                <a:solidFill>
                  <a:srgbClr val="646464"/>
                </a:solidFill>
              </a:rPr>
              <a:t>From </a:t>
            </a:r>
            <a:r>
              <a:rPr lang="en-US" sz="2400" dirty="0">
                <a:solidFill>
                  <a:srgbClr val="646464"/>
                </a:solidFill>
              </a:rPr>
              <a:t>the Sequencer right-click menu</a:t>
            </a:r>
          </a:p>
          <a:p>
            <a:pPr marL="1014385" lvl="1" indent="-457200" defTabSz="914400">
              <a:spcBef>
                <a:spcPts val="1000"/>
              </a:spcBef>
              <a:buFont typeface="+mj-lt"/>
              <a:buAutoNum type="arabicPeriod"/>
              <a:defRPr/>
            </a:pPr>
            <a:r>
              <a:rPr lang="en-US" sz="2400" dirty="0" smtClean="0">
                <a:solidFill>
                  <a:srgbClr val="646464"/>
                </a:solidFill>
              </a:rPr>
              <a:t>From a Workspace menu option (Shell menu)</a:t>
            </a:r>
          </a:p>
        </p:txBody>
      </p:sp>
    </p:spTree>
    <p:extLst>
      <p:ext uri="{BB962C8B-B14F-4D97-AF65-F5344CB8AC3E}">
        <p14:creationId xmlns:p14="http://schemas.microsoft.com/office/powerpoint/2010/main" val="69199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#1 – Help</a:t>
            </a:r>
            <a:endParaRPr lang="en-GB" dirty="0"/>
          </a:p>
        </p:txBody>
      </p:sp>
      <p:sp>
        <p:nvSpPr>
          <p:cNvPr id="7" name="Text Placeholder 1"/>
          <p:cNvSpPr txBox="1">
            <a:spLocks/>
          </p:cNvSpPr>
          <p:nvPr/>
        </p:nvSpPr>
        <p:spPr>
          <a:xfrm>
            <a:off x="895139" y="1200869"/>
            <a:ext cx="7478315" cy="2259876"/>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Extract the package in the location:</a:t>
            </a:r>
          </a:p>
          <a:p>
            <a:pPr lvl="1"/>
            <a:r>
              <a:rPr lang="en-GB" sz="2100" i="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Desktop\Training Files\API Course\</a:t>
            </a:r>
            <a:r>
              <a:rPr lang="en-GB" sz="2100" i="1" dirty="0" err="1">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APSTrainingConfig</a:t>
            </a:r>
            <a:endParaRPr lang="en-GB" sz="2100" i="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GB" sz="2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r>
              <a:rPr lang="en-GB" sz="2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 display a </a:t>
            </a:r>
            <a:r>
              <a:rPr lang="en-GB" sz="24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message box in .NET </a:t>
            </a:r>
            <a:r>
              <a:rPr lang="en-GB" sz="2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add </a:t>
            </a:r>
            <a:r>
              <a:rPr lang="en-GB" sz="24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 reference to </a:t>
            </a:r>
            <a:r>
              <a:rPr lang="en-GB" sz="2400" b="1" dirty="0" err="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System.Windows.Forms</a:t>
            </a:r>
            <a:r>
              <a:rPr lang="en-GB" sz="2400" b="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a:t>
            </a:r>
            <a:r>
              <a:rPr lang="en-GB" sz="2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 your project</a:t>
            </a:r>
          </a:p>
          <a:p>
            <a:pPr marL="0" indent="0">
              <a:buNone/>
            </a:pPr>
            <a:endParaRPr lang="en-GB" sz="24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marL="342882" lvl="1" indent="0">
              <a:buNone/>
            </a:pPr>
            <a:endParaRPr lang="en-GB" sz="2100" i="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descr="Project_References.PNG"/>
          <p:cNvPicPr>
            <a:picLocks noChangeAspect="1"/>
          </p:cNvPicPr>
          <p:nvPr/>
        </p:nvPicPr>
        <p:blipFill>
          <a:blip r:embed="rId2" cstate="print"/>
          <a:stretch>
            <a:fillRect/>
          </a:stretch>
        </p:blipFill>
        <p:spPr>
          <a:xfrm>
            <a:off x="1863992" y="3319852"/>
            <a:ext cx="2419350" cy="2800350"/>
          </a:xfrm>
          <a:prstGeom prst="rect">
            <a:avLst/>
          </a:prstGeom>
        </p:spPr>
      </p:pic>
      <p:sp>
        <p:nvSpPr>
          <p:cNvPr id="2" name="TextBox 1"/>
          <p:cNvSpPr txBox="1"/>
          <p:nvPr/>
        </p:nvSpPr>
        <p:spPr>
          <a:xfrm>
            <a:off x="4283342" y="3788229"/>
            <a:ext cx="4338144"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C# syntax</a:t>
            </a:r>
          </a:p>
          <a:p>
            <a:pPr marL="742950" lvl="1" indent="-285750">
              <a:buFont typeface="Arial" panose="020B0604020202020204" pitchFamily="34" charset="0"/>
              <a:buChar char="•"/>
            </a:pPr>
            <a:r>
              <a:rPr lang="en-GB" dirty="0" smtClean="0">
                <a:solidFill>
                  <a:srgbClr val="3333FF"/>
                </a:solidFill>
              </a:rPr>
              <a:t>Using </a:t>
            </a:r>
            <a:r>
              <a:rPr lang="en-GB" dirty="0" err="1" smtClean="0"/>
              <a:t>System.Windows.Forms</a:t>
            </a:r>
            <a:r>
              <a:rPr lang="en-GB" dirty="0" smtClean="0"/>
              <a:t>;</a:t>
            </a:r>
          </a:p>
          <a:p>
            <a:pPr marL="285750" indent="-285750">
              <a:buFont typeface="Arial" panose="020B0604020202020204" pitchFamily="34" charset="0"/>
              <a:buChar char="•"/>
            </a:pPr>
            <a:r>
              <a:rPr lang="en-GB" dirty="0" smtClean="0"/>
              <a:t>VB syntax</a:t>
            </a:r>
          </a:p>
          <a:p>
            <a:pPr marL="742950" lvl="1" indent="-285750">
              <a:buFont typeface="Arial" panose="020B0604020202020204" pitchFamily="34" charset="0"/>
              <a:buChar char="•"/>
            </a:pPr>
            <a:r>
              <a:rPr lang="en-GB" dirty="0" smtClean="0">
                <a:solidFill>
                  <a:srgbClr val="0000FF"/>
                </a:solidFill>
              </a:rPr>
              <a:t>Imports</a:t>
            </a:r>
            <a:r>
              <a:rPr lang="en-GB" dirty="0" smtClean="0"/>
              <a:t> </a:t>
            </a:r>
            <a:r>
              <a:rPr lang="en-GB" dirty="0" err="1" smtClean="0"/>
              <a:t>System.Windows,Forms</a:t>
            </a:r>
            <a:endParaRPr lang="en-GB" dirty="0" smtClean="0"/>
          </a:p>
          <a:p>
            <a:endParaRPr lang="en-GB" dirty="0"/>
          </a:p>
        </p:txBody>
      </p:sp>
    </p:spTree>
    <p:extLst>
      <p:ext uri="{BB962C8B-B14F-4D97-AF65-F5344CB8AC3E}">
        <p14:creationId xmlns:p14="http://schemas.microsoft.com/office/powerpoint/2010/main" val="100281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#1 Results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Display a simple </a:t>
            </a:r>
            <a:r>
              <a:rPr lang="en-GB"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Hello World </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message box from three different places:</a:t>
            </a:r>
          </a:p>
        </p:txBody>
      </p:sp>
      <p:sp>
        <p:nvSpPr>
          <p:cNvPr id="7" name="Text Placeholder 1"/>
          <p:cNvSpPr txBox="1">
            <a:spLocks/>
          </p:cNvSpPr>
          <p:nvPr/>
        </p:nvSpPr>
        <p:spPr>
          <a:xfrm>
            <a:off x="841248" y="5042263"/>
            <a:ext cx="7478315" cy="1201783"/>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00062" indent="-342900" defTabSz="914400">
              <a:spcBef>
                <a:spcPts val="1000"/>
              </a:spcBef>
              <a:defRPr/>
            </a:pPr>
            <a:r>
              <a:rPr lang="en-US" sz="2300" dirty="0" smtClean="0">
                <a:solidFill>
                  <a:srgbClr val="646464"/>
                </a:solidFill>
              </a:rPr>
              <a:t>All these calls run the ‘Hello World’ Event Script/Custom Action.</a:t>
            </a:r>
          </a:p>
          <a:p>
            <a:pPr marL="600062" indent="-342900" defTabSz="914400">
              <a:spcBef>
                <a:spcPts val="1000"/>
              </a:spcBef>
              <a:defRPr/>
            </a:pPr>
            <a:r>
              <a:rPr lang="en-US" sz="2300" dirty="0" smtClean="0">
                <a:solidFill>
                  <a:srgbClr val="646464"/>
                </a:solidFill>
              </a:rPr>
              <a:t>This is a good way to start a new project and establish a connection to Preactor</a:t>
            </a:r>
          </a:p>
        </p:txBody>
      </p:sp>
      <p:pic>
        <p:nvPicPr>
          <p:cNvPr id="6" name="Picture 5" descr="WindowClipping (2).png"/>
          <p:cNvPicPr>
            <a:picLocks noChangeAspect="1"/>
          </p:cNvPicPr>
          <p:nvPr/>
        </p:nvPicPr>
        <p:blipFill>
          <a:blip r:embed="rId2" cstate="print"/>
          <a:stretch>
            <a:fillRect/>
          </a:stretch>
        </p:blipFill>
        <p:spPr>
          <a:xfrm>
            <a:off x="6653224" y="3114674"/>
            <a:ext cx="1247775" cy="1019175"/>
          </a:xfrm>
          <a:prstGeom prst="rect">
            <a:avLst/>
          </a:prstGeom>
        </p:spPr>
      </p:pic>
      <p:pic>
        <p:nvPicPr>
          <p:cNvPr id="8" name="Picture 7" descr="Tools Menu Option.PNG"/>
          <p:cNvPicPr>
            <a:picLocks noChangeAspect="1"/>
          </p:cNvPicPr>
          <p:nvPr/>
        </p:nvPicPr>
        <p:blipFill>
          <a:blip r:embed="rId3" cstate="print"/>
          <a:stretch>
            <a:fillRect/>
          </a:stretch>
        </p:blipFill>
        <p:spPr>
          <a:xfrm>
            <a:off x="928662" y="1981188"/>
            <a:ext cx="1733550" cy="2847975"/>
          </a:xfrm>
          <a:prstGeom prst="rect">
            <a:avLst/>
          </a:prstGeom>
        </p:spPr>
      </p:pic>
      <p:pic>
        <p:nvPicPr>
          <p:cNvPr id="9" name="Picture 8" descr="Right Click Option.PNG"/>
          <p:cNvPicPr>
            <a:picLocks noChangeAspect="1"/>
          </p:cNvPicPr>
          <p:nvPr/>
        </p:nvPicPr>
        <p:blipFill>
          <a:blip r:embed="rId4" cstate="print"/>
          <a:stretch>
            <a:fillRect/>
          </a:stretch>
        </p:blipFill>
        <p:spPr>
          <a:xfrm>
            <a:off x="2786050" y="1981188"/>
            <a:ext cx="2495550" cy="1228725"/>
          </a:xfrm>
          <a:prstGeom prst="rect">
            <a:avLst/>
          </a:prstGeom>
        </p:spPr>
      </p:pic>
      <p:pic>
        <p:nvPicPr>
          <p:cNvPr id="10" name="Picture 9" descr="HelloWorldMenu.PNG"/>
          <p:cNvPicPr>
            <a:picLocks noChangeAspect="1"/>
          </p:cNvPicPr>
          <p:nvPr/>
        </p:nvPicPr>
        <p:blipFill>
          <a:blip r:embed="rId5" cstate="print"/>
          <a:stretch>
            <a:fillRect/>
          </a:stretch>
        </p:blipFill>
        <p:spPr>
          <a:xfrm>
            <a:off x="2786050" y="3552825"/>
            <a:ext cx="2657475" cy="742950"/>
          </a:xfrm>
          <a:prstGeom prst="rect">
            <a:avLst/>
          </a:prstGeom>
        </p:spPr>
      </p:pic>
      <p:sp>
        <p:nvSpPr>
          <p:cNvPr id="2" name="Right Arrow 1"/>
          <p:cNvSpPr/>
          <p:nvPr/>
        </p:nvSpPr>
        <p:spPr>
          <a:xfrm>
            <a:off x="5603966" y="3209913"/>
            <a:ext cx="888274" cy="5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769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The </a:t>
            </a:r>
            <a:r>
              <a:rPr lang="en-GB" dirty="0" err="1" smtClean="0"/>
              <a:t>IPreactor</a:t>
            </a:r>
            <a:r>
              <a:rPr lang="en-GB" dirty="0" smtClean="0"/>
              <a:t> Object</a:t>
            </a:r>
            <a:endParaRPr lang="en-GB" dirty="0"/>
          </a:p>
        </p:txBody>
      </p:sp>
      <p:sp>
        <p:nvSpPr>
          <p:cNvPr id="5" name="Text Placeholder 4"/>
          <p:cNvSpPr>
            <a:spLocks noGrp="1"/>
          </p:cNvSpPr>
          <p:nvPr>
            <p:ph type="body" sz="quarter" idx="10"/>
          </p:nvPr>
        </p:nvSpPr>
        <p:spPr/>
        <p:txBody>
          <a:bodyPr/>
          <a:lstStyle/>
          <a:p>
            <a:pPr marL="0" lvl="1" indent="0" defTabSz="816134">
              <a:lnSpc>
                <a:spcPct val="100000"/>
              </a:lnSpc>
              <a:spcBef>
                <a:spcPts val="0"/>
              </a:spcBef>
              <a:buClrTx/>
              <a:buNone/>
            </a:pPr>
            <a:r>
              <a:rPr lang="en-GB" sz="28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has the following sections:</a:t>
            </a: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Placeholder 1"/>
          <p:cNvSpPr txBox="1">
            <a:spLocks/>
          </p:cNvSpPr>
          <p:nvPr/>
        </p:nvSpPr>
        <p:spPr>
          <a:xfrm>
            <a:off x="841248" y="2442753"/>
            <a:ext cx="7478315" cy="3566161"/>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indent="0" defTabSz="914400">
              <a:spcBef>
                <a:spcPts val="1000"/>
              </a:spcBef>
              <a:buNone/>
              <a:defRPr/>
            </a:pPr>
            <a:endParaRPr lang="en-US" sz="1850" dirty="0">
              <a:solidFill>
                <a:srgbClr val="646464"/>
              </a:solidFill>
            </a:endParaRPr>
          </a:p>
        </p:txBody>
      </p:sp>
      <p:sp>
        <p:nvSpPr>
          <p:cNvPr id="6" name="Text Placeholder 1"/>
          <p:cNvSpPr txBox="1">
            <a:spLocks/>
          </p:cNvSpPr>
          <p:nvPr/>
        </p:nvSpPr>
        <p:spPr>
          <a:xfrm>
            <a:off x="993647" y="2573382"/>
            <a:ext cx="7478315" cy="3065418"/>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r>
              <a:rPr lang="en-US" sz="2800" dirty="0" smtClean="0">
                <a:solidFill>
                  <a:srgbClr val="646464"/>
                </a:solidFill>
              </a:rPr>
              <a:t>Reading / Writing data</a:t>
            </a:r>
            <a:endParaRPr lang="en-US" sz="2800" dirty="0">
              <a:solidFill>
                <a:srgbClr val="646464"/>
              </a:solidFill>
            </a:endParaRPr>
          </a:p>
          <a:p>
            <a:pPr marL="1014385" lvl="1" indent="-457200" defTabSz="914400">
              <a:spcBef>
                <a:spcPts val="1000"/>
              </a:spcBef>
              <a:defRPr/>
            </a:pPr>
            <a:r>
              <a:rPr lang="en-US" sz="2800" dirty="0" smtClean="0">
                <a:solidFill>
                  <a:srgbClr val="646464"/>
                </a:solidFill>
              </a:rPr>
              <a:t>Creating records</a:t>
            </a:r>
          </a:p>
          <a:p>
            <a:pPr marL="1014385" lvl="1" indent="-457200" defTabSz="914400">
              <a:spcBef>
                <a:spcPts val="1000"/>
              </a:spcBef>
              <a:defRPr/>
            </a:pPr>
            <a:r>
              <a:rPr lang="en-US" sz="2800" dirty="0" smtClean="0">
                <a:solidFill>
                  <a:srgbClr val="646464"/>
                </a:solidFill>
              </a:rPr>
              <a:t>Locating records</a:t>
            </a:r>
          </a:p>
          <a:p>
            <a:pPr marL="1014385" lvl="1" indent="-457200" defTabSz="914400">
              <a:spcBef>
                <a:spcPts val="1000"/>
              </a:spcBef>
              <a:defRPr/>
            </a:pPr>
            <a:r>
              <a:rPr lang="en-US" sz="2800" dirty="0" smtClean="0">
                <a:solidFill>
                  <a:srgbClr val="646464"/>
                </a:solidFill>
              </a:rPr>
              <a:t>Using Primary Keys to remote tables</a:t>
            </a:r>
          </a:p>
        </p:txBody>
      </p:sp>
    </p:spTree>
    <p:extLst>
      <p:ext uri="{BB962C8B-B14F-4D97-AF65-F5344CB8AC3E}">
        <p14:creationId xmlns:p14="http://schemas.microsoft.com/office/powerpoint/2010/main" val="345516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 Placeholder 4"/>
          <p:cNvSpPr>
            <a:spLocks noGrp="1"/>
          </p:cNvSpPr>
          <p:nvPr>
            <p:ph type="body" sz="quarter" idx="10"/>
          </p:nvPr>
        </p:nvSpPr>
        <p:spPr>
          <a:xfrm>
            <a:off x="815122" y="1811893"/>
            <a:ext cx="7478315" cy="661720"/>
          </a:xfrm>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Specific </a:t>
            </a:r>
            <a:r>
              <a:rPr lang="en-GB" dirty="0" err="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ReadField</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method overloads are present for each of the following data types:</a:t>
            </a:r>
          </a:p>
        </p:txBody>
      </p:sp>
      <p:graphicFrame>
        <p:nvGraphicFramePr>
          <p:cNvPr id="2" name="Table 1"/>
          <p:cNvGraphicFramePr>
            <a:graphicFrameLocks noGrp="1"/>
          </p:cNvGraphicFramePr>
          <p:nvPr>
            <p:extLst>
              <p:ext uri="{D42A27DB-BD31-4B8C-83A1-F6EECF244321}">
                <p14:modId xmlns:p14="http://schemas.microsoft.com/office/powerpoint/2010/main" val="593763386"/>
              </p:ext>
            </p:extLst>
          </p:nvPr>
        </p:nvGraphicFramePr>
        <p:xfrm>
          <a:off x="1545468" y="2751908"/>
          <a:ext cx="5317871" cy="2225040"/>
        </p:xfrm>
        <a:graphic>
          <a:graphicData uri="http://schemas.openxmlformats.org/drawingml/2006/table">
            <a:tbl>
              <a:tblPr firstRow="1" bandRow="1">
                <a:tableStyleId>{5C22544A-7EE6-4342-B048-85BDC9FD1C3A}</a:tableStyleId>
              </a:tblPr>
              <a:tblGrid>
                <a:gridCol w="2269871"/>
                <a:gridCol w="3048000"/>
              </a:tblGrid>
              <a:tr h="370840">
                <a:tc>
                  <a:txBody>
                    <a:bodyPr/>
                    <a:lstStyle/>
                    <a:p>
                      <a:r>
                        <a:rPr lang="en-GB" sz="1800" b="0" dirty="0" smtClean="0"/>
                        <a:t>Method</a:t>
                      </a:r>
                      <a:r>
                        <a:rPr lang="en-GB" sz="1800" dirty="0" smtClean="0"/>
                        <a:t> </a:t>
                      </a:r>
                      <a:r>
                        <a:rPr lang="en-GB" sz="1800" b="0" dirty="0" smtClean="0"/>
                        <a:t>Overload</a:t>
                      </a:r>
                      <a:endParaRPr lang="en-GB" sz="1800" b="0" dirty="0"/>
                    </a:p>
                  </a:txBody>
                  <a:tcPr/>
                </a:tc>
                <a:tc>
                  <a:txBody>
                    <a:bodyPr/>
                    <a:lstStyle/>
                    <a:p>
                      <a:r>
                        <a:rPr lang="en-GB" sz="1800" b="0" dirty="0" smtClean="0"/>
                        <a:t>Preactor Field Type</a:t>
                      </a:r>
                      <a:endParaRPr lang="en-GB" sz="1800" b="0" dirty="0"/>
                    </a:p>
                  </a:txBody>
                  <a:tcPr/>
                </a:tc>
              </a:tr>
              <a:tr h="370840">
                <a:tc>
                  <a:txBody>
                    <a:bodyPr/>
                    <a:lstStyle/>
                    <a:p>
                      <a:pPr algn="r"/>
                      <a:r>
                        <a:rPr lang="en-GB" sz="1800" dirty="0" err="1" smtClean="0">
                          <a:solidFill>
                            <a:srgbClr val="0000FF"/>
                          </a:solidFill>
                        </a:rPr>
                        <a:t>ReadFieldBool</a:t>
                      </a:r>
                      <a:endParaRPr lang="en-GB" sz="1800" dirty="0">
                        <a:solidFill>
                          <a:srgbClr val="0000FF"/>
                        </a:solidFill>
                      </a:endParaRPr>
                    </a:p>
                  </a:txBody>
                  <a:tcPr/>
                </a:tc>
                <a:tc>
                  <a:txBody>
                    <a:bodyPr/>
                    <a:lstStyle/>
                    <a:p>
                      <a:r>
                        <a:rPr lang="en-GB" sz="1800" dirty="0" smtClean="0"/>
                        <a:t>TOGGLE</a:t>
                      </a:r>
                      <a:endParaRPr lang="en-GB" sz="1800" dirty="0"/>
                    </a:p>
                  </a:txBody>
                  <a:tcPr/>
                </a:tc>
              </a:tr>
              <a:tr h="370840">
                <a:tc>
                  <a:txBody>
                    <a:bodyPr/>
                    <a:lstStyle/>
                    <a:p>
                      <a:pPr algn="r"/>
                      <a:r>
                        <a:rPr lang="en-GB" sz="1800" dirty="0" err="1" smtClean="0">
                          <a:solidFill>
                            <a:srgbClr val="0000FF"/>
                          </a:solidFill>
                        </a:rPr>
                        <a:t>ReadFieldDateTime</a:t>
                      </a:r>
                      <a:endParaRPr lang="en-GB" sz="1800" dirty="0">
                        <a:solidFill>
                          <a:srgbClr val="0000FF"/>
                        </a:solidFill>
                      </a:endParaRPr>
                    </a:p>
                  </a:txBody>
                  <a:tcPr/>
                </a:tc>
                <a:tc>
                  <a:txBody>
                    <a:bodyPr/>
                    <a:lstStyle/>
                    <a:p>
                      <a:r>
                        <a:rPr lang="en-GB" sz="1800" dirty="0" smtClean="0"/>
                        <a:t>TIME</a:t>
                      </a:r>
                      <a:endParaRPr lang="en-GB" sz="1800" dirty="0"/>
                    </a:p>
                  </a:txBody>
                  <a:tcPr/>
                </a:tc>
              </a:tr>
              <a:tr h="370840">
                <a:tc>
                  <a:txBody>
                    <a:bodyPr/>
                    <a:lstStyle/>
                    <a:p>
                      <a:pPr algn="r"/>
                      <a:r>
                        <a:rPr lang="en-GB" sz="1800" dirty="0" err="1" smtClean="0">
                          <a:solidFill>
                            <a:srgbClr val="0000FF"/>
                          </a:solidFill>
                        </a:rPr>
                        <a:t>ReadFieldInt</a:t>
                      </a:r>
                      <a:endParaRPr lang="en-GB" sz="1800" dirty="0">
                        <a:solidFill>
                          <a:srgbClr val="0000FF"/>
                        </a:solidFill>
                      </a:endParaRPr>
                    </a:p>
                  </a:txBody>
                  <a:tcPr/>
                </a:tc>
                <a:tc>
                  <a:txBody>
                    <a:bodyPr/>
                    <a:lstStyle/>
                    <a:p>
                      <a:r>
                        <a:rPr lang="en-GB" sz="1800" dirty="0" smtClean="0"/>
                        <a:t>INTEGER</a:t>
                      </a:r>
                      <a:endParaRPr lang="en-GB" sz="1800" dirty="0"/>
                    </a:p>
                  </a:txBody>
                  <a:tcPr/>
                </a:tc>
              </a:tr>
              <a:tr h="370840">
                <a:tc>
                  <a:txBody>
                    <a:bodyPr/>
                    <a:lstStyle/>
                    <a:p>
                      <a:pPr algn="r"/>
                      <a:r>
                        <a:rPr lang="en-GB" sz="1800" dirty="0" err="1" smtClean="0">
                          <a:solidFill>
                            <a:srgbClr val="0000FF"/>
                          </a:solidFill>
                        </a:rPr>
                        <a:t>ReadFieldDouble</a:t>
                      </a:r>
                      <a:endParaRPr lang="en-GB" sz="1800" dirty="0">
                        <a:solidFill>
                          <a:srgbClr val="0000FF"/>
                        </a:solidFill>
                      </a:endParaRPr>
                    </a:p>
                  </a:txBody>
                  <a:tcPr/>
                </a:tc>
                <a:tc>
                  <a:txBody>
                    <a:bodyPr/>
                    <a:lstStyle/>
                    <a:p>
                      <a:r>
                        <a:rPr lang="en-GB" sz="1800" dirty="0" smtClean="0"/>
                        <a:t>REAL and DURATION</a:t>
                      </a:r>
                      <a:endParaRPr lang="en-GB" sz="1800" dirty="0"/>
                    </a:p>
                  </a:txBody>
                  <a:tcPr/>
                </a:tc>
              </a:tr>
              <a:tr h="370840">
                <a:tc>
                  <a:txBody>
                    <a:bodyPr/>
                    <a:lstStyle/>
                    <a:p>
                      <a:pPr algn="r"/>
                      <a:r>
                        <a:rPr lang="en-GB" sz="1800" dirty="0" err="1" smtClean="0">
                          <a:solidFill>
                            <a:srgbClr val="0000FF"/>
                          </a:solidFill>
                        </a:rPr>
                        <a:t>ReadFieldString</a:t>
                      </a:r>
                      <a:endParaRPr lang="en-GB" sz="1800" dirty="0">
                        <a:solidFill>
                          <a:srgbClr val="0000FF"/>
                        </a:solidFill>
                      </a:endParaRPr>
                    </a:p>
                  </a:txBody>
                  <a:tcPr/>
                </a:tc>
                <a:tc>
                  <a:txBody>
                    <a:bodyPr/>
                    <a:lstStyle/>
                    <a:p>
                      <a:r>
                        <a:rPr lang="en-GB" sz="1800" dirty="0" smtClean="0"/>
                        <a:t>STRING</a:t>
                      </a:r>
                      <a:endParaRPr lang="en-GB" sz="1800" dirty="0"/>
                    </a:p>
                  </a:txBody>
                  <a:tcPr/>
                </a:tc>
              </a:tr>
            </a:tbl>
          </a:graphicData>
        </a:graphic>
      </p:graphicFrame>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If unsure of a field’s data type, check the field’s definition in the Preactor .</a:t>
            </a:r>
            <a:r>
              <a:rPr lang="en-GB" dirty="0" err="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prTdf</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 file</a:t>
            </a:r>
          </a:p>
        </p:txBody>
      </p:sp>
    </p:spTree>
    <p:extLst>
      <p:ext uri="{BB962C8B-B14F-4D97-AF65-F5344CB8AC3E}">
        <p14:creationId xmlns:p14="http://schemas.microsoft.com/office/powerpoint/2010/main" val="359991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 Placeholder 4"/>
          <p:cNvSpPr>
            <a:spLocks noGrp="1"/>
          </p:cNvSpPr>
          <p:nvPr>
            <p:ph type="body" sz="quarter" idx="10"/>
          </p:nvPr>
        </p:nvSpPr>
        <p:spPr>
          <a:xfrm>
            <a:off x="815122" y="1811893"/>
            <a:ext cx="7478315" cy="661720"/>
          </a:xfrm>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There are two types of data storage:</a:t>
            </a: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GB" sz="28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Flat Data</a:t>
            </a:r>
          </a:p>
          <a:p>
            <a:pPr marL="1014385" lvl="1" indent="-457200">
              <a:buFont typeface="Arial" panose="020B0604020202020204" pitchFamily="34" charset="0"/>
              <a:buChar char="•"/>
            </a:pPr>
            <a:r>
              <a:rPr lang="en-GB" sz="18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Top level data that’s displayed when you edit (double click) a single record in a table.</a:t>
            </a:r>
          </a:p>
          <a:p>
            <a:pPr lvl="1" indent="0">
              <a:buNone/>
            </a:pPr>
            <a:endParaRPr lang="en-GB" sz="18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Arial" panose="020B0604020202020204" pitchFamily="34" charset="0"/>
              <a:buChar char="•"/>
            </a:pPr>
            <a:r>
              <a:rPr lang="en-GB" sz="28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Matrix Data</a:t>
            </a:r>
          </a:p>
          <a:p>
            <a:pPr marL="1014385" lvl="1" indent="-457200">
              <a:buFont typeface="Arial" panose="020B0604020202020204" pitchFamily="34" charset="0"/>
              <a:buChar char="•"/>
            </a:pPr>
            <a:r>
              <a:rPr lang="en-GB" sz="18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Where there may be many items associate with a single record</a:t>
            </a:r>
          </a:p>
          <a:p>
            <a:pPr marL="1357268" lvl="2" indent="-457200">
              <a:buFont typeface="Arial" panose="020B0604020202020204" pitchFamily="34" charset="0"/>
              <a:buChar char="•"/>
            </a:pPr>
            <a:r>
              <a:rPr lang="en-GB" sz="1600"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E.g. multiple resource can be associated with a single resource group.</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3857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0" y="1285803"/>
            <a:ext cx="4467497" cy="5572197"/>
          </a:xfrm>
        </p:spPr>
        <p:txBody>
          <a:bodyPr/>
          <a:lstStyle/>
          <a:p>
            <a:pPr marL="0" lvl="0" indent="0" algn="ctr">
              <a:buNone/>
              <a:defRPr/>
            </a:pPr>
            <a:r>
              <a:rPr lang="en-US" sz="2400" b="1" dirty="0" smtClean="0"/>
              <a:t>Part 1</a:t>
            </a:r>
            <a:endParaRPr lang="en-US" sz="2400" b="1" dirty="0"/>
          </a:p>
          <a:p>
            <a:pPr lvl="2">
              <a:defRPr/>
            </a:pPr>
            <a:r>
              <a:rPr lang="en-US" sz="1800" dirty="0" smtClean="0"/>
              <a:t>Introduction to the SDK</a:t>
            </a:r>
          </a:p>
          <a:p>
            <a:pPr lvl="2">
              <a:defRPr/>
            </a:pPr>
            <a:r>
              <a:rPr lang="en-US" sz="1800" dirty="0" smtClean="0"/>
              <a:t>Overview of Objects</a:t>
            </a:r>
          </a:p>
          <a:p>
            <a:pPr lvl="2">
              <a:defRPr/>
            </a:pPr>
            <a:r>
              <a:rPr lang="en-US" sz="1800" dirty="0" smtClean="0"/>
              <a:t>Custom Actions</a:t>
            </a:r>
          </a:p>
          <a:p>
            <a:pPr lvl="3">
              <a:defRPr/>
            </a:pPr>
            <a:r>
              <a:rPr lang="en-US" sz="1550" dirty="0" smtClean="0"/>
              <a:t>Definition &amp; Calling</a:t>
            </a:r>
          </a:p>
          <a:p>
            <a:pPr lvl="3">
              <a:defRPr/>
            </a:pPr>
            <a:r>
              <a:rPr lang="en-US" sz="1550" dirty="0" smtClean="0"/>
              <a:t>Workshop</a:t>
            </a:r>
          </a:p>
          <a:p>
            <a:pPr lvl="2">
              <a:defRPr/>
            </a:pPr>
            <a:r>
              <a:rPr lang="en-US" sz="1800" dirty="0" smtClean="0"/>
              <a:t>Using the Preactor Object</a:t>
            </a:r>
          </a:p>
          <a:p>
            <a:pPr lvl="3">
              <a:defRPr/>
            </a:pPr>
            <a:r>
              <a:rPr lang="en-US" sz="1600" dirty="0" smtClean="0"/>
              <a:t>Data Manipulation</a:t>
            </a:r>
          </a:p>
          <a:p>
            <a:pPr lvl="3">
              <a:defRPr/>
            </a:pPr>
            <a:r>
              <a:rPr lang="en-US" sz="1600" dirty="0" smtClean="0"/>
              <a:t>Debugging</a:t>
            </a:r>
          </a:p>
          <a:p>
            <a:pPr lvl="3">
              <a:defRPr/>
            </a:pPr>
            <a:r>
              <a:rPr lang="en-US" sz="1600" dirty="0" smtClean="0"/>
              <a:t>Workshops</a:t>
            </a:r>
          </a:p>
        </p:txBody>
      </p:sp>
      <p:sp>
        <p:nvSpPr>
          <p:cNvPr id="4" name="Title 3"/>
          <p:cNvSpPr>
            <a:spLocks noGrp="1"/>
          </p:cNvSpPr>
          <p:nvPr>
            <p:ph type="title"/>
          </p:nvPr>
        </p:nvSpPr>
        <p:spPr>
          <a:xfrm>
            <a:off x="0" y="599727"/>
            <a:ext cx="9143999" cy="534121"/>
          </a:xfrm>
          <a:prstGeom prst="rect">
            <a:avLst/>
          </a:prstGeom>
        </p:spPr>
        <p:txBody>
          <a:bodyPr/>
          <a:lstStyle/>
          <a:p>
            <a:pPr algn="ctr"/>
            <a:r>
              <a:rPr lang="en-GB" dirty="0" smtClean="0"/>
              <a:t>Agenda</a:t>
            </a:r>
            <a:endParaRPr lang="en-GB" dirty="0"/>
          </a:p>
        </p:txBody>
      </p:sp>
      <p:sp>
        <p:nvSpPr>
          <p:cNvPr id="7" name="Text Placeholder 4"/>
          <p:cNvSpPr txBox="1">
            <a:spLocks/>
          </p:cNvSpPr>
          <p:nvPr/>
        </p:nvSpPr>
        <p:spPr>
          <a:xfrm>
            <a:off x="4602997" y="1285803"/>
            <a:ext cx="4269757" cy="4793427"/>
          </a:xfrm>
          <a:prstGeom prst="rect">
            <a:avLst/>
          </a:prstGeom>
        </p:spPr>
        <p:txBody>
          <a:bodyPr lIns="46800" tIns="21600" rIns="46800" bIns="21600"/>
          <a:lstStyle>
            <a:lvl1pPr marL="3429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20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2pPr>
            <a:lvl3pPr marL="8001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60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4pPr>
            <a:lvl5pPr marL="12573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16573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kern="1200">
                <a:solidFill>
                  <a:schemeClr val="bg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1145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100" kern="1200">
                <a:solidFill>
                  <a:schemeClr val="bg1"/>
                </a:solidFill>
                <a:latin typeface="+mn-lt"/>
                <a:ea typeface="+mn-ea"/>
                <a:cs typeface="+mn-cs"/>
              </a:defRPr>
            </a:lvl9pPr>
          </a:lstStyle>
          <a:p>
            <a:pPr marL="0" indent="0" algn="ctr">
              <a:buNone/>
              <a:defRPr/>
            </a:pPr>
            <a:r>
              <a:rPr lang="en-US" sz="2400" b="1" dirty="0" smtClean="0"/>
              <a:t>Part 2</a:t>
            </a:r>
          </a:p>
          <a:p>
            <a:pPr lvl="2">
              <a:defRPr/>
            </a:pPr>
            <a:r>
              <a:rPr lang="en-US" sz="1800" dirty="0" smtClean="0"/>
              <a:t>Introduction to the Planning Board Object</a:t>
            </a:r>
          </a:p>
          <a:p>
            <a:pPr lvl="2">
              <a:defRPr/>
            </a:pPr>
            <a:r>
              <a:rPr lang="en-US" sz="1800" dirty="0" smtClean="0"/>
              <a:t>Creating a </a:t>
            </a:r>
            <a:r>
              <a:rPr lang="en-US" sz="1800" dirty="0"/>
              <a:t>C</a:t>
            </a:r>
            <a:r>
              <a:rPr lang="en-US" sz="1800" dirty="0" smtClean="0"/>
              <a:t>ustom Scheduling Rule</a:t>
            </a:r>
          </a:p>
          <a:p>
            <a:pPr lvl="3">
              <a:defRPr/>
            </a:pPr>
            <a:r>
              <a:rPr lang="en-US" sz="1550" dirty="0" smtClean="0"/>
              <a:t>Event Based</a:t>
            </a:r>
          </a:p>
          <a:p>
            <a:pPr lvl="3">
              <a:defRPr/>
            </a:pPr>
            <a:r>
              <a:rPr lang="en-US" sz="1550" dirty="0" smtClean="0"/>
              <a:t>Algorithmic Based</a:t>
            </a:r>
          </a:p>
          <a:p>
            <a:pPr lvl="2">
              <a:defRPr/>
            </a:pPr>
            <a:r>
              <a:rPr lang="en-US" sz="1800" dirty="0" smtClean="0"/>
              <a:t>Custom Windows</a:t>
            </a:r>
          </a:p>
          <a:p>
            <a:pPr lvl="3">
              <a:defRPr/>
            </a:pPr>
            <a:r>
              <a:rPr lang="en-US" sz="1550" dirty="0"/>
              <a:t>W</a:t>
            </a:r>
            <a:r>
              <a:rPr lang="en-US" sz="1550" dirty="0" smtClean="0"/>
              <a:t>orkshop</a:t>
            </a:r>
          </a:p>
          <a:p>
            <a:pPr lvl="2">
              <a:defRPr/>
            </a:pPr>
            <a:r>
              <a:rPr lang="en-US" sz="2000" dirty="0" smtClean="0"/>
              <a:t>Further Information</a:t>
            </a:r>
          </a:p>
        </p:txBody>
      </p:sp>
    </p:spTree>
    <p:extLst>
      <p:ext uri="{BB962C8B-B14F-4D97-AF65-F5344CB8AC3E}">
        <p14:creationId xmlns:p14="http://schemas.microsoft.com/office/powerpoint/2010/main" val="237909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589" y="1537062"/>
            <a:ext cx="41910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589" y="3328851"/>
            <a:ext cx="38957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
        <p:nvSpPr>
          <p:cNvPr id="11" name="Text Placeholder 1"/>
          <p:cNvSpPr txBox="1">
            <a:spLocks/>
          </p:cNvSpPr>
          <p:nvPr/>
        </p:nvSpPr>
        <p:spPr>
          <a:xfrm>
            <a:off x="967521" y="1680753"/>
            <a:ext cx="7478315" cy="208135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r>
              <a:rPr lang="en-US" sz="2800" dirty="0" smtClean="0">
                <a:solidFill>
                  <a:srgbClr val="646464"/>
                </a:solidFill>
              </a:rPr>
              <a:t>Flat Data:</a:t>
            </a:r>
          </a:p>
          <a:p>
            <a:pPr marL="1014385" lvl="1" indent="-457200" defTabSz="914400">
              <a:spcBef>
                <a:spcPts val="1000"/>
              </a:spcBef>
              <a:defRPr/>
            </a:pPr>
            <a:endParaRPr lang="en-US" sz="2800" dirty="0">
              <a:solidFill>
                <a:srgbClr val="646464"/>
              </a:solidFill>
            </a:endParaRPr>
          </a:p>
          <a:p>
            <a:pPr marL="1014385" lvl="1" indent="-457200" defTabSz="914400">
              <a:spcBef>
                <a:spcPts val="1000"/>
              </a:spcBef>
              <a:defRPr/>
            </a:pPr>
            <a:endParaRPr lang="en-US" sz="2800" dirty="0" smtClean="0">
              <a:solidFill>
                <a:srgbClr val="646464"/>
              </a:solidFill>
            </a:endParaRPr>
          </a:p>
          <a:p>
            <a:pPr marL="1014385" lvl="1" indent="-457200" defTabSz="914400">
              <a:spcBef>
                <a:spcPts val="1000"/>
              </a:spcBef>
              <a:defRPr/>
            </a:pPr>
            <a:r>
              <a:rPr lang="en-US" sz="2800" dirty="0" smtClean="0">
                <a:solidFill>
                  <a:srgbClr val="646464"/>
                </a:solidFill>
              </a:rPr>
              <a:t>Matrix Data:</a:t>
            </a:r>
          </a:p>
        </p:txBody>
      </p:sp>
    </p:spTree>
    <p:extLst>
      <p:ext uri="{BB962C8B-B14F-4D97-AF65-F5344CB8AC3E}">
        <p14:creationId xmlns:p14="http://schemas.microsoft.com/office/powerpoint/2010/main" val="290930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3100" dirty="0" smtClean="0">
                <a:solidFill>
                  <a:srgbClr val="646464"/>
                </a:solidFill>
              </a:rPr>
              <a:t>Matrix Data </a:t>
            </a:r>
          </a:p>
          <a:p>
            <a:pPr marL="1357268" lvl="2" indent="-457200" defTabSz="914400">
              <a:spcBef>
                <a:spcPts val="1000"/>
              </a:spcBef>
              <a:defRPr/>
            </a:pPr>
            <a:r>
              <a:rPr lang="en-US" sz="2650" dirty="0" smtClean="0">
                <a:solidFill>
                  <a:srgbClr val="646464"/>
                </a:solidFill>
              </a:rPr>
              <a:t>Identified by AUTO LIST or </a:t>
            </a:r>
            <a:r>
              <a:rPr lang="en-US" sz="2650" dirty="0">
                <a:solidFill>
                  <a:srgbClr val="646464"/>
                </a:solidFill>
              </a:rPr>
              <a:t>AUTO </a:t>
            </a:r>
            <a:r>
              <a:rPr lang="en-US" sz="2650" dirty="0" smtClean="0">
                <a:solidFill>
                  <a:srgbClr val="646464"/>
                </a:solidFill>
              </a:rPr>
              <a:t>DIMENSION classifications</a:t>
            </a:r>
          </a:p>
          <a:p>
            <a:pPr marL="1357268" lvl="2" indent="-457200" defTabSz="914400">
              <a:spcBef>
                <a:spcPts val="1000"/>
              </a:spcBef>
              <a:defRPr/>
            </a:pPr>
            <a:r>
              <a:rPr lang="en-US" sz="2650" dirty="0">
                <a:solidFill>
                  <a:srgbClr val="646464"/>
                </a:solidFill>
              </a:rPr>
              <a:t>AUTO DIMENSION </a:t>
            </a:r>
            <a:r>
              <a:rPr lang="en-US" sz="2650" dirty="0" smtClean="0">
                <a:solidFill>
                  <a:srgbClr val="646464"/>
                </a:solidFill>
              </a:rPr>
              <a:t>- numeric Data only</a:t>
            </a:r>
          </a:p>
          <a:p>
            <a:pPr marL="1357268" lvl="2" indent="-457200" defTabSz="914400">
              <a:spcBef>
                <a:spcPts val="1000"/>
              </a:spcBef>
              <a:defRPr/>
            </a:pPr>
            <a:r>
              <a:rPr lang="en-US" sz="2650" dirty="0" smtClean="0">
                <a:solidFill>
                  <a:srgbClr val="646464"/>
                </a:solidFill>
              </a:rPr>
              <a:t>1 or 2 dimensional arrays</a:t>
            </a:r>
          </a:p>
          <a:p>
            <a:pPr marL="1014385" lvl="1" indent="-457200" defTabSz="914400">
              <a:spcBef>
                <a:spcPts val="1000"/>
              </a:spcBef>
              <a:defRPr/>
            </a:pPr>
            <a:r>
              <a:rPr lang="en-US" sz="2800" dirty="0" err="1" smtClean="0">
                <a:solidFill>
                  <a:srgbClr val="646464"/>
                </a:solidFill>
              </a:rPr>
              <a:t>ReadField</a:t>
            </a:r>
            <a:r>
              <a:rPr lang="en-US" sz="2800" dirty="0" smtClean="0">
                <a:solidFill>
                  <a:srgbClr val="646464"/>
                </a:solidFill>
              </a:rPr>
              <a:t> method has overloads to read matrix data</a:t>
            </a:r>
          </a:p>
          <a:p>
            <a:pPr marL="1357268" lvl="2" indent="-457200" defTabSz="914400">
              <a:spcBef>
                <a:spcPts val="1000"/>
              </a:spcBef>
              <a:defRPr/>
            </a:pPr>
            <a:r>
              <a:rPr lang="en-US" sz="2650" dirty="0" smtClean="0">
                <a:solidFill>
                  <a:srgbClr val="646464"/>
                </a:solidFill>
              </a:rPr>
              <a:t>Additional </a:t>
            </a:r>
            <a:r>
              <a:rPr lang="en-US" sz="2650" dirty="0">
                <a:solidFill>
                  <a:srgbClr val="646464"/>
                </a:solidFill>
              </a:rPr>
              <a:t>x</a:t>
            </a:r>
            <a:r>
              <a:rPr lang="en-US" sz="2650" dirty="0" smtClean="0">
                <a:solidFill>
                  <a:srgbClr val="646464"/>
                </a:solidFill>
              </a:rPr>
              <a:t> &amp; y axis parameters</a:t>
            </a:r>
          </a:p>
        </p:txBody>
      </p:sp>
      <p:sp>
        <p:nvSpPr>
          <p:cNvPr id="7"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275476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The </a:t>
            </a:r>
            <a:r>
              <a:rPr lang="en-US" sz="2800" b="1" dirty="0" err="1" smtClean="0">
                <a:solidFill>
                  <a:srgbClr val="646464"/>
                </a:solidFill>
              </a:rPr>
              <a:t>MatrixFieldSize</a:t>
            </a:r>
            <a:r>
              <a:rPr lang="en-US" sz="2800" b="1" dirty="0" smtClean="0">
                <a:solidFill>
                  <a:srgbClr val="646464"/>
                </a:solidFill>
              </a:rPr>
              <a:t>()</a:t>
            </a:r>
            <a:r>
              <a:rPr lang="en-US" sz="2800" dirty="0" smtClean="0">
                <a:solidFill>
                  <a:srgbClr val="646464"/>
                </a:solidFill>
              </a:rPr>
              <a:t> method can be used to determine the upper limit for any code attempting to read from a matrix type field.</a:t>
            </a:r>
          </a:p>
          <a:p>
            <a:pPr marL="714362" indent="-457200" defTabSz="914400">
              <a:spcBef>
                <a:spcPts val="1000"/>
              </a:spcBef>
              <a:defRPr/>
            </a:pPr>
            <a:r>
              <a:rPr lang="en-US" sz="2800" b="1" dirty="0" smtClean="0">
                <a:solidFill>
                  <a:srgbClr val="646464"/>
                </a:solidFill>
              </a:rPr>
              <a:t>ASSOCIATE</a:t>
            </a:r>
            <a:r>
              <a:rPr lang="en-US" sz="2800" dirty="0" smtClean="0">
                <a:solidFill>
                  <a:srgbClr val="646464"/>
                </a:solidFill>
              </a:rPr>
              <a:t> matrix fields will have their dimensions set by the size of the AUTO LIST field they are linked to.</a:t>
            </a:r>
          </a:p>
        </p:txBody>
      </p:sp>
      <p:sp>
        <p:nvSpPr>
          <p:cNvPr id="7"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61609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The following slide shows example code  that retrieves the size of a matrix field, and populates a data dictionary with the contents</a:t>
            </a:r>
          </a:p>
        </p:txBody>
      </p:sp>
      <p:sp>
        <p:nvSpPr>
          <p:cNvPr id="7"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221267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5" name="TextBox 4"/>
          <p:cNvSpPr txBox="1"/>
          <p:nvPr/>
        </p:nvSpPr>
        <p:spPr>
          <a:xfrm>
            <a:off x="0" y="1854926"/>
            <a:ext cx="9143999" cy="4375044"/>
          </a:xfrm>
          <a:prstGeom prst="rect">
            <a:avLst/>
          </a:prstGeom>
          <a:noFill/>
        </p:spPr>
        <p:txBody>
          <a:bodyPr wrap="square" rtlCol="0">
            <a:spAutoFit/>
          </a:bodyPr>
          <a:lstStyle/>
          <a:p>
            <a:pPr>
              <a:lnSpc>
                <a:spcPct val="115000"/>
              </a:lnSpc>
              <a:spcAft>
                <a:spcPts val="0"/>
              </a:spcAft>
            </a:pPr>
            <a:r>
              <a:rPr lang="en-GB" sz="1600" dirty="0">
                <a:solidFill>
                  <a:srgbClr val="0000FF"/>
                </a:solidFill>
                <a:latin typeface="Consolas"/>
                <a:ea typeface="Calibri"/>
                <a:cs typeface="Times New Roman"/>
              </a:rPr>
              <a:t> var matrixSize = preactor.MatrixFieldSize(</a:t>
            </a:r>
            <a:r>
              <a:rPr lang="en-GB" sz="1600" dirty="0">
                <a:solidFill>
                  <a:srgbClr val="A31515"/>
                </a:solidFill>
                <a:latin typeface="Consolas"/>
                <a:ea typeface="Calibri"/>
                <a:cs typeface="Times New Roman"/>
              </a:rPr>
              <a:t>"Orders"</a:t>
            </a:r>
            <a:r>
              <a:rPr lang="en-GB" sz="1600" dirty="0">
                <a:solidFill>
                  <a:srgbClr val="0000FF"/>
                </a:solidFill>
                <a:latin typeface="Consolas"/>
                <a:ea typeface="Calibri"/>
                <a:cs typeface="Times New Roman"/>
              </a:rPr>
              <a:t>, </a:t>
            </a:r>
            <a:r>
              <a:rPr lang="en-GB" sz="1600" dirty="0">
                <a:solidFill>
                  <a:srgbClr val="A31515"/>
                </a:solidFill>
                <a:latin typeface="Consolas"/>
                <a:ea typeface="Calibri"/>
                <a:cs typeface="Times New Roman"/>
              </a:rPr>
              <a:t>"Pegged Items"</a:t>
            </a:r>
            <a:r>
              <a:rPr lang="en-GB" sz="1600" dirty="0">
                <a:solidFill>
                  <a:srgbClr val="0000FF"/>
                </a:solidFill>
                <a:latin typeface="Consolas"/>
                <a:ea typeface="Calibri"/>
                <a:cs typeface="Times New Roman"/>
              </a:rPr>
              <a:t>, recNo);</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var </a:t>
            </a:r>
            <a:r>
              <a:rPr lang="en-GB" sz="1600" dirty="0">
                <a:solidFill>
                  <a:srgbClr val="0000FF"/>
                </a:solidFill>
                <a:latin typeface="Consolas"/>
                <a:ea typeface="Calibri"/>
                <a:cs typeface="Times New Roman"/>
              </a:rPr>
              <a:t>values = new </a:t>
            </a:r>
            <a:r>
              <a:rPr lang="en-GB" sz="1600" dirty="0">
                <a:solidFill>
                  <a:srgbClr val="2B91AF"/>
                </a:solidFill>
                <a:latin typeface="Consolas"/>
                <a:ea typeface="Calibri"/>
                <a:cs typeface="Times New Roman"/>
              </a:rPr>
              <a:t>Dictionary</a:t>
            </a:r>
            <a:r>
              <a:rPr lang="en-GB" sz="1600" dirty="0">
                <a:solidFill>
                  <a:srgbClr val="0000FF"/>
                </a:solidFill>
                <a:latin typeface="Consolas"/>
                <a:ea typeface="Calibri"/>
                <a:cs typeface="Times New Roman"/>
              </a:rPr>
              <a:t>&lt;double, double&gt;();</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for </a:t>
            </a:r>
            <a:r>
              <a:rPr lang="en-GB" sz="1600" dirty="0">
                <a:solidFill>
                  <a:srgbClr val="0000FF"/>
                </a:solidFill>
                <a:latin typeface="Consolas"/>
                <a:ea typeface="Calibri"/>
                <a:cs typeface="Times New Roman"/>
              </a:rPr>
              <a:t>(int </a:t>
            </a:r>
            <a:r>
              <a:rPr lang="en-GB" sz="1600" b="1" dirty="0">
                <a:solidFill>
                  <a:srgbClr val="0000FF"/>
                </a:solidFill>
                <a:latin typeface="Consolas"/>
                <a:ea typeface="Calibri"/>
                <a:cs typeface="Times New Roman"/>
              </a:rPr>
              <a:t>i</a:t>
            </a:r>
            <a:r>
              <a:rPr lang="en-GB" sz="1600" dirty="0">
                <a:solidFill>
                  <a:srgbClr val="0000FF"/>
                </a:solidFill>
                <a:latin typeface="Consolas"/>
                <a:ea typeface="Calibri"/>
                <a:cs typeface="Times New Roman"/>
              </a:rPr>
              <a:t> = 1; i &lt;= matrixSize.X; </a:t>
            </a:r>
            <a:r>
              <a:rPr lang="en-GB" sz="1600" b="1" dirty="0">
                <a:solidFill>
                  <a:srgbClr val="0000FF"/>
                </a:solidFill>
                <a:latin typeface="Consolas"/>
                <a:ea typeface="Calibri"/>
                <a:cs typeface="Times New Roman"/>
              </a:rPr>
              <a:t>i</a:t>
            </a:r>
            <a:r>
              <a:rPr lang="en-GB" sz="1600" dirty="0">
                <a:solidFill>
                  <a:srgbClr val="0000FF"/>
                </a:solidFill>
                <a:latin typeface="Consolas"/>
                <a:ea typeface="Calibri"/>
                <a:cs typeface="Times New Roman"/>
              </a:rPr>
              <a:t>++)</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 {</a:t>
            </a:r>
          </a:p>
          <a:p>
            <a:pPr lvl="0">
              <a:lnSpc>
                <a:spcPct val="115000"/>
              </a:lnSpc>
            </a:pPr>
            <a:r>
              <a:rPr lang="en-GB" sz="1600" dirty="0" smtClean="0">
                <a:solidFill>
                  <a:srgbClr val="008000"/>
                </a:solidFill>
                <a:latin typeface="Consolas"/>
                <a:ea typeface="Calibri"/>
                <a:cs typeface="Times New Roman"/>
              </a:rPr>
              <a:t>   //Read Preactor Data fields</a:t>
            </a:r>
            <a:endParaRPr lang="en-GB" sz="2000" i="1" dirty="0">
              <a:solidFill>
                <a:srgbClr val="363636"/>
              </a:solidFill>
              <a:latin typeface="Calibri"/>
              <a:ea typeface="Calibri"/>
              <a:cs typeface="Times New Roman"/>
            </a:endParaRPr>
          </a:p>
          <a:p>
            <a:pPr>
              <a:lnSpc>
                <a:spcPct val="115000"/>
              </a:lnSpc>
              <a:spcAft>
                <a:spcPts val="0"/>
              </a:spcAft>
            </a:pPr>
            <a:r>
              <a:rPr lang="en-GB" sz="1600" dirty="0" smtClean="0">
                <a:solidFill>
                  <a:srgbClr val="0000FF"/>
                </a:solidFill>
                <a:latin typeface="Consolas"/>
                <a:ea typeface="Calibri"/>
                <a:cs typeface="Times New Roman"/>
              </a:rPr>
              <a:t>   </a:t>
            </a:r>
            <a:r>
              <a:rPr lang="en-GB" sz="1600" dirty="0">
                <a:solidFill>
                  <a:srgbClr val="0000FF"/>
                </a:solidFill>
                <a:latin typeface="Consolas"/>
                <a:ea typeface="Calibri"/>
                <a:cs typeface="Times New Roman"/>
              </a:rPr>
              <a:t>var key = preactor.ReadFieldDouble(</a:t>
            </a:r>
            <a:r>
              <a:rPr lang="en-GB" sz="1600" dirty="0">
                <a:solidFill>
                  <a:srgbClr val="A31515"/>
                </a:solidFill>
                <a:latin typeface="Consolas"/>
                <a:ea typeface="Calibri"/>
                <a:cs typeface="Times New Roman"/>
              </a:rPr>
              <a:t>"Orders"</a:t>
            </a:r>
            <a:r>
              <a:rPr lang="en-GB" sz="1600" dirty="0">
                <a:solidFill>
                  <a:srgbClr val="0000FF"/>
                </a:solidFill>
                <a:latin typeface="Consolas"/>
                <a:ea typeface="Calibri"/>
                <a:cs typeface="Times New Roman"/>
              </a:rPr>
              <a:t>, </a:t>
            </a:r>
            <a:r>
              <a:rPr lang="en-GB" sz="1600" dirty="0">
                <a:solidFill>
                  <a:srgbClr val="A31515"/>
                </a:solidFill>
                <a:latin typeface="Consolas"/>
                <a:ea typeface="Calibri"/>
                <a:cs typeface="Times New Roman"/>
              </a:rPr>
              <a:t>"Pegging Key"</a:t>
            </a:r>
            <a:r>
              <a:rPr lang="en-GB" sz="1600" dirty="0">
                <a:solidFill>
                  <a:srgbClr val="0000FF"/>
                </a:solidFill>
                <a:latin typeface="Consolas"/>
                <a:ea typeface="Calibri"/>
                <a:cs typeface="Times New Roman"/>
              </a:rPr>
              <a:t>, recNo, </a:t>
            </a:r>
            <a:r>
              <a:rPr lang="en-GB" sz="1600" b="1" dirty="0">
                <a:solidFill>
                  <a:srgbClr val="0000FF"/>
                </a:solidFill>
                <a:latin typeface="Consolas"/>
                <a:ea typeface="Calibri"/>
                <a:cs typeface="Times New Roman"/>
              </a:rPr>
              <a:t>i</a:t>
            </a:r>
            <a:r>
              <a:rPr lang="en-GB" sz="1600" dirty="0">
                <a:solidFill>
                  <a:srgbClr val="0000FF"/>
                </a:solidFill>
                <a:latin typeface="Consolas"/>
                <a:ea typeface="Calibri"/>
                <a:cs typeface="Times New Roman"/>
              </a:rPr>
              <a:t>);</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  </a:t>
            </a:r>
            <a:r>
              <a:rPr lang="en-GB" sz="1600" dirty="0">
                <a:solidFill>
                  <a:srgbClr val="0000FF"/>
                </a:solidFill>
                <a:latin typeface="Consolas"/>
                <a:ea typeface="Calibri"/>
                <a:cs typeface="Times New Roman"/>
              </a:rPr>
              <a:t>var qty = preactor.ReadFieldDouble(</a:t>
            </a:r>
            <a:r>
              <a:rPr lang="en-GB" sz="1600" dirty="0">
                <a:solidFill>
                  <a:srgbClr val="A31515"/>
                </a:solidFill>
                <a:latin typeface="Consolas"/>
                <a:ea typeface="Calibri"/>
                <a:cs typeface="Times New Roman"/>
              </a:rPr>
              <a:t>"Orders"</a:t>
            </a:r>
            <a:r>
              <a:rPr lang="en-GB" sz="1600" dirty="0">
                <a:solidFill>
                  <a:srgbClr val="0000FF"/>
                </a:solidFill>
                <a:latin typeface="Consolas"/>
                <a:ea typeface="Calibri"/>
                <a:cs typeface="Times New Roman"/>
              </a:rPr>
              <a:t>, </a:t>
            </a:r>
            <a:r>
              <a:rPr lang="en-GB" sz="1600" dirty="0">
                <a:solidFill>
                  <a:srgbClr val="A31515"/>
                </a:solidFill>
                <a:latin typeface="Consolas"/>
                <a:ea typeface="Calibri"/>
                <a:cs typeface="Times New Roman"/>
              </a:rPr>
              <a:t>"Pegging Qty"</a:t>
            </a:r>
            <a:r>
              <a:rPr lang="en-GB" sz="1600" dirty="0">
                <a:solidFill>
                  <a:srgbClr val="0000FF"/>
                </a:solidFill>
                <a:latin typeface="Consolas"/>
                <a:ea typeface="Calibri"/>
                <a:cs typeface="Times New Roman"/>
              </a:rPr>
              <a:t>, recNo, </a:t>
            </a:r>
            <a:r>
              <a:rPr lang="en-GB" sz="1600" b="1" dirty="0">
                <a:solidFill>
                  <a:srgbClr val="0000FF"/>
                </a:solidFill>
                <a:latin typeface="Consolas"/>
                <a:ea typeface="Calibri"/>
                <a:cs typeface="Times New Roman"/>
              </a:rPr>
              <a:t>i</a:t>
            </a:r>
            <a:r>
              <a:rPr lang="en-GB" sz="1600" dirty="0" smtClean="0">
                <a:solidFill>
                  <a:srgbClr val="0000FF"/>
                </a:solidFill>
                <a:latin typeface="Consolas"/>
                <a:ea typeface="Calibri"/>
                <a:cs typeface="Times New Roman"/>
              </a:rPr>
              <a:t>);</a:t>
            </a:r>
          </a:p>
          <a:p>
            <a:pPr lvl="0">
              <a:lnSpc>
                <a:spcPct val="115000"/>
              </a:lnSpc>
            </a:pPr>
            <a:endParaRPr lang="en-GB" sz="1600" dirty="0" smtClean="0">
              <a:solidFill>
                <a:srgbClr val="008000"/>
              </a:solidFill>
              <a:latin typeface="Consolas"/>
              <a:ea typeface="Calibri"/>
              <a:cs typeface="Times New Roman"/>
            </a:endParaRPr>
          </a:p>
          <a:p>
            <a:pPr lvl="0">
              <a:lnSpc>
                <a:spcPct val="115000"/>
              </a:lnSpc>
            </a:pPr>
            <a:r>
              <a:rPr lang="en-GB" sz="1600" dirty="0">
                <a:solidFill>
                  <a:srgbClr val="008000"/>
                </a:solidFill>
                <a:latin typeface="Consolas"/>
                <a:ea typeface="Calibri"/>
                <a:cs typeface="Times New Roman"/>
              </a:rPr>
              <a:t> </a:t>
            </a:r>
            <a:r>
              <a:rPr lang="en-GB" sz="1600" dirty="0" smtClean="0">
                <a:solidFill>
                  <a:srgbClr val="008000"/>
                </a:solidFill>
                <a:latin typeface="Consolas"/>
                <a:ea typeface="Calibri"/>
                <a:cs typeface="Times New Roman"/>
              </a:rPr>
              <a:t>  //Add Data to dictionary object</a:t>
            </a:r>
            <a:endParaRPr lang="en-GB" sz="2000" i="1" dirty="0">
              <a:solidFill>
                <a:srgbClr val="363636"/>
              </a:solidFill>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  </a:t>
            </a:r>
            <a:r>
              <a:rPr lang="en-GB" sz="1600" dirty="0">
                <a:solidFill>
                  <a:srgbClr val="0000FF"/>
                </a:solidFill>
                <a:latin typeface="Consolas"/>
                <a:ea typeface="Calibri"/>
                <a:cs typeface="Times New Roman"/>
              </a:rPr>
              <a:t>values.Add(key, qty);</a:t>
            </a:r>
            <a:endParaRPr lang="en-GB" sz="2000" dirty="0">
              <a:latin typeface="Calibri"/>
              <a:ea typeface="Calibri"/>
              <a:cs typeface="Times New Roman"/>
            </a:endParaRPr>
          </a:p>
          <a:p>
            <a:pPr>
              <a:lnSpc>
                <a:spcPct val="115000"/>
              </a:lnSpc>
              <a:spcAft>
                <a:spcPts val="0"/>
              </a:spcAft>
            </a:pPr>
            <a:r>
              <a:rPr lang="en-GB" sz="1600" dirty="0">
                <a:solidFill>
                  <a:srgbClr val="0000FF"/>
                </a:solidFill>
                <a:latin typeface="Consolas"/>
                <a:ea typeface="Calibri"/>
                <a:cs typeface="Times New Roman"/>
              </a:rPr>
              <a:t> </a:t>
            </a:r>
            <a:r>
              <a:rPr lang="en-GB" sz="1600" dirty="0" smtClean="0">
                <a:solidFill>
                  <a:srgbClr val="0000FF"/>
                </a:solidFill>
                <a:latin typeface="Consolas"/>
                <a:ea typeface="Calibri"/>
                <a:cs typeface="Times New Roman"/>
              </a:rPr>
              <a:t> }</a:t>
            </a:r>
          </a:p>
          <a:p>
            <a:pPr>
              <a:lnSpc>
                <a:spcPct val="115000"/>
              </a:lnSpc>
              <a:spcAft>
                <a:spcPts val="0"/>
              </a:spcAft>
            </a:pPr>
            <a:endParaRPr lang="en-GB" sz="1600" dirty="0" smtClean="0">
              <a:solidFill>
                <a:srgbClr val="0000FF"/>
              </a:solidFill>
              <a:latin typeface="Consolas"/>
              <a:ea typeface="Calibri"/>
              <a:cs typeface="Times New Roman"/>
            </a:endParaRPr>
          </a:p>
          <a:p>
            <a:pPr>
              <a:lnSpc>
                <a:spcPct val="115000"/>
              </a:lnSpc>
              <a:spcAft>
                <a:spcPts val="0"/>
              </a:spcAft>
            </a:pPr>
            <a:r>
              <a:rPr lang="en-GB" sz="1600" dirty="0">
                <a:solidFill>
                  <a:srgbClr val="008000"/>
                </a:solidFill>
                <a:latin typeface="Consolas"/>
                <a:ea typeface="Calibri"/>
                <a:cs typeface="Times New Roman"/>
              </a:rPr>
              <a:t>//Now use the </a:t>
            </a:r>
            <a:r>
              <a:rPr lang="en-GB" sz="1600" i="1" dirty="0">
                <a:solidFill>
                  <a:srgbClr val="008000"/>
                </a:solidFill>
                <a:latin typeface="Consolas"/>
                <a:ea typeface="Calibri"/>
                <a:cs typeface="Times New Roman"/>
              </a:rPr>
              <a:t>values in the dictionary to get values by primary key</a:t>
            </a:r>
            <a:endParaRPr lang="en-GB" sz="2000" i="1" dirty="0">
              <a:latin typeface="Calibri"/>
              <a:ea typeface="Calibri"/>
              <a:cs typeface="Times New Roman"/>
            </a:endParaRPr>
          </a:p>
          <a:p>
            <a:pPr>
              <a:lnSpc>
                <a:spcPct val="115000"/>
              </a:lnSpc>
              <a:spcAft>
                <a:spcPts val="0"/>
              </a:spcAft>
            </a:pPr>
            <a:endParaRPr lang="en-GB" sz="1600" dirty="0"/>
          </a:p>
        </p:txBody>
      </p:sp>
      <p:sp>
        <p:nvSpPr>
          <p:cNvPr id="9" name="Text Placeholder 1"/>
          <p:cNvSpPr>
            <a:spLocks noGrp="1"/>
          </p:cNvSpPr>
          <p:nvPr>
            <p:ph type="body" sz="quarter" idx="10"/>
          </p:nvPr>
        </p:nvSpPr>
        <p:spPr>
          <a:xfrm>
            <a:off x="903078" y="1138474"/>
            <a:ext cx="4635573"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150435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5" name="TextBox 4"/>
          <p:cNvSpPr txBox="1"/>
          <p:nvPr/>
        </p:nvSpPr>
        <p:spPr>
          <a:xfrm>
            <a:off x="0" y="1854926"/>
            <a:ext cx="9143999" cy="3877985"/>
          </a:xfrm>
          <a:prstGeom prst="rect">
            <a:avLst/>
          </a:prstGeom>
          <a:noFill/>
        </p:spPr>
        <p:txBody>
          <a:bodyPr wrap="square" rtlCol="0">
            <a:spAutoFit/>
          </a:bodyPr>
          <a:lstStyle/>
          <a:p>
            <a:pPr marL="342900" lvl="0" indent="-342900">
              <a:spcBef>
                <a:spcPct val="20000"/>
              </a:spcBef>
            </a:pPr>
            <a:r>
              <a:rPr lang="en-GB" dirty="0" smtClean="0">
                <a:solidFill>
                  <a:srgbClr val="0000FF"/>
                </a:solidFill>
                <a:latin typeface="Calibri"/>
              </a:rPr>
              <a:t>Dim</a:t>
            </a:r>
            <a:r>
              <a:rPr lang="en-GB" dirty="0" smtClean="0">
                <a:solidFill>
                  <a:srgbClr val="010000"/>
                </a:solidFill>
                <a:latin typeface="Calibri"/>
              </a:rPr>
              <a:t> </a:t>
            </a:r>
            <a:r>
              <a:rPr lang="en-GB" b="1" dirty="0">
                <a:solidFill>
                  <a:srgbClr val="010000"/>
                </a:solidFill>
                <a:latin typeface="Calibri"/>
              </a:rPr>
              <a:t>size</a:t>
            </a:r>
            <a:r>
              <a:rPr lang="en-GB" dirty="0">
                <a:solidFill>
                  <a:srgbClr val="010000"/>
                </a:solidFill>
                <a:latin typeface="Calibri"/>
              </a:rPr>
              <a:t> = preactor.MatrixFieldSize(</a:t>
            </a:r>
            <a:r>
              <a:rPr lang="en-GB" dirty="0">
                <a:solidFill>
                  <a:srgbClr val="A31515"/>
                </a:solidFill>
                <a:latin typeface="Calibri"/>
              </a:rPr>
              <a:t>"Orders"</a:t>
            </a:r>
            <a:r>
              <a:rPr lang="en-GB" dirty="0">
                <a:solidFill>
                  <a:srgbClr val="010000"/>
                </a:solidFill>
                <a:latin typeface="Calibri"/>
              </a:rPr>
              <a:t>, </a:t>
            </a:r>
            <a:r>
              <a:rPr lang="en-GB" dirty="0">
                <a:solidFill>
                  <a:srgbClr val="A31515"/>
                </a:solidFill>
                <a:latin typeface="Calibri"/>
              </a:rPr>
              <a:t>"Pegging Key"</a:t>
            </a:r>
            <a:r>
              <a:rPr lang="en-GB" dirty="0">
                <a:solidFill>
                  <a:srgbClr val="010000"/>
                </a:solidFill>
                <a:latin typeface="Calibri"/>
              </a:rPr>
              <a:t>, </a:t>
            </a:r>
            <a:r>
              <a:rPr lang="en-GB" dirty="0" smtClean="0">
                <a:solidFill>
                  <a:srgbClr val="010000"/>
                </a:solidFill>
                <a:latin typeface="Calibri"/>
              </a:rPr>
              <a:t>recNo)</a:t>
            </a:r>
            <a:endParaRPr lang="en-GB" dirty="0">
              <a:solidFill>
                <a:srgbClr val="010000"/>
              </a:solidFill>
              <a:latin typeface="Calibri"/>
            </a:endParaRPr>
          </a:p>
          <a:p>
            <a:pPr marL="342900" lvl="0" indent="-342900">
              <a:spcBef>
                <a:spcPct val="20000"/>
              </a:spcBef>
            </a:pPr>
            <a:r>
              <a:rPr lang="en-GB" dirty="0" smtClean="0">
                <a:solidFill>
                  <a:srgbClr val="0000FF"/>
                </a:solidFill>
                <a:latin typeface="Calibri"/>
              </a:rPr>
              <a:t>Dim</a:t>
            </a:r>
            <a:r>
              <a:rPr lang="en-GB" dirty="0" smtClean="0">
                <a:solidFill>
                  <a:srgbClr val="010000"/>
                </a:solidFill>
                <a:latin typeface="Calibri"/>
              </a:rPr>
              <a:t> </a:t>
            </a:r>
            <a:r>
              <a:rPr lang="en-GB" dirty="0">
                <a:solidFill>
                  <a:srgbClr val="010000"/>
                </a:solidFill>
                <a:latin typeface="Calibri"/>
              </a:rPr>
              <a:t>values = </a:t>
            </a:r>
            <a:r>
              <a:rPr lang="en-GB" dirty="0">
                <a:solidFill>
                  <a:srgbClr val="0000FF"/>
                </a:solidFill>
                <a:latin typeface="Calibri"/>
              </a:rPr>
              <a:t>New</a:t>
            </a:r>
            <a:r>
              <a:rPr lang="en-GB" dirty="0">
                <a:solidFill>
                  <a:srgbClr val="010000"/>
                </a:solidFill>
                <a:latin typeface="Calibri"/>
              </a:rPr>
              <a:t> Dictionary(</a:t>
            </a:r>
            <a:r>
              <a:rPr lang="en-GB" dirty="0">
                <a:solidFill>
                  <a:srgbClr val="0000FF"/>
                </a:solidFill>
                <a:latin typeface="Calibri"/>
              </a:rPr>
              <a:t>Of</a:t>
            </a:r>
            <a:r>
              <a:rPr lang="en-GB" dirty="0">
                <a:solidFill>
                  <a:srgbClr val="010000"/>
                </a:solidFill>
                <a:latin typeface="Calibri"/>
              </a:rPr>
              <a:t> </a:t>
            </a:r>
            <a:r>
              <a:rPr lang="en-GB" dirty="0">
                <a:solidFill>
                  <a:srgbClr val="0000FF"/>
                </a:solidFill>
                <a:latin typeface="Calibri"/>
              </a:rPr>
              <a:t>Double</a:t>
            </a:r>
            <a:r>
              <a:rPr lang="en-GB" dirty="0">
                <a:solidFill>
                  <a:srgbClr val="010000"/>
                </a:solidFill>
                <a:latin typeface="Calibri"/>
              </a:rPr>
              <a:t>, </a:t>
            </a:r>
            <a:r>
              <a:rPr lang="en-GB" dirty="0">
                <a:solidFill>
                  <a:srgbClr val="0000FF"/>
                </a:solidFill>
                <a:latin typeface="Calibri"/>
              </a:rPr>
              <a:t>Double</a:t>
            </a:r>
            <a:r>
              <a:rPr lang="en-GB" dirty="0">
                <a:solidFill>
                  <a:srgbClr val="010000"/>
                </a:solidFill>
                <a:latin typeface="Calibri"/>
              </a:rPr>
              <a:t>)()</a:t>
            </a:r>
          </a:p>
          <a:p>
            <a:pPr marL="342900" lvl="0" indent="-342900">
              <a:spcBef>
                <a:spcPct val="20000"/>
              </a:spcBef>
            </a:pPr>
            <a:endParaRPr lang="en-GB" dirty="0">
              <a:solidFill>
                <a:srgbClr val="010000"/>
              </a:solidFill>
              <a:latin typeface="Calibri"/>
            </a:endParaRPr>
          </a:p>
          <a:p>
            <a:pPr marL="342900" lvl="0" indent="-342900">
              <a:spcBef>
                <a:spcPct val="20000"/>
              </a:spcBef>
            </a:pPr>
            <a:r>
              <a:rPr lang="en-GB" dirty="0">
                <a:solidFill>
                  <a:srgbClr val="0000FF"/>
                </a:solidFill>
                <a:latin typeface="Calibri"/>
              </a:rPr>
              <a:t>For</a:t>
            </a:r>
            <a:r>
              <a:rPr lang="en-GB" dirty="0">
                <a:solidFill>
                  <a:srgbClr val="010000"/>
                </a:solidFill>
                <a:latin typeface="Calibri"/>
              </a:rPr>
              <a:t> </a:t>
            </a:r>
            <a:r>
              <a:rPr lang="en-GB" dirty="0" smtClean="0">
                <a:solidFill>
                  <a:srgbClr val="010000"/>
                </a:solidFill>
                <a:latin typeface="Calibri"/>
              </a:rPr>
              <a:t>i </a:t>
            </a:r>
            <a:r>
              <a:rPr lang="en-GB" dirty="0">
                <a:solidFill>
                  <a:srgbClr val="0000FF"/>
                </a:solidFill>
                <a:latin typeface="Calibri"/>
              </a:rPr>
              <a:t>As</a:t>
            </a:r>
            <a:r>
              <a:rPr lang="en-GB" dirty="0">
                <a:solidFill>
                  <a:srgbClr val="010000"/>
                </a:solidFill>
                <a:latin typeface="Calibri"/>
              </a:rPr>
              <a:t> </a:t>
            </a:r>
            <a:r>
              <a:rPr lang="en-GB" dirty="0">
                <a:solidFill>
                  <a:srgbClr val="0000FF"/>
                </a:solidFill>
                <a:latin typeface="Calibri"/>
              </a:rPr>
              <a:t>Integer</a:t>
            </a:r>
            <a:r>
              <a:rPr lang="en-GB" dirty="0">
                <a:solidFill>
                  <a:srgbClr val="010000"/>
                </a:solidFill>
                <a:latin typeface="Calibri"/>
              </a:rPr>
              <a:t> = 1 </a:t>
            </a:r>
            <a:r>
              <a:rPr lang="en-GB" dirty="0">
                <a:solidFill>
                  <a:srgbClr val="0000FF"/>
                </a:solidFill>
                <a:latin typeface="Calibri"/>
              </a:rPr>
              <a:t>To</a:t>
            </a:r>
            <a:r>
              <a:rPr lang="en-GB" dirty="0">
                <a:solidFill>
                  <a:srgbClr val="010000"/>
                </a:solidFill>
                <a:latin typeface="Calibri"/>
              </a:rPr>
              <a:t> </a:t>
            </a:r>
            <a:r>
              <a:rPr lang="en-GB" b="1" dirty="0" err="1">
                <a:solidFill>
                  <a:srgbClr val="010000"/>
                </a:solidFill>
                <a:latin typeface="Calibri"/>
              </a:rPr>
              <a:t>size.X</a:t>
            </a:r>
            <a:endParaRPr lang="en-GB" b="1" dirty="0">
              <a:solidFill>
                <a:srgbClr val="010000"/>
              </a:solidFill>
              <a:latin typeface="Calibri"/>
            </a:endParaRPr>
          </a:p>
          <a:p>
            <a:pPr marL="342900" lvl="0" indent="-342900">
              <a:spcBef>
                <a:spcPct val="20000"/>
              </a:spcBef>
            </a:pPr>
            <a:r>
              <a:rPr lang="en-GB" dirty="0">
                <a:solidFill>
                  <a:srgbClr val="010000"/>
                </a:solidFill>
                <a:latin typeface="Calibri"/>
              </a:rPr>
              <a:t>	</a:t>
            </a:r>
            <a:r>
              <a:rPr lang="en-GB" dirty="0">
                <a:solidFill>
                  <a:srgbClr val="0000FF"/>
                </a:solidFill>
                <a:latin typeface="Calibri"/>
              </a:rPr>
              <a:t>Dim</a:t>
            </a:r>
            <a:r>
              <a:rPr lang="en-GB" dirty="0">
                <a:solidFill>
                  <a:srgbClr val="010000"/>
                </a:solidFill>
                <a:latin typeface="Calibri"/>
              </a:rPr>
              <a:t> key = preactor.ReadFieldDouble(</a:t>
            </a:r>
            <a:r>
              <a:rPr lang="en-GB" dirty="0">
                <a:solidFill>
                  <a:srgbClr val="A31515"/>
                </a:solidFill>
                <a:latin typeface="Calibri"/>
              </a:rPr>
              <a:t>"Orders"</a:t>
            </a:r>
            <a:r>
              <a:rPr lang="en-GB" dirty="0">
                <a:solidFill>
                  <a:srgbClr val="010000"/>
                </a:solidFill>
                <a:latin typeface="Calibri"/>
              </a:rPr>
              <a:t>, </a:t>
            </a:r>
            <a:r>
              <a:rPr lang="en-GB" dirty="0">
                <a:solidFill>
                  <a:srgbClr val="A31515"/>
                </a:solidFill>
                <a:latin typeface="Calibri"/>
              </a:rPr>
              <a:t>"Pegging Key"</a:t>
            </a:r>
            <a:r>
              <a:rPr lang="en-GB" dirty="0">
                <a:solidFill>
                  <a:srgbClr val="010000"/>
                </a:solidFill>
                <a:latin typeface="Calibri"/>
              </a:rPr>
              <a:t>, recNo</a:t>
            </a:r>
            <a:r>
              <a:rPr lang="en-GB" dirty="0" smtClean="0">
                <a:solidFill>
                  <a:srgbClr val="010000"/>
                </a:solidFill>
                <a:latin typeface="Calibri"/>
              </a:rPr>
              <a:t>, </a:t>
            </a:r>
            <a:r>
              <a:rPr lang="en-GB" b="1" dirty="0" smtClean="0">
                <a:solidFill>
                  <a:srgbClr val="010000"/>
                </a:solidFill>
                <a:latin typeface="Calibri"/>
              </a:rPr>
              <a:t>i</a:t>
            </a:r>
            <a:r>
              <a:rPr lang="en-GB" dirty="0" smtClean="0">
                <a:solidFill>
                  <a:srgbClr val="010000"/>
                </a:solidFill>
                <a:latin typeface="Calibri"/>
              </a:rPr>
              <a:t>)</a:t>
            </a:r>
            <a:endParaRPr lang="en-GB" dirty="0">
              <a:solidFill>
                <a:srgbClr val="010000"/>
              </a:solidFill>
              <a:latin typeface="Calibri"/>
            </a:endParaRPr>
          </a:p>
          <a:p>
            <a:pPr marL="342900" lvl="0" indent="-342900">
              <a:spcBef>
                <a:spcPct val="20000"/>
              </a:spcBef>
            </a:pPr>
            <a:r>
              <a:rPr lang="en-GB" dirty="0">
                <a:solidFill>
                  <a:srgbClr val="010000"/>
                </a:solidFill>
                <a:latin typeface="Calibri"/>
              </a:rPr>
              <a:t>	</a:t>
            </a:r>
            <a:r>
              <a:rPr lang="en-GB" dirty="0">
                <a:solidFill>
                  <a:srgbClr val="0000FF"/>
                </a:solidFill>
                <a:latin typeface="Calibri"/>
              </a:rPr>
              <a:t>Dim</a:t>
            </a:r>
            <a:r>
              <a:rPr lang="en-GB" dirty="0">
                <a:solidFill>
                  <a:srgbClr val="010000"/>
                </a:solidFill>
                <a:latin typeface="Calibri"/>
              </a:rPr>
              <a:t> </a:t>
            </a:r>
            <a:r>
              <a:rPr lang="en-GB" dirty="0" smtClean="0">
                <a:solidFill>
                  <a:srgbClr val="010000"/>
                </a:solidFill>
                <a:latin typeface="Calibri"/>
              </a:rPr>
              <a:t>qty </a:t>
            </a:r>
            <a:r>
              <a:rPr lang="en-GB" dirty="0">
                <a:solidFill>
                  <a:srgbClr val="010000"/>
                </a:solidFill>
                <a:latin typeface="Calibri"/>
              </a:rPr>
              <a:t>= preactor.ReadFieldDouble(</a:t>
            </a:r>
            <a:r>
              <a:rPr lang="en-GB" dirty="0">
                <a:solidFill>
                  <a:srgbClr val="A31515"/>
                </a:solidFill>
                <a:latin typeface="Calibri"/>
              </a:rPr>
              <a:t>"Orders"</a:t>
            </a:r>
            <a:r>
              <a:rPr lang="en-GB" dirty="0">
                <a:solidFill>
                  <a:srgbClr val="010000"/>
                </a:solidFill>
                <a:latin typeface="Calibri"/>
              </a:rPr>
              <a:t>, </a:t>
            </a:r>
            <a:r>
              <a:rPr lang="en-GB" dirty="0">
                <a:solidFill>
                  <a:srgbClr val="A31515"/>
                </a:solidFill>
                <a:latin typeface="Calibri"/>
              </a:rPr>
              <a:t>"Pegging Qty"</a:t>
            </a:r>
            <a:r>
              <a:rPr lang="en-GB" dirty="0">
                <a:solidFill>
                  <a:srgbClr val="010000"/>
                </a:solidFill>
                <a:latin typeface="Calibri"/>
              </a:rPr>
              <a:t>, recNo</a:t>
            </a:r>
            <a:r>
              <a:rPr lang="en-GB" dirty="0" smtClean="0">
                <a:solidFill>
                  <a:srgbClr val="010000"/>
                </a:solidFill>
                <a:latin typeface="Calibri"/>
              </a:rPr>
              <a:t>, </a:t>
            </a:r>
            <a:r>
              <a:rPr lang="en-GB" b="1" dirty="0" smtClean="0">
                <a:solidFill>
                  <a:srgbClr val="010000"/>
                </a:solidFill>
                <a:latin typeface="Calibri"/>
              </a:rPr>
              <a:t>i</a:t>
            </a:r>
            <a:r>
              <a:rPr lang="en-GB" dirty="0" smtClean="0">
                <a:solidFill>
                  <a:srgbClr val="010000"/>
                </a:solidFill>
                <a:latin typeface="Calibri"/>
              </a:rPr>
              <a:t>)</a:t>
            </a:r>
            <a:endParaRPr lang="en-GB" dirty="0">
              <a:solidFill>
                <a:srgbClr val="010000"/>
              </a:solidFill>
              <a:latin typeface="Calibri"/>
            </a:endParaRPr>
          </a:p>
          <a:p>
            <a:pPr marL="342900" lvl="0" indent="-342900">
              <a:spcBef>
                <a:spcPct val="20000"/>
              </a:spcBef>
            </a:pPr>
            <a:endParaRPr lang="en-GB" dirty="0">
              <a:solidFill>
                <a:srgbClr val="010000"/>
              </a:solidFill>
              <a:latin typeface="Calibri"/>
            </a:endParaRPr>
          </a:p>
          <a:p>
            <a:pPr marL="342900" lvl="0" indent="-342900">
              <a:spcBef>
                <a:spcPct val="20000"/>
              </a:spcBef>
            </a:pPr>
            <a:r>
              <a:rPr lang="en-GB" dirty="0">
                <a:solidFill>
                  <a:srgbClr val="010000"/>
                </a:solidFill>
                <a:latin typeface="Calibri"/>
              </a:rPr>
              <a:t>    	values.Add(key, </a:t>
            </a:r>
            <a:r>
              <a:rPr lang="en-GB" dirty="0" smtClean="0">
                <a:solidFill>
                  <a:srgbClr val="010000"/>
                </a:solidFill>
                <a:latin typeface="Calibri"/>
              </a:rPr>
              <a:t>qty</a:t>
            </a:r>
            <a:r>
              <a:rPr lang="en-GB" dirty="0">
                <a:solidFill>
                  <a:srgbClr val="010000"/>
                </a:solidFill>
                <a:latin typeface="Calibri"/>
              </a:rPr>
              <a:t>)</a:t>
            </a:r>
          </a:p>
          <a:p>
            <a:pPr marL="342900" lvl="0" indent="-342900">
              <a:spcBef>
                <a:spcPct val="20000"/>
              </a:spcBef>
            </a:pPr>
            <a:r>
              <a:rPr lang="en-GB" dirty="0">
                <a:solidFill>
                  <a:srgbClr val="0000FF"/>
                </a:solidFill>
                <a:latin typeface="Calibri"/>
              </a:rPr>
              <a:t>Next</a:t>
            </a:r>
          </a:p>
          <a:p>
            <a:pPr>
              <a:lnSpc>
                <a:spcPct val="115000"/>
              </a:lnSpc>
              <a:spcAft>
                <a:spcPts val="0"/>
              </a:spcAft>
            </a:pPr>
            <a:endParaRPr lang="en-GB" sz="1600" dirty="0" smtClean="0">
              <a:solidFill>
                <a:srgbClr val="0000FF"/>
              </a:solidFill>
              <a:latin typeface="Consolas"/>
              <a:ea typeface="Calibri"/>
              <a:cs typeface="Times New Roman"/>
            </a:endParaRPr>
          </a:p>
          <a:p>
            <a:pPr>
              <a:lnSpc>
                <a:spcPct val="115000"/>
              </a:lnSpc>
              <a:spcAft>
                <a:spcPts val="0"/>
              </a:spcAft>
            </a:pPr>
            <a:r>
              <a:rPr lang="en-GB" sz="1600" dirty="0">
                <a:solidFill>
                  <a:srgbClr val="008000"/>
                </a:solidFill>
                <a:latin typeface="Consolas"/>
                <a:ea typeface="Calibri"/>
                <a:cs typeface="Times New Roman"/>
              </a:rPr>
              <a:t>//Now use the </a:t>
            </a:r>
            <a:r>
              <a:rPr lang="en-GB" sz="1600" i="1" dirty="0">
                <a:solidFill>
                  <a:srgbClr val="008000"/>
                </a:solidFill>
                <a:latin typeface="Consolas"/>
                <a:ea typeface="Calibri"/>
                <a:cs typeface="Times New Roman"/>
              </a:rPr>
              <a:t>values in the dictionary to get values by primary key</a:t>
            </a:r>
            <a:endParaRPr lang="en-GB" sz="2000" i="1" dirty="0">
              <a:latin typeface="Calibri"/>
              <a:ea typeface="Calibri"/>
              <a:cs typeface="Times New Roman"/>
            </a:endParaRPr>
          </a:p>
          <a:p>
            <a:pPr>
              <a:lnSpc>
                <a:spcPct val="115000"/>
              </a:lnSpc>
              <a:spcAft>
                <a:spcPts val="0"/>
              </a:spcAft>
            </a:pPr>
            <a:endParaRPr lang="en-GB" sz="1600" dirty="0"/>
          </a:p>
        </p:txBody>
      </p:sp>
      <p:sp>
        <p:nvSpPr>
          <p:cNvPr id="6"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27402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Box 4"/>
          <p:cNvSpPr txBox="1"/>
          <p:nvPr/>
        </p:nvSpPr>
        <p:spPr>
          <a:xfrm>
            <a:off x="0" y="1854926"/>
            <a:ext cx="9143999" cy="356188"/>
          </a:xfrm>
          <a:prstGeom prst="rect">
            <a:avLst/>
          </a:prstGeom>
          <a:noFill/>
        </p:spPr>
        <p:txBody>
          <a:bodyPr wrap="square" rtlCol="0">
            <a:spAutoFit/>
          </a:bodyPr>
          <a:lstStyle/>
          <a:p>
            <a:pPr>
              <a:lnSpc>
                <a:spcPct val="115000"/>
              </a:lnSpc>
              <a:spcAft>
                <a:spcPts val="0"/>
              </a:spcAft>
            </a:pPr>
            <a:r>
              <a:rPr lang="en-GB" sz="1600" dirty="0">
                <a:solidFill>
                  <a:srgbClr val="0000FF"/>
                </a:solidFill>
                <a:latin typeface="Consolas"/>
                <a:ea typeface="Calibri"/>
                <a:cs typeface="Times New Roman"/>
              </a:rPr>
              <a:t> </a:t>
            </a:r>
            <a:endParaRPr lang="en-GB" sz="1600" dirty="0"/>
          </a:p>
        </p:txBody>
      </p:sp>
      <p:sp>
        <p:nvSpPr>
          <p:cNvPr id="8"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Primary Keys are the values used to uniquely link to records in other data tables</a:t>
            </a:r>
          </a:p>
          <a:p>
            <a:pPr marL="1014385" lvl="1" indent="-457200" defTabSz="914400">
              <a:spcBef>
                <a:spcPts val="1000"/>
              </a:spcBef>
              <a:defRPr/>
            </a:pPr>
            <a:r>
              <a:rPr lang="en-US" sz="2800" dirty="0" smtClean="0">
                <a:solidFill>
                  <a:srgbClr val="646464"/>
                </a:solidFill>
              </a:rPr>
              <a:t>Removes the need for searching through the remote table to find a related record.</a:t>
            </a:r>
          </a:p>
          <a:p>
            <a:pPr marL="1014385" lvl="1" indent="-457200" defTabSz="914400">
              <a:spcBef>
                <a:spcPts val="1000"/>
              </a:spcBef>
              <a:defRPr/>
            </a:pPr>
            <a:r>
              <a:rPr lang="en-US" sz="2800" dirty="0" smtClean="0">
                <a:solidFill>
                  <a:srgbClr val="646464"/>
                </a:solidFill>
              </a:rPr>
              <a:t>Done by creating a new </a:t>
            </a:r>
            <a:r>
              <a:rPr lang="en-US" sz="2800" b="1" dirty="0" err="1" smtClean="0">
                <a:solidFill>
                  <a:srgbClr val="646464"/>
                </a:solidFill>
              </a:rPr>
              <a:t>PrimaryKey</a:t>
            </a:r>
            <a:r>
              <a:rPr lang="en-US" sz="2800" dirty="0" smtClean="0">
                <a:solidFill>
                  <a:srgbClr val="646464"/>
                </a:solidFill>
              </a:rPr>
              <a:t> object</a:t>
            </a:r>
          </a:p>
        </p:txBody>
      </p:sp>
      <p:sp>
        <p:nvSpPr>
          <p:cNvPr id="9"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321662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Box 4"/>
          <p:cNvSpPr txBox="1"/>
          <p:nvPr/>
        </p:nvSpPr>
        <p:spPr>
          <a:xfrm>
            <a:off x="0" y="1854926"/>
            <a:ext cx="9143999" cy="356188"/>
          </a:xfrm>
          <a:prstGeom prst="rect">
            <a:avLst/>
          </a:prstGeom>
          <a:noFill/>
        </p:spPr>
        <p:txBody>
          <a:bodyPr wrap="square" rtlCol="0">
            <a:spAutoFit/>
          </a:bodyPr>
          <a:lstStyle/>
          <a:p>
            <a:pPr>
              <a:lnSpc>
                <a:spcPct val="115000"/>
              </a:lnSpc>
              <a:spcAft>
                <a:spcPts val="0"/>
              </a:spcAft>
            </a:pPr>
            <a:r>
              <a:rPr lang="en-GB" sz="1600" dirty="0">
                <a:solidFill>
                  <a:srgbClr val="0000FF"/>
                </a:solidFill>
                <a:latin typeface="Consolas"/>
                <a:ea typeface="Calibri"/>
                <a:cs typeface="Times New Roman"/>
              </a:rPr>
              <a:t> </a:t>
            </a:r>
            <a:endParaRPr lang="en-GB" sz="1600" dirty="0"/>
          </a:p>
        </p:txBody>
      </p:sp>
      <p:sp>
        <p:nvSpPr>
          <p:cNvPr id="8"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How to use a </a:t>
            </a:r>
            <a:r>
              <a:rPr lang="en-US" sz="2800" b="1" dirty="0" err="1" smtClean="0">
                <a:solidFill>
                  <a:srgbClr val="646464"/>
                </a:solidFill>
              </a:rPr>
              <a:t>PrimaryKey</a:t>
            </a:r>
            <a:r>
              <a:rPr lang="en-US" sz="2800" dirty="0" smtClean="0">
                <a:solidFill>
                  <a:srgbClr val="646464"/>
                </a:solidFill>
              </a:rPr>
              <a:t> object from a database reference field:</a:t>
            </a:r>
          </a:p>
          <a:p>
            <a:pPr marL="1071535" lvl="1" indent="-514350" defTabSz="914400">
              <a:spcBef>
                <a:spcPts val="1000"/>
              </a:spcBef>
              <a:buFont typeface="+mj-lt"/>
              <a:buAutoNum type="arabicPeriod"/>
              <a:defRPr/>
            </a:pPr>
            <a:r>
              <a:rPr lang="en-US" sz="2800" dirty="0" smtClean="0">
                <a:solidFill>
                  <a:srgbClr val="646464"/>
                </a:solidFill>
              </a:rPr>
              <a:t>Read the </a:t>
            </a:r>
            <a:r>
              <a:rPr lang="en-US" sz="2800" dirty="0" err="1" smtClean="0">
                <a:solidFill>
                  <a:srgbClr val="646464"/>
                </a:solidFill>
              </a:rPr>
              <a:t>db</a:t>
            </a:r>
            <a:r>
              <a:rPr lang="en-US" sz="2800" dirty="0" smtClean="0">
                <a:solidFill>
                  <a:srgbClr val="646464"/>
                </a:solidFill>
              </a:rPr>
              <a:t> reference field using the </a:t>
            </a:r>
            <a:r>
              <a:rPr lang="en-US" sz="2800" dirty="0" err="1" smtClean="0">
                <a:solidFill>
                  <a:srgbClr val="646464"/>
                </a:solidFill>
              </a:rPr>
              <a:t>ReadFieldDouble</a:t>
            </a:r>
            <a:r>
              <a:rPr lang="en-US" sz="2800" dirty="0" smtClean="0">
                <a:solidFill>
                  <a:srgbClr val="646464"/>
                </a:solidFill>
              </a:rPr>
              <a:t> method</a:t>
            </a:r>
          </a:p>
          <a:p>
            <a:pPr marL="1071535" lvl="1" indent="-514350" defTabSz="914400">
              <a:spcBef>
                <a:spcPts val="1000"/>
              </a:spcBef>
              <a:buFont typeface="+mj-lt"/>
              <a:buAutoNum type="arabicPeriod"/>
              <a:defRPr/>
            </a:pPr>
            <a:r>
              <a:rPr lang="en-US" sz="2800" dirty="0" smtClean="0">
                <a:solidFill>
                  <a:srgbClr val="646464"/>
                </a:solidFill>
              </a:rPr>
              <a:t>Create a new </a:t>
            </a:r>
            <a:r>
              <a:rPr lang="en-US" sz="2800" dirty="0" err="1" smtClean="0">
                <a:solidFill>
                  <a:srgbClr val="646464"/>
                </a:solidFill>
              </a:rPr>
              <a:t>PrimaryKey</a:t>
            </a:r>
            <a:r>
              <a:rPr lang="en-US" sz="2800" dirty="0" smtClean="0">
                <a:solidFill>
                  <a:srgbClr val="646464"/>
                </a:solidFill>
              </a:rPr>
              <a:t> object with the double value</a:t>
            </a:r>
          </a:p>
          <a:p>
            <a:pPr marL="1071535" lvl="1" indent="-514350" defTabSz="914400">
              <a:spcBef>
                <a:spcPts val="1000"/>
              </a:spcBef>
              <a:buFont typeface="+mj-lt"/>
              <a:buAutoNum type="arabicPeriod"/>
              <a:defRPr/>
            </a:pPr>
            <a:r>
              <a:rPr lang="en-US" sz="2800" dirty="0" smtClean="0">
                <a:solidFill>
                  <a:srgbClr val="646464"/>
                </a:solidFill>
              </a:rPr>
              <a:t>Use the </a:t>
            </a:r>
            <a:r>
              <a:rPr lang="en-US" sz="2800" dirty="0" err="1" smtClean="0">
                <a:solidFill>
                  <a:srgbClr val="646464"/>
                </a:solidFill>
              </a:rPr>
              <a:t>PrimaryKey</a:t>
            </a:r>
            <a:r>
              <a:rPr lang="en-US" sz="2800" dirty="0" smtClean="0">
                <a:solidFill>
                  <a:srgbClr val="646464"/>
                </a:solidFill>
              </a:rPr>
              <a:t> object in place of the record number parameter in all </a:t>
            </a:r>
            <a:r>
              <a:rPr lang="en-US" sz="2800" dirty="0" err="1" smtClean="0">
                <a:solidFill>
                  <a:srgbClr val="646464"/>
                </a:solidFill>
              </a:rPr>
              <a:t>ReadField</a:t>
            </a:r>
            <a:r>
              <a:rPr lang="en-US" sz="2800" dirty="0" smtClean="0">
                <a:solidFill>
                  <a:srgbClr val="646464"/>
                </a:solidFill>
              </a:rPr>
              <a:t> Methods</a:t>
            </a:r>
          </a:p>
        </p:txBody>
      </p:sp>
      <p:sp>
        <p:nvSpPr>
          <p:cNvPr id="9"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84434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5" name="TextBox 4"/>
          <p:cNvSpPr txBox="1"/>
          <p:nvPr/>
        </p:nvSpPr>
        <p:spPr>
          <a:xfrm>
            <a:off x="0" y="1854926"/>
            <a:ext cx="9143999" cy="2585323"/>
          </a:xfrm>
          <a:prstGeom prst="rect">
            <a:avLst/>
          </a:prstGeom>
          <a:noFill/>
        </p:spPr>
        <p:txBody>
          <a:bodyPr wrap="square" rtlCol="0">
            <a:spAutoFit/>
          </a:bodyPr>
          <a:lstStyle/>
          <a:p>
            <a:r>
              <a:rPr lang="en-GB" dirty="0">
                <a:solidFill>
                  <a:srgbClr val="0000FF"/>
                </a:solidFill>
                <a:latin typeface="Consolas"/>
              </a:rPr>
              <a:t> </a:t>
            </a:r>
            <a:r>
              <a:rPr lang="en-GB" dirty="0">
                <a:solidFill>
                  <a:srgbClr val="008000"/>
                </a:solidFill>
                <a:latin typeface="Consolas"/>
              </a:rPr>
              <a:t>// Read resource key</a:t>
            </a:r>
            <a:endParaRPr lang="en-GB" dirty="0">
              <a:solidFill>
                <a:srgbClr val="0000FF"/>
              </a:solidFill>
              <a:latin typeface="Consolas"/>
            </a:endParaRPr>
          </a:p>
          <a:p>
            <a:r>
              <a:rPr lang="en-GB" dirty="0">
                <a:solidFill>
                  <a:srgbClr val="0000FF"/>
                </a:solidFill>
                <a:latin typeface="Consolas"/>
              </a:rPr>
              <a:t> </a:t>
            </a:r>
            <a:r>
              <a:rPr lang="en-GB" dirty="0" smtClean="0">
                <a:solidFill>
                  <a:srgbClr val="0000FF"/>
                </a:solidFill>
                <a:latin typeface="Consolas"/>
              </a:rPr>
              <a:t>var </a:t>
            </a:r>
            <a:r>
              <a:rPr lang="en-GB" dirty="0" err="1">
                <a:solidFill>
                  <a:srgbClr val="0000FF"/>
                </a:solidFill>
                <a:latin typeface="Consolas"/>
              </a:rPr>
              <a:t>keyValue</a:t>
            </a:r>
            <a:r>
              <a:rPr lang="en-GB" dirty="0">
                <a:solidFill>
                  <a:srgbClr val="0000FF"/>
                </a:solidFill>
                <a:latin typeface="Consolas"/>
              </a:rPr>
              <a:t> = preactor.ReadFieldDouble(</a:t>
            </a:r>
            <a:r>
              <a:rPr lang="en-GB" dirty="0">
                <a:solidFill>
                  <a:srgbClr val="A31515"/>
                </a:solidFill>
                <a:latin typeface="Consolas"/>
              </a:rPr>
              <a:t>"Orders"</a:t>
            </a:r>
            <a:r>
              <a:rPr lang="en-GB" dirty="0">
                <a:solidFill>
                  <a:srgbClr val="0000FF"/>
                </a:solidFill>
                <a:latin typeface="Consolas"/>
              </a:rPr>
              <a:t>, </a:t>
            </a:r>
            <a:r>
              <a:rPr lang="en-GB" dirty="0">
                <a:solidFill>
                  <a:srgbClr val="A31515"/>
                </a:solidFill>
                <a:latin typeface="Consolas"/>
              </a:rPr>
              <a:t>"Resource"</a:t>
            </a:r>
            <a:r>
              <a:rPr lang="en-GB" dirty="0">
                <a:solidFill>
                  <a:srgbClr val="0000FF"/>
                </a:solidFill>
                <a:latin typeface="Consolas"/>
              </a:rPr>
              <a:t>, </a:t>
            </a:r>
            <a:r>
              <a:rPr lang="en-GB" dirty="0" smtClean="0">
                <a:solidFill>
                  <a:srgbClr val="0000FF"/>
                </a:solidFill>
                <a:latin typeface="Consolas"/>
              </a:rPr>
              <a:t>recNo);</a:t>
            </a:r>
            <a:endParaRPr lang="en-GB" dirty="0">
              <a:solidFill>
                <a:srgbClr val="0000FF"/>
              </a:solidFill>
              <a:latin typeface="Consolas"/>
            </a:endParaRPr>
          </a:p>
          <a:p>
            <a:endParaRPr lang="en-GB" dirty="0">
              <a:solidFill>
                <a:srgbClr val="0000FF"/>
              </a:solidFill>
              <a:latin typeface="Consolas"/>
            </a:endParaRPr>
          </a:p>
          <a:p>
            <a:r>
              <a:rPr lang="en-GB" dirty="0">
                <a:solidFill>
                  <a:srgbClr val="0000FF"/>
                </a:solidFill>
                <a:latin typeface="Consolas"/>
              </a:rPr>
              <a:t> </a:t>
            </a:r>
            <a:r>
              <a:rPr lang="en-GB" dirty="0" smtClean="0">
                <a:solidFill>
                  <a:srgbClr val="008000"/>
                </a:solidFill>
                <a:latin typeface="Consolas"/>
              </a:rPr>
              <a:t>// </a:t>
            </a:r>
            <a:r>
              <a:rPr lang="en-GB" dirty="0">
                <a:solidFill>
                  <a:srgbClr val="008000"/>
                </a:solidFill>
                <a:latin typeface="Consolas"/>
              </a:rPr>
              <a:t>Create a primary key object</a:t>
            </a:r>
            <a:endParaRPr lang="en-GB" dirty="0">
              <a:solidFill>
                <a:srgbClr val="0000FF"/>
              </a:solidFill>
              <a:latin typeface="Consolas"/>
            </a:endParaRPr>
          </a:p>
          <a:p>
            <a:r>
              <a:rPr lang="en-GB" dirty="0">
                <a:solidFill>
                  <a:srgbClr val="0000FF"/>
                </a:solidFill>
                <a:latin typeface="Consolas"/>
              </a:rPr>
              <a:t> </a:t>
            </a:r>
            <a:r>
              <a:rPr lang="en-GB" dirty="0" smtClean="0">
                <a:solidFill>
                  <a:srgbClr val="0000FF"/>
                </a:solidFill>
                <a:latin typeface="Consolas"/>
              </a:rPr>
              <a:t>var  </a:t>
            </a:r>
            <a:r>
              <a:rPr lang="en-GB" dirty="0" err="1">
                <a:solidFill>
                  <a:srgbClr val="0000FF"/>
                </a:solidFill>
                <a:latin typeface="Consolas"/>
              </a:rPr>
              <a:t>resPrimaryKey</a:t>
            </a:r>
            <a:r>
              <a:rPr lang="en-GB" dirty="0">
                <a:solidFill>
                  <a:srgbClr val="0000FF"/>
                </a:solidFill>
                <a:latin typeface="Consolas"/>
              </a:rPr>
              <a:t> = new </a:t>
            </a:r>
            <a:r>
              <a:rPr lang="en-GB" dirty="0" err="1">
                <a:solidFill>
                  <a:srgbClr val="2B91AF"/>
                </a:solidFill>
                <a:latin typeface="Consolas"/>
              </a:rPr>
              <a:t>PrimaryKey</a:t>
            </a:r>
            <a:r>
              <a:rPr lang="en-GB" dirty="0">
                <a:solidFill>
                  <a:srgbClr val="0000FF"/>
                </a:solidFill>
                <a:latin typeface="Consolas"/>
              </a:rPr>
              <a:t>(</a:t>
            </a:r>
            <a:r>
              <a:rPr lang="en-GB" dirty="0" err="1">
                <a:solidFill>
                  <a:srgbClr val="0000FF"/>
                </a:solidFill>
                <a:latin typeface="Consolas"/>
              </a:rPr>
              <a:t>keyValue</a:t>
            </a:r>
            <a:r>
              <a:rPr lang="en-GB" dirty="0">
                <a:solidFill>
                  <a:srgbClr val="0000FF"/>
                </a:solidFill>
                <a:latin typeface="Consolas"/>
              </a:rPr>
              <a:t>);</a:t>
            </a:r>
          </a:p>
          <a:p>
            <a:endParaRPr lang="en-GB" dirty="0">
              <a:solidFill>
                <a:srgbClr val="0000FF"/>
              </a:solidFill>
              <a:latin typeface="Consolas"/>
            </a:endParaRPr>
          </a:p>
          <a:p>
            <a:r>
              <a:rPr lang="en-GB" dirty="0">
                <a:solidFill>
                  <a:srgbClr val="0000FF"/>
                </a:solidFill>
                <a:latin typeface="Consolas"/>
              </a:rPr>
              <a:t> </a:t>
            </a:r>
            <a:r>
              <a:rPr lang="en-GB" dirty="0" smtClean="0">
                <a:solidFill>
                  <a:srgbClr val="008000"/>
                </a:solidFill>
                <a:latin typeface="Consolas"/>
              </a:rPr>
              <a:t>// Now read </a:t>
            </a:r>
            <a:r>
              <a:rPr lang="en-GB" dirty="0">
                <a:solidFill>
                  <a:srgbClr val="008000"/>
                </a:solidFill>
                <a:latin typeface="Consolas"/>
              </a:rPr>
              <a:t>information </a:t>
            </a:r>
            <a:r>
              <a:rPr lang="en-GB" dirty="0" smtClean="0">
                <a:solidFill>
                  <a:srgbClr val="008000"/>
                </a:solidFill>
                <a:latin typeface="Consolas"/>
              </a:rPr>
              <a:t>about this resource from </a:t>
            </a:r>
            <a:r>
              <a:rPr lang="en-GB" dirty="0">
                <a:solidFill>
                  <a:srgbClr val="008000"/>
                </a:solidFill>
                <a:latin typeface="Consolas"/>
              </a:rPr>
              <a:t>resources table</a:t>
            </a:r>
            <a:endParaRPr lang="en-GB" dirty="0">
              <a:solidFill>
                <a:srgbClr val="0000FF"/>
              </a:solidFill>
              <a:latin typeface="Consolas"/>
            </a:endParaRPr>
          </a:p>
          <a:p>
            <a:r>
              <a:rPr lang="en-GB" dirty="0">
                <a:solidFill>
                  <a:srgbClr val="0000FF"/>
                </a:solidFill>
                <a:latin typeface="Consolas"/>
              </a:rPr>
              <a:t> </a:t>
            </a:r>
            <a:r>
              <a:rPr lang="en-GB" dirty="0" smtClean="0">
                <a:solidFill>
                  <a:srgbClr val="0000FF"/>
                </a:solidFill>
                <a:latin typeface="Consolas"/>
              </a:rPr>
              <a:t>var </a:t>
            </a:r>
            <a:r>
              <a:rPr lang="en-GB" dirty="0" err="1">
                <a:solidFill>
                  <a:srgbClr val="0000FF"/>
                </a:solidFill>
                <a:latin typeface="Consolas"/>
              </a:rPr>
              <a:t>resEfficiency</a:t>
            </a:r>
            <a:r>
              <a:rPr lang="en-GB" dirty="0">
                <a:solidFill>
                  <a:srgbClr val="0000FF"/>
                </a:solidFill>
                <a:latin typeface="Consolas"/>
              </a:rPr>
              <a:t> = </a:t>
            </a:r>
            <a:r>
              <a:rPr lang="en-GB" dirty="0" smtClean="0">
                <a:solidFill>
                  <a:srgbClr val="0000FF"/>
                </a:solidFill>
                <a:latin typeface="Consolas"/>
              </a:rPr>
              <a:t>preactor.ReadFieldDouble(</a:t>
            </a:r>
            <a:r>
              <a:rPr lang="en-GB" dirty="0" smtClean="0">
                <a:solidFill>
                  <a:srgbClr val="A31515"/>
                </a:solidFill>
                <a:latin typeface="Consolas"/>
              </a:rPr>
              <a:t>"</a:t>
            </a:r>
            <a:r>
              <a:rPr lang="en-GB" dirty="0" err="1">
                <a:solidFill>
                  <a:srgbClr val="A31515"/>
                </a:solidFill>
                <a:latin typeface="Consolas"/>
              </a:rPr>
              <a:t>Resources</a:t>
            </a:r>
            <a:r>
              <a:rPr lang="en-GB" dirty="0" err="1" smtClean="0">
                <a:solidFill>
                  <a:srgbClr val="A31515"/>
                </a:solidFill>
                <a:latin typeface="Consolas"/>
              </a:rPr>
              <a:t>"</a:t>
            </a:r>
            <a:r>
              <a:rPr lang="en-GB" dirty="0" err="1" smtClean="0">
                <a:solidFill>
                  <a:srgbClr val="0000FF"/>
                </a:solidFill>
                <a:latin typeface="Consolas"/>
              </a:rPr>
              <a:t>,</a:t>
            </a:r>
            <a:r>
              <a:rPr lang="en-GB" dirty="0" err="1" smtClean="0">
                <a:solidFill>
                  <a:srgbClr val="A31515"/>
                </a:solidFill>
                <a:latin typeface="Consolas"/>
              </a:rPr>
              <a:t>"Efficiency</a:t>
            </a:r>
            <a:r>
              <a:rPr lang="en-GB" dirty="0" smtClean="0">
                <a:solidFill>
                  <a:srgbClr val="A31515"/>
                </a:solidFill>
                <a:latin typeface="Consolas"/>
              </a:rPr>
              <a:t> </a:t>
            </a:r>
            <a:r>
              <a:rPr lang="en-GB" dirty="0">
                <a:solidFill>
                  <a:srgbClr val="A31515"/>
                </a:solidFill>
                <a:latin typeface="Consolas"/>
              </a:rPr>
              <a:t>%"</a:t>
            </a:r>
            <a:r>
              <a:rPr lang="en-GB" dirty="0">
                <a:solidFill>
                  <a:srgbClr val="0000FF"/>
                </a:solidFill>
                <a:latin typeface="Consolas"/>
              </a:rPr>
              <a:t>, </a:t>
            </a:r>
            <a:r>
              <a:rPr lang="en-GB" dirty="0" err="1">
                <a:solidFill>
                  <a:srgbClr val="0000FF"/>
                </a:solidFill>
                <a:latin typeface="Consolas"/>
              </a:rPr>
              <a:t>resPrimaryKey</a:t>
            </a:r>
            <a:r>
              <a:rPr lang="en-GB" dirty="0">
                <a:solidFill>
                  <a:srgbClr val="0000FF"/>
                </a:solidFill>
                <a:latin typeface="Consolas"/>
              </a:rPr>
              <a:t>);</a:t>
            </a:r>
            <a:endParaRPr lang="en-GB" dirty="0"/>
          </a:p>
        </p:txBody>
      </p:sp>
      <p:sp>
        <p:nvSpPr>
          <p:cNvPr id="6"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168639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2" name="TextBox 1"/>
          <p:cNvSpPr txBox="1"/>
          <p:nvPr/>
        </p:nvSpPr>
        <p:spPr>
          <a:xfrm>
            <a:off x="7262948" y="37708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5" name="TextBox 4"/>
          <p:cNvSpPr txBox="1"/>
          <p:nvPr/>
        </p:nvSpPr>
        <p:spPr>
          <a:xfrm>
            <a:off x="0" y="1854926"/>
            <a:ext cx="9143999" cy="3293209"/>
          </a:xfrm>
          <a:prstGeom prst="rect">
            <a:avLst/>
          </a:prstGeom>
          <a:noFill/>
        </p:spPr>
        <p:txBody>
          <a:bodyPr wrap="square" rtlCol="0">
            <a:spAutoFit/>
          </a:bodyPr>
          <a:lstStyle/>
          <a:p>
            <a:pPr marL="342900" lvl="0" indent="-342900">
              <a:spcBef>
                <a:spcPct val="20000"/>
              </a:spcBef>
            </a:pPr>
            <a:r>
              <a:rPr lang="en-GB" sz="2000" dirty="0">
                <a:solidFill>
                  <a:srgbClr val="008000"/>
                </a:solidFill>
                <a:latin typeface="Consolas" panose="020B0609020204030204" pitchFamily="49" charset="0"/>
                <a:cs typeface="Consolas" panose="020B0609020204030204" pitchFamily="49" charset="0"/>
              </a:rPr>
              <a:t>' Read resource key</a:t>
            </a:r>
          </a:p>
          <a:p>
            <a:pPr marL="342900" lvl="0" indent="-342900">
              <a:spcBef>
                <a:spcPct val="20000"/>
              </a:spcBef>
            </a:pPr>
            <a:r>
              <a:rPr lang="en-GB" sz="2000" dirty="0">
                <a:solidFill>
                  <a:srgbClr val="0000FF"/>
                </a:solidFill>
                <a:latin typeface="Consolas" panose="020B0609020204030204" pitchFamily="49" charset="0"/>
                <a:cs typeface="Consolas" panose="020B0609020204030204" pitchFamily="49" charset="0"/>
              </a:rPr>
              <a:t>Dim</a:t>
            </a:r>
            <a:r>
              <a:rPr lang="en-GB" sz="2000" dirty="0">
                <a:solidFill>
                  <a:srgbClr val="010000"/>
                </a:solidFill>
                <a:latin typeface="Consolas" panose="020B0609020204030204" pitchFamily="49" charset="0"/>
                <a:cs typeface="Consolas" panose="020B0609020204030204" pitchFamily="49" charset="0"/>
              </a:rPr>
              <a:t> </a:t>
            </a:r>
            <a:r>
              <a:rPr lang="en-GB" sz="2000" dirty="0" err="1">
                <a:solidFill>
                  <a:srgbClr val="010000"/>
                </a:solidFill>
                <a:latin typeface="Consolas" panose="020B0609020204030204" pitchFamily="49" charset="0"/>
                <a:cs typeface="Consolas" panose="020B0609020204030204" pitchFamily="49" charset="0"/>
              </a:rPr>
              <a:t>keyValue</a:t>
            </a:r>
            <a:r>
              <a:rPr lang="en-GB" sz="2000" dirty="0">
                <a:solidFill>
                  <a:srgbClr val="010000"/>
                </a:solidFill>
                <a:latin typeface="Consolas" panose="020B0609020204030204" pitchFamily="49" charset="0"/>
                <a:cs typeface="Consolas" panose="020B0609020204030204" pitchFamily="49" charset="0"/>
              </a:rPr>
              <a:t> = preactor.ReadFieldDouble(</a:t>
            </a:r>
            <a:r>
              <a:rPr lang="en-GB" sz="2000" dirty="0">
                <a:solidFill>
                  <a:srgbClr val="A31515"/>
                </a:solidFill>
                <a:latin typeface="Consolas" panose="020B0609020204030204" pitchFamily="49" charset="0"/>
                <a:cs typeface="Consolas" panose="020B0609020204030204" pitchFamily="49" charset="0"/>
              </a:rPr>
              <a:t>"Orders"</a:t>
            </a:r>
            <a:r>
              <a:rPr lang="en-GB" sz="2000" dirty="0">
                <a:solidFill>
                  <a:srgbClr val="010000"/>
                </a:solidFill>
                <a:latin typeface="Consolas" panose="020B0609020204030204" pitchFamily="49" charset="0"/>
                <a:cs typeface="Consolas" panose="020B0609020204030204" pitchFamily="49" charset="0"/>
              </a:rPr>
              <a:t>, </a:t>
            </a:r>
            <a:r>
              <a:rPr lang="en-GB" sz="2000" dirty="0">
                <a:solidFill>
                  <a:srgbClr val="A31515"/>
                </a:solidFill>
                <a:latin typeface="Consolas" panose="020B0609020204030204" pitchFamily="49" charset="0"/>
                <a:cs typeface="Consolas" panose="020B0609020204030204" pitchFamily="49" charset="0"/>
              </a:rPr>
              <a:t>"Resource"</a:t>
            </a:r>
            <a:r>
              <a:rPr lang="en-GB" sz="2000" dirty="0">
                <a:solidFill>
                  <a:srgbClr val="010000"/>
                </a:solidFill>
                <a:latin typeface="Consolas" panose="020B0609020204030204" pitchFamily="49" charset="0"/>
                <a:cs typeface="Consolas" panose="020B0609020204030204" pitchFamily="49" charset="0"/>
              </a:rPr>
              <a:t>, 1)</a:t>
            </a:r>
          </a:p>
          <a:p>
            <a:pPr marL="342900" lvl="0" indent="-342900">
              <a:spcBef>
                <a:spcPct val="20000"/>
              </a:spcBef>
            </a:pPr>
            <a:endParaRPr lang="en-GB" sz="2000" dirty="0">
              <a:solidFill>
                <a:srgbClr val="010000"/>
              </a:solidFill>
              <a:latin typeface="Consolas" panose="020B0609020204030204" pitchFamily="49" charset="0"/>
              <a:cs typeface="Consolas" panose="020B0609020204030204" pitchFamily="49" charset="0"/>
            </a:endParaRPr>
          </a:p>
          <a:p>
            <a:pPr marL="342900" lvl="0" indent="-342900">
              <a:spcBef>
                <a:spcPct val="20000"/>
              </a:spcBef>
            </a:pPr>
            <a:r>
              <a:rPr lang="en-GB" sz="2000" dirty="0">
                <a:solidFill>
                  <a:srgbClr val="008000"/>
                </a:solidFill>
                <a:latin typeface="Consolas" panose="020B0609020204030204" pitchFamily="49" charset="0"/>
                <a:cs typeface="Consolas" panose="020B0609020204030204" pitchFamily="49" charset="0"/>
              </a:rPr>
              <a:t>' Create a primary key object</a:t>
            </a:r>
          </a:p>
          <a:p>
            <a:pPr marL="342900" lvl="0" indent="-342900">
              <a:spcBef>
                <a:spcPct val="20000"/>
              </a:spcBef>
            </a:pPr>
            <a:r>
              <a:rPr lang="en-GB" sz="2000" dirty="0">
                <a:solidFill>
                  <a:srgbClr val="0000FF"/>
                </a:solidFill>
                <a:latin typeface="Consolas" panose="020B0609020204030204" pitchFamily="49" charset="0"/>
                <a:cs typeface="Consolas" panose="020B0609020204030204" pitchFamily="49" charset="0"/>
              </a:rPr>
              <a:t>Dim</a:t>
            </a:r>
            <a:r>
              <a:rPr lang="en-GB" sz="2000" dirty="0">
                <a:solidFill>
                  <a:srgbClr val="010000"/>
                </a:solidFill>
                <a:latin typeface="Consolas" panose="020B0609020204030204" pitchFamily="49" charset="0"/>
                <a:cs typeface="Consolas" panose="020B0609020204030204" pitchFamily="49" charset="0"/>
              </a:rPr>
              <a:t> </a:t>
            </a:r>
            <a:r>
              <a:rPr lang="en-GB" sz="2000" dirty="0" err="1">
                <a:solidFill>
                  <a:srgbClr val="010000"/>
                </a:solidFill>
                <a:latin typeface="Consolas" panose="020B0609020204030204" pitchFamily="49" charset="0"/>
                <a:cs typeface="Consolas" panose="020B0609020204030204" pitchFamily="49" charset="0"/>
              </a:rPr>
              <a:t>resourcePrimaryKey</a:t>
            </a:r>
            <a:r>
              <a:rPr lang="en-GB" sz="2000" dirty="0">
                <a:solidFill>
                  <a:srgbClr val="010000"/>
                </a:solidFill>
                <a:latin typeface="Consolas" panose="020B0609020204030204" pitchFamily="49" charset="0"/>
                <a:cs typeface="Consolas" panose="020B0609020204030204" pitchFamily="49" charset="0"/>
              </a:rPr>
              <a:t> = </a:t>
            </a:r>
            <a:r>
              <a:rPr lang="en-GB" sz="2000" dirty="0">
                <a:solidFill>
                  <a:srgbClr val="0000FF"/>
                </a:solidFill>
                <a:latin typeface="Consolas" panose="020B0609020204030204" pitchFamily="49" charset="0"/>
                <a:cs typeface="Consolas" panose="020B0609020204030204" pitchFamily="49" charset="0"/>
              </a:rPr>
              <a:t>New</a:t>
            </a:r>
            <a:r>
              <a:rPr lang="en-GB" sz="2000" dirty="0">
                <a:solidFill>
                  <a:srgbClr val="010000"/>
                </a:solidFill>
                <a:latin typeface="Consolas" panose="020B0609020204030204" pitchFamily="49" charset="0"/>
                <a:cs typeface="Consolas" panose="020B0609020204030204" pitchFamily="49" charset="0"/>
              </a:rPr>
              <a:t> </a:t>
            </a:r>
            <a:r>
              <a:rPr lang="en-GB" sz="2000" dirty="0" err="1">
                <a:solidFill>
                  <a:srgbClr val="010000"/>
                </a:solidFill>
                <a:latin typeface="Consolas" panose="020B0609020204030204" pitchFamily="49" charset="0"/>
                <a:cs typeface="Consolas" panose="020B0609020204030204" pitchFamily="49" charset="0"/>
              </a:rPr>
              <a:t>PrimaryKey</a:t>
            </a:r>
            <a:r>
              <a:rPr lang="en-GB" sz="2000" dirty="0">
                <a:solidFill>
                  <a:srgbClr val="010000"/>
                </a:solidFill>
                <a:latin typeface="Consolas" panose="020B0609020204030204" pitchFamily="49" charset="0"/>
                <a:cs typeface="Consolas" panose="020B0609020204030204" pitchFamily="49" charset="0"/>
              </a:rPr>
              <a:t>(</a:t>
            </a:r>
            <a:r>
              <a:rPr lang="en-GB" sz="2000" dirty="0" err="1">
                <a:solidFill>
                  <a:srgbClr val="010000"/>
                </a:solidFill>
                <a:latin typeface="Consolas" panose="020B0609020204030204" pitchFamily="49" charset="0"/>
                <a:cs typeface="Consolas" panose="020B0609020204030204" pitchFamily="49" charset="0"/>
              </a:rPr>
              <a:t>keyValue</a:t>
            </a:r>
            <a:r>
              <a:rPr lang="en-GB" sz="2000" dirty="0">
                <a:solidFill>
                  <a:srgbClr val="010000"/>
                </a:solidFill>
                <a:latin typeface="Consolas" panose="020B0609020204030204" pitchFamily="49" charset="0"/>
                <a:cs typeface="Consolas" panose="020B0609020204030204" pitchFamily="49" charset="0"/>
              </a:rPr>
              <a:t>)</a:t>
            </a:r>
          </a:p>
          <a:p>
            <a:pPr marL="342900" lvl="0" indent="-342900">
              <a:spcBef>
                <a:spcPct val="20000"/>
              </a:spcBef>
            </a:pPr>
            <a:endParaRPr lang="en-GB" sz="2000" dirty="0">
              <a:solidFill>
                <a:srgbClr val="010000"/>
              </a:solidFill>
              <a:latin typeface="Consolas" panose="020B0609020204030204" pitchFamily="49" charset="0"/>
              <a:cs typeface="Consolas" panose="020B0609020204030204" pitchFamily="49" charset="0"/>
            </a:endParaRPr>
          </a:p>
          <a:p>
            <a:pPr marL="342900" lvl="0" indent="-342900">
              <a:spcBef>
                <a:spcPct val="20000"/>
              </a:spcBef>
            </a:pPr>
            <a:r>
              <a:rPr lang="en-GB" sz="2000" dirty="0">
                <a:solidFill>
                  <a:srgbClr val="008000"/>
                </a:solidFill>
                <a:latin typeface="Consolas" panose="020B0609020204030204" pitchFamily="49" charset="0"/>
                <a:cs typeface="Consolas" panose="020B0609020204030204" pitchFamily="49" charset="0"/>
              </a:rPr>
              <a:t>' Read information from resources table</a:t>
            </a:r>
          </a:p>
          <a:p>
            <a:pPr marL="342900" lvl="0" indent="-342900">
              <a:spcBef>
                <a:spcPct val="20000"/>
              </a:spcBef>
            </a:pPr>
            <a:r>
              <a:rPr lang="en-GB" sz="2000" dirty="0">
                <a:solidFill>
                  <a:srgbClr val="0000FF"/>
                </a:solidFill>
                <a:latin typeface="Consolas" panose="020B0609020204030204" pitchFamily="49" charset="0"/>
                <a:cs typeface="Consolas" panose="020B0609020204030204" pitchFamily="49" charset="0"/>
              </a:rPr>
              <a:t>Dim</a:t>
            </a:r>
            <a:r>
              <a:rPr lang="en-GB" sz="2000" dirty="0">
                <a:solidFill>
                  <a:srgbClr val="010000"/>
                </a:solidFill>
                <a:latin typeface="Consolas" panose="020B0609020204030204" pitchFamily="49" charset="0"/>
                <a:cs typeface="Consolas" panose="020B0609020204030204" pitchFamily="49" charset="0"/>
              </a:rPr>
              <a:t> </a:t>
            </a:r>
            <a:r>
              <a:rPr lang="en-GB" sz="2000" dirty="0" err="1">
                <a:solidFill>
                  <a:srgbClr val="010000"/>
                </a:solidFill>
                <a:latin typeface="Consolas" panose="020B0609020204030204" pitchFamily="49" charset="0"/>
                <a:cs typeface="Consolas" panose="020B0609020204030204" pitchFamily="49" charset="0"/>
              </a:rPr>
              <a:t>resourceEffciency</a:t>
            </a:r>
            <a:r>
              <a:rPr lang="en-GB" sz="2000" dirty="0">
                <a:solidFill>
                  <a:srgbClr val="010000"/>
                </a:solidFill>
                <a:latin typeface="Consolas" panose="020B0609020204030204" pitchFamily="49" charset="0"/>
                <a:cs typeface="Consolas" panose="020B0609020204030204" pitchFamily="49" charset="0"/>
              </a:rPr>
              <a:t> = </a:t>
            </a:r>
            <a:r>
              <a:rPr lang="en-GB" sz="2000" dirty="0" err="1">
                <a:solidFill>
                  <a:srgbClr val="010000"/>
                </a:solidFill>
                <a:latin typeface="Consolas" panose="020B0609020204030204" pitchFamily="49" charset="0"/>
                <a:cs typeface="Consolas" panose="020B0609020204030204" pitchFamily="49" charset="0"/>
              </a:rPr>
              <a:t>preactor.ReadFieldString</a:t>
            </a:r>
            <a:r>
              <a:rPr lang="en-GB" sz="2000" dirty="0">
                <a:solidFill>
                  <a:srgbClr val="010000"/>
                </a:solidFill>
                <a:latin typeface="Consolas" panose="020B0609020204030204" pitchFamily="49" charset="0"/>
                <a:cs typeface="Consolas" panose="020B0609020204030204" pitchFamily="49" charset="0"/>
              </a:rPr>
              <a:t>(</a:t>
            </a:r>
            <a:r>
              <a:rPr lang="en-GB" sz="2000" dirty="0">
                <a:solidFill>
                  <a:srgbClr val="A31515"/>
                </a:solidFill>
                <a:latin typeface="Consolas" panose="020B0609020204030204" pitchFamily="49" charset="0"/>
                <a:cs typeface="Consolas" panose="020B0609020204030204" pitchFamily="49" charset="0"/>
              </a:rPr>
              <a:t>"Resources"</a:t>
            </a:r>
            <a:r>
              <a:rPr lang="en-GB" sz="2000" dirty="0">
                <a:solidFill>
                  <a:srgbClr val="010000"/>
                </a:solidFill>
                <a:latin typeface="Consolas" panose="020B0609020204030204" pitchFamily="49" charset="0"/>
                <a:cs typeface="Consolas" panose="020B0609020204030204" pitchFamily="49" charset="0"/>
              </a:rPr>
              <a:t>, </a:t>
            </a:r>
            <a:r>
              <a:rPr lang="en-GB" sz="2000" dirty="0">
                <a:solidFill>
                  <a:srgbClr val="A31515"/>
                </a:solidFill>
                <a:latin typeface="Consolas" panose="020B0609020204030204" pitchFamily="49" charset="0"/>
                <a:cs typeface="Consolas" panose="020B0609020204030204" pitchFamily="49" charset="0"/>
              </a:rPr>
              <a:t>“</a:t>
            </a:r>
            <a:r>
              <a:rPr lang="en-GB" sz="2000" dirty="0" err="1">
                <a:solidFill>
                  <a:srgbClr val="A31515"/>
                </a:solidFill>
                <a:latin typeface="Consolas" panose="020B0609020204030204" pitchFamily="49" charset="0"/>
                <a:cs typeface="Consolas" panose="020B0609020204030204" pitchFamily="49" charset="0"/>
              </a:rPr>
              <a:t>Effciency</a:t>
            </a:r>
            <a:r>
              <a:rPr lang="en-GB" sz="2000" dirty="0">
                <a:solidFill>
                  <a:srgbClr val="A31515"/>
                </a:solidFill>
                <a:latin typeface="Consolas" panose="020B0609020204030204" pitchFamily="49" charset="0"/>
                <a:cs typeface="Consolas" panose="020B0609020204030204" pitchFamily="49" charset="0"/>
              </a:rPr>
              <a:t> %"</a:t>
            </a:r>
            <a:r>
              <a:rPr lang="en-GB" sz="2000" dirty="0">
                <a:solidFill>
                  <a:srgbClr val="010000"/>
                </a:solidFill>
                <a:latin typeface="Consolas" panose="020B0609020204030204" pitchFamily="49" charset="0"/>
                <a:cs typeface="Consolas" panose="020B0609020204030204" pitchFamily="49" charset="0"/>
              </a:rPr>
              <a:t>, </a:t>
            </a:r>
            <a:r>
              <a:rPr lang="en-GB" sz="2000" dirty="0" err="1">
                <a:solidFill>
                  <a:srgbClr val="010000"/>
                </a:solidFill>
                <a:latin typeface="Consolas" panose="020B0609020204030204" pitchFamily="49" charset="0"/>
                <a:cs typeface="Consolas" panose="020B0609020204030204" pitchFamily="49" charset="0"/>
              </a:rPr>
              <a:t>resourcePrimaryKey</a:t>
            </a:r>
            <a:r>
              <a:rPr lang="en-GB" sz="2000" dirty="0">
                <a:solidFill>
                  <a:srgbClr val="010000"/>
                </a:solidFill>
                <a:latin typeface="Consolas" panose="020B0609020204030204" pitchFamily="49" charset="0"/>
                <a:cs typeface="Consolas" panose="020B0609020204030204" pitchFamily="49" charset="0"/>
              </a:rPr>
              <a:t>)</a:t>
            </a:r>
          </a:p>
        </p:txBody>
      </p:sp>
      <p:sp>
        <p:nvSpPr>
          <p:cNvPr id="6"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183082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41249" y="2390502"/>
            <a:ext cx="7478315" cy="3157945"/>
          </a:xfrm>
        </p:spPr>
        <p:txBody>
          <a:bodyPr/>
          <a:lstStyle/>
          <a:p>
            <a:pPr marL="342900" lvl="0" indent="-342900" defTabSz="914400">
              <a:spcBef>
                <a:spcPts val="1000"/>
              </a:spcBef>
              <a:buFont typeface="Wingdings" panose="05000000000000000000" pitchFamily="2" charset="2"/>
              <a:buChar char="§"/>
              <a:defRPr/>
            </a:pPr>
            <a:r>
              <a:rPr lang="en-US" sz="2400" dirty="0" smtClean="0">
                <a:solidFill>
                  <a:srgbClr val="646464"/>
                </a:solidFill>
              </a:rPr>
              <a:t>Template Projects</a:t>
            </a:r>
            <a:endParaRPr lang="en-US" sz="2400" dirty="0">
              <a:solidFill>
                <a:srgbClr val="646464"/>
              </a:solidFill>
            </a:endParaRPr>
          </a:p>
          <a:p>
            <a:pPr marL="800100" lvl="2" indent="-342900" defTabSz="914400">
              <a:spcBef>
                <a:spcPts val="1000"/>
              </a:spcBef>
              <a:defRPr/>
            </a:pPr>
            <a:r>
              <a:rPr lang="en-US" sz="1800" dirty="0" smtClean="0">
                <a:solidFill>
                  <a:srgbClr val="646464"/>
                </a:solidFill>
              </a:rPr>
              <a:t>As there is some code required to a get a tool to work within Preactor, these templates have been provided to reduce the over head of writing this when creating new projects</a:t>
            </a:r>
          </a:p>
          <a:p>
            <a:pPr marL="800100" lvl="2" indent="-342900" defTabSz="914400">
              <a:spcBef>
                <a:spcPts val="1000"/>
              </a:spcBef>
              <a:defRPr/>
            </a:pPr>
            <a:r>
              <a:rPr lang="en-US" sz="1800" dirty="0" smtClean="0">
                <a:solidFill>
                  <a:srgbClr val="646464"/>
                </a:solidFill>
              </a:rPr>
              <a:t>Both VB.NET and C Sharp templates are provided for Microsoft’s Visual Studio.</a:t>
            </a:r>
            <a:endParaRPr lang="en-US" sz="1800" dirty="0">
              <a:solidFill>
                <a:srgbClr val="646464"/>
              </a:solidFill>
            </a:endParaRPr>
          </a:p>
        </p:txBody>
      </p:sp>
      <p:sp>
        <p:nvSpPr>
          <p:cNvPr id="4" name="Title 3"/>
          <p:cNvSpPr>
            <a:spLocks noGrp="1"/>
          </p:cNvSpPr>
          <p:nvPr>
            <p:ph type="title"/>
          </p:nvPr>
        </p:nvSpPr>
        <p:spPr/>
        <p:txBody>
          <a:bodyPr/>
          <a:lstStyle/>
          <a:p>
            <a:r>
              <a:rPr lang="en-GB" dirty="0" smtClean="0"/>
              <a:t>Introduction to the SDK</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The Preactor SDK includes content for the Preactor API, including project &amp; item templates.</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0622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Box 4"/>
          <p:cNvSpPr txBox="1"/>
          <p:nvPr/>
        </p:nvSpPr>
        <p:spPr>
          <a:xfrm>
            <a:off x="0" y="1854926"/>
            <a:ext cx="9143999" cy="356188"/>
          </a:xfrm>
          <a:prstGeom prst="rect">
            <a:avLst/>
          </a:prstGeom>
          <a:noFill/>
        </p:spPr>
        <p:txBody>
          <a:bodyPr wrap="square" rtlCol="0">
            <a:spAutoFit/>
          </a:bodyPr>
          <a:lstStyle/>
          <a:p>
            <a:pPr>
              <a:lnSpc>
                <a:spcPct val="115000"/>
              </a:lnSpc>
              <a:spcAft>
                <a:spcPts val="0"/>
              </a:spcAft>
            </a:pPr>
            <a:r>
              <a:rPr lang="en-GB" sz="1600" dirty="0">
                <a:solidFill>
                  <a:srgbClr val="0000FF"/>
                </a:solidFill>
                <a:latin typeface="Consolas"/>
                <a:ea typeface="Calibri"/>
                <a:cs typeface="Times New Roman"/>
              </a:rPr>
              <a:t> </a:t>
            </a:r>
            <a:endParaRPr lang="en-GB" sz="1600" dirty="0"/>
          </a:p>
        </p:txBody>
      </p:sp>
      <p:sp>
        <p:nvSpPr>
          <p:cNvPr id="8" name="Text Placeholder 1"/>
          <p:cNvSpPr txBox="1">
            <a:spLocks/>
          </p:cNvSpPr>
          <p:nvPr/>
        </p:nvSpPr>
        <p:spPr>
          <a:xfrm>
            <a:off x="1" y="1593670"/>
            <a:ext cx="9143998" cy="1867988"/>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3100" dirty="0" smtClean="0">
                <a:solidFill>
                  <a:srgbClr val="646464"/>
                </a:solidFill>
              </a:rPr>
              <a:t>Event Parameters</a:t>
            </a:r>
          </a:p>
          <a:p>
            <a:pPr marL="1014385" lvl="1" indent="-457200" defTabSz="914400">
              <a:spcBef>
                <a:spcPts val="1000"/>
              </a:spcBef>
              <a:defRPr/>
            </a:pPr>
            <a:r>
              <a:rPr lang="en-US" sz="2800" dirty="0" smtClean="0">
                <a:solidFill>
                  <a:srgbClr val="646464"/>
                </a:solidFill>
              </a:rPr>
              <a:t>These are PESP variables that can be referenced as parameters in actions/custom actions:</a:t>
            </a:r>
          </a:p>
          <a:p>
            <a:pPr marL="1014385" lvl="1" indent="-457200" defTabSz="914400">
              <a:spcBef>
                <a:spcPts val="1000"/>
              </a:spcBef>
              <a:defRPr/>
            </a:pPr>
            <a:endParaRPr lang="en-US" sz="2800" dirty="0" smtClean="0">
              <a:solidFill>
                <a:srgbClr val="646464"/>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358" y="3019434"/>
            <a:ext cx="3044191" cy="303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2707" y="3461658"/>
            <a:ext cx="4465863" cy="1754326"/>
          </a:xfrm>
          <a:prstGeom prst="rect">
            <a:avLst/>
          </a:prstGeom>
          <a:noFill/>
        </p:spPr>
        <p:txBody>
          <a:bodyPr wrap="square" rtlCol="0">
            <a:spAutoFit/>
          </a:bodyPr>
          <a:lstStyle/>
          <a:p>
            <a:pPr marL="285750" indent="-285750">
              <a:buFont typeface="Arial" panose="020B0604020202020204" pitchFamily="34" charset="0"/>
              <a:buChar char="•"/>
            </a:pPr>
            <a:r>
              <a:rPr lang="en-GB" dirty="0" smtClean="0">
                <a:solidFill>
                  <a:schemeClr val="bg1"/>
                </a:solidFill>
              </a:rPr>
              <a:t>Parameter names can be found via the PESP menu option </a:t>
            </a:r>
            <a:r>
              <a:rPr lang="en-GB" b="1" dirty="0" smtClean="0">
                <a:solidFill>
                  <a:schemeClr val="bg1"/>
                </a:solidFill>
              </a:rPr>
              <a:t>Event Parameter Mappings:</a:t>
            </a:r>
          </a:p>
          <a:p>
            <a:endParaRPr lang="en-GB" b="1" dirty="0">
              <a:solidFill>
                <a:schemeClr val="bg1"/>
              </a:solidFill>
            </a:endParaRPr>
          </a:p>
          <a:p>
            <a:pPr marL="285750" indent="-285750">
              <a:buFont typeface="Arial" panose="020B0604020202020204" pitchFamily="34" charset="0"/>
              <a:buChar char="•"/>
            </a:pPr>
            <a:r>
              <a:rPr lang="en-GB" dirty="0" smtClean="0">
                <a:solidFill>
                  <a:schemeClr val="bg1"/>
                </a:solidFill>
              </a:rPr>
              <a:t>You can copy/paste the variable name from here</a:t>
            </a:r>
            <a:endParaRPr lang="en-GB" dirty="0">
              <a:solidFill>
                <a:schemeClr val="bg1"/>
              </a:solidFill>
            </a:endParaRPr>
          </a:p>
        </p:txBody>
      </p:sp>
      <p:sp>
        <p:nvSpPr>
          <p:cNvPr id="3" name="Left Bracket 2"/>
          <p:cNvSpPr/>
          <p:nvPr/>
        </p:nvSpPr>
        <p:spPr>
          <a:xfrm>
            <a:off x="4898571" y="2998413"/>
            <a:ext cx="274320" cy="305670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9"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353394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5" name="TextBox 4"/>
          <p:cNvSpPr txBox="1"/>
          <p:nvPr/>
        </p:nvSpPr>
        <p:spPr>
          <a:xfrm>
            <a:off x="0" y="1854926"/>
            <a:ext cx="9143999" cy="356188"/>
          </a:xfrm>
          <a:prstGeom prst="rect">
            <a:avLst/>
          </a:prstGeom>
          <a:noFill/>
        </p:spPr>
        <p:txBody>
          <a:bodyPr wrap="square" rtlCol="0">
            <a:spAutoFit/>
          </a:bodyPr>
          <a:lstStyle/>
          <a:p>
            <a:pPr>
              <a:lnSpc>
                <a:spcPct val="115000"/>
              </a:lnSpc>
              <a:spcAft>
                <a:spcPts val="0"/>
              </a:spcAft>
            </a:pPr>
            <a:r>
              <a:rPr lang="en-GB" sz="1600" dirty="0">
                <a:solidFill>
                  <a:srgbClr val="0000FF"/>
                </a:solidFill>
                <a:latin typeface="Consolas"/>
                <a:ea typeface="Calibri"/>
                <a:cs typeface="Times New Roman"/>
              </a:rPr>
              <a:t> </a:t>
            </a:r>
            <a:endParaRPr lang="en-GB" sz="1600" dirty="0"/>
          </a:p>
        </p:txBody>
      </p:sp>
      <p:sp>
        <p:nvSpPr>
          <p:cNvPr id="8" name="Text Placeholder 1"/>
          <p:cNvSpPr txBox="1">
            <a:spLocks/>
          </p:cNvSpPr>
          <p:nvPr/>
        </p:nvSpPr>
        <p:spPr>
          <a:xfrm>
            <a:off x="993648" y="1593669"/>
            <a:ext cx="7478315" cy="450668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3100" dirty="0">
                <a:solidFill>
                  <a:srgbClr val="646464"/>
                </a:solidFill>
              </a:rPr>
              <a:t>Event Parameters</a:t>
            </a:r>
          </a:p>
          <a:p>
            <a:pPr marL="1071535" lvl="1" indent="-514350" defTabSz="914400">
              <a:spcBef>
                <a:spcPts val="1000"/>
              </a:spcBef>
              <a:defRPr/>
            </a:pPr>
            <a:r>
              <a:rPr lang="en-US" sz="2800" dirty="0" smtClean="0">
                <a:solidFill>
                  <a:srgbClr val="646464"/>
                </a:solidFill>
              </a:rPr>
              <a:t>At each (PESP) event the parameters are populated automatically.</a:t>
            </a:r>
          </a:p>
          <a:p>
            <a:pPr marL="1071535" lvl="1" indent="-514350" defTabSz="914400">
              <a:spcBef>
                <a:spcPts val="1000"/>
              </a:spcBef>
              <a:defRPr/>
            </a:pPr>
            <a:r>
              <a:rPr lang="en-US" sz="2800" dirty="0" smtClean="0">
                <a:solidFill>
                  <a:srgbClr val="646464"/>
                </a:solidFill>
              </a:rPr>
              <a:t>They can tell you useful information about the last event such as the:</a:t>
            </a:r>
          </a:p>
          <a:p>
            <a:pPr marL="1414418" lvl="2" indent="-514350" defTabSz="914400">
              <a:spcBef>
                <a:spcPts val="1000"/>
              </a:spcBef>
              <a:defRPr/>
            </a:pPr>
            <a:r>
              <a:rPr lang="en-US" sz="2650" dirty="0" smtClean="0">
                <a:solidFill>
                  <a:srgbClr val="646464"/>
                </a:solidFill>
              </a:rPr>
              <a:t>Record Number</a:t>
            </a:r>
          </a:p>
          <a:p>
            <a:pPr marL="1414418" lvl="2" indent="-514350" defTabSz="914400">
              <a:spcBef>
                <a:spcPts val="1000"/>
              </a:spcBef>
              <a:defRPr/>
            </a:pPr>
            <a:r>
              <a:rPr lang="en-US" sz="2650" dirty="0" smtClean="0">
                <a:solidFill>
                  <a:srgbClr val="646464"/>
                </a:solidFill>
              </a:rPr>
              <a:t>Table Name/Number</a:t>
            </a:r>
          </a:p>
          <a:p>
            <a:pPr marL="1414418" lvl="2" indent="-514350" defTabSz="914400">
              <a:spcBef>
                <a:spcPts val="1000"/>
              </a:spcBef>
              <a:defRPr/>
            </a:pPr>
            <a:r>
              <a:rPr lang="en-US" sz="2650" dirty="0" smtClean="0">
                <a:solidFill>
                  <a:srgbClr val="646464"/>
                </a:solidFill>
              </a:rPr>
              <a:t>Etc..</a:t>
            </a:r>
          </a:p>
        </p:txBody>
      </p:sp>
      <p:sp>
        <p:nvSpPr>
          <p:cNvPr id="6" name="Text Placeholder 1"/>
          <p:cNvSpPr>
            <a:spLocks noGrp="1"/>
          </p:cNvSpPr>
          <p:nvPr>
            <p:ph type="body" sz="quarter" idx="10"/>
          </p:nvPr>
        </p:nvSpPr>
        <p:spPr>
          <a:xfrm>
            <a:off x="903078" y="1138474"/>
            <a:ext cx="7478315" cy="455195"/>
          </a:xfrm>
        </p:spPr>
        <p:txBody>
          <a:bodyPr/>
          <a:lstStyle/>
          <a:p>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Data Manipulation – Reading Data</a:t>
            </a:r>
          </a:p>
          <a:p>
            <a:endParaRPr lang="en-GB" dirty="0"/>
          </a:p>
        </p:txBody>
      </p:sp>
    </p:spTree>
    <p:extLst>
      <p:ext uri="{BB962C8B-B14F-4D97-AF65-F5344CB8AC3E}">
        <p14:creationId xmlns:p14="http://schemas.microsoft.com/office/powerpoint/2010/main" val="39316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#2</a:t>
            </a:r>
            <a:endParaRPr lang="en-GB" dirty="0"/>
          </a:p>
        </p:txBody>
      </p:sp>
      <p:sp>
        <p:nvSpPr>
          <p:cNvPr id="5" name="Text Placeholder 4"/>
          <p:cNvSpPr>
            <a:spLocks noGrp="1"/>
          </p:cNvSpPr>
          <p:nvPr>
            <p:ph type="body" sz="quarter" idx="10"/>
          </p:nvPr>
        </p:nvSpPr>
        <p:spPr>
          <a:prstGeom prst="rect">
            <a:avLst/>
          </a:prstGeom>
        </p:spPr>
        <p:txBody>
          <a:bodyPr/>
          <a:lstStyle/>
          <a:p>
            <a:r>
              <a:rPr lang="en-GB" dirty="0" smtClean="0"/>
              <a:t>Use an event parameter to read in field values and display them in message box.</a:t>
            </a:r>
            <a:endParaRPr lang="en-GB" dirty="0"/>
          </a:p>
        </p:txBody>
      </p:sp>
      <p:pic>
        <p:nvPicPr>
          <p:cNvPr id="5126" name="Picture 6" descr="C:\Users\0kfw4x\AppData\Local\Microsoft\Windows\Temporary Internet Files\Content.IE5\2IME42F7\MC9004315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428" y="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#2</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Pass the event parameter record number as a parameter into a custom action, and then read fields from this record</a:t>
            </a:r>
          </a:p>
        </p:txBody>
      </p:sp>
      <p:sp>
        <p:nvSpPr>
          <p:cNvPr id="7"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r>
              <a:rPr lang="en-US" sz="2400" dirty="0" smtClean="0">
                <a:solidFill>
                  <a:srgbClr val="646464"/>
                </a:solidFill>
              </a:rPr>
              <a:t>Modify Work Shop 1 code</a:t>
            </a:r>
          </a:p>
          <a:p>
            <a:pPr marL="1014385" lvl="1" indent="-457200" defTabSz="914400">
              <a:spcBef>
                <a:spcPts val="1000"/>
              </a:spcBef>
              <a:defRPr/>
            </a:pPr>
            <a:r>
              <a:rPr lang="en-US" sz="2400" dirty="0" smtClean="0">
                <a:solidFill>
                  <a:srgbClr val="646464"/>
                </a:solidFill>
              </a:rPr>
              <a:t>Add a parameter to the custom action</a:t>
            </a:r>
          </a:p>
          <a:p>
            <a:pPr marL="1700151" lvl="3" indent="-457200" defTabSz="914400">
              <a:spcBef>
                <a:spcPts val="1000"/>
              </a:spcBef>
              <a:buFont typeface="+mj-lt"/>
              <a:buAutoNum type="arabicPeriod"/>
              <a:defRPr/>
            </a:pPr>
            <a:r>
              <a:rPr lang="en-US" sz="1850" dirty="0" smtClean="0">
                <a:solidFill>
                  <a:srgbClr val="646464"/>
                </a:solidFill>
              </a:rPr>
              <a:t>Must be Integer</a:t>
            </a:r>
          </a:p>
          <a:p>
            <a:pPr marL="1700151" lvl="3" indent="-457200" defTabSz="914400">
              <a:spcBef>
                <a:spcPts val="1000"/>
              </a:spcBef>
              <a:buFont typeface="+mj-lt"/>
              <a:buAutoNum type="arabicPeriod"/>
              <a:defRPr/>
            </a:pPr>
            <a:r>
              <a:rPr lang="en-US" sz="1850" dirty="0" smtClean="0">
                <a:solidFill>
                  <a:srgbClr val="646464"/>
                </a:solidFill>
              </a:rPr>
              <a:t>Give it a name e.g. recNo</a:t>
            </a:r>
          </a:p>
          <a:p>
            <a:pPr marL="1014385" lvl="1" indent="-457200" defTabSz="914400">
              <a:spcBef>
                <a:spcPts val="1000"/>
              </a:spcBef>
              <a:defRPr/>
            </a:pPr>
            <a:r>
              <a:rPr lang="en-US" sz="2400" dirty="0" smtClean="0">
                <a:solidFill>
                  <a:srgbClr val="646464"/>
                </a:solidFill>
              </a:rPr>
              <a:t>In code, read the Part No. field into both</a:t>
            </a:r>
          </a:p>
          <a:p>
            <a:pPr marL="1700151" lvl="3" indent="-457200" defTabSz="914400">
              <a:spcBef>
                <a:spcPts val="1000"/>
              </a:spcBef>
              <a:buFont typeface="+mj-lt"/>
              <a:buAutoNum type="arabicPeriod"/>
              <a:defRPr/>
            </a:pPr>
            <a:r>
              <a:rPr lang="en-US" sz="1850" dirty="0" smtClean="0">
                <a:solidFill>
                  <a:srgbClr val="646464"/>
                </a:solidFill>
              </a:rPr>
              <a:t>A string variable</a:t>
            </a:r>
          </a:p>
          <a:p>
            <a:pPr marL="1700151" lvl="3" indent="-457200" defTabSz="914400">
              <a:spcBef>
                <a:spcPts val="1000"/>
              </a:spcBef>
              <a:buFont typeface="+mj-lt"/>
              <a:buAutoNum type="arabicPeriod"/>
              <a:defRPr/>
            </a:pPr>
            <a:r>
              <a:rPr lang="en-US" sz="1850" dirty="0" smtClean="0">
                <a:solidFill>
                  <a:srgbClr val="646464"/>
                </a:solidFill>
              </a:rPr>
              <a:t>A numeric variable</a:t>
            </a:r>
            <a:endParaRPr lang="en-US" sz="1850" dirty="0">
              <a:solidFill>
                <a:srgbClr val="646464"/>
              </a:solidFill>
            </a:endParaRPr>
          </a:p>
          <a:p>
            <a:pPr marL="1014385" lvl="1" indent="-457200" defTabSz="914400">
              <a:spcBef>
                <a:spcPts val="1000"/>
              </a:spcBef>
              <a:defRPr/>
            </a:pPr>
            <a:r>
              <a:rPr lang="en-US" sz="2400" dirty="0" smtClean="0">
                <a:solidFill>
                  <a:srgbClr val="646464"/>
                </a:solidFill>
              </a:rPr>
              <a:t>Output both values to a message box</a:t>
            </a:r>
          </a:p>
          <a:p>
            <a:pPr marL="1014385" lvl="1" indent="-457200" defTabSz="914400">
              <a:spcBef>
                <a:spcPts val="1000"/>
              </a:spcBef>
              <a:defRPr/>
            </a:pPr>
            <a:r>
              <a:rPr lang="en-US" sz="2400" dirty="0" smtClean="0">
                <a:solidFill>
                  <a:srgbClr val="646464"/>
                </a:solidFill>
              </a:rPr>
              <a:t>Custom action to run on Right-Click only</a:t>
            </a:r>
          </a:p>
        </p:txBody>
      </p:sp>
    </p:spTree>
    <p:extLst>
      <p:ext uri="{BB962C8B-B14F-4D97-AF65-F5344CB8AC3E}">
        <p14:creationId xmlns:p14="http://schemas.microsoft.com/office/powerpoint/2010/main" val="245213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#2 – Help</a:t>
            </a:r>
            <a:endParaRPr lang="en-GB" dirty="0"/>
          </a:p>
        </p:txBody>
      </p:sp>
      <p:sp>
        <p:nvSpPr>
          <p:cNvPr id="7" name="Text Placeholder 1"/>
          <p:cNvSpPr txBox="1">
            <a:spLocks/>
          </p:cNvSpPr>
          <p:nvPr/>
        </p:nvSpPr>
        <p:spPr>
          <a:xfrm>
            <a:off x="895139" y="1200869"/>
            <a:ext cx="7478315" cy="614868"/>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smtClean="0">
                <a:solidFill>
                  <a:srgbClr val="646464">
                    <a:lumMod val="65000"/>
                  </a:srgbClr>
                </a:solidFill>
                <a:ea typeface="Open Sans" panose="020B0606030504020204" pitchFamily="34" charset="0"/>
                <a:cs typeface="Open Sans" panose="020B0606030504020204" pitchFamily="34" charset="0"/>
              </a:rPr>
              <a:t>Add the parameter to a custom action definition</a:t>
            </a:r>
          </a:p>
          <a:p>
            <a:pPr lvl="1"/>
            <a:r>
              <a:rPr lang="en-GB" sz="2100" dirty="0" smtClean="0">
                <a:solidFill>
                  <a:srgbClr val="646464">
                    <a:lumMod val="65000"/>
                  </a:srgbClr>
                </a:solidFill>
                <a:ea typeface="Open Sans" panose="020B0606030504020204" pitchFamily="34" charset="0"/>
                <a:cs typeface="Open Sans" panose="020B0606030504020204" pitchFamily="34" charset="0"/>
              </a:rPr>
              <a:t>Give it a Name &amp; Type (Number)</a:t>
            </a:r>
            <a:endParaRPr lang="en-GB" sz="1950" dirty="0" smtClean="0">
              <a:solidFill>
                <a:srgbClr val="646464">
                  <a:lumMod val="65000"/>
                </a:srgbClr>
              </a:solidFill>
              <a:ea typeface="Open Sans" panose="020B0606030504020204" pitchFamily="34" charset="0"/>
              <a:cs typeface="Open Sans" panose="020B0606030504020204" pitchFamily="34" charset="0"/>
            </a:endParaRPr>
          </a:p>
          <a:p>
            <a:endParaRPr lang="en-GB" i="1" dirty="0">
              <a:solidFill>
                <a:srgbClr val="646464">
                  <a:lumMod val="65000"/>
                </a:srgbClr>
              </a:solidFill>
              <a:ea typeface="Open Sans" panose="020B0606030504020204" pitchFamily="34" charset="0"/>
              <a:cs typeface="Open Sans" panose="020B0606030504020204" pitchFamily="34" charset="0"/>
            </a:endParaRPr>
          </a:p>
          <a:p>
            <a:pPr marL="0" indent="0">
              <a:buFont typeface="Wingdings" panose="05000000000000000000" pitchFamily="2" charset="2"/>
              <a:buNone/>
            </a:pPr>
            <a:endParaRPr lang="en-GB" sz="2400" dirty="0" smtClean="0">
              <a:solidFill>
                <a:srgbClr val="646464">
                  <a:lumMod val="65000"/>
                </a:srgbClr>
              </a:solidFill>
              <a:ea typeface="Open Sans" panose="020B0606030504020204" pitchFamily="34" charset="0"/>
              <a:cs typeface="Open Sans" panose="020B0606030504020204" pitchFamily="34" charset="0"/>
            </a:endParaRPr>
          </a:p>
          <a:p>
            <a:pPr marL="342882" lvl="1" indent="0">
              <a:buFont typeface="Wingdings" panose="05000000000000000000" pitchFamily="2" charset="2"/>
              <a:buNone/>
            </a:pPr>
            <a:endParaRPr lang="en-GB" sz="2100" i="1" dirty="0">
              <a:solidFill>
                <a:srgbClr val="646464">
                  <a:lumMod val="65000"/>
                </a:srgbClr>
              </a:solidFill>
              <a:ea typeface="Open Sans" panose="020B0606030504020204" pitchFamily="34" charset="0"/>
              <a:cs typeface="Open Sans" panose="020B0606030504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469" y="2022468"/>
            <a:ext cx="6105525" cy="2962275"/>
          </a:xfrm>
          <a:prstGeom prst="rect">
            <a:avLst/>
          </a:prstGeom>
        </p:spPr>
      </p:pic>
      <p:sp>
        <p:nvSpPr>
          <p:cNvPr id="11" name="Text Placeholder 1"/>
          <p:cNvSpPr txBox="1">
            <a:spLocks/>
          </p:cNvSpPr>
          <p:nvPr/>
        </p:nvSpPr>
        <p:spPr>
          <a:xfrm>
            <a:off x="895138" y="4984743"/>
            <a:ext cx="7478315" cy="614868"/>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100" i="1" dirty="0">
              <a:solidFill>
                <a:srgbClr val="646464">
                  <a:lumMod val="65000"/>
                </a:srgbClr>
              </a:solidFill>
              <a:ea typeface="Open Sans" panose="020B0606030504020204" pitchFamily="34" charset="0"/>
              <a:cs typeface="Open Sans" panose="020B0606030504020204" pitchFamily="34" charset="0"/>
            </a:endParaRPr>
          </a:p>
          <a:p>
            <a:pPr marL="0" indent="0">
              <a:buFont typeface="Wingdings" panose="05000000000000000000" pitchFamily="2" charset="2"/>
              <a:buNone/>
            </a:pPr>
            <a:endParaRPr lang="en-GB" sz="2400" dirty="0" smtClean="0">
              <a:solidFill>
                <a:srgbClr val="646464">
                  <a:lumMod val="65000"/>
                </a:srgbClr>
              </a:solidFill>
              <a:ea typeface="Open Sans" panose="020B0606030504020204" pitchFamily="34" charset="0"/>
              <a:cs typeface="Open Sans" panose="020B0606030504020204" pitchFamily="34" charset="0"/>
            </a:endParaRPr>
          </a:p>
          <a:p>
            <a:pPr marL="342882" lvl="1" indent="0">
              <a:buFont typeface="Wingdings" panose="05000000000000000000" pitchFamily="2" charset="2"/>
              <a:buNone/>
            </a:pPr>
            <a:endParaRPr lang="en-GB" sz="2100" i="1" dirty="0">
              <a:solidFill>
                <a:srgbClr val="646464">
                  <a:lumMod val="65000"/>
                </a:srgbClr>
              </a:solidFill>
              <a:ea typeface="Open Sans" panose="020B0606030504020204" pitchFamily="34" charset="0"/>
              <a:cs typeface="Open Sans" panose="020B0606030504020204" pitchFamily="34" charset="0"/>
            </a:endParaRPr>
          </a:p>
        </p:txBody>
      </p:sp>
      <p:sp>
        <p:nvSpPr>
          <p:cNvPr id="12" name="Text Placeholder 1"/>
          <p:cNvSpPr txBox="1">
            <a:spLocks/>
          </p:cNvSpPr>
          <p:nvPr/>
        </p:nvSpPr>
        <p:spPr>
          <a:xfrm>
            <a:off x="895139" y="5115372"/>
            <a:ext cx="7478315" cy="103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smtClean="0">
                <a:solidFill>
                  <a:srgbClr val="646464">
                    <a:lumMod val="65000"/>
                  </a:srgbClr>
                </a:solidFill>
                <a:ea typeface="Open Sans" panose="020B0606030504020204" pitchFamily="34" charset="0"/>
                <a:cs typeface="Open Sans" panose="020B0606030504020204" pitchFamily="34" charset="0"/>
              </a:rPr>
              <a:t>You will now need to reselect the action in the PESP script to refresh the list of parameters</a:t>
            </a:r>
            <a:endParaRPr lang="en-GB" sz="1950" dirty="0" smtClean="0">
              <a:solidFill>
                <a:srgbClr val="646464">
                  <a:lumMod val="65000"/>
                </a:srgbClr>
              </a:solidFill>
              <a:ea typeface="Open Sans" panose="020B0606030504020204" pitchFamily="34" charset="0"/>
              <a:cs typeface="Open Sans" panose="020B0606030504020204" pitchFamily="34" charset="0"/>
            </a:endParaRPr>
          </a:p>
          <a:p>
            <a:endParaRPr lang="en-GB" i="1" dirty="0">
              <a:solidFill>
                <a:srgbClr val="646464">
                  <a:lumMod val="65000"/>
                </a:srgbClr>
              </a:solidFill>
              <a:ea typeface="Open Sans" panose="020B0606030504020204" pitchFamily="34" charset="0"/>
              <a:cs typeface="Open Sans" panose="020B0606030504020204" pitchFamily="34" charset="0"/>
            </a:endParaRPr>
          </a:p>
          <a:p>
            <a:pPr marL="0" indent="0">
              <a:buFont typeface="Wingdings" panose="05000000000000000000" pitchFamily="2" charset="2"/>
              <a:buNone/>
            </a:pPr>
            <a:endParaRPr lang="en-GB" sz="2400" dirty="0" smtClean="0">
              <a:solidFill>
                <a:srgbClr val="646464">
                  <a:lumMod val="65000"/>
                </a:srgbClr>
              </a:solidFill>
              <a:ea typeface="Open Sans" panose="020B0606030504020204" pitchFamily="34" charset="0"/>
              <a:cs typeface="Open Sans" panose="020B0606030504020204" pitchFamily="34" charset="0"/>
            </a:endParaRPr>
          </a:p>
          <a:p>
            <a:pPr marL="342882" lvl="1" indent="0">
              <a:buFont typeface="Wingdings" panose="05000000000000000000" pitchFamily="2" charset="2"/>
              <a:buNone/>
            </a:pPr>
            <a:endParaRPr lang="en-GB" sz="2100" i="1" dirty="0">
              <a:solidFill>
                <a:srgbClr val="646464">
                  <a:lumMod val="65000"/>
                </a:srgbClr>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31358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#2 – Help</a:t>
            </a:r>
            <a:endParaRPr lang="en-GB" dirty="0"/>
          </a:p>
        </p:txBody>
      </p:sp>
      <p:sp>
        <p:nvSpPr>
          <p:cNvPr id="11" name="Text Placeholder 1"/>
          <p:cNvSpPr txBox="1">
            <a:spLocks/>
          </p:cNvSpPr>
          <p:nvPr/>
        </p:nvSpPr>
        <p:spPr>
          <a:xfrm>
            <a:off x="895138" y="4984743"/>
            <a:ext cx="7478315" cy="614868"/>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sz="2100" i="1" dirty="0">
              <a:solidFill>
                <a:srgbClr val="646464">
                  <a:lumMod val="65000"/>
                </a:srgbClr>
              </a:solidFill>
              <a:ea typeface="Open Sans" panose="020B0606030504020204" pitchFamily="34" charset="0"/>
              <a:cs typeface="Open Sans" panose="020B0606030504020204" pitchFamily="34" charset="0"/>
            </a:endParaRPr>
          </a:p>
          <a:p>
            <a:pPr marL="0" indent="0">
              <a:buFont typeface="Wingdings" panose="05000000000000000000" pitchFamily="2" charset="2"/>
              <a:buNone/>
            </a:pPr>
            <a:endParaRPr lang="en-GB" sz="2400" dirty="0" smtClean="0">
              <a:solidFill>
                <a:srgbClr val="646464">
                  <a:lumMod val="65000"/>
                </a:srgbClr>
              </a:solidFill>
              <a:ea typeface="Open Sans" panose="020B0606030504020204" pitchFamily="34" charset="0"/>
              <a:cs typeface="Open Sans" panose="020B0606030504020204" pitchFamily="34" charset="0"/>
            </a:endParaRPr>
          </a:p>
          <a:p>
            <a:pPr marL="342882" lvl="1" indent="0">
              <a:buFont typeface="Wingdings" panose="05000000000000000000" pitchFamily="2" charset="2"/>
              <a:buNone/>
            </a:pPr>
            <a:endParaRPr lang="en-GB" sz="2100" i="1" dirty="0">
              <a:solidFill>
                <a:srgbClr val="646464">
                  <a:lumMod val="65000"/>
                </a:srgbClr>
              </a:solidFill>
              <a:ea typeface="Open Sans" panose="020B0606030504020204" pitchFamily="34" charset="0"/>
              <a:cs typeface="Open Sans" panose="020B0606030504020204" pitchFamily="34" charset="0"/>
            </a:endParaRPr>
          </a:p>
        </p:txBody>
      </p:sp>
      <p:sp>
        <p:nvSpPr>
          <p:cNvPr id="12" name="Text Placeholder 1"/>
          <p:cNvSpPr txBox="1">
            <a:spLocks/>
          </p:cNvSpPr>
          <p:nvPr/>
        </p:nvSpPr>
        <p:spPr>
          <a:xfrm>
            <a:off x="895137" y="1222640"/>
            <a:ext cx="7478315" cy="103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400" dirty="0" smtClean="0">
                <a:solidFill>
                  <a:srgbClr val="646464">
                    <a:lumMod val="65000"/>
                  </a:srgbClr>
                </a:solidFill>
                <a:ea typeface="Open Sans" panose="020B0606030504020204" pitchFamily="34" charset="0"/>
                <a:cs typeface="Open Sans" panose="020B0606030504020204" pitchFamily="34" charset="0"/>
              </a:rPr>
              <a:t>You will now need to reselect the Custom Action in the PESP script in order to refresh the list of parameters and populate its value</a:t>
            </a:r>
          </a:p>
          <a:p>
            <a:r>
              <a:rPr lang="en-GB" sz="2400" dirty="0" smtClean="0">
                <a:solidFill>
                  <a:srgbClr val="646464">
                    <a:lumMod val="65000"/>
                  </a:srgbClr>
                </a:solidFill>
                <a:ea typeface="Open Sans" panose="020B0606030504020204" pitchFamily="34" charset="0"/>
                <a:cs typeface="Open Sans" panose="020B0606030504020204" pitchFamily="34" charset="0"/>
              </a:rPr>
              <a:t>Define the </a:t>
            </a:r>
            <a:r>
              <a:rPr lang="en-GB" sz="2400" b="1" dirty="0" smtClean="0">
                <a:solidFill>
                  <a:srgbClr val="646464">
                    <a:lumMod val="65000"/>
                  </a:srgbClr>
                </a:solidFill>
                <a:ea typeface="Open Sans" panose="020B0606030504020204" pitchFamily="34" charset="0"/>
                <a:cs typeface="Open Sans" panose="020B0606030504020204" pitchFamily="34" charset="0"/>
              </a:rPr>
              <a:t>event variable </a:t>
            </a:r>
            <a:r>
              <a:rPr lang="en-GB" sz="2400" dirty="0" smtClean="0">
                <a:solidFill>
                  <a:srgbClr val="646464">
                    <a:lumMod val="65000"/>
                  </a:srgbClr>
                </a:solidFill>
                <a:ea typeface="Open Sans" panose="020B0606030504020204" pitchFamily="34" charset="0"/>
                <a:cs typeface="Open Sans" panose="020B0606030504020204" pitchFamily="34" charset="0"/>
              </a:rPr>
              <a:t>name you want to pass in:</a:t>
            </a:r>
            <a:endParaRPr lang="en-GB" sz="1950" dirty="0" smtClean="0">
              <a:solidFill>
                <a:srgbClr val="646464">
                  <a:lumMod val="65000"/>
                </a:srgbClr>
              </a:solidFill>
              <a:ea typeface="Open Sans" panose="020B0606030504020204" pitchFamily="34" charset="0"/>
              <a:cs typeface="Open Sans" panose="020B0606030504020204" pitchFamily="34" charset="0"/>
            </a:endParaRPr>
          </a:p>
          <a:p>
            <a:endParaRPr lang="en-GB" i="1" dirty="0">
              <a:solidFill>
                <a:srgbClr val="646464">
                  <a:lumMod val="65000"/>
                </a:srgbClr>
              </a:solidFill>
              <a:ea typeface="Open Sans" panose="020B0606030504020204" pitchFamily="34" charset="0"/>
              <a:cs typeface="Open Sans" panose="020B0606030504020204" pitchFamily="34" charset="0"/>
            </a:endParaRPr>
          </a:p>
          <a:p>
            <a:pPr marL="0" indent="0">
              <a:buFont typeface="Wingdings" panose="05000000000000000000" pitchFamily="2" charset="2"/>
              <a:buNone/>
            </a:pPr>
            <a:endParaRPr lang="en-GB" sz="2400" dirty="0" smtClean="0">
              <a:solidFill>
                <a:srgbClr val="646464">
                  <a:lumMod val="65000"/>
                </a:srgbClr>
              </a:solidFill>
              <a:ea typeface="Open Sans" panose="020B0606030504020204" pitchFamily="34" charset="0"/>
              <a:cs typeface="Open Sans" panose="020B0606030504020204" pitchFamily="34" charset="0"/>
            </a:endParaRPr>
          </a:p>
          <a:p>
            <a:pPr marL="342882" lvl="1" indent="0">
              <a:buFont typeface="Wingdings" panose="05000000000000000000" pitchFamily="2" charset="2"/>
              <a:buNone/>
            </a:pPr>
            <a:endParaRPr lang="en-GB" sz="2100" i="1" dirty="0">
              <a:solidFill>
                <a:srgbClr val="646464">
                  <a:lumMod val="65000"/>
                </a:srgbClr>
              </a:solidFill>
              <a:ea typeface="Open Sans" panose="020B0606030504020204" pitchFamily="34" charset="0"/>
              <a:cs typeface="Open Sans" panose="020B0606030504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371" y="2875225"/>
            <a:ext cx="4695825" cy="2962275"/>
          </a:xfrm>
          <a:prstGeom prst="rect">
            <a:avLst/>
          </a:prstGeom>
        </p:spPr>
      </p:pic>
    </p:spTree>
    <p:extLst>
      <p:ext uri="{BB962C8B-B14F-4D97-AF65-F5344CB8AC3E}">
        <p14:creationId xmlns:p14="http://schemas.microsoft.com/office/powerpoint/2010/main" val="327164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320" y="1150173"/>
            <a:ext cx="8647611" cy="661720"/>
          </a:xfrm>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The function header in code will need to be modified to accommodate the new parameter:</a:t>
            </a:r>
          </a:p>
        </p:txBody>
      </p:sp>
      <p:sp>
        <p:nvSpPr>
          <p:cNvPr id="7"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400" dirty="0" smtClean="0">
              <a:solidFill>
                <a:srgbClr val="646464"/>
              </a:solidFill>
            </a:endParaRPr>
          </a:p>
        </p:txBody>
      </p:sp>
      <p:sp>
        <p:nvSpPr>
          <p:cNvPr id="8" name="TextBox 7"/>
          <p:cNvSpPr txBox="1"/>
          <p:nvPr/>
        </p:nvSpPr>
        <p:spPr>
          <a:xfrm>
            <a:off x="6884127" y="1432779"/>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9" name="TextBox 8"/>
          <p:cNvSpPr txBox="1"/>
          <p:nvPr/>
        </p:nvSpPr>
        <p:spPr>
          <a:xfrm>
            <a:off x="6945307" y="3582641"/>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6" name="TextBox 5"/>
          <p:cNvSpPr txBox="1"/>
          <p:nvPr/>
        </p:nvSpPr>
        <p:spPr>
          <a:xfrm>
            <a:off x="1" y="2852498"/>
            <a:ext cx="9144000" cy="369332"/>
          </a:xfrm>
          <a:prstGeom prst="rect">
            <a:avLst/>
          </a:prstGeom>
          <a:noFill/>
        </p:spPr>
        <p:txBody>
          <a:bodyPr wrap="square" rtlCol="0" anchor="ctr" anchorCtr="0">
            <a:spAutoFit/>
          </a:bodyPr>
          <a:lstStyle/>
          <a:p>
            <a:pPr marL="0" lvl="3">
              <a:spcBef>
                <a:spcPct val="20000"/>
              </a:spcBef>
            </a:pPr>
            <a:r>
              <a:rPr lang="en-GB" dirty="0">
                <a:solidFill>
                  <a:srgbClr val="0000FF"/>
                </a:solidFill>
                <a:latin typeface="Calibri"/>
              </a:rPr>
              <a:t>public</a:t>
            </a:r>
            <a:r>
              <a:rPr lang="en-GB" dirty="0">
                <a:solidFill>
                  <a:srgbClr val="010000"/>
                </a:solidFill>
                <a:latin typeface="Calibri"/>
              </a:rPr>
              <a:t> </a:t>
            </a:r>
            <a:r>
              <a:rPr lang="en-GB" dirty="0">
                <a:solidFill>
                  <a:srgbClr val="0000FF"/>
                </a:solidFill>
                <a:latin typeface="Calibri"/>
              </a:rPr>
              <a:t>int</a:t>
            </a:r>
            <a:r>
              <a:rPr lang="en-GB" dirty="0">
                <a:solidFill>
                  <a:srgbClr val="010000"/>
                </a:solidFill>
                <a:latin typeface="Calibri"/>
              </a:rPr>
              <a:t> Run(</a:t>
            </a:r>
            <a:r>
              <a:rPr lang="en-GB" dirty="0">
                <a:solidFill>
                  <a:srgbClr val="0000FF"/>
                </a:solidFill>
                <a:latin typeface="Calibri"/>
              </a:rPr>
              <a:t>ref</a:t>
            </a:r>
            <a:r>
              <a:rPr lang="en-GB" dirty="0">
                <a:solidFill>
                  <a:srgbClr val="010000"/>
                </a:solidFill>
                <a:latin typeface="Calibri"/>
              </a:rPr>
              <a:t> </a:t>
            </a:r>
            <a:r>
              <a:rPr lang="en-GB" dirty="0" err="1">
                <a:solidFill>
                  <a:srgbClr val="010000"/>
                </a:solidFill>
                <a:latin typeface="Calibri"/>
              </a:rPr>
              <a:t>PreactorObj</a:t>
            </a:r>
            <a:r>
              <a:rPr lang="en-GB" dirty="0">
                <a:solidFill>
                  <a:srgbClr val="010000"/>
                </a:solidFill>
                <a:latin typeface="Calibri"/>
              </a:rPr>
              <a:t> </a:t>
            </a:r>
            <a:r>
              <a:rPr lang="en-GB" dirty="0" err="1">
                <a:solidFill>
                  <a:srgbClr val="010000"/>
                </a:solidFill>
                <a:latin typeface="Calibri"/>
              </a:rPr>
              <a:t>preactorComObject</a:t>
            </a:r>
            <a:r>
              <a:rPr lang="en-GB" dirty="0">
                <a:solidFill>
                  <a:srgbClr val="010000"/>
                </a:solidFill>
                <a:latin typeface="Calibri"/>
              </a:rPr>
              <a:t>, </a:t>
            </a:r>
            <a:r>
              <a:rPr lang="en-GB" dirty="0">
                <a:solidFill>
                  <a:srgbClr val="0000FF"/>
                </a:solidFill>
                <a:latin typeface="Calibri"/>
              </a:rPr>
              <a:t>ref</a:t>
            </a:r>
            <a:r>
              <a:rPr lang="en-GB" dirty="0">
                <a:solidFill>
                  <a:srgbClr val="010000"/>
                </a:solidFill>
                <a:latin typeface="Calibri"/>
              </a:rPr>
              <a:t> </a:t>
            </a:r>
            <a:r>
              <a:rPr lang="en-GB" dirty="0">
                <a:solidFill>
                  <a:srgbClr val="0000FF"/>
                </a:solidFill>
                <a:latin typeface="Calibri"/>
              </a:rPr>
              <a:t>object</a:t>
            </a:r>
            <a:r>
              <a:rPr lang="en-GB" dirty="0">
                <a:solidFill>
                  <a:srgbClr val="010000"/>
                </a:solidFill>
                <a:latin typeface="Calibri"/>
              </a:rPr>
              <a:t> </a:t>
            </a:r>
            <a:r>
              <a:rPr lang="en-GB" dirty="0" err="1">
                <a:solidFill>
                  <a:srgbClr val="010000"/>
                </a:solidFill>
                <a:latin typeface="Calibri"/>
              </a:rPr>
              <a:t>pespComObject</a:t>
            </a:r>
            <a:r>
              <a:rPr lang="en-GB" dirty="0">
                <a:solidFill>
                  <a:srgbClr val="010000"/>
                </a:solidFill>
                <a:latin typeface="Calibri"/>
              </a:rPr>
              <a:t>, </a:t>
            </a:r>
            <a:r>
              <a:rPr lang="en-GB" dirty="0">
                <a:solidFill>
                  <a:srgbClr val="0000FF"/>
                </a:solidFill>
                <a:latin typeface="Calibri"/>
              </a:rPr>
              <a:t>ref</a:t>
            </a:r>
            <a:r>
              <a:rPr lang="en-GB" dirty="0">
                <a:solidFill>
                  <a:srgbClr val="010000"/>
                </a:solidFill>
                <a:latin typeface="Calibri"/>
              </a:rPr>
              <a:t> </a:t>
            </a:r>
            <a:r>
              <a:rPr lang="en-GB" b="1" dirty="0" smtClean="0">
                <a:solidFill>
                  <a:srgbClr val="0000FF"/>
                </a:solidFill>
                <a:latin typeface="Calibri"/>
              </a:rPr>
              <a:t>int</a:t>
            </a:r>
            <a:r>
              <a:rPr lang="en-GB" dirty="0" smtClean="0">
                <a:solidFill>
                  <a:srgbClr val="010000"/>
                </a:solidFill>
                <a:latin typeface="Calibri"/>
              </a:rPr>
              <a:t> </a:t>
            </a:r>
            <a:r>
              <a:rPr lang="en-GB" b="1" dirty="0">
                <a:solidFill>
                  <a:srgbClr val="010000"/>
                </a:solidFill>
                <a:latin typeface="Calibri"/>
              </a:rPr>
              <a:t>recNo</a:t>
            </a:r>
            <a:r>
              <a:rPr lang="en-GB" u="sng" dirty="0">
                <a:solidFill>
                  <a:srgbClr val="010000"/>
                </a:solidFill>
                <a:latin typeface="Calibri"/>
              </a:rPr>
              <a:t>)</a:t>
            </a:r>
          </a:p>
        </p:txBody>
      </p:sp>
      <p:sp>
        <p:nvSpPr>
          <p:cNvPr id="10" name="TextBox 9"/>
          <p:cNvSpPr txBox="1"/>
          <p:nvPr/>
        </p:nvSpPr>
        <p:spPr>
          <a:xfrm>
            <a:off x="6532" y="5152301"/>
            <a:ext cx="9143999" cy="584775"/>
          </a:xfrm>
          <a:prstGeom prst="rect">
            <a:avLst/>
          </a:prstGeom>
          <a:noFill/>
        </p:spPr>
        <p:txBody>
          <a:bodyPr wrap="square" rtlCol="0">
            <a:spAutoFit/>
          </a:bodyPr>
          <a:lstStyle/>
          <a:p>
            <a:r>
              <a:rPr lang="en-GB" sz="1600" dirty="0">
                <a:solidFill>
                  <a:srgbClr val="0000FF"/>
                </a:solidFill>
                <a:latin typeface="Consolas"/>
              </a:rPr>
              <a:t>Public Function Run(</a:t>
            </a:r>
            <a:r>
              <a:rPr lang="en-GB" sz="1600" dirty="0" err="1">
                <a:solidFill>
                  <a:srgbClr val="0000FF"/>
                </a:solidFill>
                <a:latin typeface="Consolas"/>
              </a:rPr>
              <a:t>ByRef</a:t>
            </a:r>
            <a:r>
              <a:rPr lang="en-GB" sz="1600" dirty="0">
                <a:solidFill>
                  <a:srgbClr val="0000FF"/>
                </a:solidFill>
                <a:latin typeface="Consolas"/>
              </a:rPr>
              <a:t> </a:t>
            </a:r>
            <a:r>
              <a:rPr lang="en-GB" sz="1600" dirty="0" err="1">
                <a:solidFill>
                  <a:srgbClr val="0000FF"/>
                </a:solidFill>
                <a:latin typeface="Consolas"/>
              </a:rPr>
              <a:t>preactorComObject</a:t>
            </a:r>
            <a:r>
              <a:rPr lang="en-GB" sz="1600" dirty="0">
                <a:solidFill>
                  <a:srgbClr val="0000FF"/>
                </a:solidFill>
                <a:latin typeface="Consolas"/>
              </a:rPr>
              <a:t> As </a:t>
            </a:r>
            <a:r>
              <a:rPr lang="en-GB" sz="1600" dirty="0" err="1">
                <a:solidFill>
                  <a:srgbClr val="0000FF"/>
                </a:solidFill>
                <a:latin typeface="Consolas"/>
              </a:rPr>
              <a:t>PreactorObj</a:t>
            </a:r>
            <a:r>
              <a:rPr lang="en-GB" sz="1600" dirty="0">
                <a:solidFill>
                  <a:srgbClr val="0000FF"/>
                </a:solidFill>
                <a:latin typeface="Consolas"/>
              </a:rPr>
              <a:t>, </a:t>
            </a:r>
            <a:r>
              <a:rPr lang="en-GB" sz="1600" dirty="0" err="1">
                <a:solidFill>
                  <a:srgbClr val="0000FF"/>
                </a:solidFill>
                <a:latin typeface="Consolas"/>
              </a:rPr>
              <a:t>ByRef</a:t>
            </a:r>
            <a:r>
              <a:rPr lang="en-GB" sz="1600" dirty="0">
                <a:solidFill>
                  <a:srgbClr val="0000FF"/>
                </a:solidFill>
                <a:latin typeface="Consolas"/>
              </a:rPr>
              <a:t> </a:t>
            </a:r>
            <a:r>
              <a:rPr lang="en-GB" sz="1600" dirty="0" err="1">
                <a:solidFill>
                  <a:srgbClr val="0000FF"/>
                </a:solidFill>
                <a:latin typeface="Consolas"/>
              </a:rPr>
              <a:t>pespComObject</a:t>
            </a:r>
            <a:r>
              <a:rPr lang="en-GB" sz="1600" dirty="0">
                <a:solidFill>
                  <a:srgbClr val="0000FF"/>
                </a:solidFill>
                <a:latin typeface="Consolas"/>
              </a:rPr>
              <a:t> As Object, </a:t>
            </a:r>
            <a:r>
              <a:rPr lang="en-GB" sz="1600" b="1" dirty="0" err="1">
                <a:solidFill>
                  <a:srgbClr val="0000FF"/>
                </a:solidFill>
                <a:latin typeface="Consolas"/>
              </a:rPr>
              <a:t>ByRef</a:t>
            </a:r>
            <a:r>
              <a:rPr lang="en-GB" sz="1600" b="1" dirty="0">
                <a:solidFill>
                  <a:srgbClr val="0000FF"/>
                </a:solidFill>
                <a:latin typeface="Consolas"/>
              </a:rPr>
              <a:t> </a:t>
            </a:r>
            <a:r>
              <a:rPr lang="en-GB" sz="1600" b="1" dirty="0" smtClean="0">
                <a:solidFill>
                  <a:srgbClr val="0000FF"/>
                </a:solidFill>
                <a:latin typeface="Consolas"/>
              </a:rPr>
              <a:t>recNo As Integer) </a:t>
            </a:r>
            <a:r>
              <a:rPr lang="en-GB" sz="1600" dirty="0">
                <a:solidFill>
                  <a:srgbClr val="0000FF"/>
                </a:solidFill>
                <a:latin typeface="Consolas"/>
              </a:rPr>
              <a:t>As Integer</a:t>
            </a:r>
          </a:p>
        </p:txBody>
      </p:sp>
      <p:sp>
        <p:nvSpPr>
          <p:cNvPr id="13" name="Title 3"/>
          <p:cNvSpPr>
            <a:spLocks noGrp="1"/>
          </p:cNvSpPr>
          <p:nvPr>
            <p:ph type="title"/>
          </p:nvPr>
        </p:nvSpPr>
        <p:spPr>
          <a:xfrm>
            <a:off x="815529" y="599727"/>
            <a:ext cx="7477906" cy="534121"/>
          </a:xfrm>
        </p:spPr>
        <p:txBody>
          <a:bodyPr/>
          <a:lstStyle/>
          <a:p>
            <a:r>
              <a:rPr lang="en-GB" dirty="0" smtClean="0"/>
              <a:t>Workshop #2 – Help</a:t>
            </a:r>
            <a:endParaRPr lang="en-GB" dirty="0"/>
          </a:p>
        </p:txBody>
      </p:sp>
      <p:sp>
        <p:nvSpPr>
          <p:cNvPr id="11" name="Text Placeholder 4"/>
          <p:cNvSpPr txBox="1">
            <a:spLocks/>
          </p:cNvSpPr>
          <p:nvPr/>
        </p:nvSpPr>
        <p:spPr>
          <a:xfrm>
            <a:off x="178747" y="3212358"/>
            <a:ext cx="8971784"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i="1"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In C# the interface section will also need to modified</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12753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Writing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Data is written using the </a:t>
            </a:r>
            <a:r>
              <a:rPr lang="en-US" sz="2800" b="1" dirty="0" err="1" smtClean="0">
                <a:solidFill>
                  <a:srgbClr val="646464"/>
                </a:solidFill>
              </a:rPr>
              <a:t>WriteField</a:t>
            </a:r>
            <a:r>
              <a:rPr lang="en-US" sz="2800" dirty="0" smtClean="0">
                <a:solidFill>
                  <a:srgbClr val="646464"/>
                </a:solidFill>
              </a:rPr>
              <a:t> method, it takes the following parameters:</a:t>
            </a:r>
          </a:p>
          <a:p>
            <a:pPr marL="1014385" lvl="1" indent="-457200" defTabSz="914400">
              <a:spcBef>
                <a:spcPts val="1000"/>
              </a:spcBef>
              <a:buFont typeface="+mj-lt"/>
              <a:buAutoNum type="arabicPeriod"/>
              <a:defRPr/>
            </a:pPr>
            <a:r>
              <a:rPr lang="en-US" sz="2400" dirty="0" smtClean="0">
                <a:solidFill>
                  <a:srgbClr val="646464"/>
                </a:solidFill>
              </a:rPr>
              <a:t>Table Name</a:t>
            </a:r>
          </a:p>
          <a:p>
            <a:pPr marL="1014385" lvl="1" indent="-457200" defTabSz="914400">
              <a:spcBef>
                <a:spcPts val="1000"/>
              </a:spcBef>
              <a:buFont typeface="+mj-lt"/>
              <a:buAutoNum type="arabicPeriod"/>
              <a:defRPr/>
            </a:pPr>
            <a:r>
              <a:rPr lang="en-US" sz="2400" dirty="0" smtClean="0">
                <a:solidFill>
                  <a:srgbClr val="646464"/>
                </a:solidFill>
              </a:rPr>
              <a:t>Field Name</a:t>
            </a:r>
          </a:p>
          <a:p>
            <a:pPr marL="1014385" lvl="1" indent="-457200" defTabSz="914400">
              <a:spcBef>
                <a:spcPts val="1000"/>
              </a:spcBef>
              <a:buFont typeface="+mj-lt"/>
              <a:buAutoNum type="arabicPeriod"/>
              <a:defRPr/>
            </a:pPr>
            <a:r>
              <a:rPr lang="en-US" sz="2400" dirty="0" smtClean="0">
                <a:solidFill>
                  <a:srgbClr val="646464"/>
                </a:solidFill>
              </a:rPr>
              <a:t>Record Number</a:t>
            </a:r>
          </a:p>
          <a:p>
            <a:pPr marL="1014385" lvl="1" indent="-457200" defTabSz="914400">
              <a:spcBef>
                <a:spcPts val="1000"/>
              </a:spcBef>
              <a:buFont typeface="+mj-lt"/>
              <a:buAutoNum type="arabicPeriod"/>
              <a:defRPr/>
            </a:pPr>
            <a:r>
              <a:rPr lang="en-US" sz="2400" dirty="0" smtClean="0">
                <a:solidFill>
                  <a:srgbClr val="646464"/>
                </a:solidFill>
              </a:rPr>
              <a:t>Value (to be written)</a:t>
            </a:r>
          </a:p>
          <a:p>
            <a:pPr marL="714362" indent="-457200" defTabSz="914400">
              <a:spcBef>
                <a:spcPts val="1000"/>
              </a:spcBef>
              <a:defRPr/>
            </a:pPr>
            <a:r>
              <a:rPr lang="en-US" sz="2800" dirty="0" smtClean="0">
                <a:solidFill>
                  <a:srgbClr val="646464"/>
                </a:solidFill>
              </a:rPr>
              <a:t>It is up to you to ensure that the value being written is the correct data type</a:t>
            </a:r>
          </a:p>
        </p:txBody>
      </p:sp>
    </p:spTree>
    <p:extLst>
      <p:ext uri="{BB962C8B-B14F-4D97-AF65-F5344CB8AC3E}">
        <p14:creationId xmlns:p14="http://schemas.microsoft.com/office/powerpoint/2010/main" val="265536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Writing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There are also two methods for writing into matrix fields, depending on the field type:</a:t>
            </a:r>
          </a:p>
          <a:p>
            <a:pPr marL="714362" indent="-457200" defTabSz="914400">
              <a:spcBef>
                <a:spcPts val="1000"/>
              </a:spcBef>
              <a:defRPr/>
            </a:pPr>
            <a:r>
              <a:rPr lang="en-US" sz="2800" b="1" dirty="0" err="1" smtClean="0">
                <a:solidFill>
                  <a:srgbClr val="646464"/>
                </a:solidFill>
              </a:rPr>
              <a:t>WriteListField</a:t>
            </a:r>
            <a:r>
              <a:rPr lang="en-US" sz="2800" b="1" dirty="0" smtClean="0">
                <a:solidFill>
                  <a:srgbClr val="646464"/>
                </a:solidFill>
              </a:rPr>
              <a:t> </a:t>
            </a:r>
          </a:p>
          <a:p>
            <a:pPr marL="1014385" lvl="1" indent="-457200" defTabSz="914400">
              <a:spcBef>
                <a:spcPts val="1000"/>
              </a:spcBef>
              <a:defRPr/>
            </a:pPr>
            <a:r>
              <a:rPr lang="en-US" sz="2500" dirty="0" smtClean="0">
                <a:solidFill>
                  <a:srgbClr val="646464"/>
                </a:solidFill>
              </a:rPr>
              <a:t>Used for AUTOLIST matrix (1d)</a:t>
            </a:r>
          </a:p>
          <a:p>
            <a:pPr marL="714362" indent="-457200" defTabSz="914400">
              <a:spcBef>
                <a:spcPts val="1000"/>
              </a:spcBef>
              <a:defRPr/>
            </a:pPr>
            <a:r>
              <a:rPr lang="en-US" sz="2800" b="1" dirty="0" err="1" smtClean="0">
                <a:solidFill>
                  <a:srgbClr val="646464"/>
                </a:solidFill>
              </a:rPr>
              <a:t>WriteMatrixField</a:t>
            </a:r>
            <a:r>
              <a:rPr lang="en-US" sz="2800" b="1" dirty="0" smtClean="0">
                <a:solidFill>
                  <a:srgbClr val="646464"/>
                </a:solidFill>
              </a:rPr>
              <a:t> </a:t>
            </a:r>
          </a:p>
          <a:p>
            <a:pPr marL="1014385" lvl="1" indent="-457200" defTabSz="914400">
              <a:spcBef>
                <a:spcPts val="1000"/>
              </a:spcBef>
              <a:defRPr/>
            </a:pPr>
            <a:r>
              <a:rPr lang="en-US" sz="2500" dirty="0" smtClean="0">
                <a:solidFill>
                  <a:srgbClr val="646464"/>
                </a:solidFill>
              </a:rPr>
              <a:t>Used for AUTO DIMENSION fields (2d)</a:t>
            </a:r>
          </a:p>
        </p:txBody>
      </p:sp>
    </p:spTree>
    <p:extLst>
      <p:ext uri="{BB962C8B-B14F-4D97-AF65-F5344CB8AC3E}">
        <p14:creationId xmlns:p14="http://schemas.microsoft.com/office/powerpoint/2010/main" val="254217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Writing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Note that if you have changed any values in the fields which are referenced by any UPDATE REFERENCE classification on other fields, then you will need to call the </a:t>
            </a:r>
            <a:r>
              <a:rPr lang="en-US" sz="2800" b="1" dirty="0" err="1" smtClean="0">
                <a:solidFill>
                  <a:srgbClr val="646464"/>
                </a:solidFill>
              </a:rPr>
              <a:t>UpdateRecord</a:t>
            </a:r>
            <a:r>
              <a:rPr lang="en-US" sz="2800" dirty="0" smtClean="0">
                <a:solidFill>
                  <a:srgbClr val="646464"/>
                </a:solidFill>
              </a:rPr>
              <a:t>() method to refresh their values.</a:t>
            </a:r>
            <a:endParaRPr lang="en-US" sz="2500" dirty="0" smtClean="0">
              <a:solidFill>
                <a:srgbClr val="646464"/>
              </a:solidFill>
            </a:endParaRPr>
          </a:p>
        </p:txBody>
      </p:sp>
    </p:spTree>
    <p:extLst>
      <p:ext uri="{BB962C8B-B14F-4D97-AF65-F5344CB8AC3E}">
        <p14:creationId xmlns:p14="http://schemas.microsoft.com/office/powerpoint/2010/main" val="57428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Objects</a:t>
            </a:r>
            <a:endParaRPr lang="en-GB" dirty="0"/>
          </a:p>
        </p:txBody>
      </p:sp>
      <p:sp>
        <p:nvSpPr>
          <p:cNvPr id="3" name="Text Placeholder 2"/>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Preactor exposes two objects to the programmer:</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854720" y="2360908"/>
            <a:ext cx="3423018" cy="3060178"/>
          </a:xfrm>
          <a:prstGeom prst="rect">
            <a:avLst/>
          </a:prstGeom>
          <a:solidFill>
            <a:srgbClr val="E95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TextBox 6"/>
          <p:cNvSpPr txBox="1"/>
          <p:nvPr/>
        </p:nvSpPr>
        <p:spPr>
          <a:xfrm>
            <a:off x="1124451" y="3197950"/>
            <a:ext cx="2971889" cy="1477328"/>
          </a:xfrm>
          <a:prstGeom prst="rect">
            <a:avLst/>
          </a:prstGeom>
          <a:noFill/>
        </p:spPr>
        <p:txBody>
          <a:bodyPr wrap="square" lIns="0" tIns="0" rIns="0" bIns="0" rtlCol="0">
            <a:spAutoFit/>
          </a:bodyPr>
          <a:lstStyle/>
          <a:p>
            <a:r>
              <a:rPr lang="en-GB" sz="16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Interface that describes the methods and properties available for Preactor </a:t>
            </a:r>
            <a:endParaRPr lang="en-GB" sz="16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endParaRPr lang="en-GB"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The database object used for data manipulation I/O etc.</a:t>
            </a:r>
            <a:endParaRPr lang="es-HN"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p:nvSpPr>
        <p:spPr>
          <a:xfrm>
            <a:off x="4612468" y="2360908"/>
            <a:ext cx="3423018" cy="3060178"/>
          </a:xfrm>
          <a:prstGeom prst="rect">
            <a:avLst/>
          </a:prstGeom>
          <a:solidFill>
            <a:srgbClr val="00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 name="TextBox 22"/>
          <p:cNvSpPr txBox="1"/>
          <p:nvPr/>
        </p:nvSpPr>
        <p:spPr>
          <a:xfrm>
            <a:off x="1898577" y="2484422"/>
            <a:ext cx="1335303" cy="1099733"/>
          </a:xfrm>
          <a:prstGeom prst="rect">
            <a:avLst/>
          </a:prstGeom>
          <a:noFill/>
        </p:spPr>
        <p:txBody>
          <a:bodyPr wrap="none" lIns="0" tIns="0" rIns="0" bIns="0" rtlCol="0">
            <a:spAutoFit/>
          </a:bodyPr>
          <a:lstStyle/>
          <a:p>
            <a:r>
              <a:rPr lang="es-HN" sz="2400"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IPreactor</a:t>
            </a:r>
            <a:endParaRPr lang="es-HN" sz="2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p:cNvSpPr txBox="1"/>
          <p:nvPr/>
        </p:nvSpPr>
        <p:spPr>
          <a:xfrm>
            <a:off x="5205880" y="2467549"/>
            <a:ext cx="2236190" cy="369332"/>
          </a:xfrm>
          <a:prstGeom prst="rect">
            <a:avLst/>
          </a:prstGeom>
          <a:noFill/>
        </p:spPr>
        <p:txBody>
          <a:bodyPr wrap="none" lIns="0" tIns="0" rIns="0" bIns="0" rtlCol="0">
            <a:spAutoFit/>
          </a:bodyPr>
          <a:lstStyle/>
          <a:p>
            <a:r>
              <a:rPr lang="es-HN" sz="2400" b="1" dirty="0" err="1" smtClean="0">
                <a:solidFill>
                  <a:schemeClr val="bg2"/>
                </a:solidFill>
                <a:latin typeface="Open Sans" panose="020B0606030504020204" pitchFamily="34" charset="0"/>
                <a:ea typeface="Open Sans" panose="020B0606030504020204" pitchFamily="34" charset="0"/>
                <a:cs typeface="Open Sans" panose="020B0606030504020204" pitchFamily="34" charset="0"/>
              </a:rPr>
              <a:t>IPlanningboard</a:t>
            </a:r>
            <a:endParaRPr lang="es-HN" sz="2400" b="1"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p:cNvSpPr txBox="1"/>
          <p:nvPr/>
        </p:nvSpPr>
        <p:spPr>
          <a:xfrm>
            <a:off x="4838031" y="3197950"/>
            <a:ext cx="2971889" cy="1723549"/>
          </a:xfrm>
          <a:prstGeom prst="rect">
            <a:avLst/>
          </a:prstGeom>
          <a:noFill/>
        </p:spPr>
        <p:txBody>
          <a:bodyPr wrap="square" lIns="0" tIns="0" rIns="0" bIns="0" rtlCol="0">
            <a:spAutoFit/>
          </a:bodyPr>
          <a:lstStyle/>
          <a:p>
            <a:r>
              <a:rPr lang="en-GB" sz="1600" dirty="0">
                <a:solidFill>
                  <a:schemeClr val="bg2"/>
                </a:solidFill>
                <a:latin typeface="Open Sans" panose="020B0606030504020204" pitchFamily="34" charset="0"/>
                <a:ea typeface="Open Sans" panose="020B0606030504020204" pitchFamily="34" charset="0"/>
                <a:cs typeface="Open Sans" panose="020B0606030504020204" pitchFamily="34" charset="0"/>
              </a:rPr>
              <a:t>The Interface that describes the methods and properties available for </a:t>
            </a:r>
            <a:r>
              <a:rPr lang="en-GB" sz="16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the Planning Board</a:t>
            </a:r>
          </a:p>
          <a:p>
            <a:endParaRPr lang="en-GB"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r>
              <a:rPr lang="en-GB" sz="160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Represents the electronic planning board referenced in custom scheduling rules.</a:t>
            </a:r>
            <a:endParaRPr lang="es-HN" sz="16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696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Writing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The </a:t>
            </a:r>
            <a:r>
              <a:rPr lang="en-US" sz="2800" b="1" dirty="0" err="1" smtClean="0">
                <a:solidFill>
                  <a:srgbClr val="646464"/>
                </a:solidFill>
              </a:rPr>
              <a:t>EditRecord</a:t>
            </a:r>
            <a:r>
              <a:rPr lang="en-US" sz="2800" dirty="0" smtClean="0">
                <a:solidFill>
                  <a:srgbClr val="646464"/>
                </a:solidFill>
              </a:rPr>
              <a:t>() method can be used to display the dialog for any record, in any table</a:t>
            </a:r>
          </a:p>
          <a:p>
            <a:pPr marL="714362" indent="-457200" defTabSz="914400">
              <a:spcBef>
                <a:spcPts val="1000"/>
              </a:spcBef>
              <a:defRPr/>
            </a:pPr>
            <a:r>
              <a:rPr lang="en-US" sz="2800" dirty="0" smtClean="0">
                <a:solidFill>
                  <a:srgbClr val="646464"/>
                </a:solidFill>
              </a:rPr>
              <a:t>This can be useful for:</a:t>
            </a:r>
          </a:p>
          <a:p>
            <a:pPr marL="1014385" lvl="1" indent="-457200" defTabSz="914400">
              <a:spcBef>
                <a:spcPts val="1000"/>
              </a:spcBef>
              <a:defRPr/>
            </a:pPr>
            <a:r>
              <a:rPr lang="en-US" sz="2500" dirty="0" smtClean="0">
                <a:solidFill>
                  <a:srgbClr val="646464"/>
                </a:solidFill>
              </a:rPr>
              <a:t>Taking parameters for a custom scheduling rule</a:t>
            </a:r>
          </a:p>
          <a:p>
            <a:pPr marL="1014385" lvl="1" indent="-457200" defTabSz="914400">
              <a:spcBef>
                <a:spcPts val="1000"/>
              </a:spcBef>
              <a:defRPr/>
            </a:pPr>
            <a:r>
              <a:rPr lang="en-US" sz="2500" dirty="0" smtClean="0">
                <a:solidFill>
                  <a:srgbClr val="646464"/>
                </a:solidFill>
              </a:rPr>
              <a:t>Parameters for data management tools</a:t>
            </a:r>
          </a:p>
          <a:p>
            <a:pPr marL="1014385" lvl="1" indent="-457200" defTabSz="914400">
              <a:spcBef>
                <a:spcPts val="1000"/>
              </a:spcBef>
              <a:defRPr/>
            </a:pPr>
            <a:r>
              <a:rPr lang="en-US" sz="2500" dirty="0" smtClean="0">
                <a:solidFill>
                  <a:srgbClr val="646464"/>
                </a:solidFill>
              </a:rPr>
              <a:t>Editing underlying tables whilst in the sequencer</a:t>
            </a:r>
          </a:p>
          <a:p>
            <a:pPr marL="1014385" lvl="1" indent="-457200" defTabSz="914400">
              <a:spcBef>
                <a:spcPts val="1000"/>
              </a:spcBef>
              <a:defRPr/>
            </a:pPr>
            <a:endParaRPr lang="en-US" sz="2500" dirty="0" smtClean="0">
              <a:solidFill>
                <a:srgbClr val="646464"/>
              </a:solidFill>
            </a:endParaRPr>
          </a:p>
          <a:p>
            <a:pPr lvl="1" indent="0" defTabSz="914400">
              <a:spcBef>
                <a:spcPts val="1000"/>
              </a:spcBef>
              <a:buNone/>
              <a:defRPr/>
            </a:pPr>
            <a:endParaRPr lang="en-US" sz="2200" dirty="0" smtClean="0">
              <a:solidFill>
                <a:srgbClr val="646464"/>
              </a:solidFill>
            </a:endParaRPr>
          </a:p>
        </p:txBody>
      </p:sp>
    </p:spTree>
    <p:extLst>
      <p:ext uri="{BB962C8B-B14F-4D97-AF65-F5344CB8AC3E}">
        <p14:creationId xmlns:p14="http://schemas.microsoft.com/office/powerpoint/2010/main" val="92899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#3</a:t>
            </a:r>
            <a:endParaRPr lang="en-GB" dirty="0"/>
          </a:p>
        </p:txBody>
      </p:sp>
      <p:sp>
        <p:nvSpPr>
          <p:cNvPr id="5" name="Text Placeholder 4"/>
          <p:cNvSpPr>
            <a:spLocks noGrp="1"/>
          </p:cNvSpPr>
          <p:nvPr>
            <p:ph type="body" sz="quarter" idx="10"/>
          </p:nvPr>
        </p:nvSpPr>
        <p:spPr>
          <a:prstGeom prst="rect">
            <a:avLst/>
          </a:prstGeom>
        </p:spPr>
        <p:txBody>
          <a:bodyPr/>
          <a:lstStyle/>
          <a:p>
            <a:r>
              <a:rPr lang="en-GB" dirty="0" smtClean="0"/>
              <a:t>Read an operation’s Setup Time from the Products table, and then write it back to the orders record that was clicked on.</a:t>
            </a:r>
            <a:endParaRPr lang="en-GB" dirty="0"/>
          </a:p>
        </p:txBody>
      </p:sp>
      <p:pic>
        <p:nvPicPr>
          <p:cNvPr id="5126" name="Picture 6" descr="C:\Users\0kfw4x\AppData\Local\Microsoft\Windows\Temporary Internet Files\Content.IE5\2IME42F7\MC9004315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428" y="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79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#3</a:t>
            </a:r>
            <a:endParaRPr lang="en-GB" dirty="0"/>
          </a:p>
        </p:txBody>
      </p:sp>
      <p:sp>
        <p:nvSpPr>
          <p:cNvPr id="5" name="Text Placeholder 4"/>
          <p:cNvSpPr>
            <a:spLocks noGrp="1"/>
          </p:cNvSpPr>
          <p:nvPr>
            <p:ph type="body" sz="quarter" idx="10"/>
          </p:nvPr>
        </p:nvSpPr>
        <p:spPr/>
        <p:txBody>
          <a:bodyPr/>
          <a:lstStyle/>
          <a:p>
            <a:r>
              <a:rPr lang="en-GB" dirty="0" smtClean="0"/>
              <a:t>Lookup operation’s </a:t>
            </a:r>
            <a:r>
              <a:rPr lang="en-GB" dirty="0"/>
              <a:t>Setup Time from the Products table, and then write it back to the orders </a:t>
            </a:r>
            <a:r>
              <a:rPr lang="en-GB" dirty="0" smtClean="0"/>
              <a:t>record </a:t>
            </a:r>
            <a:r>
              <a:rPr lang="en-GB" dirty="0"/>
              <a:t>that was clicked on.</a:t>
            </a:r>
          </a:p>
        </p:txBody>
      </p:sp>
      <p:sp>
        <p:nvSpPr>
          <p:cNvPr id="7"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Build on Workshop 2 code</a:t>
            </a:r>
          </a:p>
          <a:p>
            <a:pPr marL="714362" indent="-457200" defTabSz="914400">
              <a:spcBef>
                <a:spcPts val="1000"/>
              </a:spcBef>
              <a:defRPr/>
            </a:pPr>
            <a:r>
              <a:rPr lang="en-US" sz="2800" dirty="0" smtClean="0">
                <a:solidFill>
                  <a:srgbClr val="646464"/>
                </a:solidFill>
              </a:rPr>
              <a:t>Retrieve the Setup Time from the products table, for the operation clicked on in the sequencer.</a:t>
            </a:r>
          </a:p>
          <a:p>
            <a:pPr marL="714362" indent="-457200" defTabSz="914400">
              <a:spcBef>
                <a:spcPts val="1000"/>
              </a:spcBef>
              <a:defRPr/>
            </a:pPr>
            <a:r>
              <a:rPr lang="en-US" sz="2800" dirty="0" smtClean="0">
                <a:solidFill>
                  <a:srgbClr val="646464"/>
                </a:solidFill>
              </a:rPr>
              <a:t>Write the string value back into the orders table (Notes field)</a:t>
            </a:r>
          </a:p>
          <a:p>
            <a:pPr marL="1014385" lvl="1" indent="-457200" defTabSz="914400">
              <a:spcBef>
                <a:spcPts val="1000"/>
              </a:spcBef>
              <a:defRPr/>
            </a:pPr>
            <a:r>
              <a:rPr lang="en-US" sz="2500" dirty="0" smtClean="0">
                <a:solidFill>
                  <a:srgbClr val="646464"/>
                </a:solidFill>
              </a:rPr>
              <a:t>Add the Notes field to the tooltip display for easier viewing</a:t>
            </a:r>
          </a:p>
        </p:txBody>
      </p:sp>
    </p:spTree>
    <p:extLst>
      <p:ext uri="{BB962C8B-B14F-4D97-AF65-F5344CB8AC3E}">
        <p14:creationId xmlns:p14="http://schemas.microsoft.com/office/powerpoint/2010/main" val="255477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#3 - Help</a:t>
            </a:r>
            <a:endParaRPr lang="en-GB" dirty="0"/>
          </a:p>
        </p:txBody>
      </p:sp>
      <p:sp>
        <p:nvSpPr>
          <p:cNvPr id="5" name="Text Placeholder 4"/>
          <p:cNvSpPr>
            <a:spLocks noGrp="1"/>
          </p:cNvSpPr>
          <p:nvPr>
            <p:ph type="body" sz="quarter" idx="10"/>
          </p:nvPr>
        </p:nvSpPr>
        <p:spPr/>
        <p:txBody>
          <a:bodyPr/>
          <a:lstStyle/>
          <a:p>
            <a:r>
              <a:rPr lang="en-GB" dirty="0"/>
              <a:t>Read an operation’s Setup Time from the Products table, and then write it back to the orders table record that was clicked on.</a:t>
            </a:r>
          </a:p>
        </p:txBody>
      </p:sp>
      <p:sp>
        <p:nvSpPr>
          <p:cNvPr id="7"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Read the Part No. field as a number</a:t>
            </a:r>
          </a:p>
          <a:p>
            <a:pPr marL="1014385" lvl="1" indent="-457200" defTabSz="914400">
              <a:spcBef>
                <a:spcPts val="1000"/>
              </a:spcBef>
              <a:defRPr/>
            </a:pPr>
            <a:r>
              <a:rPr lang="en-US" sz="2500" dirty="0" smtClean="0">
                <a:solidFill>
                  <a:srgbClr val="646464"/>
                </a:solidFill>
              </a:rPr>
              <a:t>Create a new </a:t>
            </a:r>
            <a:r>
              <a:rPr lang="en-US" sz="2500" dirty="0" err="1" smtClean="0">
                <a:solidFill>
                  <a:srgbClr val="646464"/>
                </a:solidFill>
              </a:rPr>
              <a:t>PrimaryKey</a:t>
            </a:r>
            <a:r>
              <a:rPr lang="en-US" sz="2500" dirty="0" smtClean="0">
                <a:solidFill>
                  <a:srgbClr val="646464"/>
                </a:solidFill>
              </a:rPr>
              <a:t> using this value</a:t>
            </a:r>
          </a:p>
          <a:p>
            <a:pPr marL="714362" indent="-457200" defTabSz="914400">
              <a:spcBef>
                <a:spcPts val="1000"/>
              </a:spcBef>
              <a:defRPr/>
            </a:pPr>
            <a:r>
              <a:rPr lang="en-US" sz="2800" dirty="0" smtClean="0">
                <a:solidFill>
                  <a:srgbClr val="646464"/>
                </a:solidFill>
              </a:rPr>
              <a:t>Use the primary key object (instead of the rec no.) to read the Setup Time field from the Products table</a:t>
            </a:r>
          </a:p>
          <a:p>
            <a:pPr marL="1014385" lvl="1" indent="-457200" defTabSz="914400">
              <a:spcBef>
                <a:spcPts val="1000"/>
              </a:spcBef>
              <a:defRPr/>
            </a:pPr>
            <a:r>
              <a:rPr lang="en-US" sz="2500" dirty="0" smtClean="0">
                <a:solidFill>
                  <a:srgbClr val="646464"/>
                </a:solidFill>
              </a:rPr>
              <a:t>Write this value back to the orders table (into Notes field of the record clicked on)</a:t>
            </a:r>
          </a:p>
        </p:txBody>
      </p:sp>
    </p:spTree>
    <p:extLst>
      <p:ext uri="{BB962C8B-B14F-4D97-AF65-F5344CB8AC3E}">
        <p14:creationId xmlns:p14="http://schemas.microsoft.com/office/powerpoint/2010/main" val="132361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Creating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Use the </a:t>
            </a:r>
            <a:r>
              <a:rPr lang="en-US" sz="2800" b="1" dirty="0" smtClean="0">
                <a:solidFill>
                  <a:srgbClr val="646464"/>
                </a:solidFill>
              </a:rPr>
              <a:t>.</a:t>
            </a:r>
            <a:r>
              <a:rPr lang="en-US" sz="2800" b="1" dirty="0" err="1" smtClean="0">
                <a:solidFill>
                  <a:srgbClr val="646464"/>
                </a:solidFill>
              </a:rPr>
              <a:t>CreateRecord</a:t>
            </a:r>
            <a:r>
              <a:rPr lang="en-US" sz="2800" b="1" dirty="0" smtClean="0">
                <a:solidFill>
                  <a:srgbClr val="646464"/>
                </a:solidFill>
              </a:rPr>
              <a:t> </a:t>
            </a:r>
            <a:r>
              <a:rPr lang="en-US" sz="2800" dirty="0" smtClean="0">
                <a:solidFill>
                  <a:srgbClr val="646464"/>
                </a:solidFill>
              </a:rPr>
              <a:t>method to create a new record in any Preactor table</a:t>
            </a:r>
          </a:p>
          <a:p>
            <a:pPr marL="714362" indent="-457200" defTabSz="914400">
              <a:spcBef>
                <a:spcPts val="1000"/>
              </a:spcBef>
              <a:defRPr/>
            </a:pPr>
            <a:r>
              <a:rPr lang="en-US" sz="2800" dirty="0" smtClean="0">
                <a:solidFill>
                  <a:srgbClr val="646464"/>
                </a:solidFill>
              </a:rPr>
              <a:t>Parameters</a:t>
            </a:r>
            <a:endParaRPr lang="en-US" sz="2500" dirty="0" smtClean="0">
              <a:solidFill>
                <a:srgbClr val="646464"/>
              </a:solidFill>
            </a:endParaRPr>
          </a:p>
          <a:p>
            <a:pPr marL="1014385" lvl="1" indent="-457200" defTabSz="914400">
              <a:spcBef>
                <a:spcPts val="1000"/>
              </a:spcBef>
              <a:defRPr/>
            </a:pPr>
            <a:r>
              <a:rPr lang="en-US" sz="2500" dirty="0" smtClean="0">
                <a:solidFill>
                  <a:srgbClr val="646464"/>
                </a:solidFill>
              </a:rPr>
              <a:t>Format Name</a:t>
            </a:r>
          </a:p>
          <a:p>
            <a:pPr marL="1014385" lvl="1" indent="-457200" defTabSz="914400">
              <a:spcBef>
                <a:spcPts val="1000"/>
              </a:spcBef>
              <a:defRPr/>
            </a:pPr>
            <a:r>
              <a:rPr lang="en-US" sz="2500" dirty="0" smtClean="0">
                <a:solidFill>
                  <a:srgbClr val="646464"/>
                </a:solidFill>
              </a:rPr>
              <a:t>Insert Point (optional)</a:t>
            </a:r>
          </a:p>
          <a:p>
            <a:pPr marL="1014385" lvl="1" indent="-457200" defTabSz="914400">
              <a:spcBef>
                <a:spcPts val="1000"/>
              </a:spcBef>
              <a:defRPr/>
            </a:pPr>
            <a:r>
              <a:rPr lang="en-US" sz="2500" dirty="0" smtClean="0">
                <a:solidFill>
                  <a:srgbClr val="646464"/>
                </a:solidFill>
              </a:rPr>
              <a:t>Example C#:</a:t>
            </a:r>
          </a:p>
          <a:p>
            <a:pPr marL="1357268" lvl="2" indent="-457200" defTabSz="914400">
              <a:spcBef>
                <a:spcPts val="1000"/>
              </a:spcBef>
              <a:defRPr/>
            </a:pPr>
            <a:r>
              <a:rPr lang="en-GB" sz="2000" dirty="0">
                <a:solidFill>
                  <a:srgbClr val="0000FF"/>
                </a:solidFill>
              </a:rPr>
              <a:t>var </a:t>
            </a:r>
            <a:r>
              <a:rPr lang="en-GB" sz="2000" dirty="0" err="1"/>
              <a:t>newRecordNo</a:t>
            </a:r>
            <a:r>
              <a:rPr lang="en-GB" sz="2000" dirty="0"/>
              <a:t> = </a:t>
            </a:r>
            <a:r>
              <a:rPr lang="en-GB" sz="2000" dirty="0" err="1"/>
              <a:t>preactor.CreateRecord</a:t>
            </a:r>
            <a:r>
              <a:rPr lang="en-GB" sz="2000" dirty="0"/>
              <a:t>(“Orders”);</a:t>
            </a:r>
          </a:p>
          <a:p>
            <a:pPr marL="1357268" lvl="2" indent="-457200" defTabSz="914400">
              <a:spcBef>
                <a:spcPts val="1000"/>
              </a:spcBef>
              <a:defRPr/>
            </a:pPr>
            <a:endParaRPr lang="en-US" sz="2350" dirty="0" smtClean="0">
              <a:solidFill>
                <a:srgbClr val="646464"/>
              </a:solidFill>
            </a:endParaRPr>
          </a:p>
          <a:p>
            <a:pPr marL="1357268" lvl="2" indent="-457200" defTabSz="914400">
              <a:spcBef>
                <a:spcPts val="1000"/>
              </a:spcBef>
              <a:defRPr/>
            </a:pPr>
            <a:endParaRPr lang="en-US" sz="2350" dirty="0" smtClean="0">
              <a:solidFill>
                <a:srgbClr val="646464"/>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398257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Creating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4"/>
            <a:ext cx="8268788"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GB" sz="2800" dirty="0" smtClean="0">
                <a:solidFill>
                  <a:srgbClr val="646464"/>
                </a:solidFill>
              </a:rPr>
              <a:t>Once you have created the new record, you have two choices for how to populated it with data</a:t>
            </a:r>
          </a:p>
          <a:p>
            <a:pPr marL="1014385" lvl="1" indent="-457200" defTabSz="914400">
              <a:spcBef>
                <a:spcPts val="1000"/>
              </a:spcBef>
              <a:defRPr/>
            </a:pPr>
            <a:r>
              <a:rPr lang="en-GB" sz="2400" b="1" dirty="0" smtClean="0">
                <a:solidFill>
                  <a:srgbClr val="646464"/>
                </a:solidFill>
              </a:rPr>
              <a:t>Individually </a:t>
            </a:r>
            <a:r>
              <a:rPr lang="en-GB" sz="2400" dirty="0" smtClean="0">
                <a:solidFill>
                  <a:srgbClr val="646464"/>
                </a:solidFill>
              </a:rPr>
              <a:t>populate each field using </a:t>
            </a:r>
            <a:r>
              <a:rPr lang="en-GB" sz="2400" b="1" dirty="0" smtClean="0">
                <a:solidFill>
                  <a:srgbClr val="646464"/>
                </a:solidFill>
              </a:rPr>
              <a:t>.</a:t>
            </a:r>
            <a:r>
              <a:rPr lang="en-GB" sz="2400" b="1" dirty="0" err="1" smtClean="0">
                <a:solidFill>
                  <a:srgbClr val="646464"/>
                </a:solidFill>
              </a:rPr>
              <a:t>WriteField</a:t>
            </a:r>
            <a:r>
              <a:rPr lang="en-GB" sz="2400" b="1" dirty="0" smtClean="0">
                <a:solidFill>
                  <a:srgbClr val="646464"/>
                </a:solidFill>
              </a:rPr>
              <a:t>() </a:t>
            </a:r>
            <a:r>
              <a:rPr lang="en-GB" sz="2400" dirty="0" smtClean="0">
                <a:solidFill>
                  <a:srgbClr val="646464"/>
                </a:solidFill>
              </a:rPr>
              <a:t>method</a:t>
            </a:r>
          </a:p>
          <a:p>
            <a:pPr marL="1014385" lvl="1" indent="-457200" defTabSz="914400">
              <a:spcBef>
                <a:spcPts val="1000"/>
              </a:spcBef>
              <a:defRPr/>
            </a:pPr>
            <a:r>
              <a:rPr lang="en-GB" sz="2400" dirty="0" smtClean="0">
                <a:solidFill>
                  <a:srgbClr val="646464"/>
                </a:solidFill>
              </a:rPr>
              <a:t>Use the </a:t>
            </a:r>
            <a:r>
              <a:rPr lang="en-GB" sz="2400" b="1" dirty="0" smtClean="0">
                <a:solidFill>
                  <a:srgbClr val="646464"/>
                </a:solidFill>
              </a:rPr>
              <a:t>.</a:t>
            </a:r>
            <a:r>
              <a:rPr lang="en-GB" sz="2400" b="1" dirty="0" err="1" smtClean="0">
                <a:solidFill>
                  <a:srgbClr val="646464"/>
                </a:solidFill>
              </a:rPr>
              <a:t>CopyRecord</a:t>
            </a:r>
            <a:r>
              <a:rPr lang="en-GB" sz="2400" b="1" dirty="0" smtClean="0">
                <a:solidFill>
                  <a:srgbClr val="646464"/>
                </a:solidFill>
              </a:rPr>
              <a:t>() </a:t>
            </a:r>
            <a:r>
              <a:rPr lang="en-GB" sz="2400" dirty="0" smtClean="0">
                <a:solidFill>
                  <a:srgbClr val="646464"/>
                </a:solidFill>
              </a:rPr>
              <a:t>method a similar record, and then update only the data that is different</a:t>
            </a:r>
            <a:endParaRPr lang="en-GB" sz="2400" dirty="0">
              <a:solidFill>
                <a:srgbClr val="646464"/>
              </a:solidFill>
            </a:endParaRPr>
          </a:p>
          <a:p>
            <a:pPr marL="1357268" lvl="2" indent="-457200" defTabSz="914400">
              <a:spcBef>
                <a:spcPts val="1000"/>
              </a:spcBef>
              <a:defRPr/>
            </a:pPr>
            <a:endParaRPr lang="en-US" sz="2350" dirty="0" smtClean="0">
              <a:solidFill>
                <a:srgbClr val="646464"/>
              </a:solidFill>
            </a:endParaRPr>
          </a:p>
          <a:p>
            <a:pPr marL="1357268" lvl="2" indent="-457200" defTabSz="914400">
              <a:spcBef>
                <a:spcPts val="1000"/>
              </a:spcBef>
              <a:defRPr/>
            </a:pPr>
            <a:endParaRPr lang="en-US" sz="2350" dirty="0" smtClean="0">
              <a:solidFill>
                <a:srgbClr val="646464"/>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10028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Data Manipulation – Creating Data</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2024743"/>
            <a:ext cx="8268788" cy="415398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Adding items to an AUTOLIST field requires the use of two methods</a:t>
            </a:r>
          </a:p>
          <a:p>
            <a:pPr marL="1014385" lvl="1" indent="-457200" defTabSz="914400">
              <a:spcBef>
                <a:spcPts val="1000"/>
              </a:spcBef>
              <a:defRPr/>
            </a:pPr>
            <a:r>
              <a:rPr lang="en-US" sz="2500" dirty="0" smtClean="0">
                <a:solidFill>
                  <a:srgbClr val="646464"/>
                </a:solidFill>
              </a:rPr>
              <a:t>.</a:t>
            </a:r>
            <a:r>
              <a:rPr lang="en-US" sz="2400" b="1" dirty="0" err="1" smtClean="0">
                <a:solidFill>
                  <a:srgbClr val="646464"/>
                </a:solidFill>
              </a:rPr>
              <a:t>MatrixFieldSize</a:t>
            </a:r>
            <a:r>
              <a:rPr lang="en-US" sz="2400" dirty="0" smtClean="0">
                <a:solidFill>
                  <a:srgbClr val="646464"/>
                </a:solidFill>
              </a:rPr>
              <a:t> – Retrieves the current array 			  size</a:t>
            </a:r>
          </a:p>
          <a:p>
            <a:pPr marL="1014385" lvl="1" indent="-457200" defTabSz="914400">
              <a:spcBef>
                <a:spcPts val="1000"/>
              </a:spcBef>
              <a:defRPr/>
            </a:pPr>
            <a:r>
              <a:rPr lang="en-US" sz="2400" dirty="0" smtClean="0">
                <a:solidFill>
                  <a:srgbClr val="646464"/>
                </a:solidFill>
              </a:rPr>
              <a:t>.</a:t>
            </a:r>
            <a:r>
              <a:rPr lang="en-US" sz="2400" b="1" dirty="0" err="1" smtClean="0">
                <a:solidFill>
                  <a:srgbClr val="646464"/>
                </a:solidFill>
              </a:rPr>
              <a:t>SetAutoListSize</a:t>
            </a:r>
            <a:r>
              <a:rPr lang="en-US" sz="2400" dirty="0" smtClean="0">
                <a:solidFill>
                  <a:srgbClr val="646464"/>
                </a:solidFill>
              </a:rPr>
              <a:t> – Resizes an AUTOLIST field</a:t>
            </a:r>
          </a:p>
          <a:p>
            <a:pPr marL="714362" indent="-457200" defTabSz="914400">
              <a:spcBef>
                <a:spcPts val="1000"/>
              </a:spcBef>
              <a:defRPr/>
            </a:pPr>
            <a:r>
              <a:rPr lang="en-US" sz="2700" dirty="0" smtClean="0">
                <a:solidFill>
                  <a:srgbClr val="646464"/>
                </a:solidFill>
              </a:rPr>
              <a:t>In order to add items to the start or middle of a AUTOLIST you must:</a:t>
            </a:r>
          </a:p>
          <a:p>
            <a:pPr marL="685765" lvl="2" indent="0">
              <a:buNone/>
            </a:pPr>
            <a:r>
              <a:rPr lang="en-GB" sz="1600" dirty="0"/>
              <a:t>Create a list object in code to store the new correctly sorted auto list items in (see code sample in reading data section)</a:t>
            </a:r>
          </a:p>
          <a:p>
            <a:pPr marL="685765" lvl="2" indent="0">
              <a:buNone/>
            </a:pPr>
            <a:r>
              <a:rPr lang="en-GB" sz="1600" dirty="0"/>
              <a:t>rewrite the entire matrix from the list object</a:t>
            </a:r>
          </a:p>
          <a:p>
            <a:pPr lvl="3"/>
            <a:r>
              <a:rPr lang="en-GB" sz="1600" dirty="0"/>
              <a:t>If the AUTO LIST field has any ASSOCIATED fields they also need adding to the List object by making it List of  Structures</a:t>
            </a:r>
          </a:p>
          <a:p>
            <a:pPr marL="1357268" lvl="2" indent="-457200" defTabSz="914400">
              <a:spcBef>
                <a:spcPts val="1000"/>
              </a:spcBef>
              <a:defRPr/>
            </a:pPr>
            <a:endParaRPr lang="en-US" sz="2350" dirty="0" smtClean="0">
              <a:solidFill>
                <a:srgbClr val="646464"/>
              </a:solidFill>
            </a:endParaRPr>
          </a:p>
          <a:p>
            <a:pPr marL="1357268" lvl="2" indent="-457200" defTabSz="914400">
              <a:spcBef>
                <a:spcPts val="1000"/>
              </a:spcBef>
              <a:defRPr/>
            </a:pPr>
            <a:endParaRPr lang="en-US" sz="2350" dirty="0" smtClean="0">
              <a:solidFill>
                <a:srgbClr val="646464"/>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100282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#4</a:t>
            </a:r>
            <a:endParaRPr lang="en-GB" dirty="0"/>
          </a:p>
        </p:txBody>
      </p:sp>
      <p:sp>
        <p:nvSpPr>
          <p:cNvPr id="5" name="Text Placeholder 4"/>
          <p:cNvSpPr>
            <a:spLocks noGrp="1"/>
          </p:cNvSpPr>
          <p:nvPr>
            <p:ph type="body" sz="quarter" idx="10"/>
          </p:nvPr>
        </p:nvSpPr>
        <p:spPr>
          <a:xfrm>
            <a:off x="442916" y="5547553"/>
            <a:ext cx="6635520" cy="996937"/>
          </a:xfrm>
          <a:prstGeom prst="rect">
            <a:avLst/>
          </a:prstGeom>
        </p:spPr>
        <p:txBody>
          <a:bodyPr/>
          <a:lstStyle/>
          <a:p>
            <a:r>
              <a:rPr lang="en-GB" dirty="0" smtClean="0"/>
              <a:t>Create a new works order in Orders table for the same product that is right-clicked on.  Then present the dialog to the user for manual editing.</a:t>
            </a:r>
            <a:endParaRPr lang="en-GB" dirty="0"/>
          </a:p>
        </p:txBody>
      </p:sp>
      <p:pic>
        <p:nvPicPr>
          <p:cNvPr id="5126" name="Picture 6" descr="C:\Users\0kfw4x\AppData\Local\Microsoft\Windows\Temporary Internet Files\Content.IE5\2IME42F7\MC9004315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428" y="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8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#4</a:t>
            </a:r>
            <a:endParaRPr lang="en-GB" dirty="0"/>
          </a:p>
        </p:txBody>
      </p:sp>
      <p:sp>
        <p:nvSpPr>
          <p:cNvPr id="5" name="Text Placeholder 4"/>
          <p:cNvSpPr>
            <a:spLocks noGrp="1"/>
          </p:cNvSpPr>
          <p:nvPr>
            <p:ph type="body" sz="quarter" idx="10"/>
          </p:nvPr>
        </p:nvSpPr>
        <p:spPr>
          <a:xfrm>
            <a:off x="815123" y="1150173"/>
            <a:ext cx="7478315" cy="1279518"/>
          </a:xfrm>
        </p:spPr>
        <p:txBody>
          <a:bodyPr/>
          <a:lstStyle/>
          <a:p>
            <a:r>
              <a:rPr lang="en-GB" dirty="0" smtClean="0"/>
              <a:t>The user right clicks on an operation in the sequencer and runs a custom action.  </a:t>
            </a:r>
          </a:p>
          <a:p>
            <a:r>
              <a:rPr lang="en-GB" dirty="0" smtClean="0"/>
              <a:t>The custom Action creates a new WO for the same product and presents the dialog to user to enter further details (order no. etc.).</a:t>
            </a:r>
          </a:p>
          <a:p>
            <a:endParaRPr lang="en-GB" dirty="0"/>
          </a:p>
        </p:txBody>
      </p:sp>
      <p:sp>
        <p:nvSpPr>
          <p:cNvPr id="7" name="Text Placeholder 1"/>
          <p:cNvSpPr txBox="1">
            <a:spLocks/>
          </p:cNvSpPr>
          <p:nvPr/>
        </p:nvSpPr>
        <p:spPr>
          <a:xfrm>
            <a:off x="444138" y="2429691"/>
            <a:ext cx="8268788" cy="359228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b="1" dirty="0" smtClean="0">
                <a:solidFill>
                  <a:srgbClr val="646464"/>
                </a:solidFill>
              </a:rPr>
              <a:t>.</a:t>
            </a:r>
            <a:r>
              <a:rPr lang="en-US" sz="2800" dirty="0" err="1" smtClean="0">
                <a:solidFill>
                  <a:srgbClr val="646464"/>
                </a:solidFill>
              </a:rPr>
              <a:t>EditRecord</a:t>
            </a:r>
            <a:r>
              <a:rPr lang="en-US" sz="2800" dirty="0" smtClean="0">
                <a:solidFill>
                  <a:srgbClr val="646464"/>
                </a:solidFill>
              </a:rPr>
              <a:t> will present the dialog to the user</a:t>
            </a:r>
          </a:p>
          <a:p>
            <a:pPr marL="714362" indent="-457200" defTabSz="914400">
              <a:spcBef>
                <a:spcPts val="1000"/>
              </a:spcBef>
              <a:defRPr/>
            </a:pPr>
            <a:r>
              <a:rPr lang="en-US" sz="2800" dirty="0" smtClean="0">
                <a:solidFill>
                  <a:srgbClr val="646464"/>
                </a:solidFill>
              </a:rPr>
              <a:t>Update the bar tool selection etc. by adding a final line to your PESP script</a:t>
            </a:r>
          </a:p>
          <a:p>
            <a:pPr marL="1014385" lvl="1" indent="-457200" defTabSz="914400">
              <a:spcBef>
                <a:spcPts val="1000"/>
              </a:spcBef>
              <a:defRPr/>
            </a:pPr>
            <a:r>
              <a:rPr lang="en-US" sz="2500" dirty="0" smtClean="0">
                <a:solidFill>
                  <a:srgbClr val="646464"/>
                </a:solidFill>
              </a:rPr>
              <a:t>Call the ‘Update Bar Tool’ custom action</a:t>
            </a:r>
          </a:p>
        </p:txBody>
      </p:sp>
    </p:spTree>
    <p:extLst>
      <p:ext uri="{BB962C8B-B14F-4D97-AF65-F5344CB8AC3E}">
        <p14:creationId xmlns:p14="http://schemas.microsoft.com/office/powerpoint/2010/main" val="8133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Locating Data in Preactor using </a:t>
            </a:r>
            <a:r>
              <a:rPr lang="en-GB" dirty="0" err="1" smtClean="0">
                <a:solidFill>
                  <a:srgbClr val="646464">
                    <a:lumMod val="65000"/>
                  </a:srgbClr>
                </a:solidFill>
                <a:ea typeface="Open Sans" panose="020B0606030504020204" pitchFamily="34" charset="0"/>
                <a:cs typeface="Open Sans" panose="020B0606030504020204" pitchFamily="34" charset="0"/>
              </a:rPr>
              <a:t>FindMatchingRecord</a:t>
            </a:r>
            <a:r>
              <a:rPr lang="en-GB" dirty="0" smtClean="0">
                <a:solidFill>
                  <a:srgbClr val="646464">
                    <a:lumMod val="65000"/>
                  </a:srgbClr>
                </a:solidFill>
                <a:ea typeface="Open Sans" panose="020B0606030504020204" pitchFamily="34" charset="0"/>
                <a:cs typeface="Open Sans" panose="020B0606030504020204" pitchFamily="34" charset="0"/>
              </a:rPr>
              <a:t> method</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1632857"/>
            <a:ext cx="8268788" cy="4545873"/>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400" dirty="0" smtClean="0">
                <a:solidFill>
                  <a:srgbClr val="646464"/>
                </a:solidFill>
              </a:rPr>
              <a:t>The API supplies the method .</a:t>
            </a:r>
            <a:r>
              <a:rPr lang="en-US" sz="2400" b="1" dirty="0" err="1" smtClean="0">
                <a:solidFill>
                  <a:srgbClr val="646464"/>
                </a:solidFill>
              </a:rPr>
              <a:t>FindMatchingRecord</a:t>
            </a:r>
            <a:r>
              <a:rPr lang="en-US" sz="2400" b="1" dirty="0" smtClean="0">
                <a:solidFill>
                  <a:srgbClr val="646464"/>
                </a:solidFill>
              </a:rPr>
              <a:t> </a:t>
            </a:r>
            <a:r>
              <a:rPr lang="en-US" sz="2400" dirty="0" smtClean="0">
                <a:solidFill>
                  <a:srgbClr val="646464"/>
                </a:solidFill>
              </a:rPr>
              <a:t>and parameters are:</a:t>
            </a:r>
          </a:p>
          <a:p>
            <a:pPr marL="1014385" lvl="1" indent="-457200" defTabSz="914400">
              <a:spcBef>
                <a:spcPts val="1000"/>
              </a:spcBef>
              <a:buFont typeface="+mj-lt"/>
              <a:buAutoNum type="arabicPeriod"/>
              <a:defRPr/>
            </a:pPr>
            <a:r>
              <a:rPr lang="en-US" sz="2400" i="1" dirty="0" smtClean="0">
                <a:solidFill>
                  <a:srgbClr val="646464"/>
                </a:solidFill>
              </a:rPr>
              <a:t>Format Name</a:t>
            </a:r>
          </a:p>
          <a:p>
            <a:pPr marL="1014385" lvl="1" indent="-457200" defTabSz="914400">
              <a:spcBef>
                <a:spcPts val="1000"/>
              </a:spcBef>
              <a:buFont typeface="+mj-lt"/>
              <a:buAutoNum type="arabicPeriod"/>
              <a:defRPr/>
            </a:pPr>
            <a:r>
              <a:rPr lang="en-US" sz="2400" i="1" dirty="0" smtClean="0">
                <a:solidFill>
                  <a:srgbClr val="646464"/>
                </a:solidFill>
              </a:rPr>
              <a:t>Field Name</a:t>
            </a:r>
          </a:p>
          <a:p>
            <a:pPr marL="1014385" lvl="1" indent="-457200" defTabSz="914400">
              <a:spcBef>
                <a:spcPts val="1000"/>
              </a:spcBef>
              <a:buFont typeface="+mj-lt"/>
              <a:buAutoNum type="arabicPeriod"/>
              <a:defRPr/>
            </a:pPr>
            <a:r>
              <a:rPr lang="en-US" sz="2400" i="1" dirty="0" smtClean="0">
                <a:solidFill>
                  <a:srgbClr val="646464"/>
                </a:solidFill>
              </a:rPr>
              <a:t>Record No. – start point for the search</a:t>
            </a:r>
          </a:p>
          <a:p>
            <a:pPr marL="1357268" lvl="2" indent="-457200" defTabSz="914400">
              <a:spcBef>
                <a:spcPts val="1000"/>
              </a:spcBef>
              <a:defRPr/>
            </a:pPr>
            <a:r>
              <a:rPr lang="en-US" sz="2250" dirty="0" smtClean="0">
                <a:solidFill>
                  <a:srgbClr val="646464"/>
                </a:solidFill>
              </a:rPr>
              <a:t>Is not inclusive of the record number passed</a:t>
            </a:r>
          </a:p>
          <a:p>
            <a:pPr marL="1014385" lvl="1" indent="-457200" defTabSz="914400">
              <a:spcBef>
                <a:spcPts val="1000"/>
              </a:spcBef>
              <a:buFont typeface="+mj-lt"/>
              <a:buAutoNum type="arabicPeriod"/>
              <a:defRPr/>
            </a:pPr>
            <a:r>
              <a:rPr lang="en-US" sz="2400" i="1" dirty="0" smtClean="0">
                <a:solidFill>
                  <a:srgbClr val="646464"/>
                </a:solidFill>
              </a:rPr>
              <a:t>Value – the value to match on</a:t>
            </a:r>
          </a:p>
          <a:p>
            <a:pPr marL="1014385" lvl="1" indent="-457200" defTabSz="914400">
              <a:spcBef>
                <a:spcPts val="1000"/>
              </a:spcBef>
              <a:buFont typeface="+mj-lt"/>
              <a:buAutoNum type="arabicPeriod"/>
              <a:defRPr/>
            </a:pPr>
            <a:r>
              <a:rPr lang="en-US" sz="2400" i="1" dirty="0" smtClean="0">
                <a:solidFill>
                  <a:srgbClr val="646464"/>
                </a:solidFill>
              </a:rPr>
              <a:t>Direction (optional)</a:t>
            </a:r>
          </a:p>
          <a:p>
            <a:pPr marL="714362" indent="-457200" defTabSz="914400">
              <a:spcBef>
                <a:spcPts val="1000"/>
              </a:spcBef>
              <a:defRPr/>
            </a:pPr>
            <a:r>
              <a:rPr lang="en-US" sz="2400" dirty="0" smtClean="0">
                <a:solidFill>
                  <a:srgbClr val="646464"/>
                </a:solidFill>
              </a:rPr>
              <a:t>Returns the Rec No. of the first matching record</a:t>
            </a:r>
          </a:p>
          <a:p>
            <a:pPr marL="714362" indent="-457200" defTabSz="914400">
              <a:spcBef>
                <a:spcPts val="1000"/>
              </a:spcBef>
              <a:defRPr/>
            </a:pPr>
            <a:r>
              <a:rPr lang="en-US" sz="2000" dirty="0" smtClean="0">
                <a:solidFill>
                  <a:srgbClr val="646464"/>
                </a:solidFill>
              </a:rPr>
              <a:t>By calling this within a While Loop, and use the return value as the starting point all matching records with a table can be found.</a:t>
            </a:r>
          </a:p>
          <a:p>
            <a:pPr marL="1014385" lvl="1" indent="-457200" defTabSz="914400">
              <a:spcBef>
                <a:spcPts val="1000"/>
              </a:spcBef>
              <a:defRPr/>
            </a:pPr>
            <a:endParaRPr lang="en-US" sz="2500" b="1" dirty="0" smtClean="0">
              <a:solidFill>
                <a:srgbClr val="646464"/>
              </a:solidFill>
            </a:endParaRPr>
          </a:p>
          <a:p>
            <a:pPr marL="1357268" lvl="2" indent="-457200" defTabSz="914400">
              <a:spcBef>
                <a:spcPts val="1000"/>
              </a:spcBef>
              <a:defRPr/>
            </a:pPr>
            <a:endParaRPr lang="en-US" sz="2350" dirty="0" smtClean="0">
              <a:solidFill>
                <a:srgbClr val="646464"/>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14548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41249" y="2390502"/>
            <a:ext cx="7478315" cy="3157945"/>
          </a:xfrm>
        </p:spPr>
        <p:txBody>
          <a:bodyPr/>
          <a:lstStyle/>
          <a:p>
            <a:pPr marL="342900" lvl="0" indent="-342900" defTabSz="914400">
              <a:spcBef>
                <a:spcPts val="1000"/>
              </a:spcBef>
              <a:buFont typeface="Wingdings" panose="05000000000000000000" pitchFamily="2" charset="2"/>
              <a:buChar char="§"/>
              <a:defRPr/>
            </a:pPr>
            <a:r>
              <a:rPr lang="en-US" sz="2400" b="1" dirty="0" smtClean="0">
                <a:solidFill>
                  <a:srgbClr val="646464"/>
                </a:solidFill>
              </a:rPr>
              <a:t>Return Values</a:t>
            </a:r>
            <a:endParaRPr lang="en-US" sz="2400" b="1" dirty="0">
              <a:solidFill>
                <a:srgbClr val="646464"/>
              </a:solidFill>
            </a:endParaRPr>
          </a:p>
          <a:p>
            <a:pPr marL="900085" lvl="1" indent="-342900" defTabSz="914400">
              <a:spcBef>
                <a:spcPts val="1000"/>
              </a:spcBef>
              <a:defRPr/>
            </a:pPr>
            <a:r>
              <a:rPr lang="en-US" sz="2000" dirty="0" smtClean="0">
                <a:solidFill>
                  <a:srgbClr val="646464"/>
                </a:solidFill>
              </a:rPr>
              <a:t>Object methods return their results as return values.</a:t>
            </a:r>
          </a:p>
          <a:p>
            <a:pPr marL="342900" indent="-342900" defTabSz="914400">
              <a:spcBef>
                <a:spcPts val="1000"/>
              </a:spcBef>
              <a:buFont typeface="Wingdings" panose="05000000000000000000" pitchFamily="2" charset="2"/>
              <a:buChar char="§"/>
              <a:defRPr/>
            </a:pPr>
            <a:r>
              <a:rPr lang="en-US" sz="2400" b="1" dirty="0" smtClean="0">
                <a:solidFill>
                  <a:srgbClr val="646464"/>
                </a:solidFill>
              </a:rPr>
              <a:t>Exceptions</a:t>
            </a:r>
          </a:p>
          <a:p>
            <a:pPr marL="900085" lvl="1" indent="-342900" defTabSz="914400">
              <a:spcBef>
                <a:spcPts val="1000"/>
              </a:spcBef>
              <a:defRPr/>
            </a:pPr>
            <a:r>
              <a:rPr lang="en-US" sz="2000" dirty="0" smtClean="0">
                <a:solidFill>
                  <a:srgbClr val="646464"/>
                </a:solidFill>
              </a:rPr>
              <a:t>Raised to detect whether a method call failed</a:t>
            </a:r>
          </a:p>
          <a:p>
            <a:pPr marL="342900" indent="-342900" defTabSz="914400">
              <a:spcBef>
                <a:spcPts val="1000"/>
              </a:spcBef>
              <a:buFont typeface="Wingdings" panose="05000000000000000000" pitchFamily="2" charset="2"/>
              <a:buChar char="§"/>
              <a:defRPr/>
            </a:pPr>
            <a:r>
              <a:rPr lang="en-US" sz="2400" b="1" dirty="0" smtClean="0">
                <a:solidFill>
                  <a:srgbClr val="646464"/>
                </a:solidFill>
              </a:rPr>
              <a:t>Null</a:t>
            </a:r>
          </a:p>
          <a:p>
            <a:pPr marL="900085" lvl="1" indent="-342900" defTabSz="914400">
              <a:spcBef>
                <a:spcPts val="1000"/>
              </a:spcBef>
              <a:defRPr/>
            </a:pPr>
            <a:r>
              <a:rPr lang="en-US" sz="2000" dirty="0" smtClean="0">
                <a:solidFill>
                  <a:srgbClr val="646464"/>
                </a:solidFill>
              </a:rPr>
              <a:t>When an item cannot be found a NULL object is returned</a:t>
            </a:r>
          </a:p>
        </p:txBody>
      </p:sp>
      <p:sp>
        <p:nvSpPr>
          <p:cNvPr id="4" name="Title 3"/>
          <p:cNvSpPr>
            <a:spLocks noGrp="1"/>
          </p:cNvSpPr>
          <p:nvPr>
            <p:ph type="title"/>
          </p:nvPr>
        </p:nvSpPr>
        <p:spPr/>
        <p:txBody>
          <a:bodyPr/>
          <a:lstStyle/>
          <a:p>
            <a:r>
              <a:rPr lang="en-GB" dirty="0" smtClean="0"/>
              <a:t>Overview Of The Objects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Characteristics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 Objects Interface methods:</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345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Locating Data in Preactor using </a:t>
            </a:r>
            <a:r>
              <a:rPr lang="en-GB" dirty="0" err="1" smtClean="0">
                <a:solidFill>
                  <a:srgbClr val="646464">
                    <a:lumMod val="65000"/>
                  </a:srgbClr>
                </a:solidFill>
                <a:ea typeface="Open Sans" panose="020B0606030504020204" pitchFamily="34" charset="0"/>
                <a:cs typeface="Open Sans" panose="020B0606030504020204" pitchFamily="34" charset="0"/>
              </a:rPr>
              <a:t>FindMatchingRecord</a:t>
            </a:r>
            <a:r>
              <a:rPr lang="en-GB" dirty="0" smtClean="0">
                <a:solidFill>
                  <a:srgbClr val="646464">
                    <a:lumMod val="65000"/>
                  </a:srgbClr>
                </a:solidFill>
                <a:ea typeface="Open Sans" panose="020B0606030504020204" pitchFamily="34" charset="0"/>
                <a:cs typeface="Open Sans" panose="020B0606030504020204" pitchFamily="34" charset="0"/>
              </a:rPr>
              <a:t> method</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7" name="Content Placeholder 5"/>
          <p:cNvSpPr txBox="1">
            <a:spLocks/>
          </p:cNvSpPr>
          <p:nvPr/>
        </p:nvSpPr>
        <p:spPr>
          <a:xfrm>
            <a:off x="0" y="3148148"/>
            <a:ext cx="9144000" cy="32331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FF"/>
                </a:solidFill>
                <a:effectLst/>
                <a:uLnTx/>
                <a:uFillTx/>
                <a:latin typeface="Calibri"/>
              </a:rPr>
              <a:t>int</a:t>
            </a: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err="1" smtClean="0">
                <a:ln>
                  <a:noFill/>
                </a:ln>
                <a:solidFill>
                  <a:srgbClr val="010000"/>
                </a:solidFill>
                <a:effectLst/>
                <a:uLnTx/>
                <a:uFillTx/>
                <a:latin typeface="Calibri"/>
              </a:rPr>
              <a:t>matchRecord</a:t>
            </a:r>
            <a:r>
              <a:rPr kumimoji="0" lang="en-GB" sz="2000" b="0" i="0" u="none" strike="noStrike" kern="1200" cap="none" spc="0" normalizeH="0" baseline="0" noProof="0" dirty="0" smtClean="0">
                <a:ln>
                  <a:noFill/>
                </a:ln>
                <a:solidFill>
                  <a:srgbClr val="010000"/>
                </a:solidFill>
                <a:effectLst/>
                <a:uLnTx/>
                <a:uFillTx/>
                <a:latin typeface="Calibri"/>
              </a:rPr>
              <a:t> = 0;</a:t>
            </a:r>
          </a:p>
          <a:p>
            <a:pPr marL="0" lvl="0" indent="0">
              <a:buNone/>
              <a:defRPr/>
            </a:pPr>
            <a:r>
              <a:rPr lang="en-GB" sz="2000" dirty="0" err="1">
                <a:solidFill>
                  <a:srgbClr val="010000"/>
                </a:solidFill>
                <a:latin typeface="Calibri"/>
              </a:rPr>
              <a:t>matchRecord</a:t>
            </a:r>
            <a:r>
              <a:rPr lang="en-GB" sz="2000" dirty="0">
                <a:solidFill>
                  <a:srgbClr val="010000"/>
                </a:solidFill>
                <a:latin typeface="Calibri"/>
              </a:rPr>
              <a:t> </a:t>
            </a:r>
            <a:r>
              <a:rPr lang="en-GB" sz="2000" dirty="0" smtClean="0">
                <a:solidFill>
                  <a:srgbClr val="010000"/>
                </a:solidFill>
                <a:latin typeface="Calibri"/>
              </a:rPr>
              <a:t> = </a:t>
            </a:r>
            <a:r>
              <a:rPr kumimoji="0" lang="en-GB" sz="2000" b="0" i="0" u="none" strike="noStrike" kern="1200" cap="none" spc="0" normalizeH="0" baseline="0" noProof="0" dirty="0" err="1" smtClean="0">
                <a:ln>
                  <a:noFill/>
                </a:ln>
                <a:solidFill>
                  <a:sysClr val="windowText" lastClr="000000"/>
                </a:solidFill>
                <a:effectLst/>
                <a:uLnTx/>
                <a:uFillTx/>
                <a:latin typeface="Calibri"/>
              </a:rPr>
              <a:t>preactor.FindMatchingRecord</a:t>
            </a:r>
            <a:r>
              <a:rPr kumimoji="0" lang="en-GB" sz="2000" b="0" i="0" u="none" strike="noStrike" kern="1200" cap="none" spc="0" normalizeH="0" baseline="0" noProof="0" dirty="0" smtClean="0">
                <a:ln>
                  <a:noFill/>
                </a:ln>
                <a:solidFill>
                  <a:sysClr val="windowText" lastClr="000000"/>
                </a:solidFill>
                <a:effectLst/>
                <a:uLnTx/>
                <a:uFillTx/>
                <a:latin typeface="Calibri"/>
              </a:rPr>
              <a:t>("Orders", "Part No.", matchRecord,-1);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smtClean="0">
              <a:ln>
                <a:noFill/>
              </a:ln>
              <a:solidFill>
                <a:srgbClr val="0000FF"/>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FF"/>
                </a:solidFill>
                <a:effectLst/>
                <a:uLnTx/>
                <a:uFillTx/>
                <a:latin typeface="Calibri"/>
              </a:rPr>
              <a:t>while</a:t>
            </a: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err="1" smtClean="0">
                <a:ln>
                  <a:noFill/>
                </a:ln>
                <a:solidFill>
                  <a:srgbClr val="010000"/>
                </a:solidFill>
                <a:effectLst/>
                <a:uLnTx/>
                <a:uFillTx/>
                <a:latin typeface="Calibri"/>
              </a:rPr>
              <a:t>matchRecord</a:t>
            </a:r>
            <a:r>
              <a:rPr kumimoji="0" lang="en-GB" sz="2000" b="0" i="0" u="none" strike="noStrike" kern="1200" cap="none" spc="0" normalizeH="0" baseline="0" noProof="0" dirty="0" smtClean="0">
                <a:ln>
                  <a:noFill/>
                </a:ln>
                <a:solidFill>
                  <a:srgbClr val="010000"/>
                </a:solidFill>
                <a:effectLst/>
                <a:uLnTx/>
                <a:uFillTx/>
                <a:latin typeface="Calibri"/>
              </a:rPr>
              <a:t> &gt;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10000"/>
                </a:solidFill>
                <a:effectLst/>
                <a:uLnTx/>
                <a:uFillTx/>
                <a:latin typeface="Calibri"/>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GB" sz="2000" dirty="0">
                <a:solidFill>
                  <a:srgbClr val="010000"/>
                </a:solidFill>
                <a:latin typeface="Calibri"/>
              </a:rPr>
              <a:t> </a:t>
            </a:r>
            <a:r>
              <a:rPr lang="en-GB" sz="2000" dirty="0" smtClean="0">
                <a:solidFill>
                  <a:srgbClr val="010000"/>
                </a:solidFill>
                <a:latin typeface="Calibri"/>
              </a:rPr>
              <a:t> </a:t>
            </a:r>
            <a:r>
              <a:rPr kumimoji="0" lang="en-GB" sz="2000" b="0" i="0" u="none" strike="noStrike" kern="1200" cap="none" spc="0" normalizeH="0" baseline="0" noProof="0" dirty="0" smtClean="0">
                <a:ln>
                  <a:noFill/>
                </a:ln>
                <a:solidFill>
                  <a:srgbClr val="00B050"/>
                </a:solidFill>
                <a:effectLst/>
                <a:uLnTx/>
                <a:uFillTx/>
                <a:latin typeface="Calibri"/>
              </a:rPr>
              <a:t>//process record here</a:t>
            </a:r>
          </a:p>
          <a:p>
            <a:pPr marL="0" lvl="0" indent="0">
              <a:buNone/>
              <a:defRPr/>
            </a:pPr>
            <a:r>
              <a:rPr lang="en-GB" sz="2000" dirty="0" smtClean="0">
                <a:solidFill>
                  <a:srgbClr val="010000"/>
                </a:solidFill>
                <a:latin typeface="Calibri"/>
              </a:rPr>
              <a:t> </a:t>
            </a:r>
            <a:r>
              <a:rPr lang="en-GB" sz="2000" dirty="0" err="1">
                <a:solidFill>
                  <a:srgbClr val="010000"/>
                </a:solidFill>
                <a:latin typeface="Calibri"/>
              </a:rPr>
              <a:t>matchRecord</a:t>
            </a:r>
            <a:r>
              <a:rPr lang="en-GB" sz="2000" dirty="0">
                <a:solidFill>
                  <a:srgbClr val="010000"/>
                </a:solidFill>
                <a:latin typeface="Calibri"/>
              </a:rPr>
              <a:t> </a:t>
            </a:r>
            <a:r>
              <a:rPr lang="en-GB" sz="2000" dirty="0" smtClean="0">
                <a:solidFill>
                  <a:srgbClr val="010000"/>
                </a:solidFill>
                <a:latin typeface="Calibri"/>
              </a:rPr>
              <a:t>= </a:t>
            </a:r>
            <a:r>
              <a:rPr kumimoji="0" lang="en-GB" sz="2000" b="0" i="0" u="none" strike="noStrike" kern="1200" cap="none" spc="0" normalizeH="0" baseline="0" noProof="0" dirty="0" err="1" smtClean="0">
                <a:ln>
                  <a:noFill/>
                </a:ln>
                <a:solidFill>
                  <a:sysClr val="windowText" lastClr="000000"/>
                </a:solidFill>
                <a:effectLst/>
                <a:uLnTx/>
                <a:uFillTx/>
                <a:latin typeface="Calibri"/>
              </a:rPr>
              <a:t>preactor.FindMatchingRecord</a:t>
            </a:r>
            <a:r>
              <a:rPr kumimoji="0" lang="en-GB" sz="2000" b="0" i="0" u="none" strike="noStrike" kern="1200" cap="none" spc="0" normalizeH="0" baseline="0" noProof="0" dirty="0" smtClean="0">
                <a:ln>
                  <a:noFill/>
                </a:ln>
                <a:solidFill>
                  <a:sysClr val="windowText" lastClr="000000"/>
                </a:solidFill>
                <a:effectLst/>
                <a:uLnTx/>
                <a:uFillTx/>
                <a:latin typeface="Calibri"/>
              </a:rPr>
              <a:t>("Orders", "Part No.", matchRecord,-1);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10000"/>
                </a:solidFill>
                <a:effectLst/>
                <a:uLnTx/>
                <a:uFillTx/>
                <a:latin typeface="Calibri"/>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smtClean="0">
              <a:ln>
                <a:noFill/>
              </a:ln>
              <a:solidFill>
                <a:srgbClr val="01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ysClr val="windowText" lastClr="000000"/>
              </a:solidFill>
              <a:effectLst/>
              <a:uLnTx/>
              <a:uFillTx/>
              <a:latin typeface="Calibri"/>
            </a:endParaRPr>
          </a:p>
        </p:txBody>
      </p:sp>
      <p:sp>
        <p:nvSpPr>
          <p:cNvPr id="10" name="TextBox 9"/>
          <p:cNvSpPr txBox="1"/>
          <p:nvPr/>
        </p:nvSpPr>
        <p:spPr>
          <a:xfrm>
            <a:off x="6564786" y="169403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1086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Locating Data in Preactor using </a:t>
            </a:r>
            <a:r>
              <a:rPr lang="en-GB" dirty="0" err="1" smtClean="0">
                <a:solidFill>
                  <a:srgbClr val="646464">
                    <a:lumMod val="65000"/>
                  </a:srgbClr>
                </a:solidFill>
                <a:ea typeface="Open Sans" panose="020B0606030504020204" pitchFamily="34" charset="0"/>
                <a:cs typeface="Open Sans" panose="020B0606030504020204" pitchFamily="34" charset="0"/>
              </a:rPr>
              <a:t>FindMatchingRecord</a:t>
            </a:r>
            <a:r>
              <a:rPr lang="en-GB" dirty="0" smtClean="0">
                <a:solidFill>
                  <a:srgbClr val="646464">
                    <a:lumMod val="65000"/>
                  </a:srgbClr>
                </a:solidFill>
                <a:ea typeface="Open Sans" panose="020B0606030504020204" pitchFamily="34" charset="0"/>
                <a:cs typeface="Open Sans" panose="020B0606030504020204" pitchFamily="34" charset="0"/>
              </a:rPr>
              <a:t> method</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Content Placeholder 5"/>
          <p:cNvSpPr txBox="1">
            <a:spLocks/>
          </p:cNvSpPr>
          <p:nvPr/>
        </p:nvSpPr>
        <p:spPr>
          <a:xfrm>
            <a:off x="142844" y="2991394"/>
            <a:ext cx="8858312" cy="329512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FF"/>
                </a:solidFill>
                <a:effectLst/>
                <a:uLnTx/>
                <a:uFillTx/>
                <a:latin typeface="Calibri"/>
              </a:rPr>
              <a:t>Dim</a:t>
            </a: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err="1" smtClean="0">
                <a:ln>
                  <a:noFill/>
                </a:ln>
                <a:solidFill>
                  <a:srgbClr val="010000"/>
                </a:solidFill>
                <a:effectLst/>
                <a:uLnTx/>
                <a:uFillTx/>
                <a:latin typeface="Calibri"/>
              </a:rPr>
              <a:t>matchRecord</a:t>
            </a:r>
            <a:r>
              <a:rPr kumimoji="0" lang="en-GB" sz="2000" b="0" i="0" u="none" strike="noStrike" kern="1200" cap="none" spc="0" normalizeH="0" baseline="0" noProof="0" dirty="0" smtClean="0">
                <a:ln>
                  <a:noFill/>
                </a:ln>
                <a:solidFill>
                  <a:srgbClr val="010000"/>
                </a:solidFill>
                <a:effectLst/>
                <a:uLnTx/>
                <a:uFillTx/>
                <a:latin typeface="Calibri"/>
              </a:rPr>
              <a:t> = 0</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err="1" smtClean="0">
                <a:ln>
                  <a:noFill/>
                </a:ln>
                <a:solidFill>
                  <a:srgbClr val="010000"/>
                </a:solidFill>
                <a:effectLst/>
                <a:uLnTx/>
                <a:uFillTx/>
                <a:latin typeface="Calibri"/>
              </a:rPr>
              <a:t>matchRecord</a:t>
            </a:r>
            <a:r>
              <a:rPr kumimoji="0" lang="en-GB" sz="2000" b="0" i="0" u="none" strike="noStrike" kern="1200" cap="none" spc="0" normalizeH="0" baseline="0" noProof="0" dirty="0" smtClean="0">
                <a:ln>
                  <a:noFill/>
                </a:ln>
                <a:solidFill>
                  <a:srgbClr val="010000"/>
                </a:solidFill>
                <a:effectLst/>
                <a:uLnTx/>
                <a:uFillTx/>
                <a:latin typeface="Calibri"/>
              </a:rPr>
              <a:t> = </a:t>
            </a:r>
            <a:r>
              <a:rPr kumimoji="0" lang="en-GB" sz="2000" b="0" i="0" u="none" strike="noStrike" kern="1200" cap="none" spc="0" normalizeH="0" baseline="0" noProof="0" dirty="0" err="1" smtClean="0">
                <a:ln>
                  <a:noFill/>
                </a:ln>
                <a:solidFill>
                  <a:sysClr val="windowText" lastClr="000000"/>
                </a:solidFill>
                <a:effectLst/>
                <a:uLnTx/>
                <a:uFillTx/>
                <a:latin typeface="Calibri"/>
              </a:rPr>
              <a:t>preactor.FindMatchingRecord</a:t>
            </a:r>
            <a:r>
              <a:rPr kumimoji="0" lang="en-GB" sz="2000" b="0" i="0" u="none" strike="noStrike" kern="1200" cap="none" spc="0" normalizeH="0" baseline="0" noProof="0" dirty="0" smtClean="0">
                <a:ln>
                  <a:noFill/>
                </a:ln>
                <a:solidFill>
                  <a:sysClr val="windowText" lastClr="000000"/>
                </a:solidFill>
                <a:effectLst/>
                <a:uLnTx/>
                <a:uFillTx/>
                <a:latin typeface="Calibri"/>
              </a:rPr>
              <a:t>("Orders", "Part No.", matchRecord,-1)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FF"/>
                </a:solidFill>
                <a:effectLst/>
                <a:uLnTx/>
                <a:uFillTx/>
                <a:latin typeface="Calibri"/>
              </a:rPr>
              <a:t>While</a:t>
            </a: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err="1" smtClean="0">
                <a:ln>
                  <a:noFill/>
                </a:ln>
                <a:solidFill>
                  <a:srgbClr val="010000"/>
                </a:solidFill>
                <a:effectLst/>
                <a:uLnTx/>
                <a:uFillTx/>
                <a:latin typeface="Calibri"/>
              </a:rPr>
              <a:t>matchRecord</a:t>
            </a:r>
            <a:r>
              <a:rPr kumimoji="0" lang="en-GB" sz="2000" b="0" i="0" u="none" strike="noStrike" kern="1200" cap="none" spc="0" normalizeH="0" baseline="0" noProof="0" dirty="0" smtClean="0">
                <a:ln>
                  <a:noFill/>
                </a:ln>
                <a:solidFill>
                  <a:srgbClr val="010000"/>
                </a:solidFill>
                <a:effectLst/>
                <a:uLnTx/>
                <a:uFillTx/>
                <a:latin typeface="Calibri"/>
              </a:rPr>
              <a:t> &gt;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smtClean="0">
              <a:ln>
                <a:noFill/>
              </a:ln>
              <a:solidFill>
                <a:srgbClr val="01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smtClean="0">
                <a:ln>
                  <a:noFill/>
                </a:ln>
                <a:solidFill>
                  <a:srgbClr val="008000"/>
                </a:solidFill>
                <a:effectLst/>
                <a:uLnTx/>
                <a:uFillTx/>
                <a:latin typeface="Calibri"/>
              </a:rPr>
              <a:t>'</a:t>
            </a:r>
            <a:r>
              <a:rPr kumimoji="0" lang="en-GB" sz="2000" b="0" i="0" u="none" strike="noStrike" kern="1200" cap="none" spc="0" normalizeH="0" baseline="0" noProof="0" dirty="0" smtClean="0">
                <a:ln>
                  <a:noFill/>
                </a:ln>
                <a:solidFill>
                  <a:srgbClr val="00B050"/>
                </a:solidFill>
                <a:effectLst/>
                <a:uLnTx/>
                <a:uFillTx/>
                <a:latin typeface="Calibri"/>
              </a:rPr>
              <a:t>process record here</a:t>
            </a:r>
          </a:p>
          <a:p>
            <a:pPr lvl="0">
              <a:buNone/>
              <a:defRPr/>
            </a:pPr>
            <a:r>
              <a:rPr kumimoji="0" lang="en-GB" sz="2000" b="0" i="0" u="none" strike="noStrike" kern="1200" cap="none" spc="0" normalizeH="0" baseline="0" noProof="0" dirty="0" smtClean="0">
                <a:ln>
                  <a:noFill/>
                </a:ln>
                <a:solidFill>
                  <a:srgbClr val="010000"/>
                </a:solidFill>
                <a:effectLst/>
                <a:uLnTx/>
                <a:uFillTx/>
                <a:latin typeface="Calibri"/>
              </a:rPr>
              <a:t> </a:t>
            </a:r>
            <a:r>
              <a:rPr lang="en-GB" sz="2000" dirty="0" err="1">
                <a:solidFill>
                  <a:srgbClr val="010000"/>
                </a:solidFill>
                <a:latin typeface="Calibri"/>
              </a:rPr>
              <a:t>matchRecord</a:t>
            </a:r>
            <a:r>
              <a:rPr lang="en-GB" sz="2000" dirty="0">
                <a:solidFill>
                  <a:srgbClr val="010000"/>
                </a:solidFill>
                <a:latin typeface="Calibri"/>
              </a:rPr>
              <a:t> </a:t>
            </a:r>
            <a:r>
              <a:rPr lang="en-GB" sz="2000" dirty="0" smtClean="0">
                <a:solidFill>
                  <a:srgbClr val="010000"/>
                </a:solidFill>
                <a:latin typeface="Calibri"/>
              </a:rPr>
              <a:t>= </a:t>
            </a:r>
            <a:r>
              <a:rPr kumimoji="0" lang="en-GB" sz="2000" b="0" i="0" u="none" strike="noStrike" kern="1200" cap="none" spc="0" normalizeH="0" baseline="0" noProof="0" dirty="0" err="1" smtClean="0">
                <a:ln>
                  <a:noFill/>
                </a:ln>
                <a:solidFill>
                  <a:sysClr val="windowText" lastClr="000000"/>
                </a:solidFill>
                <a:effectLst/>
                <a:uLnTx/>
                <a:uFillTx/>
                <a:latin typeface="Calibri"/>
              </a:rPr>
              <a:t>preactor.FindMatchingRecord</a:t>
            </a:r>
            <a:r>
              <a:rPr kumimoji="0" lang="en-GB" sz="2000" b="0" i="0" u="none" strike="noStrike" kern="1200" cap="none" spc="0" normalizeH="0" baseline="0" noProof="0" dirty="0" smtClean="0">
                <a:ln>
                  <a:noFill/>
                </a:ln>
                <a:solidFill>
                  <a:sysClr val="windowText" lastClr="000000"/>
                </a:solidFill>
                <a:effectLst/>
                <a:uLnTx/>
                <a:uFillTx/>
                <a:latin typeface="Calibri"/>
              </a:rPr>
              <a:t>("Orders", "Part No.", matchRecord,-1)</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2000" b="0" i="0" u="none" strike="noStrike" kern="1200" cap="none" spc="0" normalizeH="0" baseline="0" noProof="0" dirty="0" smtClean="0">
              <a:ln>
                <a:noFill/>
              </a:ln>
              <a:solidFill>
                <a:sysClr val="windowText" lastClr="00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0" u="none" strike="noStrike" kern="1200" cap="none" spc="0" normalizeH="0" baseline="0" noProof="0" dirty="0" smtClean="0">
                <a:ln>
                  <a:noFill/>
                </a:ln>
                <a:solidFill>
                  <a:srgbClr val="0000FF"/>
                </a:solidFill>
                <a:effectLst/>
                <a:uLnTx/>
                <a:uFillTx/>
                <a:latin typeface="Calibri"/>
              </a:rPr>
              <a:t>End</a:t>
            </a:r>
            <a:r>
              <a:rPr kumimoji="0" lang="en-GB" sz="2000" b="0" i="0" u="none" strike="noStrike" kern="1200" cap="none" spc="0" normalizeH="0" baseline="0" noProof="0" dirty="0" smtClean="0">
                <a:ln>
                  <a:noFill/>
                </a:ln>
                <a:solidFill>
                  <a:srgbClr val="010000"/>
                </a:solidFill>
                <a:effectLst/>
                <a:uLnTx/>
                <a:uFillTx/>
                <a:latin typeface="Calibri"/>
              </a:rPr>
              <a:t> </a:t>
            </a:r>
            <a:r>
              <a:rPr kumimoji="0" lang="en-GB" sz="2000" b="0" i="0" u="none" strike="noStrike" kern="1200" cap="none" spc="0" normalizeH="0" baseline="0" noProof="0" dirty="0" smtClean="0">
                <a:ln>
                  <a:noFill/>
                </a:ln>
                <a:solidFill>
                  <a:srgbClr val="0000FF"/>
                </a:solidFill>
                <a:effectLst/>
                <a:uLnTx/>
                <a:uFillTx/>
                <a:latin typeface="Calibri"/>
              </a:rPr>
              <a:t>While</a:t>
            </a:r>
            <a:endParaRPr kumimoji="0" lang="en-GB" sz="2000" b="0" i="0" u="none" strike="noStrike" kern="1200" cap="none" spc="0" normalizeH="0" baseline="0" noProof="0" dirty="0" smtClean="0">
              <a:ln>
                <a:noFill/>
              </a:ln>
              <a:solidFill>
                <a:srgbClr val="010000"/>
              </a:solidFill>
              <a:effectLst/>
              <a:uLnTx/>
              <a:uFillTx/>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ysClr val="windowText" lastClr="000000"/>
              </a:solidFill>
              <a:effectLst/>
              <a:uLnTx/>
              <a:uFillTx/>
              <a:latin typeface="Calibri"/>
            </a:endParaRPr>
          </a:p>
        </p:txBody>
      </p:sp>
      <p:sp>
        <p:nvSpPr>
          <p:cNvPr id="11" name="TextBox 10"/>
          <p:cNvSpPr txBox="1"/>
          <p:nvPr/>
        </p:nvSpPr>
        <p:spPr>
          <a:xfrm>
            <a:off x="7045778" y="1646690"/>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686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Status Bars</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1632857"/>
            <a:ext cx="8268788" cy="4545873"/>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400" dirty="0" smtClean="0">
                <a:solidFill>
                  <a:srgbClr val="646464"/>
                </a:solidFill>
              </a:rPr>
              <a:t>The Preactor Object has methods that support Status Bar Control</a:t>
            </a:r>
          </a:p>
          <a:p>
            <a:pPr marL="1014385" lvl="1" indent="-457200" defTabSz="914400">
              <a:spcBef>
                <a:spcPts val="1000"/>
              </a:spcBef>
              <a:defRPr/>
            </a:pPr>
            <a:r>
              <a:rPr lang="en-US" sz="2100" dirty="0" smtClean="0">
                <a:solidFill>
                  <a:srgbClr val="646464"/>
                </a:solidFill>
              </a:rPr>
              <a:t>.</a:t>
            </a:r>
            <a:r>
              <a:rPr lang="en-US" sz="2100" b="1" dirty="0" err="1" smtClean="0">
                <a:solidFill>
                  <a:srgbClr val="646464"/>
                </a:solidFill>
              </a:rPr>
              <a:t>DisplayStatus</a:t>
            </a:r>
            <a:r>
              <a:rPr lang="en-US" sz="2100" dirty="0" smtClean="0">
                <a:solidFill>
                  <a:srgbClr val="646464"/>
                </a:solidFill>
              </a:rPr>
              <a:t> (Title, Message)</a:t>
            </a:r>
          </a:p>
          <a:p>
            <a:pPr marL="1014385" lvl="1" indent="-457200" defTabSz="914400">
              <a:spcBef>
                <a:spcPts val="1000"/>
              </a:spcBef>
              <a:defRPr/>
            </a:pPr>
            <a:r>
              <a:rPr lang="en-US" sz="2100" dirty="0" smtClean="0">
                <a:solidFill>
                  <a:srgbClr val="646464"/>
                </a:solidFill>
              </a:rPr>
              <a:t>.</a:t>
            </a:r>
            <a:r>
              <a:rPr lang="en-US" sz="2100" b="1" dirty="0" err="1" smtClean="0">
                <a:solidFill>
                  <a:srgbClr val="646464"/>
                </a:solidFill>
              </a:rPr>
              <a:t>UpdateStatus</a:t>
            </a:r>
            <a:r>
              <a:rPr lang="en-US" sz="2100" dirty="0" smtClean="0">
                <a:solidFill>
                  <a:srgbClr val="646464"/>
                </a:solidFill>
              </a:rPr>
              <a:t> (</a:t>
            </a:r>
            <a:r>
              <a:rPr lang="en-US" sz="2100" dirty="0" err="1" smtClean="0">
                <a:solidFill>
                  <a:srgbClr val="646464"/>
                </a:solidFill>
              </a:rPr>
              <a:t>CurrentPos</a:t>
            </a:r>
            <a:r>
              <a:rPr lang="en-US" sz="2100" dirty="0" smtClean="0">
                <a:solidFill>
                  <a:srgbClr val="646464"/>
                </a:solidFill>
              </a:rPr>
              <a:t>, </a:t>
            </a:r>
            <a:r>
              <a:rPr lang="en-US" sz="2100" dirty="0" err="1" smtClean="0">
                <a:solidFill>
                  <a:srgbClr val="646464"/>
                </a:solidFill>
              </a:rPr>
              <a:t>MaxPos</a:t>
            </a:r>
            <a:r>
              <a:rPr lang="en-US" sz="2100" dirty="0" smtClean="0">
                <a:solidFill>
                  <a:srgbClr val="646464"/>
                </a:solidFill>
              </a:rPr>
              <a:t>)</a:t>
            </a:r>
          </a:p>
          <a:p>
            <a:pPr marL="1357268" lvl="2" indent="-457200" defTabSz="914400">
              <a:spcBef>
                <a:spcPts val="1000"/>
              </a:spcBef>
              <a:defRPr/>
            </a:pPr>
            <a:r>
              <a:rPr lang="en-US" sz="1950" dirty="0" smtClean="0">
                <a:solidFill>
                  <a:srgbClr val="646464"/>
                </a:solidFill>
              </a:rPr>
              <a:t>Cancel button press can be detected by return value constant</a:t>
            </a:r>
          </a:p>
          <a:p>
            <a:pPr marL="1700151" lvl="3" indent="-457200" defTabSz="914400">
              <a:spcBef>
                <a:spcPts val="1000"/>
              </a:spcBef>
              <a:defRPr/>
            </a:pPr>
            <a:r>
              <a:rPr lang="en-US" sz="1800" dirty="0" err="1" smtClean="0">
                <a:solidFill>
                  <a:srgbClr val="646464"/>
                </a:solidFill>
              </a:rPr>
              <a:t>ProgressBarStatus.UserCancelled</a:t>
            </a:r>
            <a:endParaRPr lang="en-US" sz="1800" dirty="0" smtClean="0">
              <a:solidFill>
                <a:srgbClr val="646464"/>
              </a:solidFill>
            </a:endParaRPr>
          </a:p>
          <a:p>
            <a:pPr marL="1014385" lvl="1" indent="-457200" defTabSz="914400">
              <a:spcBef>
                <a:spcPts val="1000"/>
              </a:spcBef>
              <a:defRPr/>
            </a:pPr>
            <a:r>
              <a:rPr lang="en-US" sz="2100" dirty="0" smtClean="0">
                <a:solidFill>
                  <a:srgbClr val="646464"/>
                </a:solidFill>
              </a:rPr>
              <a:t>.</a:t>
            </a:r>
            <a:r>
              <a:rPr lang="en-US" sz="2100" b="1" dirty="0" err="1" smtClean="0">
                <a:solidFill>
                  <a:srgbClr val="646464"/>
                </a:solidFill>
              </a:rPr>
              <a:t>DestroyStatus</a:t>
            </a:r>
            <a:r>
              <a:rPr lang="en-US" sz="2100" dirty="0" smtClean="0">
                <a:solidFill>
                  <a:srgbClr val="646464"/>
                </a:solidFill>
              </a:rPr>
              <a:t>()</a:t>
            </a:r>
          </a:p>
          <a:p>
            <a:pPr marL="1014385" lvl="1" indent="-457200" defTabSz="914400">
              <a:spcBef>
                <a:spcPts val="1000"/>
              </a:spcBef>
              <a:defRPr/>
            </a:pPr>
            <a:endParaRPr lang="en-US" sz="2500" b="1" dirty="0" smtClean="0">
              <a:solidFill>
                <a:srgbClr val="646464"/>
              </a:solidFill>
            </a:endParaRPr>
          </a:p>
          <a:p>
            <a:pPr marL="1357268" lvl="2" indent="-457200" defTabSz="914400">
              <a:spcBef>
                <a:spcPts val="1000"/>
              </a:spcBef>
              <a:defRPr/>
            </a:pPr>
            <a:endParaRPr lang="en-US" sz="2350" dirty="0" smtClean="0">
              <a:solidFill>
                <a:srgbClr val="646464"/>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2" y="5340447"/>
            <a:ext cx="4944165" cy="3524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411" y="4234146"/>
            <a:ext cx="3229426" cy="1657581"/>
          </a:xfrm>
          <a:prstGeom prst="rect">
            <a:avLst/>
          </a:prstGeom>
        </p:spPr>
      </p:pic>
    </p:spTree>
    <p:extLst>
      <p:ext uri="{BB962C8B-B14F-4D97-AF65-F5344CB8AC3E}">
        <p14:creationId xmlns:p14="http://schemas.microsoft.com/office/powerpoint/2010/main" val="248369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#5</a:t>
            </a:r>
            <a:endParaRPr lang="en-GB" dirty="0"/>
          </a:p>
        </p:txBody>
      </p:sp>
      <p:sp>
        <p:nvSpPr>
          <p:cNvPr id="5" name="Text Placeholder 4"/>
          <p:cNvSpPr>
            <a:spLocks noGrp="1"/>
          </p:cNvSpPr>
          <p:nvPr>
            <p:ph type="body" sz="quarter" idx="10"/>
          </p:nvPr>
        </p:nvSpPr>
        <p:spPr>
          <a:xfrm>
            <a:off x="442916" y="5547553"/>
            <a:ext cx="6635520" cy="996937"/>
          </a:xfrm>
          <a:prstGeom prst="rect">
            <a:avLst/>
          </a:prstGeom>
        </p:spPr>
        <p:txBody>
          <a:bodyPr/>
          <a:lstStyle/>
          <a:p>
            <a:r>
              <a:rPr lang="en-GB" dirty="0" smtClean="0"/>
              <a:t>Create a new works order in Orders table for the same product that is right-clicked on with a predefined quantity.</a:t>
            </a:r>
            <a:endParaRPr lang="en-GB" dirty="0"/>
          </a:p>
        </p:txBody>
      </p:sp>
      <p:pic>
        <p:nvPicPr>
          <p:cNvPr id="5126" name="Picture 6" descr="C:\Users\0kfw4x\AppData\Local\Microsoft\Windows\Temporary Internet Files\Content.IE5\2IME42F7\MC90043151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428" y="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0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#5</a:t>
            </a:r>
            <a:endParaRPr lang="en-GB" dirty="0"/>
          </a:p>
        </p:txBody>
      </p:sp>
      <p:sp>
        <p:nvSpPr>
          <p:cNvPr id="5" name="Text Placeholder 4"/>
          <p:cNvSpPr>
            <a:spLocks noGrp="1"/>
          </p:cNvSpPr>
          <p:nvPr>
            <p:ph type="body" sz="quarter" idx="10"/>
          </p:nvPr>
        </p:nvSpPr>
        <p:spPr>
          <a:xfrm>
            <a:off x="815123" y="1150173"/>
            <a:ext cx="7478315" cy="1279518"/>
          </a:xfrm>
        </p:spPr>
        <p:txBody>
          <a:bodyPr/>
          <a:lstStyle/>
          <a:p>
            <a:r>
              <a:rPr lang="en-GB" dirty="0" smtClean="0"/>
              <a:t>The user right clicks on an operation in the sequencer your function creates a new WO for that product and also calculates the new quantity (based on some rules  - see below).</a:t>
            </a:r>
          </a:p>
          <a:p>
            <a:endParaRPr lang="en-GB" dirty="0"/>
          </a:p>
        </p:txBody>
      </p:sp>
      <p:sp>
        <p:nvSpPr>
          <p:cNvPr id="7" name="Text Placeholder 1"/>
          <p:cNvSpPr txBox="1">
            <a:spLocks/>
          </p:cNvSpPr>
          <p:nvPr/>
        </p:nvSpPr>
        <p:spPr>
          <a:xfrm>
            <a:off x="444138" y="2429691"/>
            <a:ext cx="8268788" cy="3592287"/>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Build on workshop 4</a:t>
            </a:r>
          </a:p>
          <a:p>
            <a:pPr marL="714362" indent="-457200" defTabSz="914400">
              <a:spcBef>
                <a:spcPts val="1000"/>
              </a:spcBef>
              <a:defRPr/>
            </a:pPr>
            <a:r>
              <a:rPr lang="en-US" sz="2800" dirty="0" smtClean="0">
                <a:solidFill>
                  <a:srgbClr val="646464"/>
                </a:solidFill>
              </a:rPr>
              <a:t>Create a new WO record</a:t>
            </a:r>
          </a:p>
          <a:p>
            <a:pPr marL="714362" indent="-457200" defTabSz="914400">
              <a:spcBef>
                <a:spcPts val="1000"/>
              </a:spcBef>
              <a:defRPr/>
            </a:pPr>
            <a:r>
              <a:rPr lang="en-US" sz="2800" dirty="0" smtClean="0">
                <a:solidFill>
                  <a:srgbClr val="646464"/>
                </a:solidFill>
              </a:rPr>
              <a:t>Calculate the new quantity</a:t>
            </a:r>
          </a:p>
          <a:p>
            <a:pPr marL="1014385" lvl="1" indent="-457200" defTabSz="914400">
              <a:spcBef>
                <a:spcPts val="1000"/>
              </a:spcBef>
              <a:defRPr/>
            </a:pPr>
            <a:r>
              <a:rPr lang="en-US" sz="2500" dirty="0" smtClean="0">
                <a:solidFill>
                  <a:srgbClr val="646464"/>
                </a:solidFill>
              </a:rPr>
              <a:t>Check </a:t>
            </a:r>
            <a:r>
              <a:rPr lang="en-US" sz="2500" b="1" dirty="0" smtClean="0">
                <a:solidFill>
                  <a:srgbClr val="646464"/>
                </a:solidFill>
              </a:rPr>
              <a:t>total quantity </a:t>
            </a:r>
            <a:r>
              <a:rPr lang="en-US" sz="2500" dirty="0" smtClean="0">
                <a:solidFill>
                  <a:srgbClr val="646464"/>
                </a:solidFill>
              </a:rPr>
              <a:t>for a product in current schedule</a:t>
            </a:r>
          </a:p>
          <a:p>
            <a:pPr marL="1014385" lvl="1" indent="-457200" defTabSz="914400">
              <a:spcBef>
                <a:spcPts val="1000"/>
              </a:spcBef>
              <a:defRPr/>
            </a:pPr>
            <a:r>
              <a:rPr lang="en-US" sz="2500" dirty="0" smtClean="0">
                <a:solidFill>
                  <a:srgbClr val="646464"/>
                </a:solidFill>
              </a:rPr>
              <a:t>Then create a new order to make up the difference to the next economic batch size of 50</a:t>
            </a:r>
          </a:p>
          <a:p>
            <a:pPr marL="1014385" lvl="1" indent="-457200" defTabSz="914400">
              <a:spcBef>
                <a:spcPts val="1000"/>
              </a:spcBef>
              <a:defRPr/>
            </a:pPr>
            <a:endParaRPr lang="en-US" sz="2500" dirty="0" smtClean="0">
              <a:solidFill>
                <a:srgbClr val="646464"/>
              </a:solidFill>
            </a:endParaRPr>
          </a:p>
        </p:txBody>
      </p:sp>
    </p:spTree>
    <p:extLst>
      <p:ext uri="{BB962C8B-B14F-4D97-AF65-F5344CB8AC3E}">
        <p14:creationId xmlns:p14="http://schemas.microsoft.com/office/powerpoint/2010/main" val="87659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#5 - Help</a:t>
            </a:r>
            <a:endParaRPr lang="en-GB" dirty="0"/>
          </a:p>
        </p:txBody>
      </p:sp>
      <p:sp>
        <p:nvSpPr>
          <p:cNvPr id="7" name="Text Placeholder 1"/>
          <p:cNvSpPr txBox="1">
            <a:spLocks/>
          </p:cNvSpPr>
          <p:nvPr/>
        </p:nvSpPr>
        <p:spPr>
          <a:xfrm>
            <a:off x="0" y="2024744"/>
            <a:ext cx="9144000" cy="399723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0" defTabSz="914400">
              <a:spcBef>
                <a:spcPts val="1000"/>
              </a:spcBef>
              <a:buNone/>
              <a:defRPr/>
            </a:pPr>
            <a:endParaRPr lang="en-US" sz="2500" dirty="0" smtClean="0">
              <a:solidFill>
                <a:srgbClr val="646464"/>
              </a:solidFill>
            </a:endParaRPr>
          </a:p>
          <a:p>
            <a:pPr indent="0" defTabSz="914400">
              <a:spcBef>
                <a:spcPts val="1000"/>
              </a:spcBef>
              <a:buNone/>
              <a:defRPr/>
            </a:pPr>
            <a:r>
              <a:rPr lang="en-US" sz="2500" b="1" dirty="0" err="1" smtClean="0">
                <a:solidFill>
                  <a:srgbClr val="646464"/>
                </a:solidFill>
              </a:rPr>
              <a:t>BatchSizeMultiple</a:t>
            </a:r>
            <a:r>
              <a:rPr lang="en-US" sz="2500" dirty="0" smtClean="0">
                <a:solidFill>
                  <a:srgbClr val="646464"/>
                </a:solidFill>
              </a:rPr>
              <a:t> = </a:t>
            </a:r>
            <a:r>
              <a:rPr lang="en-US" sz="2500" dirty="0" err="1" smtClean="0">
                <a:solidFill>
                  <a:srgbClr val="646464"/>
                </a:solidFill>
              </a:rPr>
              <a:t>TotalQty</a:t>
            </a:r>
            <a:r>
              <a:rPr lang="en-US" sz="2500" dirty="0" smtClean="0">
                <a:solidFill>
                  <a:srgbClr val="646464"/>
                </a:solidFill>
              </a:rPr>
              <a:t> / </a:t>
            </a:r>
            <a:r>
              <a:rPr lang="en-US" sz="2500" dirty="0" err="1" smtClean="0">
                <a:solidFill>
                  <a:srgbClr val="646464"/>
                </a:solidFill>
              </a:rPr>
              <a:t>MinBatchSize</a:t>
            </a:r>
            <a:r>
              <a:rPr lang="en-US" sz="2500" dirty="0" smtClean="0">
                <a:solidFill>
                  <a:srgbClr val="646464"/>
                </a:solidFill>
              </a:rPr>
              <a:t>(rounded up)</a:t>
            </a:r>
          </a:p>
          <a:p>
            <a:pPr indent="0" defTabSz="914400">
              <a:spcBef>
                <a:spcPts val="1000"/>
              </a:spcBef>
              <a:buNone/>
              <a:defRPr/>
            </a:pPr>
            <a:r>
              <a:rPr lang="en-US" sz="2400" b="1" dirty="0" err="1" smtClean="0">
                <a:solidFill>
                  <a:srgbClr val="646464"/>
                </a:solidFill>
              </a:rPr>
              <a:t>NewOrderQty</a:t>
            </a:r>
            <a:r>
              <a:rPr lang="en-US" sz="2400" dirty="0" smtClean="0">
                <a:solidFill>
                  <a:srgbClr val="646464"/>
                </a:solidFill>
              </a:rPr>
              <a:t> = ((</a:t>
            </a:r>
            <a:r>
              <a:rPr lang="en-US" sz="2400" dirty="0" err="1" smtClean="0">
                <a:solidFill>
                  <a:srgbClr val="646464"/>
                </a:solidFill>
              </a:rPr>
              <a:t>MinBatchQty</a:t>
            </a:r>
            <a:r>
              <a:rPr lang="en-US" sz="2400" dirty="0" smtClean="0">
                <a:solidFill>
                  <a:srgbClr val="646464"/>
                </a:solidFill>
              </a:rPr>
              <a:t> * </a:t>
            </a:r>
            <a:r>
              <a:rPr lang="en-US" sz="2400" dirty="0" err="1" smtClean="0">
                <a:solidFill>
                  <a:srgbClr val="646464"/>
                </a:solidFill>
              </a:rPr>
              <a:t>BatchSizeMultiple</a:t>
            </a:r>
            <a:r>
              <a:rPr lang="en-US" sz="2400" dirty="0" smtClean="0">
                <a:solidFill>
                  <a:srgbClr val="646464"/>
                </a:solidFill>
              </a:rPr>
              <a:t>) – </a:t>
            </a:r>
            <a:r>
              <a:rPr lang="en-US" sz="2400" dirty="0" err="1" smtClean="0">
                <a:solidFill>
                  <a:srgbClr val="646464"/>
                </a:solidFill>
              </a:rPr>
              <a:t>TotalQty</a:t>
            </a:r>
            <a:endParaRPr lang="en-US" sz="2400" dirty="0" smtClean="0">
              <a:solidFill>
                <a:srgbClr val="646464"/>
              </a:solidFill>
            </a:endParaRPr>
          </a:p>
          <a:p>
            <a:pPr indent="0" defTabSz="914400">
              <a:spcBef>
                <a:spcPts val="1000"/>
              </a:spcBef>
              <a:buNone/>
              <a:defRPr/>
            </a:pPr>
            <a:endParaRPr lang="en-US" sz="2400" dirty="0">
              <a:solidFill>
                <a:srgbClr val="646464"/>
              </a:solidFill>
            </a:endParaRPr>
          </a:p>
          <a:p>
            <a:pPr indent="0" defTabSz="914400">
              <a:spcBef>
                <a:spcPts val="1000"/>
              </a:spcBef>
              <a:buNone/>
              <a:defRPr/>
            </a:pPr>
            <a:r>
              <a:rPr lang="en-US" sz="2400" dirty="0" smtClean="0">
                <a:solidFill>
                  <a:srgbClr val="646464"/>
                </a:solidFill>
              </a:rPr>
              <a:t>Create a variable to hold the Min. Batch Size.</a:t>
            </a:r>
            <a:endParaRPr lang="en-US" sz="2400" dirty="0">
              <a:solidFill>
                <a:srgbClr val="646464"/>
              </a:solidFill>
            </a:endParaRPr>
          </a:p>
        </p:txBody>
      </p:sp>
      <p:sp>
        <p:nvSpPr>
          <p:cNvPr id="2" name="Text Placeholder 1"/>
          <p:cNvSpPr>
            <a:spLocks noGrp="1"/>
          </p:cNvSpPr>
          <p:nvPr>
            <p:ph type="body" sz="quarter" idx="10"/>
          </p:nvPr>
        </p:nvSpPr>
        <p:spPr/>
        <p:txBody>
          <a:bodyPr/>
          <a:lstStyle/>
          <a:p>
            <a:pPr marL="714362" indent="-457200" defTabSz="914400">
              <a:spcBef>
                <a:spcPts val="1000"/>
              </a:spcBef>
              <a:defRPr/>
            </a:pPr>
            <a:r>
              <a:rPr lang="en-US" dirty="0" smtClean="0">
                <a:solidFill>
                  <a:srgbClr val="646464"/>
                </a:solidFill>
              </a:rPr>
              <a:t>Example of calculation </a:t>
            </a:r>
            <a:r>
              <a:rPr lang="en-US" dirty="0">
                <a:solidFill>
                  <a:srgbClr val="646464"/>
                </a:solidFill>
              </a:rPr>
              <a:t>to </a:t>
            </a:r>
            <a:r>
              <a:rPr lang="en-US" dirty="0" smtClean="0">
                <a:solidFill>
                  <a:srgbClr val="646464"/>
                </a:solidFill>
              </a:rPr>
              <a:t>determine the </a:t>
            </a:r>
            <a:r>
              <a:rPr lang="en-US" dirty="0">
                <a:solidFill>
                  <a:srgbClr val="646464"/>
                </a:solidFill>
              </a:rPr>
              <a:t>new </a:t>
            </a:r>
            <a:r>
              <a:rPr lang="en-US" dirty="0" smtClean="0">
                <a:solidFill>
                  <a:srgbClr val="646464"/>
                </a:solidFill>
              </a:rPr>
              <a:t>order’s </a:t>
            </a:r>
            <a:r>
              <a:rPr lang="en-US" dirty="0">
                <a:solidFill>
                  <a:srgbClr val="646464"/>
                </a:solidFill>
              </a:rPr>
              <a:t>quantity</a:t>
            </a:r>
          </a:p>
        </p:txBody>
      </p:sp>
    </p:spTree>
    <p:extLst>
      <p:ext uri="{BB962C8B-B14F-4D97-AF65-F5344CB8AC3E}">
        <p14:creationId xmlns:p14="http://schemas.microsoft.com/office/powerpoint/2010/main" val="64667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Debugging</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sp>
        <p:nvSpPr>
          <p:cNvPr id="9" name="Text Placeholder 1"/>
          <p:cNvSpPr txBox="1">
            <a:spLocks/>
          </p:cNvSpPr>
          <p:nvPr/>
        </p:nvSpPr>
        <p:spPr>
          <a:xfrm>
            <a:off x="444138" y="1632857"/>
            <a:ext cx="8268788" cy="4545873"/>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pPr marL="714362" indent="-457200" defTabSz="914400">
              <a:spcBef>
                <a:spcPts val="1000"/>
              </a:spcBef>
              <a:defRPr/>
            </a:pPr>
            <a:r>
              <a:rPr lang="en-US" sz="2800" dirty="0" smtClean="0">
                <a:solidFill>
                  <a:srgbClr val="646464"/>
                </a:solidFill>
              </a:rPr>
              <a:t>To debug your code select ‘Start External Program’ as the Start Action on the Debug tab of your project properties.</a:t>
            </a:r>
          </a:p>
          <a:p>
            <a:pPr marL="714362" indent="-457200" defTabSz="914400">
              <a:spcBef>
                <a:spcPts val="1000"/>
              </a:spcBef>
              <a:defRPr/>
            </a:pPr>
            <a:r>
              <a:rPr lang="en-US" sz="2800" dirty="0" smtClean="0">
                <a:solidFill>
                  <a:srgbClr val="646464"/>
                </a:solidFill>
              </a:rPr>
              <a:t>This will start the Preactor configuration Selector</a:t>
            </a:r>
          </a:p>
          <a:p>
            <a:pPr marL="714362" indent="-457200" defTabSz="914400">
              <a:spcBef>
                <a:spcPts val="1000"/>
              </a:spcBef>
              <a:defRPr/>
            </a:pPr>
            <a:r>
              <a:rPr lang="en-US" sz="2800" dirty="0" smtClean="0">
                <a:solidFill>
                  <a:srgbClr val="646464"/>
                </a:solidFill>
              </a:rPr>
              <a:t>By setting the working directory and the Command line arguments a specific Preactor configuration can be run</a:t>
            </a: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188792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a:t>IPreactor</a:t>
            </a:r>
            <a:r>
              <a:rPr lang="en-GB" dirty="0"/>
              <a:t> 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smtClean="0">
                <a:solidFill>
                  <a:srgbClr val="646464">
                    <a:lumMod val="65000"/>
                  </a:srgbClr>
                </a:solidFill>
                <a:ea typeface="Open Sans" panose="020B0606030504020204" pitchFamily="34" charset="0"/>
                <a:cs typeface="Open Sans" panose="020B0606030504020204" pitchFamily="34" charset="0"/>
              </a:rPr>
              <a:t>Debugging</a:t>
            </a: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smtClean="0">
              <a:solidFill>
                <a:srgbClr val="646464">
                  <a:lumMod val="65000"/>
                </a:srgbClr>
              </a:solidFill>
              <a:ea typeface="Open Sans" panose="020B0606030504020204" pitchFamily="34" charset="0"/>
              <a:cs typeface="Open Sans" panose="020B0606030504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523" y="1575576"/>
            <a:ext cx="6778752" cy="4522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8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828597" y="1285803"/>
            <a:ext cx="3952410" cy="4793427"/>
          </a:xfrm>
        </p:spPr>
        <p:txBody>
          <a:bodyPr/>
          <a:lstStyle/>
          <a:p>
            <a:pPr marL="0" lvl="0" indent="0" algn="ctr">
              <a:buNone/>
              <a:defRPr/>
            </a:pPr>
            <a:r>
              <a:rPr lang="en-US" sz="2400" b="1" dirty="0" smtClean="0">
                <a:solidFill>
                  <a:schemeClr val="bg2">
                    <a:lumMod val="75000"/>
                  </a:schemeClr>
                </a:solidFill>
              </a:rPr>
              <a:t>Part 1</a:t>
            </a:r>
            <a:endParaRPr lang="en-US" sz="2400" b="1" dirty="0">
              <a:solidFill>
                <a:schemeClr val="bg2">
                  <a:lumMod val="75000"/>
                </a:schemeClr>
              </a:solidFill>
            </a:endParaRPr>
          </a:p>
          <a:p>
            <a:pPr lvl="2">
              <a:defRPr/>
            </a:pPr>
            <a:r>
              <a:rPr lang="en-US" sz="1800" dirty="0" smtClean="0">
                <a:solidFill>
                  <a:schemeClr val="bg2">
                    <a:lumMod val="75000"/>
                  </a:schemeClr>
                </a:solidFill>
              </a:rPr>
              <a:t>Introduction to the SDK</a:t>
            </a:r>
          </a:p>
          <a:p>
            <a:pPr lvl="2">
              <a:defRPr/>
            </a:pPr>
            <a:r>
              <a:rPr lang="en-US" sz="1800" dirty="0" smtClean="0">
                <a:solidFill>
                  <a:schemeClr val="bg2">
                    <a:lumMod val="75000"/>
                  </a:schemeClr>
                </a:solidFill>
              </a:rPr>
              <a:t>Overview of Objects</a:t>
            </a:r>
          </a:p>
          <a:p>
            <a:pPr lvl="2">
              <a:defRPr/>
            </a:pPr>
            <a:r>
              <a:rPr lang="en-US" sz="1800" dirty="0" smtClean="0">
                <a:solidFill>
                  <a:schemeClr val="bg2">
                    <a:lumMod val="75000"/>
                  </a:schemeClr>
                </a:solidFill>
              </a:rPr>
              <a:t>Custom Actions</a:t>
            </a:r>
          </a:p>
          <a:p>
            <a:pPr lvl="3">
              <a:defRPr/>
            </a:pPr>
            <a:r>
              <a:rPr lang="en-US" sz="1550" dirty="0" smtClean="0">
                <a:solidFill>
                  <a:schemeClr val="bg2">
                    <a:lumMod val="75000"/>
                  </a:schemeClr>
                </a:solidFill>
              </a:rPr>
              <a:t>Definition &amp; Calling</a:t>
            </a:r>
          </a:p>
          <a:p>
            <a:pPr lvl="3">
              <a:defRPr/>
            </a:pPr>
            <a:r>
              <a:rPr lang="en-US" sz="1550" dirty="0" smtClean="0">
                <a:solidFill>
                  <a:schemeClr val="bg2">
                    <a:lumMod val="75000"/>
                  </a:schemeClr>
                </a:solidFill>
              </a:rPr>
              <a:t>Workshop</a:t>
            </a:r>
          </a:p>
          <a:p>
            <a:pPr lvl="2">
              <a:defRPr/>
            </a:pPr>
            <a:r>
              <a:rPr lang="en-US" sz="1800" dirty="0" smtClean="0">
                <a:solidFill>
                  <a:schemeClr val="bg2">
                    <a:lumMod val="75000"/>
                  </a:schemeClr>
                </a:solidFill>
              </a:rPr>
              <a:t>Using the Preactor Object</a:t>
            </a:r>
          </a:p>
          <a:p>
            <a:pPr lvl="3">
              <a:defRPr/>
            </a:pPr>
            <a:r>
              <a:rPr lang="en-US" sz="1600" dirty="0" smtClean="0">
                <a:solidFill>
                  <a:schemeClr val="bg2">
                    <a:lumMod val="75000"/>
                  </a:schemeClr>
                </a:solidFill>
              </a:rPr>
              <a:t>Data Manipulation</a:t>
            </a:r>
          </a:p>
          <a:p>
            <a:pPr lvl="3">
              <a:defRPr/>
            </a:pPr>
            <a:r>
              <a:rPr lang="en-US" sz="1600" dirty="0" smtClean="0">
                <a:solidFill>
                  <a:schemeClr val="bg2">
                    <a:lumMod val="75000"/>
                  </a:schemeClr>
                </a:solidFill>
              </a:rPr>
              <a:t>Workshops</a:t>
            </a:r>
          </a:p>
          <a:p>
            <a:pPr lvl="3">
              <a:defRPr/>
            </a:pPr>
            <a:r>
              <a:rPr lang="en-US" sz="1550" dirty="0" smtClean="0">
                <a:solidFill>
                  <a:schemeClr val="bg2">
                    <a:lumMod val="75000"/>
                  </a:schemeClr>
                </a:solidFill>
              </a:rPr>
              <a:t>Debugging</a:t>
            </a:r>
          </a:p>
        </p:txBody>
      </p:sp>
      <p:sp>
        <p:nvSpPr>
          <p:cNvPr id="4" name="Title 3"/>
          <p:cNvSpPr>
            <a:spLocks noGrp="1"/>
          </p:cNvSpPr>
          <p:nvPr>
            <p:ph type="title"/>
          </p:nvPr>
        </p:nvSpPr>
        <p:spPr>
          <a:xfrm>
            <a:off x="815529" y="599727"/>
            <a:ext cx="7477906" cy="534121"/>
          </a:xfrm>
          <a:prstGeom prst="rect">
            <a:avLst/>
          </a:prstGeom>
        </p:spPr>
        <p:txBody>
          <a:bodyPr/>
          <a:lstStyle/>
          <a:p>
            <a:pPr algn="ctr"/>
            <a:r>
              <a:rPr lang="en-GB" dirty="0" smtClean="0"/>
              <a:t>Course Agenda</a:t>
            </a:r>
            <a:endParaRPr lang="en-GB" dirty="0"/>
          </a:p>
        </p:txBody>
      </p:sp>
      <p:sp>
        <p:nvSpPr>
          <p:cNvPr id="6" name="Text Placeholder 4"/>
          <p:cNvSpPr txBox="1">
            <a:spLocks/>
          </p:cNvSpPr>
          <p:nvPr/>
        </p:nvSpPr>
        <p:spPr>
          <a:xfrm>
            <a:off x="4920344" y="1285803"/>
            <a:ext cx="3952410" cy="4793427"/>
          </a:xfrm>
          <a:prstGeom prst="rect">
            <a:avLst/>
          </a:prstGeom>
        </p:spPr>
        <p:txBody>
          <a:bodyPr lIns="46800" tIns="21600" rIns="46800" bIns="21600"/>
          <a:lstStyle>
            <a:lvl1pPr marL="3429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20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2pPr>
            <a:lvl3pPr marL="8001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60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4pPr>
            <a:lvl5pPr marL="125730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16573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400" kern="1200">
                <a:solidFill>
                  <a:schemeClr val="bg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114550" marR="0" indent="-342900" algn="l" defTabSz="914400" rtl="0" eaLnBrk="1" fontAlgn="auto" latinLnBrk="0" hangingPunct="1">
              <a:lnSpc>
                <a:spcPct val="90000"/>
              </a:lnSpc>
              <a:spcBef>
                <a:spcPts val="1000"/>
              </a:spcBef>
              <a:spcAft>
                <a:spcPts val="0"/>
              </a:spcAft>
              <a:buClr>
                <a:srgbClr val="98CBEB"/>
              </a:buClr>
              <a:buSzTx/>
              <a:buFont typeface="Wingdings" panose="05000000000000000000" pitchFamily="2" charset="2"/>
              <a:buChar char="§"/>
              <a:tabLst/>
              <a:defRPr sz="1100" kern="1200">
                <a:solidFill>
                  <a:schemeClr val="bg1"/>
                </a:solidFill>
                <a:latin typeface="+mn-lt"/>
                <a:ea typeface="+mn-ea"/>
                <a:cs typeface="+mn-cs"/>
              </a:defRPr>
            </a:lvl9pPr>
          </a:lstStyle>
          <a:p>
            <a:pPr marL="0" indent="0" algn="ctr">
              <a:buNone/>
              <a:defRPr/>
            </a:pPr>
            <a:r>
              <a:rPr lang="en-US" sz="2400" b="1" dirty="0" smtClean="0"/>
              <a:t>Part 2</a:t>
            </a:r>
          </a:p>
          <a:p>
            <a:pPr lvl="2">
              <a:defRPr/>
            </a:pPr>
            <a:r>
              <a:rPr lang="en-US" sz="1800" dirty="0" smtClean="0"/>
              <a:t>Introduction to the Planning Board Object</a:t>
            </a:r>
          </a:p>
          <a:p>
            <a:pPr lvl="2">
              <a:defRPr/>
            </a:pPr>
            <a:r>
              <a:rPr lang="en-US" sz="1800" dirty="0" smtClean="0"/>
              <a:t>Creating a </a:t>
            </a:r>
            <a:r>
              <a:rPr lang="en-US" sz="1800" dirty="0"/>
              <a:t>C</a:t>
            </a:r>
            <a:r>
              <a:rPr lang="en-US" sz="1800" dirty="0" smtClean="0"/>
              <a:t>ustom Scheduling Rule</a:t>
            </a:r>
          </a:p>
          <a:p>
            <a:pPr lvl="3">
              <a:defRPr/>
            </a:pPr>
            <a:r>
              <a:rPr lang="en-US" sz="1550" dirty="0" smtClean="0"/>
              <a:t>Event Based</a:t>
            </a:r>
          </a:p>
          <a:p>
            <a:pPr lvl="3">
              <a:defRPr/>
            </a:pPr>
            <a:r>
              <a:rPr lang="en-US" sz="1550" dirty="0" smtClean="0"/>
              <a:t>Algorithmic Based</a:t>
            </a:r>
          </a:p>
          <a:p>
            <a:pPr lvl="2">
              <a:defRPr/>
            </a:pPr>
            <a:r>
              <a:rPr lang="en-US" sz="1800" dirty="0" smtClean="0"/>
              <a:t>Custom Windows</a:t>
            </a:r>
          </a:p>
          <a:p>
            <a:pPr lvl="3">
              <a:defRPr/>
            </a:pPr>
            <a:r>
              <a:rPr lang="en-US" sz="1550" dirty="0"/>
              <a:t>W</a:t>
            </a:r>
            <a:r>
              <a:rPr lang="en-US" sz="1550" dirty="0" smtClean="0"/>
              <a:t>orkshop</a:t>
            </a:r>
          </a:p>
          <a:p>
            <a:pPr lvl="2">
              <a:defRPr/>
            </a:pPr>
            <a:r>
              <a:rPr lang="en-US" sz="2000" dirty="0" smtClean="0"/>
              <a:t>Further Information</a:t>
            </a:r>
          </a:p>
        </p:txBody>
      </p:sp>
    </p:spTree>
    <p:extLst>
      <p:ext uri="{BB962C8B-B14F-4D97-AF65-F5344CB8AC3E}">
        <p14:creationId xmlns:p14="http://schemas.microsoft.com/office/powerpoint/2010/main" val="74063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Using The </a:t>
            </a:r>
            <a:r>
              <a:rPr lang="en-GB" dirty="0" err="1" smtClean="0"/>
              <a:t>IPlanningBoard</a:t>
            </a:r>
            <a:r>
              <a:rPr lang="en-GB" dirty="0" smtClean="0"/>
              <a:t> </a:t>
            </a:r>
            <a:r>
              <a:rPr lang="en-GB" dirty="0"/>
              <a:t>Object</a:t>
            </a:r>
          </a:p>
        </p:txBody>
      </p:sp>
      <p:sp>
        <p:nvSpPr>
          <p:cNvPr id="6" name="Text Placeholder 4"/>
          <p:cNvSpPr txBox="1">
            <a:spLocks/>
          </p:cNvSpPr>
          <p:nvPr/>
        </p:nvSpPr>
        <p:spPr>
          <a:xfrm>
            <a:off x="815123" y="1150173"/>
            <a:ext cx="7478315" cy="661720"/>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olidFill>
                  <a:prstClr val="black"/>
                </a:solidFill>
              </a:rPr>
              <a:t>There are two main types of scheduling rules available in Preactor APS (P400</a:t>
            </a:r>
            <a:r>
              <a:rPr lang="en-GB" dirty="0" smtClean="0">
                <a:solidFill>
                  <a:prstClr val="black"/>
                </a:solidFill>
              </a:rPr>
              <a:t>)</a:t>
            </a:r>
            <a:endParaRPr lang="en-GB" dirty="0">
              <a:solidFill>
                <a:prstClr val="black"/>
              </a:solidFill>
            </a:endParaRPr>
          </a:p>
          <a:p>
            <a:endParaRPr lang="en-GB" dirty="0" smtClean="0">
              <a:solidFill>
                <a:srgbClr val="646464">
                  <a:lumMod val="65000"/>
                </a:srgbClr>
              </a:solidFill>
              <a:ea typeface="Open Sans" panose="020B0606030504020204" pitchFamily="34" charset="0"/>
              <a:cs typeface="Open Sans" panose="020B0606030504020204" pitchFamily="34" charset="0"/>
            </a:endParaRPr>
          </a:p>
          <a:p>
            <a:endParaRPr lang="en-GB" dirty="0">
              <a:solidFill>
                <a:srgbClr val="646464">
                  <a:lumMod val="65000"/>
                </a:srgbClr>
              </a:solidFill>
              <a:ea typeface="Open Sans" panose="020B0606030504020204" pitchFamily="34" charset="0"/>
              <a:cs typeface="Open Sans" panose="020B0606030504020204" pitchFamily="34" charset="0"/>
            </a:endParaRPr>
          </a:p>
        </p:txBody>
      </p:sp>
      <p:sp>
        <p:nvSpPr>
          <p:cNvPr id="8" name="Text Placeholder 4"/>
          <p:cNvSpPr txBox="1">
            <a:spLocks/>
          </p:cNvSpPr>
          <p:nvPr/>
        </p:nvSpPr>
        <p:spPr>
          <a:xfrm>
            <a:off x="967522" y="5230007"/>
            <a:ext cx="7478315" cy="948724"/>
          </a:xfrm>
          <a:prstGeom prst="rect">
            <a:avLst/>
          </a:prstGeom>
        </p:spPr>
        <p:txBody>
          <a:bodyPr lIns="46800" tIns="21600" rIns="46800" bIns="21600"/>
          <a:lstStyle>
            <a:lvl1pPr marL="0" marR="0" indent="0" algn="l" defTabSz="816134" rtl="0" eaLnBrk="1" fontAlgn="auto" latinLnBrk="0" hangingPunct="1">
              <a:lnSpc>
                <a:spcPct val="100000"/>
              </a:lnSpc>
              <a:spcBef>
                <a:spcPts val="0"/>
              </a:spcBef>
              <a:spcAft>
                <a:spcPts val="0"/>
              </a:spcAft>
              <a:buClrTx/>
              <a:buSzTx/>
              <a:buFontTx/>
              <a:buNone/>
              <a:tabLst/>
              <a:defRPr sz="2000" b="0" i="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2800" dirty="0">
                <a:solidFill>
                  <a:prstClr val="black"/>
                </a:solidFill>
              </a:rPr>
              <a:t>The </a:t>
            </a:r>
            <a:r>
              <a:rPr lang="en-GB" sz="2800" dirty="0" smtClean="0">
                <a:solidFill>
                  <a:prstClr val="black"/>
                </a:solidFill>
              </a:rPr>
              <a:t>Preactor API </a:t>
            </a:r>
            <a:r>
              <a:rPr lang="en-GB" sz="2800" dirty="0">
                <a:solidFill>
                  <a:prstClr val="black"/>
                </a:solidFill>
              </a:rPr>
              <a:t>supports both these approaches</a:t>
            </a:r>
          </a:p>
        </p:txBody>
      </p:sp>
      <p:sp>
        <p:nvSpPr>
          <p:cNvPr id="9" name="Text Placeholder 1"/>
          <p:cNvSpPr txBox="1">
            <a:spLocks/>
          </p:cNvSpPr>
          <p:nvPr/>
        </p:nvSpPr>
        <p:spPr>
          <a:xfrm>
            <a:off x="444138" y="1632857"/>
            <a:ext cx="8268788" cy="4545873"/>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pPr marL="914400" lvl="1" indent="-514350">
              <a:buFont typeface="+mj-lt"/>
              <a:buAutoNum type="arabicPeriod"/>
            </a:pPr>
            <a:r>
              <a:rPr lang="en-GB" sz="2800" b="1" dirty="0">
                <a:solidFill>
                  <a:prstClr val="black"/>
                </a:solidFill>
              </a:rPr>
              <a:t>Algorithmic</a:t>
            </a:r>
            <a:r>
              <a:rPr lang="en-GB" sz="2800" dirty="0">
                <a:solidFill>
                  <a:prstClr val="black"/>
                </a:solidFill>
              </a:rPr>
              <a:t> scheduling</a:t>
            </a:r>
          </a:p>
          <a:p>
            <a:pPr marL="1314450" lvl="2" indent="-514350"/>
            <a:r>
              <a:rPr lang="en-GB" sz="2800" dirty="0" smtClean="0">
                <a:solidFill>
                  <a:prstClr val="black"/>
                </a:solidFill>
              </a:rPr>
              <a:t>Forward/Backward/Bi-Directional</a:t>
            </a:r>
          </a:p>
          <a:p>
            <a:pPr marL="800100" lvl="2" indent="0">
              <a:buNone/>
            </a:pPr>
            <a:endParaRPr lang="en-GB" sz="2800" dirty="0">
              <a:solidFill>
                <a:prstClr val="black"/>
              </a:solidFill>
            </a:endParaRPr>
          </a:p>
          <a:p>
            <a:pPr marL="914400" lvl="1" indent="-514350">
              <a:buFont typeface="+mj-lt"/>
              <a:buAutoNum type="arabicPeriod"/>
            </a:pPr>
            <a:r>
              <a:rPr lang="en-GB" sz="2800" b="1" dirty="0">
                <a:solidFill>
                  <a:prstClr val="black"/>
                </a:solidFill>
              </a:rPr>
              <a:t>Event Based </a:t>
            </a:r>
            <a:r>
              <a:rPr lang="en-GB" sz="2800" dirty="0">
                <a:solidFill>
                  <a:prstClr val="black"/>
                </a:solidFill>
              </a:rPr>
              <a:t>scheduling</a:t>
            </a:r>
          </a:p>
          <a:p>
            <a:pPr marL="1314450" lvl="2" indent="-514350"/>
            <a:r>
              <a:rPr lang="en-GB" sz="2800" dirty="0">
                <a:solidFill>
                  <a:prstClr val="black"/>
                </a:solidFill>
              </a:rPr>
              <a:t>Parallel Loading/Preferred </a:t>
            </a:r>
            <a:r>
              <a:rPr lang="en-GB" sz="2800" dirty="0" smtClean="0">
                <a:solidFill>
                  <a:prstClr val="black"/>
                </a:solidFill>
              </a:rPr>
              <a:t>Sequence</a:t>
            </a:r>
            <a:endParaRPr lang="en-GB" sz="2800" dirty="0">
              <a:solidFill>
                <a:prstClr val="black"/>
              </a:solidFill>
            </a:endParaRPr>
          </a:p>
        </p:txBody>
      </p:sp>
    </p:spTree>
    <p:extLst>
      <p:ext uri="{BB962C8B-B14F-4D97-AF65-F5344CB8AC3E}">
        <p14:creationId xmlns:p14="http://schemas.microsoft.com/office/powerpoint/2010/main" val="150082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79994" y="1902305"/>
            <a:ext cx="7478315" cy="4095539"/>
          </a:xfrm>
        </p:spPr>
        <p:txBody>
          <a:bodyPr/>
          <a:lstStyle/>
          <a:p>
            <a:pPr marL="342900" lvl="0" indent="-342900" defTabSz="914400">
              <a:spcBef>
                <a:spcPts val="1000"/>
              </a:spcBef>
              <a:buFont typeface="Wingdings" panose="05000000000000000000" pitchFamily="2" charset="2"/>
              <a:buChar char="§"/>
              <a:defRPr/>
            </a:pPr>
            <a:r>
              <a:rPr lang="en-US" sz="2400" b="1" dirty="0" smtClean="0">
                <a:solidFill>
                  <a:srgbClr val="646464"/>
                </a:solidFill>
              </a:rPr>
              <a:t>Enumerable Methods</a:t>
            </a:r>
            <a:endParaRPr lang="en-US" sz="2400" b="1" dirty="0">
              <a:solidFill>
                <a:srgbClr val="646464"/>
              </a:solidFill>
            </a:endParaRPr>
          </a:p>
          <a:p>
            <a:pPr marL="900085" lvl="1" indent="-342900" defTabSz="914400">
              <a:spcBef>
                <a:spcPts val="1000"/>
              </a:spcBef>
              <a:defRPr/>
            </a:pPr>
            <a:r>
              <a:rPr lang="en-US" sz="2400" dirty="0" smtClean="0">
                <a:solidFill>
                  <a:srgbClr val="646464"/>
                </a:solidFill>
              </a:rPr>
              <a:t>The results of a method call may be an enumerator.</a:t>
            </a:r>
          </a:p>
          <a:p>
            <a:pPr marL="342900" indent="-342900" defTabSz="914400">
              <a:spcBef>
                <a:spcPts val="1000"/>
              </a:spcBef>
              <a:buFont typeface="Wingdings" panose="05000000000000000000" pitchFamily="2" charset="2"/>
              <a:buChar char="§"/>
              <a:defRPr/>
            </a:pPr>
            <a:r>
              <a:rPr lang="en-US" sz="2400" b="1" dirty="0" smtClean="0">
                <a:solidFill>
                  <a:srgbClr val="646464"/>
                </a:solidFill>
              </a:rPr>
              <a:t>Structures</a:t>
            </a:r>
          </a:p>
          <a:p>
            <a:pPr marL="900085" lvl="1" indent="-342900" defTabSz="914400">
              <a:spcBef>
                <a:spcPts val="1000"/>
              </a:spcBef>
              <a:defRPr/>
            </a:pPr>
            <a:r>
              <a:rPr lang="en-US" sz="2400" dirty="0" smtClean="0">
                <a:solidFill>
                  <a:srgbClr val="646464"/>
                </a:solidFill>
              </a:rPr>
              <a:t>Return a group of values as a single object</a:t>
            </a:r>
          </a:p>
          <a:p>
            <a:pPr marL="1242968" lvl="2" indent="-342900" defTabSz="914400">
              <a:spcBef>
                <a:spcPts val="1000"/>
              </a:spcBef>
              <a:defRPr/>
            </a:pPr>
            <a:r>
              <a:rPr lang="en-US" sz="2400" dirty="0" err="1" smtClean="0">
                <a:solidFill>
                  <a:srgbClr val="006BA9"/>
                </a:solidFill>
              </a:rPr>
              <a:t>FormatFieldPair</a:t>
            </a:r>
            <a:endParaRPr lang="en-US" sz="2400" dirty="0" smtClean="0">
              <a:solidFill>
                <a:srgbClr val="006BA9"/>
              </a:solidFill>
            </a:endParaRPr>
          </a:p>
          <a:p>
            <a:pPr marL="1585851" lvl="3" indent="-342900" defTabSz="914400">
              <a:spcBef>
                <a:spcPts val="1000"/>
              </a:spcBef>
              <a:defRPr/>
            </a:pPr>
            <a:r>
              <a:rPr lang="en-US" sz="2400" dirty="0" smtClean="0">
                <a:solidFill>
                  <a:srgbClr val="646464"/>
                </a:solidFill>
              </a:rPr>
              <a:t>Represents a field in a table</a:t>
            </a:r>
          </a:p>
          <a:p>
            <a:pPr marL="1242968" lvl="2" indent="-342900" defTabSz="914400">
              <a:spcBef>
                <a:spcPts val="1000"/>
              </a:spcBef>
              <a:defRPr/>
            </a:pPr>
            <a:r>
              <a:rPr lang="en-US" sz="2400" dirty="0" err="1" smtClean="0">
                <a:solidFill>
                  <a:srgbClr val="006BA9"/>
                </a:solidFill>
              </a:rPr>
              <a:t>PrimaryKey</a:t>
            </a:r>
            <a:endParaRPr lang="en-US" sz="2400" dirty="0" smtClean="0">
              <a:solidFill>
                <a:srgbClr val="006BA9"/>
              </a:solidFill>
            </a:endParaRPr>
          </a:p>
          <a:p>
            <a:pPr marL="1585851" lvl="3" indent="-342900" defTabSz="914400">
              <a:spcBef>
                <a:spcPts val="1000"/>
              </a:spcBef>
              <a:defRPr/>
            </a:pPr>
            <a:r>
              <a:rPr lang="en-US" sz="2400" dirty="0" smtClean="0">
                <a:solidFill>
                  <a:srgbClr val="646464"/>
                </a:solidFill>
              </a:rPr>
              <a:t>Can be used in place of a record number</a:t>
            </a:r>
          </a:p>
        </p:txBody>
      </p:sp>
      <p:sp>
        <p:nvSpPr>
          <p:cNvPr id="4" name="Title 3"/>
          <p:cNvSpPr>
            <a:spLocks noGrp="1"/>
          </p:cNvSpPr>
          <p:nvPr>
            <p:ph type="title"/>
          </p:nvPr>
        </p:nvSpPr>
        <p:spPr/>
        <p:txBody>
          <a:bodyPr/>
          <a:lstStyle/>
          <a:p>
            <a:r>
              <a:rPr lang="en-GB" dirty="0" smtClean="0"/>
              <a:t>Overview Of The Objects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Characteristics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 Objects Interface methods:</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890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a:spLocks noChangeAspect="1"/>
          </p:cNvSpPr>
          <p:nvPr/>
        </p:nvSpPr>
        <p:spPr>
          <a:xfrm>
            <a:off x="2400288"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cxnSp>
        <p:nvCxnSpPr>
          <p:cNvPr id="10" name="Straight Connector 9"/>
          <p:cNvCxnSpPr/>
          <p:nvPr/>
        </p:nvCxnSpPr>
        <p:spPr>
          <a:xfrm>
            <a:off x="952480" y="2705096"/>
            <a:ext cx="796294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spect="1"/>
          </p:cNvSpPr>
          <p:nvPr/>
        </p:nvSpPr>
        <p:spPr>
          <a:xfrm>
            <a:off x="952480" y="2703508"/>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cxnSp>
        <p:nvCxnSpPr>
          <p:cNvPr id="125" name="Straight Connector 124"/>
          <p:cNvCxnSpPr/>
          <p:nvPr/>
        </p:nvCxnSpPr>
        <p:spPr>
          <a:xfrm rot="16200000" flipH="1">
            <a:off x="1631141" y="4107660"/>
            <a:ext cx="2986103"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spect="1"/>
          </p:cNvSpPr>
          <p:nvPr/>
        </p:nvSpPr>
        <p:spPr>
          <a:xfrm>
            <a:off x="3848095" y="4152904"/>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85" name="TextBox 84"/>
          <p:cNvSpPr txBox="1">
            <a:spLocks noChangeAspect="1"/>
          </p:cNvSpPr>
          <p:nvPr/>
        </p:nvSpPr>
        <p:spPr>
          <a:xfrm>
            <a:off x="5295904"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86" name="TextBox 85"/>
          <p:cNvSpPr txBox="1">
            <a:spLocks noChangeAspect="1"/>
          </p:cNvSpPr>
          <p:nvPr/>
        </p:nvSpPr>
        <p:spPr>
          <a:xfrm>
            <a:off x="952481"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87" name="TextBox 86"/>
          <p:cNvSpPr txBox="1">
            <a:spLocks noChangeAspect="1"/>
          </p:cNvSpPr>
          <p:nvPr/>
        </p:nvSpPr>
        <p:spPr>
          <a:xfrm>
            <a:off x="3848096"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88" name="TextBox 87"/>
          <p:cNvSpPr txBox="1">
            <a:spLocks noChangeAspect="1"/>
          </p:cNvSpPr>
          <p:nvPr/>
        </p:nvSpPr>
        <p:spPr>
          <a:xfrm>
            <a:off x="5295904" y="4152904"/>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89" name="TextBox 88"/>
          <p:cNvSpPr txBox="1">
            <a:spLocks noChangeAspect="1"/>
          </p:cNvSpPr>
          <p:nvPr/>
        </p:nvSpPr>
        <p:spPr>
          <a:xfrm>
            <a:off x="6381760" y="4876808"/>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90" name="TextBox 89"/>
          <p:cNvSpPr txBox="1">
            <a:spLocks noChangeAspect="1"/>
          </p:cNvSpPr>
          <p:nvPr/>
        </p:nvSpPr>
        <p:spPr>
          <a:xfrm>
            <a:off x="2400288" y="27035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91" name="TextBox 90"/>
          <p:cNvSpPr txBox="1">
            <a:spLocks noChangeAspect="1"/>
          </p:cNvSpPr>
          <p:nvPr/>
        </p:nvSpPr>
        <p:spPr>
          <a:xfrm>
            <a:off x="6743712"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92" name="TextBox 91"/>
          <p:cNvSpPr txBox="1">
            <a:spLocks noChangeAspect="1"/>
          </p:cNvSpPr>
          <p:nvPr/>
        </p:nvSpPr>
        <p:spPr>
          <a:xfrm>
            <a:off x="7467616" y="4152904"/>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93" name="TextBox 92"/>
          <p:cNvSpPr txBox="1">
            <a:spLocks noChangeAspect="1"/>
          </p:cNvSpPr>
          <p:nvPr/>
        </p:nvSpPr>
        <p:spPr>
          <a:xfrm>
            <a:off x="8191520"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grpSp>
        <p:nvGrpSpPr>
          <p:cNvPr id="2" name="Group 131"/>
          <p:cNvGrpSpPr/>
          <p:nvPr/>
        </p:nvGrpSpPr>
        <p:grpSpPr>
          <a:xfrm>
            <a:off x="-112722" y="1076312"/>
            <a:ext cx="9042733" cy="4548474"/>
            <a:chOff x="-112722" y="1076312"/>
            <a:chExt cx="9042733" cy="4548474"/>
          </a:xfrm>
        </p:grpSpPr>
        <p:sp>
          <p:nvSpPr>
            <p:cNvPr id="50" name="TextBox 49"/>
            <p:cNvSpPr txBox="1"/>
            <p:nvPr/>
          </p:nvSpPr>
          <p:spPr>
            <a:xfrm>
              <a:off x="-112722" y="5077492"/>
              <a:ext cx="1000132" cy="461665"/>
            </a:xfrm>
            <a:prstGeom prst="rect">
              <a:avLst/>
            </a:prstGeom>
            <a:noFill/>
          </p:spPr>
          <p:txBody>
            <a:bodyPr wrap="square" rtlCol="0">
              <a:spAutoFit/>
            </a:bodyPr>
            <a:lstStyle/>
            <a:p>
              <a:r>
                <a:rPr lang="en-GB" sz="2400" dirty="0" smtClean="0">
                  <a:solidFill>
                    <a:prstClr val="black"/>
                  </a:solidFill>
                </a:rPr>
                <a:t>MC 4</a:t>
              </a:r>
              <a:endParaRPr lang="en-GB" sz="2400" dirty="0">
                <a:solidFill>
                  <a:prstClr val="black"/>
                </a:solidFill>
              </a:endParaRPr>
            </a:p>
          </p:txBody>
        </p:sp>
        <p:sp>
          <p:nvSpPr>
            <p:cNvPr id="26" name="TextBox 25"/>
            <p:cNvSpPr txBox="1"/>
            <p:nvPr/>
          </p:nvSpPr>
          <p:spPr>
            <a:xfrm>
              <a:off x="-112722" y="4347669"/>
              <a:ext cx="1000132" cy="461665"/>
            </a:xfrm>
            <a:prstGeom prst="rect">
              <a:avLst/>
            </a:prstGeom>
            <a:noFill/>
          </p:spPr>
          <p:txBody>
            <a:bodyPr wrap="square" rtlCol="0">
              <a:spAutoFit/>
            </a:bodyPr>
            <a:lstStyle/>
            <a:p>
              <a:r>
                <a:rPr lang="en-GB" sz="2400" dirty="0" smtClean="0">
                  <a:solidFill>
                    <a:prstClr val="black"/>
                  </a:solidFill>
                </a:rPr>
                <a:t>MC 3</a:t>
              </a:r>
              <a:endParaRPr lang="en-GB" sz="2400" dirty="0">
                <a:solidFill>
                  <a:prstClr val="black"/>
                </a:solidFill>
              </a:endParaRPr>
            </a:p>
          </p:txBody>
        </p:sp>
        <p:sp>
          <p:nvSpPr>
            <p:cNvPr id="25" name="TextBox 24"/>
            <p:cNvSpPr txBox="1"/>
            <p:nvPr/>
          </p:nvSpPr>
          <p:spPr>
            <a:xfrm>
              <a:off x="-112719" y="3626068"/>
              <a:ext cx="1000132" cy="461665"/>
            </a:xfrm>
            <a:prstGeom prst="rect">
              <a:avLst/>
            </a:prstGeom>
            <a:noFill/>
          </p:spPr>
          <p:txBody>
            <a:bodyPr wrap="square" rtlCol="0">
              <a:spAutoFit/>
            </a:bodyPr>
            <a:lstStyle/>
            <a:p>
              <a:r>
                <a:rPr lang="en-GB" sz="2400" dirty="0" smtClean="0">
                  <a:solidFill>
                    <a:prstClr val="black"/>
                  </a:solidFill>
                </a:rPr>
                <a:t>MC 2</a:t>
              </a:r>
              <a:endParaRPr lang="en-GB" sz="2400" dirty="0">
                <a:solidFill>
                  <a:prstClr val="black"/>
                </a:solidFill>
              </a:endParaRPr>
            </a:p>
          </p:txBody>
        </p:sp>
        <p:sp>
          <p:nvSpPr>
            <p:cNvPr id="24" name="TextBox 23"/>
            <p:cNvSpPr txBox="1"/>
            <p:nvPr/>
          </p:nvSpPr>
          <p:spPr>
            <a:xfrm>
              <a:off x="-112722" y="2904191"/>
              <a:ext cx="1000132" cy="461665"/>
            </a:xfrm>
            <a:prstGeom prst="rect">
              <a:avLst/>
            </a:prstGeom>
            <a:noFill/>
          </p:spPr>
          <p:txBody>
            <a:bodyPr wrap="square" rtlCol="0">
              <a:spAutoFit/>
            </a:bodyPr>
            <a:lstStyle/>
            <a:p>
              <a:r>
                <a:rPr lang="en-GB" sz="2400" dirty="0" smtClean="0">
                  <a:solidFill>
                    <a:prstClr val="black"/>
                  </a:solidFill>
                </a:rPr>
                <a:t>MC 1</a:t>
              </a:r>
              <a:endParaRPr lang="en-GB" sz="2400" dirty="0">
                <a:solidFill>
                  <a:prstClr val="black"/>
                </a:solidFill>
              </a:endParaRPr>
            </a:p>
          </p:txBody>
        </p:sp>
        <p:cxnSp>
          <p:nvCxnSpPr>
            <p:cNvPr id="9" name="Straight Connector 8"/>
            <p:cNvCxnSpPr/>
            <p:nvPr/>
          </p:nvCxnSpPr>
          <p:spPr>
            <a:xfrm rot="5400000">
              <a:off x="-552609" y="4119697"/>
              <a:ext cx="3010178" cy="0"/>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16" name="Diagram 15"/>
            <p:cNvGraphicFramePr/>
            <p:nvPr/>
          </p:nvGraphicFramePr>
          <p:xfrm>
            <a:off x="3848096" y="1076312"/>
            <a:ext cx="1833554" cy="117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9" name="Straight Connector 28"/>
            <p:cNvCxnSpPr/>
            <p:nvPr/>
          </p:nvCxnSpPr>
          <p:spPr>
            <a:xfrm>
              <a:off x="952480" y="3429000"/>
              <a:ext cx="7977531" cy="2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8333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5400000">
              <a:off x="90723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952480" y="4149288"/>
              <a:ext cx="7953729" cy="3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952480" y="4870889"/>
              <a:ext cx="7953728" cy="5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16200000" flipH="1">
              <a:off x="2355046" y="4107660"/>
              <a:ext cx="29861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307894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380285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452675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5250660"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5974564"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69846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7417763" y="4103053"/>
              <a:ext cx="2986106" cy="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52480" y="5600712"/>
              <a:ext cx="7953728"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295904" y="1981192"/>
              <a:ext cx="723904" cy="723904"/>
            </a:xfrm>
            <a:prstGeom prst="rect">
              <a:avLst/>
            </a:prstGeom>
            <a:noFill/>
          </p:spPr>
          <p:txBody>
            <a:bodyPr wrap="square" rtlCol="0" anchor="b" anchorCtr="1">
              <a:noAutofit/>
            </a:bodyPr>
            <a:lstStyle/>
            <a:p>
              <a:r>
                <a:rPr lang="en-GB" dirty="0" smtClean="0">
                  <a:solidFill>
                    <a:prstClr val="black"/>
                  </a:solidFill>
                </a:rPr>
                <a:t>7</a:t>
              </a:r>
              <a:endParaRPr lang="en-GB" dirty="0">
                <a:solidFill>
                  <a:prstClr val="black"/>
                </a:solidFill>
              </a:endParaRPr>
            </a:p>
          </p:txBody>
        </p:sp>
        <p:sp>
          <p:nvSpPr>
            <p:cNvPr id="117" name="TextBox 116"/>
            <p:cNvSpPr txBox="1"/>
            <p:nvPr/>
          </p:nvSpPr>
          <p:spPr>
            <a:xfrm>
              <a:off x="4572000" y="1981192"/>
              <a:ext cx="723904" cy="723904"/>
            </a:xfrm>
            <a:prstGeom prst="rect">
              <a:avLst/>
            </a:prstGeom>
            <a:noFill/>
          </p:spPr>
          <p:txBody>
            <a:bodyPr wrap="square" rtlCol="0" anchor="b" anchorCtr="1">
              <a:noAutofit/>
            </a:bodyPr>
            <a:lstStyle/>
            <a:p>
              <a:r>
                <a:rPr lang="en-GB" dirty="0" smtClean="0">
                  <a:solidFill>
                    <a:prstClr val="black"/>
                  </a:solidFill>
                </a:rPr>
                <a:t>6</a:t>
              </a:r>
              <a:endParaRPr lang="en-GB" dirty="0">
                <a:solidFill>
                  <a:prstClr val="black"/>
                </a:solidFill>
              </a:endParaRPr>
            </a:p>
          </p:txBody>
        </p:sp>
        <p:sp>
          <p:nvSpPr>
            <p:cNvPr id="118" name="TextBox 117"/>
            <p:cNvSpPr txBox="1"/>
            <p:nvPr/>
          </p:nvSpPr>
          <p:spPr>
            <a:xfrm>
              <a:off x="3848096" y="1981192"/>
              <a:ext cx="723904" cy="723904"/>
            </a:xfrm>
            <a:prstGeom prst="rect">
              <a:avLst/>
            </a:prstGeom>
            <a:noFill/>
          </p:spPr>
          <p:txBody>
            <a:bodyPr wrap="square" rtlCol="0" anchor="b" anchorCtr="1">
              <a:noAutofit/>
            </a:bodyPr>
            <a:lstStyle/>
            <a:p>
              <a:r>
                <a:rPr lang="en-GB" dirty="0" smtClean="0">
                  <a:solidFill>
                    <a:prstClr val="black"/>
                  </a:solidFill>
                </a:rPr>
                <a:t>5</a:t>
              </a:r>
              <a:endParaRPr lang="en-GB" dirty="0">
                <a:solidFill>
                  <a:prstClr val="black"/>
                </a:solidFill>
              </a:endParaRPr>
            </a:p>
          </p:txBody>
        </p:sp>
        <p:sp>
          <p:nvSpPr>
            <p:cNvPr id="119" name="TextBox 118"/>
            <p:cNvSpPr txBox="1"/>
            <p:nvPr/>
          </p:nvSpPr>
          <p:spPr>
            <a:xfrm>
              <a:off x="3124192" y="1981192"/>
              <a:ext cx="723904" cy="723904"/>
            </a:xfrm>
            <a:prstGeom prst="rect">
              <a:avLst/>
            </a:prstGeom>
            <a:noFill/>
          </p:spPr>
          <p:txBody>
            <a:bodyPr wrap="square" rtlCol="0" anchor="b" anchorCtr="1">
              <a:noAutofit/>
            </a:bodyPr>
            <a:lstStyle/>
            <a:p>
              <a:r>
                <a:rPr lang="en-GB" dirty="0" smtClean="0">
                  <a:solidFill>
                    <a:prstClr val="black"/>
                  </a:solidFill>
                </a:rPr>
                <a:t>4</a:t>
              </a:r>
              <a:endParaRPr lang="en-GB" dirty="0">
                <a:solidFill>
                  <a:prstClr val="black"/>
                </a:solidFill>
              </a:endParaRPr>
            </a:p>
          </p:txBody>
        </p:sp>
        <p:sp>
          <p:nvSpPr>
            <p:cNvPr id="120" name="TextBox 119"/>
            <p:cNvSpPr txBox="1"/>
            <p:nvPr/>
          </p:nvSpPr>
          <p:spPr>
            <a:xfrm>
              <a:off x="2400288" y="1981192"/>
              <a:ext cx="723904" cy="723904"/>
            </a:xfrm>
            <a:prstGeom prst="rect">
              <a:avLst/>
            </a:prstGeom>
            <a:noFill/>
          </p:spPr>
          <p:txBody>
            <a:bodyPr wrap="square" rtlCol="0" anchor="b" anchorCtr="1">
              <a:noAutofit/>
            </a:bodyPr>
            <a:lstStyle/>
            <a:p>
              <a:r>
                <a:rPr lang="en-GB" dirty="0" smtClean="0">
                  <a:solidFill>
                    <a:prstClr val="black"/>
                  </a:solidFill>
                </a:rPr>
                <a:t>3</a:t>
              </a:r>
              <a:endParaRPr lang="en-GB" dirty="0">
                <a:solidFill>
                  <a:prstClr val="black"/>
                </a:solidFill>
              </a:endParaRPr>
            </a:p>
          </p:txBody>
        </p:sp>
        <p:sp>
          <p:nvSpPr>
            <p:cNvPr id="121" name="TextBox 120"/>
            <p:cNvSpPr txBox="1"/>
            <p:nvPr/>
          </p:nvSpPr>
          <p:spPr>
            <a:xfrm>
              <a:off x="1676384" y="1981192"/>
              <a:ext cx="723904" cy="723904"/>
            </a:xfrm>
            <a:prstGeom prst="rect">
              <a:avLst/>
            </a:prstGeom>
            <a:noFill/>
          </p:spPr>
          <p:txBody>
            <a:bodyPr wrap="square" rtlCol="0" anchor="b" anchorCtr="1">
              <a:noAutofit/>
            </a:bodyPr>
            <a:lstStyle/>
            <a:p>
              <a:r>
                <a:rPr lang="en-GB" dirty="0" smtClean="0">
                  <a:solidFill>
                    <a:prstClr val="black"/>
                  </a:solidFill>
                </a:rPr>
                <a:t>2</a:t>
              </a:r>
              <a:endParaRPr lang="en-GB" dirty="0">
                <a:solidFill>
                  <a:prstClr val="black"/>
                </a:solidFill>
              </a:endParaRPr>
            </a:p>
          </p:txBody>
        </p:sp>
        <p:sp>
          <p:nvSpPr>
            <p:cNvPr id="122" name="TextBox 121"/>
            <p:cNvSpPr txBox="1"/>
            <p:nvPr/>
          </p:nvSpPr>
          <p:spPr>
            <a:xfrm>
              <a:off x="952480" y="1981192"/>
              <a:ext cx="723904" cy="723904"/>
            </a:xfrm>
            <a:prstGeom prst="rect">
              <a:avLst/>
            </a:prstGeom>
            <a:noFill/>
          </p:spPr>
          <p:txBody>
            <a:bodyPr wrap="square" rtlCol="0" anchor="b" anchorCtr="1">
              <a:noAutofit/>
            </a:bodyPr>
            <a:lstStyle/>
            <a:p>
              <a:r>
                <a:rPr lang="en-GB" dirty="0" smtClean="0">
                  <a:solidFill>
                    <a:prstClr val="black"/>
                  </a:solidFill>
                </a:rPr>
                <a:t>1</a:t>
              </a:r>
              <a:endParaRPr lang="en-GB" dirty="0">
                <a:solidFill>
                  <a:prstClr val="black"/>
                </a:solidFill>
              </a:endParaRPr>
            </a:p>
          </p:txBody>
        </p:sp>
        <p:sp>
          <p:nvSpPr>
            <p:cNvPr id="123" name="TextBox 122"/>
            <p:cNvSpPr txBox="1"/>
            <p:nvPr/>
          </p:nvSpPr>
          <p:spPr>
            <a:xfrm>
              <a:off x="6019808" y="1981192"/>
              <a:ext cx="723904" cy="723904"/>
            </a:xfrm>
            <a:prstGeom prst="rect">
              <a:avLst/>
            </a:prstGeom>
            <a:noFill/>
          </p:spPr>
          <p:txBody>
            <a:bodyPr wrap="square" rtlCol="0" anchor="b" anchorCtr="1">
              <a:noAutofit/>
            </a:bodyPr>
            <a:lstStyle/>
            <a:p>
              <a:r>
                <a:rPr lang="en-GB" dirty="0" smtClean="0">
                  <a:solidFill>
                    <a:prstClr val="black"/>
                  </a:solidFill>
                </a:rPr>
                <a:t>8</a:t>
              </a:r>
              <a:endParaRPr lang="en-GB" dirty="0">
                <a:solidFill>
                  <a:prstClr val="black"/>
                </a:solidFill>
              </a:endParaRPr>
            </a:p>
          </p:txBody>
        </p:sp>
        <p:sp>
          <p:nvSpPr>
            <p:cNvPr id="128" name="TextBox 127"/>
            <p:cNvSpPr txBox="1"/>
            <p:nvPr/>
          </p:nvSpPr>
          <p:spPr>
            <a:xfrm>
              <a:off x="6743712" y="1981192"/>
              <a:ext cx="723904" cy="723904"/>
            </a:xfrm>
            <a:prstGeom prst="rect">
              <a:avLst/>
            </a:prstGeom>
            <a:noFill/>
          </p:spPr>
          <p:txBody>
            <a:bodyPr wrap="square" rtlCol="0" anchor="b" anchorCtr="1">
              <a:noAutofit/>
            </a:bodyPr>
            <a:lstStyle/>
            <a:p>
              <a:r>
                <a:rPr lang="en-GB" dirty="0" smtClean="0">
                  <a:solidFill>
                    <a:prstClr val="black"/>
                  </a:solidFill>
                </a:rPr>
                <a:t>9</a:t>
              </a:r>
              <a:endParaRPr lang="en-GB" dirty="0">
                <a:solidFill>
                  <a:prstClr val="black"/>
                </a:solidFill>
              </a:endParaRPr>
            </a:p>
          </p:txBody>
        </p:sp>
        <p:sp>
          <p:nvSpPr>
            <p:cNvPr id="129" name="TextBox 128"/>
            <p:cNvSpPr txBox="1"/>
            <p:nvPr/>
          </p:nvSpPr>
          <p:spPr>
            <a:xfrm>
              <a:off x="7467616" y="1981192"/>
              <a:ext cx="723904" cy="723904"/>
            </a:xfrm>
            <a:prstGeom prst="rect">
              <a:avLst/>
            </a:prstGeom>
            <a:noFill/>
          </p:spPr>
          <p:txBody>
            <a:bodyPr wrap="square" rtlCol="0" anchor="b" anchorCtr="1">
              <a:noAutofit/>
            </a:bodyPr>
            <a:lstStyle/>
            <a:p>
              <a:r>
                <a:rPr lang="en-GB" dirty="0" smtClean="0">
                  <a:solidFill>
                    <a:prstClr val="black"/>
                  </a:solidFill>
                </a:rPr>
                <a:t>10</a:t>
              </a:r>
              <a:endParaRPr lang="en-GB" dirty="0">
                <a:solidFill>
                  <a:prstClr val="black"/>
                </a:solidFill>
              </a:endParaRPr>
            </a:p>
          </p:txBody>
        </p:sp>
        <p:sp>
          <p:nvSpPr>
            <p:cNvPr id="130" name="TextBox 129"/>
            <p:cNvSpPr txBox="1"/>
            <p:nvPr/>
          </p:nvSpPr>
          <p:spPr>
            <a:xfrm>
              <a:off x="8191520" y="1981192"/>
              <a:ext cx="723904" cy="723904"/>
            </a:xfrm>
            <a:prstGeom prst="rect">
              <a:avLst/>
            </a:prstGeom>
            <a:noFill/>
          </p:spPr>
          <p:txBody>
            <a:bodyPr wrap="square" rtlCol="0" anchor="b" anchorCtr="1">
              <a:noAutofit/>
            </a:bodyPr>
            <a:lstStyle/>
            <a:p>
              <a:r>
                <a:rPr lang="en-GB" dirty="0" smtClean="0">
                  <a:solidFill>
                    <a:prstClr val="black"/>
                  </a:solidFill>
                </a:rPr>
                <a:t>11</a:t>
              </a:r>
              <a:endParaRPr lang="en-GB" dirty="0">
                <a:solidFill>
                  <a:prstClr val="black"/>
                </a:solidFill>
              </a:endParaRPr>
            </a:p>
          </p:txBody>
        </p:sp>
      </p:grpSp>
      <p:sp>
        <p:nvSpPr>
          <p:cNvPr id="3" name="Title 2"/>
          <p:cNvSpPr>
            <a:spLocks noGrp="1"/>
          </p:cNvSpPr>
          <p:nvPr>
            <p:ph type="title"/>
          </p:nvPr>
        </p:nvSpPr>
        <p:spPr>
          <a:xfrm>
            <a:off x="833046" y="364595"/>
            <a:ext cx="7477906" cy="534121"/>
          </a:xfrm>
        </p:spPr>
        <p:txBody>
          <a:bodyPr/>
          <a:lstStyle/>
          <a:p>
            <a:pPr algn="ctr"/>
            <a:r>
              <a:rPr lang="en-GB" dirty="0" smtClean="0"/>
              <a:t>Algorithmic Scheduling Demo</a:t>
            </a:r>
            <a:endParaRPr lang="en-GB" dirty="0"/>
          </a:p>
        </p:txBody>
      </p:sp>
    </p:spTree>
    <p:extLst>
      <p:ext uri="{BB962C8B-B14F-4D97-AF65-F5344CB8AC3E}">
        <p14:creationId xmlns:p14="http://schemas.microsoft.com/office/powerpoint/2010/main" val="227625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0-#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additive="base">
                                        <p:cTn id="12" dur="1000" fill="hold"/>
                                        <p:tgtEl>
                                          <p:spTgt spid="83"/>
                                        </p:tgtEl>
                                        <p:attrNameLst>
                                          <p:attrName>ppt_x</p:attrName>
                                        </p:attrNameLst>
                                      </p:cBhvr>
                                      <p:tavLst>
                                        <p:tav tm="0">
                                          <p:val>
                                            <p:strVal val="0-#ppt_w/2"/>
                                          </p:val>
                                        </p:tav>
                                        <p:tav tm="100000">
                                          <p:val>
                                            <p:strVal val="#ppt_x"/>
                                          </p:val>
                                        </p:tav>
                                      </p:tavLst>
                                    </p:anim>
                                    <p:anim calcmode="lin" valueType="num">
                                      <p:cBhvr additive="base">
                                        <p:cTn id="13" dur="1000" fill="hold"/>
                                        <p:tgtEl>
                                          <p:spTgt spid="8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1000" fill="hold"/>
                                        <p:tgtEl>
                                          <p:spTgt spid="84"/>
                                        </p:tgtEl>
                                        <p:attrNameLst>
                                          <p:attrName>ppt_x</p:attrName>
                                        </p:attrNameLst>
                                      </p:cBhvr>
                                      <p:tavLst>
                                        <p:tav tm="0">
                                          <p:val>
                                            <p:strVal val="0-#ppt_w/2"/>
                                          </p:val>
                                        </p:tav>
                                        <p:tav tm="100000">
                                          <p:val>
                                            <p:strVal val="#ppt_x"/>
                                          </p:val>
                                        </p:tav>
                                      </p:tavLst>
                                    </p:anim>
                                    <p:anim calcmode="lin" valueType="num">
                                      <p:cBhvr additive="base">
                                        <p:cTn id="18" dur="1000" fill="hold"/>
                                        <p:tgtEl>
                                          <p:spTgt spid="84"/>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additive="base">
                                        <p:cTn id="22" dur="1000" fill="hold"/>
                                        <p:tgtEl>
                                          <p:spTgt spid="85"/>
                                        </p:tgtEl>
                                        <p:attrNameLst>
                                          <p:attrName>ppt_x</p:attrName>
                                        </p:attrNameLst>
                                      </p:cBhvr>
                                      <p:tavLst>
                                        <p:tav tm="0">
                                          <p:val>
                                            <p:strVal val="0-#ppt_w/2"/>
                                          </p:val>
                                        </p:tav>
                                        <p:tav tm="100000">
                                          <p:val>
                                            <p:strVal val="#ppt_x"/>
                                          </p:val>
                                        </p:tav>
                                      </p:tavLst>
                                    </p:anim>
                                    <p:anim calcmode="lin" valueType="num">
                                      <p:cBhvr additive="base">
                                        <p:cTn id="23" dur="10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6"/>
                                        </p:tgtEl>
                                        <p:attrNameLst>
                                          <p:attrName>style.visibility</p:attrName>
                                        </p:attrNameLst>
                                      </p:cBhvr>
                                      <p:to>
                                        <p:strVal val="visible"/>
                                      </p:to>
                                    </p:set>
                                    <p:anim calcmode="lin" valueType="num">
                                      <p:cBhvr additive="base">
                                        <p:cTn id="28" dur="1000" fill="hold"/>
                                        <p:tgtEl>
                                          <p:spTgt spid="86"/>
                                        </p:tgtEl>
                                        <p:attrNameLst>
                                          <p:attrName>ppt_x</p:attrName>
                                        </p:attrNameLst>
                                      </p:cBhvr>
                                      <p:tavLst>
                                        <p:tav tm="0">
                                          <p:val>
                                            <p:strVal val="0-#ppt_w/2"/>
                                          </p:val>
                                        </p:tav>
                                        <p:tav tm="100000">
                                          <p:val>
                                            <p:strVal val="#ppt_x"/>
                                          </p:val>
                                        </p:tav>
                                      </p:tavLst>
                                    </p:anim>
                                    <p:anim calcmode="lin" valueType="num">
                                      <p:cBhvr additive="base">
                                        <p:cTn id="29" dur="1000" fill="hold"/>
                                        <p:tgtEl>
                                          <p:spTgt spid="86"/>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grpId="0" nodeType="afterEffect">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additive="base">
                                        <p:cTn id="33" dur="1000" fill="hold"/>
                                        <p:tgtEl>
                                          <p:spTgt spid="87"/>
                                        </p:tgtEl>
                                        <p:attrNameLst>
                                          <p:attrName>ppt_x</p:attrName>
                                        </p:attrNameLst>
                                      </p:cBhvr>
                                      <p:tavLst>
                                        <p:tav tm="0">
                                          <p:val>
                                            <p:strVal val="0-#ppt_w/2"/>
                                          </p:val>
                                        </p:tav>
                                        <p:tav tm="100000">
                                          <p:val>
                                            <p:strVal val="#ppt_x"/>
                                          </p:val>
                                        </p:tav>
                                      </p:tavLst>
                                    </p:anim>
                                    <p:anim calcmode="lin" valueType="num">
                                      <p:cBhvr additive="base">
                                        <p:cTn id="34" dur="1000" fill="hold"/>
                                        <p:tgtEl>
                                          <p:spTgt spid="8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8" fill="hold" grpId="0" nodeType="after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1000" fill="hold"/>
                                        <p:tgtEl>
                                          <p:spTgt spid="88"/>
                                        </p:tgtEl>
                                        <p:attrNameLst>
                                          <p:attrName>ppt_x</p:attrName>
                                        </p:attrNameLst>
                                      </p:cBhvr>
                                      <p:tavLst>
                                        <p:tav tm="0">
                                          <p:val>
                                            <p:strVal val="0-#ppt_w/2"/>
                                          </p:val>
                                        </p:tav>
                                        <p:tav tm="100000">
                                          <p:val>
                                            <p:strVal val="#ppt_x"/>
                                          </p:val>
                                        </p:tav>
                                      </p:tavLst>
                                    </p:anim>
                                    <p:anim calcmode="lin" valueType="num">
                                      <p:cBhvr additive="base">
                                        <p:cTn id="39" dur="1000" fill="hold"/>
                                        <p:tgtEl>
                                          <p:spTgt spid="88"/>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grpId="0" nodeType="after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1000" fill="hold"/>
                                        <p:tgtEl>
                                          <p:spTgt spid="89"/>
                                        </p:tgtEl>
                                        <p:attrNameLst>
                                          <p:attrName>ppt_x</p:attrName>
                                        </p:attrNameLst>
                                      </p:cBhvr>
                                      <p:tavLst>
                                        <p:tav tm="0">
                                          <p:val>
                                            <p:strVal val="0-#ppt_w/2"/>
                                          </p:val>
                                        </p:tav>
                                        <p:tav tm="100000">
                                          <p:val>
                                            <p:strVal val="#ppt_x"/>
                                          </p:val>
                                        </p:tav>
                                      </p:tavLst>
                                    </p:anim>
                                    <p:anim calcmode="lin" valueType="num">
                                      <p:cBhvr additive="base">
                                        <p:cTn id="44" dur="10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1000" fill="hold"/>
                                        <p:tgtEl>
                                          <p:spTgt spid="90"/>
                                        </p:tgtEl>
                                        <p:attrNameLst>
                                          <p:attrName>ppt_x</p:attrName>
                                        </p:attrNameLst>
                                      </p:cBhvr>
                                      <p:tavLst>
                                        <p:tav tm="0">
                                          <p:val>
                                            <p:strVal val="0-#ppt_w/2"/>
                                          </p:val>
                                        </p:tav>
                                        <p:tav tm="100000">
                                          <p:val>
                                            <p:strVal val="#ppt_x"/>
                                          </p:val>
                                        </p:tav>
                                      </p:tavLst>
                                    </p:anim>
                                    <p:anim calcmode="lin" valueType="num">
                                      <p:cBhvr additive="base">
                                        <p:cTn id="50" dur="1000" fill="hold"/>
                                        <p:tgtEl>
                                          <p:spTgt spid="9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2" presetClass="entr" presetSubtype="8" fill="hold" grpId="0"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1000" fill="hold"/>
                                        <p:tgtEl>
                                          <p:spTgt spid="91"/>
                                        </p:tgtEl>
                                        <p:attrNameLst>
                                          <p:attrName>ppt_x</p:attrName>
                                        </p:attrNameLst>
                                      </p:cBhvr>
                                      <p:tavLst>
                                        <p:tav tm="0">
                                          <p:val>
                                            <p:strVal val="0-#ppt_w/2"/>
                                          </p:val>
                                        </p:tav>
                                        <p:tav tm="100000">
                                          <p:val>
                                            <p:strVal val="#ppt_x"/>
                                          </p:val>
                                        </p:tav>
                                      </p:tavLst>
                                    </p:anim>
                                    <p:anim calcmode="lin" valueType="num">
                                      <p:cBhvr additive="base">
                                        <p:cTn id="55" dur="1000" fill="hold"/>
                                        <p:tgtEl>
                                          <p:spTgt spid="91"/>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 calcmode="lin" valueType="num">
                                      <p:cBhvr additive="base">
                                        <p:cTn id="59" dur="1000" fill="hold"/>
                                        <p:tgtEl>
                                          <p:spTgt spid="92"/>
                                        </p:tgtEl>
                                        <p:attrNameLst>
                                          <p:attrName>ppt_x</p:attrName>
                                        </p:attrNameLst>
                                      </p:cBhvr>
                                      <p:tavLst>
                                        <p:tav tm="0">
                                          <p:val>
                                            <p:strVal val="0-#ppt_w/2"/>
                                          </p:val>
                                        </p:tav>
                                        <p:tav tm="100000">
                                          <p:val>
                                            <p:strVal val="#ppt_x"/>
                                          </p:val>
                                        </p:tav>
                                      </p:tavLst>
                                    </p:anim>
                                    <p:anim calcmode="lin" valueType="num">
                                      <p:cBhvr additive="base">
                                        <p:cTn id="60" dur="1000" fill="hold"/>
                                        <p:tgtEl>
                                          <p:spTgt spid="92"/>
                                        </p:tgtEl>
                                        <p:attrNameLst>
                                          <p:attrName>ppt_y</p:attrName>
                                        </p:attrNameLst>
                                      </p:cBhvr>
                                      <p:tavLst>
                                        <p:tav tm="0">
                                          <p:val>
                                            <p:strVal val="#ppt_y"/>
                                          </p:val>
                                        </p:tav>
                                        <p:tav tm="100000">
                                          <p:val>
                                            <p:strVal val="#ppt_y"/>
                                          </p:val>
                                        </p:tav>
                                      </p:tavLst>
                                    </p:anim>
                                  </p:childTnLst>
                                </p:cTn>
                              </p:par>
                            </p:childTnLst>
                          </p:cTn>
                        </p:par>
                        <p:par>
                          <p:cTn id="61" fill="hold">
                            <p:stCondLst>
                              <p:cond delay="3000"/>
                            </p:stCondLst>
                            <p:childTnLst>
                              <p:par>
                                <p:cTn id="62" presetID="2" presetClass="entr" presetSubtype="8" fill="hold" grpId="0" nodeType="afterEffect">
                                  <p:stCondLst>
                                    <p:cond delay="0"/>
                                  </p:stCondLst>
                                  <p:childTnLst>
                                    <p:set>
                                      <p:cBhvr>
                                        <p:cTn id="63" dur="1" fill="hold">
                                          <p:stCondLst>
                                            <p:cond delay="0"/>
                                          </p:stCondLst>
                                        </p:cTn>
                                        <p:tgtEl>
                                          <p:spTgt spid="93"/>
                                        </p:tgtEl>
                                        <p:attrNameLst>
                                          <p:attrName>style.visibility</p:attrName>
                                        </p:attrNameLst>
                                      </p:cBhvr>
                                      <p:to>
                                        <p:strVal val="visible"/>
                                      </p:to>
                                    </p:set>
                                    <p:anim calcmode="lin" valueType="num">
                                      <p:cBhvr additive="base">
                                        <p:cTn id="64" dur="1000" fill="hold"/>
                                        <p:tgtEl>
                                          <p:spTgt spid="93"/>
                                        </p:tgtEl>
                                        <p:attrNameLst>
                                          <p:attrName>ppt_x</p:attrName>
                                        </p:attrNameLst>
                                      </p:cBhvr>
                                      <p:tavLst>
                                        <p:tav tm="0">
                                          <p:val>
                                            <p:strVal val="0-#ppt_w/2"/>
                                          </p:val>
                                        </p:tav>
                                        <p:tav tm="100000">
                                          <p:val>
                                            <p:strVal val="#ppt_x"/>
                                          </p:val>
                                        </p:tav>
                                      </p:tavLst>
                                    </p:anim>
                                    <p:anim calcmode="lin" valueType="num">
                                      <p:cBhvr additive="base">
                                        <p:cTn id="65" dur="1000" fill="hold"/>
                                        <p:tgtEl>
                                          <p:spTgt spid="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54"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rot="5400000">
            <a:off x="-552609" y="4119697"/>
            <a:ext cx="301017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722" y="2904191"/>
            <a:ext cx="1000132" cy="461665"/>
          </a:xfrm>
          <a:prstGeom prst="rect">
            <a:avLst/>
          </a:prstGeom>
          <a:noFill/>
        </p:spPr>
        <p:txBody>
          <a:bodyPr wrap="square" rtlCol="0">
            <a:spAutoFit/>
          </a:bodyPr>
          <a:lstStyle/>
          <a:p>
            <a:r>
              <a:rPr lang="en-GB" sz="2400" dirty="0" smtClean="0">
                <a:solidFill>
                  <a:prstClr val="black"/>
                </a:solidFill>
              </a:rPr>
              <a:t>MC 1</a:t>
            </a:r>
            <a:endParaRPr lang="en-GB" sz="2400" dirty="0">
              <a:solidFill>
                <a:prstClr val="black"/>
              </a:solidFill>
            </a:endParaRPr>
          </a:p>
        </p:txBody>
      </p:sp>
      <p:sp>
        <p:nvSpPr>
          <p:cNvPr id="11" name="TextBox 10"/>
          <p:cNvSpPr txBox="1"/>
          <p:nvPr/>
        </p:nvSpPr>
        <p:spPr>
          <a:xfrm>
            <a:off x="-112719" y="3626068"/>
            <a:ext cx="1000132" cy="461665"/>
          </a:xfrm>
          <a:prstGeom prst="rect">
            <a:avLst/>
          </a:prstGeom>
          <a:noFill/>
        </p:spPr>
        <p:txBody>
          <a:bodyPr wrap="square" rtlCol="0">
            <a:spAutoFit/>
          </a:bodyPr>
          <a:lstStyle/>
          <a:p>
            <a:r>
              <a:rPr lang="en-GB" sz="2400" dirty="0" smtClean="0">
                <a:solidFill>
                  <a:prstClr val="black"/>
                </a:solidFill>
              </a:rPr>
              <a:t>MC 2</a:t>
            </a:r>
            <a:endParaRPr lang="en-GB" sz="2400" dirty="0">
              <a:solidFill>
                <a:prstClr val="black"/>
              </a:solidFill>
            </a:endParaRPr>
          </a:p>
        </p:txBody>
      </p:sp>
      <p:sp>
        <p:nvSpPr>
          <p:cNvPr id="12" name="TextBox 11"/>
          <p:cNvSpPr txBox="1"/>
          <p:nvPr/>
        </p:nvSpPr>
        <p:spPr>
          <a:xfrm>
            <a:off x="-112722" y="4347669"/>
            <a:ext cx="1000132" cy="461665"/>
          </a:xfrm>
          <a:prstGeom prst="rect">
            <a:avLst/>
          </a:prstGeom>
          <a:noFill/>
        </p:spPr>
        <p:txBody>
          <a:bodyPr wrap="square" rtlCol="0">
            <a:spAutoFit/>
          </a:bodyPr>
          <a:lstStyle/>
          <a:p>
            <a:r>
              <a:rPr lang="en-GB" sz="2400" dirty="0" smtClean="0">
                <a:solidFill>
                  <a:prstClr val="black"/>
                </a:solidFill>
              </a:rPr>
              <a:t>MC 3</a:t>
            </a:r>
            <a:endParaRPr lang="en-GB" sz="2400" dirty="0">
              <a:solidFill>
                <a:prstClr val="black"/>
              </a:solidFill>
            </a:endParaRPr>
          </a:p>
        </p:txBody>
      </p:sp>
      <p:cxnSp>
        <p:nvCxnSpPr>
          <p:cNvPr id="13" name="Straight Connector 12"/>
          <p:cNvCxnSpPr/>
          <p:nvPr/>
        </p:nvCxnSpPr>
        <p:spPr>
          <a:xfrm>
            <a:off x="952480" y="3429000"/>
            <a:ext cx="7977531" cy="20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2722" y="5077492"/>
            <a:ext cx="1000132" cy="461665"/>
          </a:xfrm>
          <a:prstGeom prst="rect">
            <a:avLst/>
          </a:prstGeom>
          <a:noFill/>
        </p:spPr>
        <p:txBody>
          <a:bodyPr wrap="square" rtlCol="0">
            <a:spAutoFit/>
          </a:bodyPr>
          <a:lstStyle/>
          <a:p>
            <a:r>
              <a:rPr lang="en-GB" sz="2400" dirty="0" smtClean="0">
                <a:solidFill>
                  <a:prstClr val="black"/>
                </a:solidFill>
              </a:rPr>
              <a:t>MC 4</a:t>
            </a:r>
            <a:endParaRPr lang="en-GB" sz="2400" dirty="0">
              <a:solidFill>
                <a:prstClr val="black"/>
              </a:solidFill>
            </a:endParaRPr>
          </a:p>
        </p:txBody>
      </p:sp>
      <p:cxnSp>
        <p:nvCxnSpPr>
          <p:cNvPr id="17" name="Straight Connector 16"/>
          <p:cNvCxnSpPr/>
          <p:nvPr/>
        </p:nvCxnSpPr>
        <p:spPr>
          <a:xfrm flipV="1">
            <a:off x="952480" y="4149288"/>
            <a:ext cx="7953729" cy="3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69846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417763" y="4103053"/>
            <a:ext cx="2986106" cy="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52480" y="5600712"/>
            <a:ext cx="795372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95904" y="1981192"/>
            <a:ext cx="723904" cy="723904"/>
          </a:xfrm>
          <a:prstGeom prst="rect">
            <a:avLst/>
          </a:prstGeom>
          <a:noFill/>
        </p:spPr>
        <p:txBody>
          <a:bodyPr wrap="square" rtlCol="0" anchor="b" anchorCtr="1">
            <a:noAutofit/>
          </a:bodyPr>
          <a:lstStyle/>
          <a:p>
            <a:r>
              <a:rPr lang="en-GB" dirty="0" smtClean="0">
                <a:solidFill>
                  <a:prstClr val="black"/>
                </a:solidFill>
              </a:rPr>
              <a:t>7</a:t>
            </a:r>
            <a:endParaRPr lang="en-GB" dirty="0">
              <a:solidFill>
                <a:prstClr val="black"/>
              </a:solidFill>
            </a:endParaRPr>
          </a:p>
        </p:txBody>
      </p:sp>
      <p:sp>
        <p:nvSpPr>
          <p:cNvPr id="29" name="TextBox 28"/>
          <p:cNvSpPr txBox="1"/>
          <p:nvPr/>
        </p:nvSpPr>
        <p:spPr>
          <a:xfrm>
            <a:off x="4572000" y="1981192"/>
            <a:ext cx="723904" cy="723904"/>
          </a:xfrm>
          <a:prstGeom prst="rect">
            <a:avLst/>
          </a:prstGeom>
          <a:noFill/>
        </p:spPr>
        <p:txBody>
          <a:bodyPr wrap="square" rtlCol="0" anchor="b" anchorCtr="1">
            <a:noAutofit/>
          </a:bodyPr>
          <a:lstStyle/>
          <a:p>
            <a:r>
              <a:rPr lang="en-GB" dirty="0" smtClean="0">
                <a:solidFill>
                  <a:prstClr val="black"/>
                </a:solidFill>
              </a:rPr>
              <a:t>6</a:t>
            </a:r>
            <a:endParaRPr lang="en-GB" dirty="0">
              <a:solidFill>
                <a:prstClr val="black"/>
              </a:solidFill>
            </a:endParaRPr>
          </a:p>
        </p:txBody>
      </p:sp>
      <p:sp>
        <p:nvSpPr>
          <p:cNvPr id="30" name="TextBox 29"/>
          <p:cNvSpPr txBox="1"/>
          <p:nvPr/>
        </p:nvSpPr>
        <p:spPr>
          <a:xfrm>
            <a:off x="3848096" y="1981192"/>
            <a:ext cx="723904" cy="723904"/>
          </a:xfrm>
          <a:prstGeom prst="rect">
            <a:avLst/>
          </a:prstGeom>
          <a:noFill/>
        </p:spPr>
        <p:txBody>
          <a:bodyPr wrap="square" rtlCol="0" anchor="b" anchorCtr="1">
            <a:noAutofit/>
          </a:bodyPr>
          <a:lstStyle/>
          <a:p>
            <a:r>
              <a:rPr lang="en-GB" dirty="0" smtClean="0">
                <a:solidFill>
                  <a:prstClr val="black"/>
                </a:solidFill>
              </a:rPr>
              <a:t>5</a:t>
            </a:r>
            <a:endParaRPr lang="en-GB" dirty="0">
              <a:solidFill>
                <a:prstClr val="black"/>
              </a:solidFill>
            </a:endParaRPr>
          </a:p>
        </p:txBody>
      </p:sp>
      <p:sp>
        <p:nvSpPr>
          <p:cNvPr id="31" name="TextBox 30"/>
          <p:cNvSpPr txBox="1"/>
          <p:nvPr/>
        </p:nvSpPr>
        <p:spPr>
          <a:xfrm>
            <a:off x="3124192" y="1981192"/>
            <a:ext cx="723904" cy="723904"/>
          </a:xfrm>
          <a:prstGeom prst="rect">
            <a:avLst/>
          </a:prstGeom>
          <a:noFill/>
        </p:spPr>
        <p:txBody>
          <a:bodyPr wrap="square" rtlCol="0" anchor="b" anchorCtr="1">
            <a:noAutofit/>
          </a:bodyPr>
          <a:lstStyle/>
          <a:p>
            <a:r>
              <a:rPr lang="en-GB" dirty="0" smtClean="0">
                <a:solidFill>
                  <a:prstClr val="black"/>
                </a:solidFill>
              </a:rPr>
              <a:t>4</a:t>
            </a:r>
            <a:endParaRPr lang="en-GB" dirty="0">
              <a:solidFill>
                <a:prstClr val="black"/>
              </a:solidFill>
            </a:endParaRPr>
          </a:p>
        </p:txBody>
      </p:sp>
      <p:sp>
        <p:nvSpPr>
          <p:cNvPr id="32" name="TextBox 31"/>
          <p:cNvSpPr txBox="1"/>
          <p:nvPr/>
        </p:nvSpPr>
        <p:spPr>
          <a:xfrm>
            <a:off x="2400288" y="1981192"/>
            <a:ext cx="723904" cy="723904"/>
          </a:xfrm>
          <a:prstGeom prst="rect">
            <a:avLst/>
          </a:prstGeom>
          <a:noFill/>
        </p:spPr>
        <p:txBody>
          <a:bodyPr wrap="square" rtlCol="0" anchor="b" anchorCtr="1">
            <a:noAutofit/>
          </a:bodyPr>
          <a:lstStyle/>
          <a:p>
            <a:r>
              <a:rPr lang="en-GB" dirty="0" smtClean="0">
                <a:solidFill>
                  <a:prstClr val="black"/>
                </a:solidFill>
              </a:rPr>
              <a:t>3</a:t>
            </a:r>
            <a:endParaRPr lang="en-GB" dirty="0">
              <a:solidFill>
                <a:prstClr val="black"/>
              </a:solidFill>
            </a:endParaRPr>
          </a:p>
        </p:txBody>
      </p:sp>
      <p:sp>
        <p:nvSpPr>
          <p:cNvPr id="33" name="TextBox 32"/>
          <p:cNvSpPr txBox="1"/>
          <p:nvPr/>
        </p:nvSpPr>
        <p:spPr>
          <a:xfrm>
            <a:off x="1676384" y="1981192"/>
            <a:ext cx="723904" cy="723904"/>
          </a:xfrm>
          <a:prstGeom prst="rect">
            <a:avLst/>
          </a:prstGeom>
          <a:noFill/>
        </p:spPr>
        <p:txBody>
          <a:bodyPr wrap="square" rtlCol="0" anchor="b" anchorCtr="1">
            <a:noAutofit/>
          </a:bodyPr>
          <a:lstStyle/>
          <a:p>
            <a:r>
              <a:rPr lang="en-GB" dirty="0" smtClean="0">
                <a:solidFill>
                  <a:prstClr val="black"/>
                </a:solidFill>
              </a:rPr>
              <a:t>2</a:t>
            </a:r>
            <a:endParaRPr lang="en-GB" dirty="0">
              <a:solidFill>
                <a:prstClr val="black"/>
              </a:solidFill>
            </a:endParaRPr>
          </a:p>
        </p:txBody>
      </p:sp>
      <p:sp>
        <p:nvSpPr>
          <p:cNvPr id="34" name="TextBox 33"/>
          <p:cNvSpPr txBox="1"/>
          <p:nvPr/>
        </p:nvSpPr>
        <p:spPr>
          <a:xfrm>
            <a:off x="952480" y="1981192"/>
            <a:ext cx="723904" cy="723904"/>
          </a:xfrm>
          <a:prstGeom prst="rect">
            <a:avLst/>
          </a:prstGeom>
          <a:noFill/>
        </p:spPr>
        <p:txBody>
          <a:bodyPr wrap="square" rtlCol="0" anchor="b" anchorCtr="1">
            <a:noAutofit/>
          </a:bodyPr>
          <a:lstStyle/>
          <a:p>
            <a:r>
              <a:rPr lang="en-GB" dirty="0" smtClean="0">
                <a:solidFill>
                  <a:prstClr val="black"/>
                </a:solidFill>
              </a:rPr>
              <a:t>1</a:t>
            </a:r>
            <a:endParaRPr lang="en-GB" dirty="0">
              <a:solidFill>
                <a:prstClr val="black"/>
              </a:solidFill>
            </a:endParaRPr>
          </a:p>
        </p:txBody>
      </p:sp>
      <p:sp>
        <p:nvSpPr>
          <p:cNvPr id="35" name="TextBox 34"/>
          <p:cNvSpPr txBox="1"/>
          <p:nvPr/>
        </p:nvSpPr>
        <p:spPr>
          <a:xfrm>
            <a:off x="6019808" y="1981192"/>
            <a:ext cx="723904" cy="723904"/>
          </a:xfrm>
          <a:prstGeom prst="rect">
            <a:avLst/>
          </a:prstGeom>
          <a:noFill/>
        </p:spPr>
        <p:txBody>
          <a:bodyPr wrap="square" rtlCol="0" anchor="b" anchorCtr="1">
            <a:noAutofit/>
          </a:bodyPr>
          <a:lstStyle/>
          <a:p>
            <a:r>
              <a:rPr lang="en-GB" dirty="0" smtClean="0">
                <a:solidFill>
                  <a:prstClr val="black"/>
                </a:solidFill>
              </a:rPr>
              <a:t>8</a:t>
            </a:r>
            <a:endParaRPr lang="en-GB" dirty="0">
              <a:solidFill>
                <a:prstClr val="black"/>
              </a:solidFill>
            </a:endParaRPr>
          </a:p>
        </p:txBody>
      </p:sp>
      <p:sp>
        <p:nvSpPr>
          <p:cNvPr id="36" name="TextBox 35"/>
          <p:cNvSpPr txBox="1"/>
          <p:nvPr/>
        </p:nvSpPr>
        <p:spPr>
          <a:xfrm>
            <a:off x="6743712" y="1981192"/>
            <a:ext cx="723904" cy="723904"/>
          </a:xfrm>
          <a:prstGeom prst="rect">
            <a:avLst/>
          </a:prstGeom>
          <a:noFill/>
        </p:spPr>
        <p:txBody>
          <a:bodyPr wrap="square" rtlCol="0" anchor="b" anchorCtr="1">
            <a:noAutofit/>
          </a:bodyPr>
          <a:lstStyle/>
          <a:p>
            <a:r>
              <a:rPr lang="en-GB" dirty="0" smtClean="0">
                <a:solidFill>
                  <a:prstClr val="black"/>
                </a:solidFill>
              </a:rPr>
              <a:t>9</a:t>
            </a:r>
            <a:endParaRPr lang="en-GB" dirty="0">
              <a:solidFill>
                <a:prstClr val="black"/>
              </a:solidFill>
            </a:endParaRPr>
          </a:p>
        </p:txBody>
      </p:sp>
      <p:sp>
        <p:nvSpPr>
          <p:cNvPr id="37" name="TextBox 36"/>
          <p:cNvSpPr txBox="1"/>
          <p:nvPr/>
        </p:nvSpPr>
        <p:spPr>
          <a:xfrm>
            <a:off x="7467616" y="1981192"/>
            <a:ext cx="723904" cy="723904"/>
          </a:xfrm>
          <a:prstGeom prst="rect">
            <a:avLst/>
          </a:prstGeom>
          <a:noFill/>
        </p:spPr>
        <p:txBody>
          <a:bodyPr wrap="square" rtlCol="0" anchor="b" anchorCtr="1">
            <a:noAutofit/>
          </a:bodyPr>
          <a:lstStyle/>
          <a:p>
            <a:r>
              <a:rPr lang="en-GB" dirty="0" smtClean="0">
                <a:solidFill>
                  <a:prstClr val="black"/>
                </a:solidFill>
              </a:rPr>
              <a:t>10</a:t>
            </a:r>
            <a:endParaRPr lang="en-GB" dirty="0">
              <a:solidFill>
                <a:prstClr val="black"/>
              </a:solidFill>
            </a:endParaRPr>
          </a:p>
        </p:txBody>
      </p:sp>
      <p:sp>
        <p:nvSpPr>
          <p:cNvPr id="38" name="TextBox 37"/>
          <p:cNvSpPr txBox="1"/>
          <p:nvPr/>
        </p:nvSpPr>
        <p:spPr>
          <a:xfrm>
            <a:off x="8191520" y="1981192"/>
            <a:ext cx="723904" cy="723904"/>
          </a:xfrm>
          <a:prstGeom prst="rect">
            <a:avLst/>
          </a:prstGeom>
          <a:noFill/>
        </p:spPr>
        <p:txBody>
          <a:bodyPr wrap="square" rtlCol="0" anchor="b" anchorCtr="1">
            <a:noAutofit/>
          </a:bodyPr>
          <a:lstStyle/>
          <a:p>
            <a:r>
              <a:rPr lang="en-GB" dirty="0" smtClean="0">
                <a:solidFill>
                  <a:prstClr val="black"/>
                </a:solidFill>
              </a:rPr>
              <a:t>11</a:t>
            </a:r>
            <a:endParaRPr lang="en-GB" dirty="0">
              <a:solidFill>
                <a:prstClr val="black"/>
              </a:solidFill>
            </a:endParaRPr>
          </a:p>
        </p:txBody>
      </p:sp>
      <p:cxnSp>
        <p:nvCxnSpPr>
          <p:cNvPr id="39" name="Straight Connector 38"/>
          <p:cNvCxnSpPr/>
          <p:nvPr/>
        </p:nvCxnSpPr>
        <p:spPr>
          <a:xfrm>
            <a:off x="952480" y="2705096"/>
            <a:ext cx="79629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52480" y="4870889"/>
            <a:ext cx="7953728" cy="5919"/>
          </a:xfrm>
          <a:prstGeom prst="line">
            <a:avLst/>
          </a:prstGeom>
        </p:spPr>
        <p:style>
          <a:lnRef idx="1">
            <a:schemeClr val="accent1"/>
          </a:lnRef>
          <a:fillRef idx="0">
            <a:schemeClr val="accent1"/>
          </a:fillRef>
          <a:effectRef idx="0">
            <a:schemeClr val="accent1"/>
          </a:effectRef>
          <a:fontRef idx="minor">
            <a:schemeClr val="tx1"/>
          </a:fontRef>
        </p:style>
      </p:cxnSp>
      <p:sp>
        <p:nvSpPr>
          <p:cNvPr id="42" name="Down Arrow Callout 41"/>
          <p:cNvSpPr/>
          <p:nvPr/>
        </p:nvSpPr>
        <p:spPr>
          <a:xfrm>
            <a:off x="228576" y="1619240"/>
            <a:ext cx="1447808" cy="723904"/>
          </a:xfrm>
          <a:prstGeom prst="downArrowCallout">
            <a:avLst>
              <a:gd name="adj1" fmla="val 9211"/>
              <a:gd name="adj2" fmla="val 10526"/>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prstClr val="white"/>
                </a:solidFill>
              </a:rPr>
              <a:t>Event Time</a:t>
            </a:r>
            <a:endParaRPr lang="en-GB" dirty="0">
              <a:solidFill>
                <a:prstClr val="white"/>
              </a:solidFill>
            </a:endParaRPr>
          </a:p>
        </p:txBody>
      </p:sp>
      <p:sp>
        <p:nvSpPr>
          <p:cNvPr id="43" name="TextBox 42"/>
          <p:cNvSpPr txBox="1">
            <a:spLocks noChangeAspect="1"/>
          </p:cNvSpPr>
          <p:nvPr/>
        </p:nvSpPr>
        <p:spPr>
          <a:xfrm>
            <a:off x="952480" y="2703508"/>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4" name="TextBox 43"/>
          <p:cNvSpPr txBox="1">
            <a:spLocks noChangeAspect="1"/>
          </p:cNvSpPr>
          <p:nvPr/>
        </p:nvSpPr>
        <p:spPr>
          <a:xfrm>
            <a:off x="952481"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5" name="TextBox 44"/>
          <p:cNvSpPr txBox="1">
            <a:spLocks noChangeAspect="1"/>
          </p:cNvSpPr>
          <p:nvPr/>
        </p:nvSpPr>
        <p:spPr>
          <a:xfrm>
            <a:off x="2038336"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46" name="TextBox 45"/>
          <p:cNvSpPr txBox="1">
            <a:spLocks noChangeAspect="1"/>
          </p:cNvSpPr>
          <p:nvPr/>
        </p:nvSpPr>
        <p:spPr>
          <a:xfrm>
            <a:off x="2400288" y="27035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8" name="TextBox 47"/>
          <p:cNvSpPr txBox="1">
            <a:spLocks noChangeAspect="1"/>
          </p:cNvSpPr>
          <p:nvPr/>
        </p:nvSpPr>
        <p:spPr>
          <a:xfrm>
            <a:off x="3124191"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49" name="TextBox 48"/>
          <p:cNvSpPr txBox="1">
            <a:spLocks noChangeAspect="1"/>
          </p:cNvSpPr>
          <p:nvPr/>
        </p:nvSpPr>
        <p:spPr>
          <a:xfrm>
            <a:off x="3124192" y="4152904"/>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0" name="TextBox 49"/>
          <p:cNvSpPr txBox="1">
            <a:spLocks noChangeAspect="1"/>
          </p:cNvSpPr>
          <p:nvPr/>
        </p:nvSpPr>
        <p:spPr>
          <a:xfrm>
            <a:off x="4210048" y="4876808"/>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53" name="TextBox 52"/>
          <p:cNvSpPr txBox="1">
            <a:spLocks noChangeAspect="1"/>
          </p:cNvSpPr>
          <p:nvPr/>
        </p:nvSpPr>
        <p:spPr>
          <a:xfrm>
            <a:off x="4572000" y="4152904"/>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4" name="TextBox 53"/>
          <p:cNvSpPr txBox="1">
            <a:spLocks noChangeAspect="1"/>
          </p:cNvSpPr>
          <p:nvPr/>
        </p:nvSpPr>
        <p:spPr>
          <a:xfrm>
            <a:off x="4572000"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55" name="TextBox 54"/>
          <p:cNvSpPr txBox="1">
            <a:spLocks noChangeAspect="1"/>
          </p:cNvSpPr>
          <p:nvPr/>
        </p:nvSpPr>
        <p:spPr>
          <a:xfrm>
            <a:off x="6019808"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56" name="TextBox 55"/>
          <p:cNvSpPr txBox="1">
            <a:spLocks noChangeAspect="1"/>
          </p:cNvSpPr>
          <p:nvPr/>
        </p:nvSpPr>
        <p:spPr>
          <a:xfrm>
            <a:off x="6019808" y="4152904"/>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7" name="TextBox 56"/>
          <p:cNvSpPr txBox="1">
            <a:spLocks noChangeAspect="1"/>
          </p:cNvSpPr>
          <p:nvPr/>
        </p:nvSpPr>
        <p:spPr>
          <a:xfrm>
            <a:off x="6743712" y="48768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cxnSp>
        <p:nvCxnSpPr>
          <p:cNvPr id="14" name="Straight Connector 13"/>
          <p:cNvCxnSpPr/>
          <p:nvPr/>
        </p:nvCxnSpPr>
        <p:spPr>
          <a:xfrm rot="5400000">
            <a:off x="18333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0723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631141" y="4107660"/>
            <a:ext cx="29861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355046" y="4107660"/>
            <a:ext cx="29861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07894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80285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52675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50660"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974564" y="4107660"/>
            <a:ext cx="2986104"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itle 2"/>
          <p:cNvSpPr>
            <a:spLocks noGrp="1"/>
          </p:cNvSpPr>
          <p:nvPr>
            <p:ph type="title"/>
          </p:nvPr>
        </p:nvSpPr>
        <p:spPr>
          <a:xfrm>
            <a:off x="833046" y="364595"/>
            <a:ext cx="7477906" cy="534121"/>
          </a:xfrm>
        </p:spPr>
        <p:txBody>
          <a:bodyPr/>
          <a:lstStyle/>
          <a:p>
            <a:pPr algn="ctr"/>
            <a:r>
              <a:rPr lang="en-GB" dirty="0" smtClean="0"/>
              <a:t>Event Based Scheduling Demo</a:t>
            </a:r>
            <a:endParaRPr lang="en-GB" dirty="0"/>
          </a:p>
        </p:txBody>
      </p:sp>
    </p:spTree>
    <p:extLst>
      <p:ext uri="{BB962C8B-B14F-4D97-AF65-F5344CB8AC3E}">
        <p14:creationId xmlns:p14="http://schemas.microsoft.com/office/powerpoint/2010/main" val="205577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0-#ppt_w/2"/>
                                          </p:val>
                                        </p:tav>
                                        <p:tav tm="100000">
                                          <p:val>
                                            <p:strVal val="#ppt_x"/>
                                          </p:val>
                                        </p:tav>
                                      </p:tavLst>
                                    </p:anim>
                                    <p:anim calcmode="lin" valueType="num">
                                      <p:cBhvr additive="base">
                                        <p:cTn id="1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3" presetClass="path" presetSubtype="0" fill="hold" grpId="1" nodeType="clickEffect">
                                  <p:stCondLst>
                                    <p:cond delay="0"/>
                                  </p:stCondLst>
                                  <p:childTnLst>
                                    <p:animMotion origin="layout" path="M 3.33333E-6 -2.22222E-6 L 0.12014 0.00093 " pathEditMode="relative" rAng="0" ptsTypes="AA">
                                      <p:cBhvr>
                                        <p:cTn id="22" dur="1000" fill="hold"/>
                                        <p:tgtEl>
                                          <p:spTgt spid="42"/>
                                        </p:tgtEl>
                                        <p:attrNameLst>
                                          <p:attrName>ppt_x</p:attrName>
                                          <p:attrName>ppt_y</p:attrName>
                                        </p:attrNameLst>
                                      </p:cBhvr>
                                      <p:rCtr x="60" y="0"/>
                                    </p:animMotion>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0-#ppt_w/2"/>
                                          </p:val>
                                        </p:tav>
                                        <p:tav tm="100000">
                                          <p:val>
                                            <p:strVal val="#ppt_x"/>
                                          </p:val>
                                        </p:tav>
                                      </p:tavLst>
                                    </p:anim>
                                    <p:anim calcmode="lin" valueType="num">
                                      <p:cBhvr additive="base">
                                        <p:cTn id="2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3" presetClass="path" presetSubtype="0" fill="hold" grpId="9" nodeType="clickEffect">
                                  <p:stCondLst>
                                    <p:cond delay="0"/>
                                  </p:stCondLst>
                                  <p:childTnLst>
                                    <p:animMotion origin="layout" path="M 0.12014 0.00093 L 0.15955 0.00093 " pathEditMode="relative" rAng="0" ptsTypes="AA">
                                      <p:cBhvr>
                                        <p:cTn id="31" dur="500" fill="hold"/>
                                        <p:tgtEl>
                                          <p:spTgt spid="42"/>
                                        </p:tgtEl>
                                        <p:attrNameLst>
                                          <p:attrName>ppt_x</p:attrName>
                                          <p:attrName>ppt_y</p:attrName>
                                        </p:attrNameLst>
                                      </p:cBhvr>
                                      <p:rCtr x="20" y="0"/>
                                    </p:animMotion>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0-#ppt_w/2"/>
                                          </p:val>
                                        </p:tav>
                                        <p:tav tm="100000">
                                          <p:val>
                                            <p:strVal val="#ppt_x"/>
                                          </p:val>
                                        </p:tav>
                                      </p:tavLst>
                                    </p:anim>
                                    <p:anim calcmode="lin" valueType="num">
                                      <p:cBhvr additive="base">
                                        <p:cTn id="3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3" presetClass="path" presetSubtype="0" fill="hold" grpId="2" nodeType="clickEffect">
                                  <p:stCondLst>
                                    <p:cond delay="0"/>
                                  </p:stCondLst>
                                  <p:childTnLst>
                                    <p:animMotion origin="layout" path="M 0.15955 0.00093 L 0.23836 0.00093 " pathEditMode="relative" rAng="0" ptsTypes="AA">
                                      <p:cBhvr>
                                        <p:cTn id="40" dur="1000" fill="hold"/>
                                        <p:tgtEl>
                                          <p:spTgt spid="42"/>
                                        </p:tgtEl>
                                        <p:attrNameLst>
                                          <p:attrName>ppt_x</p:attrName>
                                          <p:attrName>ppt_y</p:attrName>
                                        </p:attrNameLst>
                                      </p:cBhvr>
                                      <p:rCtr x="39" y="0"/>
                                    </p:animMotion>
                                  </p:childTnLst>
                                </p:cTn>
                              </p:par>
                            </p:childTnLst>
                          </p:cTn>
                        </p:par>
                        <p:par>
                          <p:cTn id="41" fill="hold">
                            <p:stCondLst>
                              <p:cond delay="1000"/>
                            </p:stCondLst>
                            <p:childTnLst>
                              <p:par>
                                <p:cTn id="42" presetID="2" presetClass="entr" presetSubtype="8"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fill="hold"/>
                                        <p:tgtEl>
                                          <p:spTgt spid="48"/>
                                        </p:tgtEl>
                                        <p:attrNameLst>
                                          <p:attrName>ppt_x</p:attrName>
                                        </p:attrNameLst>
                                      </p:cBhvr>
                                      <p:tavLst>
                                        <p:tav tm="0">
                                          <p:val>
                                            <p:strVal val="0-#ppt_w/2"/>
                                          </p:val>
                                        </p:tav>
                                        <p:tav tm="100000">
                                          <p:val>
                                            <p:strVal val="#ppt_x"/>
                                          </p:val>
                                        </p:tav>
                                      </p:tavLst>
                                    </p:anim>
                                    <p:anim calcmode="lin" valueType="num">
                                      <p:cBhvr additive="base">
                                        <p:cTn id="45" dur="500" fill="hold"/>
                                        <p:tgtEl>
                                          <p:spTgt spid="48"/>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8"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3" presetClass="path" presetSubtype="0" fill="hold" grpId="3" nodeType="clickEffect">
                                  <p:stCondLst>
                                    <p:cond delay="0"/>
                                  </p:stCondLst>
                                  <p:childTnLst>
                                    <p:animMotion origin="layout" path="M 0.23836 0.00116 L 0.35642 0.00116 " pathEditMode="relative" rAng="0" ptsTypes="AA">
                                      <p:cBhvr>
                                        <p:cTn id="54" dur="1000" fill="hold"/>
                                        <p:tgtEl>
                                          <p:spTgt spid="42"/>
                                        </p:tgtEl>
                                        <p:attrNameLst>
                                          <p:attrName>ppt_x</p:attrName>
                                          <p:attrName>ppt_y</p:attrName>
                                        </p:attrNameLst>
                                      </p:cBhvr>
                                      <p:rCtr x="59" y="0"/>
                                    </p:animMotion>
                                  </p:childTnLst>
                                </p:cTn>
                              </p:par>
                            </p:childTnLst>
                          </p:cTn>
                        </p:par>
                        <p:par>
                          <p:cTn id="55" fill="hold">
                            <p:stCondLst>
                              <p:cond delay="1000"/>
                            </p:stCondLst>
                            <p:childTnLst>
                              <p:par>
                                <p:cTn id="56" presetID="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0-#ppt_w/2"/>
                                          </p:val>
                                        </p:tav>
                                        <p:tav tm="100000">
                                          <p:val>
                                            <p:strVal val="#ppt_x"/>
                                          </p:val>
                                        </p:tav>
                                      </p:tavLst>
                                    </p:anim>
                                    <p:anim calcmode="lin" valueType="num">
                                      <p:cBhvr additive="base">
                                        <p:cTn id="59"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63" presetClass="path" presetSubtype="0" fill="hold" grpId="4" nodeType="clickEffect">
                                  <p:stCondLst>
                                    <p:cond delay="0"/>
                                  </p:stCondLst>
                                  <p:childTnLst>
                                    <p:animMotion origin="layout" path="M 0.35642 0.00116 L 0.39583 0.00116 " pathEditMode="relative" rAng="0" ptsTypes="AA">
                                      <p:cBhvr>
                                        <p:cTn id="63" dur="500" fill="hold"/>
                                        <p:tgtEl>
                                          <p:spTgt spid="42"/>
                                        </p:tgtEl>
                                        <p:attrNameLst>
                                          <p:attrName>ppt_x</p:attrName>
                                          <p:attrName>ppt_y</p:attrName>
                                        </p:attrNameLst>
                                      </p:cBhvr>
                                      <p:rCtr x="20" y="0"/>
                                    </p:animMotion>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1000" fill="hold"/>
                                        <p:tgtEl>
                                          <p:spTgt spid="53"/>
                                        </p:tgtEl>
                                        <p:attrNameLst>
                                          <p:attrName>ppt_x</p:attrName>
                                        </p:attrNameLst>
                                      </p:cBhvr>
                                      <p:tavLst>
                                        <p:tav tm="0">
                                          <p:val>
                                            <p:strVal val="0-#ppt_w/2"/>
                                          </p:val>
                                        </p:tav>
                                        <p:tav tm="100000">
                                          <p:val>
                                            <p:strVal val="#ppt_x"/>
                                          </p:val>
                                        </p:tav>
                                      </p:tavLst>
                                    </p:anim>
                                    <p:anim calcmode="lin" valueType="num">
                                      <p:cBhvr additive="base">
                                        <p:cTn id="68" dur="1000" fill="hold"/>
                                        <p:tgtEl>
                                          <p:spTgt spid="53"/>
                                        </p:tgtEl>
                                        <p:attrNameLst>
                                          <p:attrName>ppt_y</p:attrName>
                                        </p:attrNameLst>
                                      </p:cBhvr>
                                      <p:tavLst>
                                        <p:tav tm="0">
                                          <p:val>
                                            <p:strVal val="#ppt_y"/>
                                          </p:val>
                                        </p:tav>
                                        <p:tav tm="100000">
                                          <p:val>
                                            <p:strVal val="#ppt_y"/>
                                          </p:val>
                                        </p:tav>
                                      </p:tavLst>
                                    </p:anim>
                                  </p:childTnLst>
                                </p:cTn>
                              </p:par>
                            </p:childTnLst>
                          </p:cTn>
                        </p:par>
                        <p:par>
                          <p:cTn id="69" fill="hold">
                            <p:stCondLst>
                              <p:cond delay="1500"/>
                            </p:stCondLst>
                            <p:childTnLst>
                              <p:par>
                                <p:cTn id="70" presetID="2" presetClass="entr" presetSubtype="8"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1000" fill="hold"/>
                                        <p:tgtEl>
                                          <p:spTgt spid="54"/>
                                        </p:tgtEl>
                                        <p:attrNameLst>
                                          <p:attrName>ppt_x</p:attrName>
                                        </p:attrNameLst>
                                      </p:cBhvr>
                                      <p:tavLst>
                                        <p:tav tm="0">
                                          <p:val>
                                            <p:strVal val="0-#ppt_w/2"/>
                                          </p:val>
                                        </p:tav>
                                        <p:tav tm="100000">
                                          <p:val>
                                            <p:strVal val="#ppt_x"/>
                                          </p:val>
                                        </p:tav>
                                      </p:tavLst>
                                    </p:anim>
                                    <p:anim calcmode="lin" valueType="num">
                                      <p:cBhvr additive="base">
                                        <p:cTn id="73" dur="1000" fill="hold"/>
                                        <p:tgtEl>
                                          <p:spTgt spid="54"/>
                                        </p:tgtEl>
                                        <p:attrNameLst>
                                          <p:attrName>ppt_y</p:attrName>
                                        </p:attrNameLst>
                                      </p:cBhvr>
                                      <p:tavLst>
                                        <p:tav tm="0">
                                          <p:val>
                                            <p:strVal val="#ppt_y"/>
                                          </p:val>
                                        </p:tav>
                                        <p:tav tm="100000">
                                          <p:val>
                                            <p:strVal val="#ppt_y"/>
                                          </p:val>
                                        </p:tav>
                                      </p:tavLst>
                                    </p:anim>
                                  </p:childTnLst>
                                </p:cTn>
                              </p:par>
                            </p:childTnLst>
                          </p:cTn>
                        </p:par>
                        <p:par>
                          <p:cTn id="74" fill="hold">
                            <p:stCondLst>
                              <p:cond delay="2500"/>
                            </p:stCondLst>
                            <p:childTnLst>
                              <p:par>
                                <p:cTn id="75" presetID="63" presetClass="path" presetSubtype="0" fill="hold" grpId="5" nodeType="afterEffect">
                                  <p:stCondLst>
                                    <p:cond delay="0"/>
                                  </p:stCondLst>
                                  <p:childTnLst>
                                    <p:animMotion origin="layout" path="M 0.39583 0.00116 L 0.47465 0.00116 " pathEditMode="relative" rAng="0" ptsTypes="AA">
                                      <p:cBhvr>
                                        <p:cTn id="76" dur="1000" fill="hold"/>
                                        <p:tgtEl>
                                          <p:spTgt spid="42"/>
                                        </p:tgtEl>
                                        <p:attrNameLst>
                                          <p:attrName>ppt_x</p:attrName>
                                          <p:attrName>ppt_y</p:attrName>
                                        </p:attrNameLst>
                                      </p:cBhvr>
                                      <p:rCtr x="39" y="0"/>
                                    </p:animMotion>
                                  </p:childTnLst>
                                </p:cTn>
                              </p:par>
                            </p:childTnLst>
                          </p:cTn>
                        </p:par>
                        <p:par>
                          <p:cTn id="77" fill="hold">
                            <p:stCondLst>
                              <p:cond delay="3500"/>
                            </p:stCondLst>
                            <p:childTnLst>
                              <p:par>
                                <p:cTn id="78" presetID="63" presetClass="path" presetSubtype="0" fill="hold" grpId="6" nodeType="afterEffect">
                                  <p:stCondLst>
                                    <p:cond delay="0"/>
                                  </p:stCondLst>
                                  <p:childTnLst>
                                    <p:animMotion origin="layout" path="M 0.47465 0.00116 L 0.5533 0.00116 " pathEditMode="relative" rAng="0" ptsTypes="AA">
                                      <p:cBhvr>
                                        <p:cTn id="79" dur="1000" fill="hold"/>
                                        <p:tgtEl>
                                          <p:spTgt spid="42"/>
                                        </p:tgtEl>
                                        <p:attrNameLst>
                                          <p:attrName>ppt_x</p:attrName>
                                          <p:attrName>ppt_y</p:attrName>
                                        </p:attrNameLst>
                                      </p:cBhvr>
                                      <p:rCtr x="39" y="0"/>
                                    </p:animMotion>
                                  </p:childTnLst>
                                </p:cTn>
                              </p:par>
                            </p:childTnLst>
                          </p:cTn>
                        </p:par>
                        <p:par>
                          <p:cTn id="80" fill="hold">
                            <p:stCondLst>
                              <p:cond delay="4500"/>
                            </p:stCondLst>
                            <p:childTnLst>
                              <p:par>
                                <p:cTn id="81" presetID="2" presetClass="entr" presetSubtype="8"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1000" fill="hold"/>
                                        <p:tgtEl>
                                          <p:spTgt spid="55"/>
                                        </p:tgtEl>
                                        <p:attrNameLst>
                                          <p:attrName>ppt_x</p:attrName>
                                        </p:attrNameLst>
                                      </p:cBhvr>
                                      <p:tavLst>
                                        <p:tav tm="0">
                                          <p:val>
                                            <p:strVal val="0-#ppt_w/2"/>
                                          </p:val>
                                        </p:tav>
                                        <p:tav tm="100000">
                                          <p:val>
                                            <p:strVal val="#ppt_x"/>
                                          </p:val>
                                        </p:tav>
                                      </p:tavLst>
                                    </p:anim>
                                    <p:anim calcmode="lin" valueType="num">
                                      <p:cBhvr additive="base">
                                        <p:cTn id="84" dur="1000" fill="hold"/>
                                        <p:tgtEl>
                                          <p:spTgt spid="55"/>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1000" fill="hold"/>
                                        <p:tgtEl>
                                          <p:spTgt spid="56"/>
                                        </p:tgtEl>
                                        <p:attrNameLst>
                                          <p:attrName>ppt_x</p:attrName>
                                        </p:attrNameLst>
                                      </p:cBhvr>
                                      <p:tavLst>
                                        <p:tav tm="0">
                                          <p:val>
                                            <p:strVal val="0-#ppt_w/2"/>
                                          </p:val>
                                        </p:tav>
                                        <p:tav tm="100000">
                                          <p:val>
                                            <p:strVal val="#ppt_x"/>
                                          </p:val>
                                        </p:tav>
                                      </p:tavLst>
                                    </p:anim>
                                    <p:anim calcmode="lin" valueType="num">
                                      <p:cBhvr additive="base">
                                        <p:cTn id="89" dur="1000" fill="hold"/>
                                        <p:tgtEl>
                                          <p:spTgt spid="56"/>
                                        </p:tgtEl>
                                        <p:attrNameLst>
                                          <p:attrName>ppt_y</p:attrName>
                                        </p:attrNameLst>
                                      </p:cBhvr>
                                      <p:tavLst>
                                        <p:tav tm="0">
                                          <p:val>
                                            <p:strVal val="#ppt_y"/>
                                          </p:val>
                                        </p:tav>
                                        <p:tav tm="100000">
                                          <p:val>
                                            <p:strVal val="#ppt_y"/>
                                          </p:val>
                                        </p:tav>
                                      </p:tavLst>
                                    </p:anim>
                                  </p:childTnLst>
                                </p:cTn>
                              </p:par>
                            </p:childTnLst>
                          </p:cTn>
                        </p:par>
                        <p:par>
                          <p:cTn id="90" fill="hold">
                            <p:stCondLst>
                              <p:cond delay="6500"/>
                            </p:stCondLst>
                            <p:childTnLst>
                              <p:par>
                                <p:cTn id="91" presetID="63" presetClass="path" presetSubtype="0" accel="50000" decel="50000" fill="hold" grpId="7" nodeType="afterEffect">
                                  <p:stCondLst>
                                    <p:cond delay="0"/>
                                  </p:stCondLst>
                                  <p:childTnLst>
                                    <p:animMotion origin="layout" path="M 0.5533 0.00116 L 0.63211 0.00116 " pathEditMode="relative" rAng="0" ptsTypes="AA">
                                      <p:cBhvr>
                                        <p:cTn id="92" dur="1000" fill="hold"/>
                                        <p:tgtEl>
                                          <p:spTgt spid="42"/>
                                        </p:tgtEl>
                                        <p:attrNameLst>
                                          <p:attrName>ppt_x</p:attrName>
                                          <p:attrName>ppt_y</p:attrName>
                                        </p:attrNameLst>
                                      </p:cBhvr>
                                      <p:rCtr x="39" y="0"/>
                                    </p:animMotion>
                                  </p:childTnLst>
                                </p:cTn>
                              </p:par>
                            </p:childTnLst>
                          </p:cTn>
                        </p:par>
                        <p:par>
                          <p:cTn id="93" fill="hold">
                            <p:stCondLst>
                              <p:cond delay="7500"/>
                            </p:stCondLst>
                            <p:childTnLst>
                              <p:par>
                                <p:cTn id="94" presetID="2" presetClass="entr" presetSubtype="8"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additive="base">
                                        <p:cTn id="96" dur="1000" fill="hold"/>
                                        <p:tgtEl>
                                          <p:spTgt spid="57"/>
                                        </p:tgtEl>
                                        <p:attrNameLst>
                                          <p:attrName>ppt_x</p:attrName>
                                        </p:attrNameLst>
                                      </p:cBhvr>
                                      <p:tavLst>
                                        <p:tav tm="0">
                                          <p:val>
                                            <p:strVal val="0-#ppt_w/2"/>
                                          </p:val>
                                        </p:tav>
                                        <p:tav tm="100000">
                                          <p:val>
                                            <p:strVal val="#ppt_x"/>
                                          </p:val>
                                        </p:tav>
                                      </p:tavLst>
                                    </p:anim>
                                    <p:anim calcmode="lin" valueType="num">
                                      <p:cBhvr additive="base">
                                        <p:cTn id="97" dur="1000" fill="hold"/>
                                        <p:tgtEl>
                                          <p:spTgt spid="57"/>
                                        </p:tgtEl>
                                        <p:attrNameLst>
                                          <p:attrName>ppt_y</p:attrName>
                                        </p:attrNameLst>
                                      </p:cBhvr>
                                      <p:tavLst>
                                        <p:tav tm="0">
                                          <p:val>
                                            <p:strVal val="#ppt_y"/>
                                          </p:val>
                                        </p:tav>
                                        <p:tav tm="100000">
                                          <p:val>
                                            <p:strVal val="#ppt_y"/>
                                          </p:val>
                                        </p:tav>
                                      </p:tavLst>
                                    </p:anim>
                                  </p:childTnLst>
                                </p:cTn>
                              </p:par>
                            </p:childTnLst>
                          </p:cTn>
                        </p:par>
                        <p:par>
                          <p:cTn id="98" fill="hold">
                            <p:stCondLst>
                              <p:cond delay="8500"/>
                            </p:stCondLst>
                            <p:childTnLst>
                              <p:par>
                                <p:cTn id="99" presetID="63" presetClass="path" presetSubtype="0" fill="hold" grpId="8" nodeType="afterEffect">
                                  <p:stCondLst>
                                    <p:cond delay="0"/>
                                  </p:stCondLst>
                                  <p:childTnLst>
                                    <p:animMotion origin="layout" path="M 0.63211 0.00116 L 0.8684 0.00116 " pathEditMode="relative" rAng="0" ptsTypes="AA">
                                      <p:cBhvr>
                                        <p:cTn id="100" dur="1000" fill="hold"/>
                                        <p:tgtEl>
                                          <p:spTgt spid="42"/>
                                        </p:tgtEl>
                                        <p:attrNameLst>
                                          <p:attrName>ppt_x</p:attrName>
                                          <p:attrName>ppt_y</p:attrName>
                                        </p:attrNameLst>
                                      </p:cBhvr>
                                      <p:rCtr x="118" y="0"/>
                                    </p:animMotion>
                                  </p:childTnLst>
                                  <p:subTnLst>
                                    <p:set>
                                      <p:cBhvr override="childStyle">
                                        <p:cTn dur="1" fill="hold" display="0" masterRel="sameClick" afterEffect="1">
                                          <p:stCondLst>
                                            <p:cond evt="end" delay="0">
                                              <p:tn val="99"/>
                                            </p:cond>
                                          </p:stCondLst>
                                        </p:cTn>
                                        <p:tgtEl>
                                          <p:spTgt spid="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2" grpId="3" animBg="1"/>
      <p:bldP spid="42" grpId="4" animBg="1"/>
      <p:bldP spid="42" grpId="5" animBg="1"/>
      <p:bldP spid="42" grpId="6" animBg="1"/>
      <p:bldP spid="42" grpId="7" animBg="1"/>
      <p:bldP spid="42" grpId="8" animBg="1"/>
      <p:bldP spid="42" grpId="9" animBg="1"/>
      <p:bldP spid="43" grpId="0" animBg="1"/>
      <p:bldP spid="44" grpId="0" animBg="1"/>
      <p:bldP spid="45" grpId="0" animBg="1"/>
      <p:bldP spid="46" grpId="0" animBg="1"/>
      <p:bldP spid="48" grpId="0" animBg="1"/>
      <p:bldP spid="49" grpId="0" animBg="1"/>
      <p:bldP spid="50" grpId="0" animBg="1"/>
      <p:bldP spid="53" grpId="0" animBg="1"/>
      <p:bldP spid="54" grpId="0" animBg="1"/>
      <p:bldP spid="55" grpId="0" animBg="1"/>
      <p:bldP spid="56" grpId="0" animBg="1"/>
      <p:bldP spid="5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908077" y="1606809"/>
            <a:ext cx="7135322" cy="10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spect="1"/>
          </p:cNvSpPr>
          <p:nvPr/>
        </p:nvSpPr>
        <p:spPr>
          <a:xfrm>
            <a:off x="1908077" y="1605719"/>
            <a:ext cx="1298835" cy="497752"/>
          </a:xfrm>
          <a:prstGeom prst="rect">
            <a:avLst/>
          </a:prstGeom>
          <a:solidFill>
            <a:srgbClr val="0000FF"/>
          </a:solidFill>
          <a:ln w="12700">
            <a:solidFill>
              <a:schemeClr val="tx1"/>
            </a:solidFill>
          </a:ln>
        </p:spPr>
        <p:txBody>
          <a:bodyPr wrap="square" rtlCol="0">
            <a:normAutofit fontScale="92500" lnSpcReduction="20000"/>
          </a:bodyPr>
          <a:lstStyle/>
          <a:p>
            <a:pPr algn="r"/>
            <a:r>
              <a:rPr lang="en-GB" sz="3200" dirty="0" smtClean="0">
                <a:solidFill>
                  <a:prstClr val="white"/>
                </a:solidFill>
              </a:rPr>
              <a:t>10</a:t>
            </a:r>
            <a:endParaRPr lang="en-GB" sz="3200" dirty="0">
              <a:solidFill>
                <a:prstClr val="white"/>
              </a:solidFill>
            </a:endParaRPr>
          </a:p>
        </p:txBody>
      </p:sp>
      <p:sp>
        <p:nvSpPr>
          <p:cNvPr id="83" name="TextBox 82"/>
          <p:cNvSpPr txBox="1">
            <a:spLocks noChangeAspect="1"/>
          </p:cNvSpPr>
          <p:nvPr/>
        </p:nvSpPr>
        <p:spPr>
          <a:xfrm>
            <a:off x="3206911" y="2103471"/>
            <a:ext cx="1298835" cy="497752"/>
          </a:xfrm>
          <a:prstGeom prst="rect">
            <a:avLst/>
          </a:prstGeom>
          <a:solidFill>
            <a:srgbClr val="0000FF"/>
          </a:solidFill>
          <a:ln w="12700">
            <a:solidFill>
              <a:schemeClr val="tx1"/>
            </a:solidFill>
          </a:ln>
        </p:spPr>
        <p:txBody>
          <a:bodyPr wrap="square" rtlCol="0">
            <a:normAutofit fontScale="92500" lnSpcReduction="20000"/>
          </a:bodyPr>
          <a:lstStyle/>
          <a:p>
            <a:pPr algn="r"/>
            <a:r>
              <a:rPr lang="en-GB" sz="3200" dirty="0" smtClean="0">
                <a:solidFill>
                  <a:prstClr val="white"/>
                </a:solidFill>
              </a:rPr>
              <a:t>20</a:t>
            </a:r>
            <a:endParaRPr lang="en-GB" sz="3200" dirty="0">
              <a:solidFill>
                <a:prstClr val="white"/>
              </a:solidFill>
            </a:endParaRPr>
          </a:p>
        </p:txBody>
      </p:sp>
      <p:sp>
        <p:nvSpPr>
          <p:cNvPr id="84" name="TextBox 83"/>
          <p:cNvSpPr txBox="1">
            <a:spLocks noChangeAspect="1"/>
          </p:cNvSpPr>
          <p:nvPr/>
        </p:nvSpPr>
        <p:spPr>
          <a:xfrm>
            <a:off x="4505745" y="2600134"/>
            <a:ext cx="1298835" cy="497752"/>
          </a:xfrm>
          <a:prstGeom prst="rect">
            <a:avLst/>
          </a:prstGeom>
          <a:solidFill>
            <a:srgbClr val="0000FF"/>
          </a:solidFill>
          <a:ln w="12700">
            <a:solidFill>
              <a:schemeClr val="tx1"/>
            </a:solidFill>
          </a:ln>
        </p:spPr>
        <p:txBody>
          <a:bodyPr wrap="square" rtlCol="0">
            <a:normAutofit fontScale="92500" lnSpcReduction="20000"/>
          </a:bodyPr>
          <a:lstStyle/>
          <a:p>
            <a:pPr algn="r"/>
            <a:r>
              <a:rPr lang="en-GB" sz="3200" dirty="0" smtClean="0">
                <a:solidFill>
                  <a:prstClr val="white"/>
                </a:solidFill>
              </a:rPr>
              <a:t>30</a:t>
            </a:r>
            <a:endParaRPr lang="en-GB" sz="3200" dirty="0">
              <a:solidFill>
                <a:prstClr val="white"/>
              </a:solidFill>
            </a:endParaRPr>
          </a:p>
        </p:txBody>
      </p:sp>
      <p:sp>
        <p:nvSpPr>
          <p:cNvPr id="85" name="TextBox 84"/>
          <p:cNvSpPr txBox="1">
            <a:spLocks noChangeAspect="1"/>
          </p:cNvSpPr>
          <p:nvPr/>
        </p:nvSpPr>
        <p:spPr>
          <a:xfrm>
            <a:off x="5804580" y="2103471"/>
            <a:ext cx="1298835" cy="497752"/>
          </a:xfrm>
          <a:prstGeom prst="rect">
            <a:avLst/>
          </a:prstGeom>
          <a:solidFill>
            <a:srgbClr val="0000FF"/>
          </a:solidFill>
          <a:ln w="12700">
            <a:solidFill>
              <a:schemeClr val="tx1"/>
            </a:solidFill>
          </a:ln>
        </p:spPr>
        <p:txBody>
          <a:bodyPr wrap="square" rtlCol="0">
            <a:normAutofit fontScale="92500" lnSpcReduction="20000"/>
          </a:bodyPr>
          <a:lstStyle/>
          <a:p>
            <a:pPr algn="r"/>
            <a:r>
              <a:rPr lang="en-GB" sz="3200" dirty="0" smtClean="0">
                <a:solidFill>
                  <a:prstClr val="white"/>
                </a:solidFill>
              </a:rPr>
              <a:t>40</a:t>
            </a:r>
            <a:endParaRPr lang="en-GB" sz="3200" dirty="0">
              <a:solidFill>
                <a:prstClr val="white"/>
              </a:solidFill>
            </a:endParaRPr>
          </a:p>
        </p:txBody>
      </p:sp>
      <p:sp>
        <p:nvSpPr>
          <p:cNvPr id="86" name="TextBox 85"/>
          <p:cNvSpPr txBox="1">
            <a:spLocks noChangeAspect="1"/>
          </p:cNvSpPr>
          <p:nvPr/>
        </p:nvSpPr>
        <p:spPr>
          <a:xfrm>
            <a:off x="1908078" y="2103471"/>
            <a:ext cx="974126" cy="497752"/>
          </a:xfrm>
          <a:prstGeom prst="rect">
            <a:avLst/>
          </a:prstGeom>
          <a:solidFill>
            <a:srgbClr val="00B050"/>
          </a:solidFill>
          <a:ln w="12700">
            <a:solidFill>
              <a:schemeClr val="tx1"/>
            </a:solidFill>
          </a:ln>
        </p:spPr>
        <p:txBody>
          <a:bodyPr wrap="square" rtlCol="0">
            <a:normAutofit fontScale="92500" lnSpcReduction="20000"/>
          </a:bodyPr>
          <a:lstStyle/>
          <a:p>
            <a:pPr algn="r"/>
            <a:r>
              <a:rPr lang="en-GB" sz="3200" dirty="0" smtClean="0">
                <a:solidFill>
                  <a:prstClr val="white"/>
                </a:solidFill>
              </a:rPr>
              <a:t>10</a:t>
            </a:r>
            <a:endParaRPr lang="en-GB" sz="3200" dirty="0">
              <a:solidFill>
                <a:prstClr val="white"/>
              </a:solidFill>
            </a:endParaRPr>
          </a:p>
        </p:txBody>
      </p:sp>
      <p:sp>
        <p:nvSpPr>
          <p:cNvPr id="87" name="TextBox 86"/>
          <p:cNvSpPr txBox="1">
            <a:spLocks noChangeAspect="1"/>
          </p:cNvSpPr>
          <p:nvPr/>
        </p:nvSpPr>
        <p:spPr>
          <a:xfrm>
            <a:off x="4505746" y="2103471"/>
            <a:ext cx="974126" cy="497752"/>
          </a:xfrm>
          <a:prstGeom prst="rect">
            <a:avLst/>
          </a:prstGeom>
          <a:solidFill>
            <a:srgbClr val="00B050"/>
          </a:solidFill>
          <a:ln w="12700">
            <a:solidFill>
              <a:schemeClr val="tx1"/>
            </a:solidFill>
          </a:ln>
        </p:spPr>
        <p:txBody>
          <a:bodyPr wrap="square" rtlCol="0">
            <a:normAutofit fontScale="92500" lnSpcReduction="20000"/>
          </a:bodyPr>
          <a:lstStyle/>
          <a:p>
            <a:pPr algn="r"/>
            <a:r>
              <a:rPr lang="en-GB" sz="3200" dirty="0" smtClean="0">
                <a:solidFill>
                  <a:prstClr val="white"/>
                </a:solidFill>
              </a:rPr>
              <a:t>20</a:t>
            </a:r>
            <a:endParaRPr lang="en-GB" sz="3200" dirty="0">
              <a:solidFill>
                <a:prstClr val="white"/>
              </a:solidFill>
            </a:endParaRPr>
          </a:p>
        </p:txBody>
      </p:sp>
      <p:sp>
        <p:nvSpPr>
          <p:cNvPr id="88" name="TextBox 87"/>
          <p:cNvSpPr txBox="1">
            <a:spLocks noChangeAspect="1"/>
          </p:cNvSpPr>
          <p:nvPr/>
        </p:nvSpPr>
        <p:spPr>
          <a:xfrm>
            <a:off x="5804580" y="2600134"/>
            <a:ext cx="974126" cy="497752"/>
          </a:xfrm>
          <a:prstGeom prst="rect">
            <a:avLst/>
          </a:prstGeom>
          <a:solidFill>
            <a:srgbClr val="00B050"/>
          </a:solidFill>
          <a:ln w="12700">
            <a:solidFill>
              <a:schemeClr val="tx1"/>
            </a:solidFill>
          </a:ln>
        </p:spPr>
        <p:txBody>
          <a:bodyPr wrap="square" rtlCol="0">
            <a:normAutofit fontScale="92500" lnSpcReduction="20000"/>
          </a:bodyPr>
          <a:lstStyle/>
          <a:p>
            <a:pPr algn="r"/>
            <a:r>
              <a:rPr lang="en-GB" sz="3200" dirty="0" smtClean="0">
                <a:solidFill>
                  <a:prstClr val="white"/>
                </a:solidFill>
              </a:rPr>
              <a:t>30</a:t>
            </a:r>
            <a:endParaRPr lang="en-GB" sz="3200" dirty="0">
              <a:solidFill>
                <a:prstClr val="white"/>
              </a:solidFill>
            </a:endParaRPr>
          </a:p>
        </p:txBody>
      </p:sp>
      <p:sp>
        <p:nvSpPr>
          <p:cNvPr id="89" name="TextBox 88"/>
          <p:cNvSpPr txBox="1">
            <a:spLocks noChangeAspect="1"/>
          </p:cNvSpPr>
          <p:nvPr/>
        </p:nvSpPr>
        <p:spPr>
          <a:xfrm>
            <a:off x="6778706" y="3096797"/>
            <a:ext cx="974126" cy="497752"/>
          </a:xfrm>
          <a:prstGeom prst="rect">
            <a:avLst/>
          </a:prstGeom>
          <a:solidFill>
            <a:srgbClr val="00B050"/>
          </a:solidFill>
        </p:spPr>
        <p:txBody>
          <a:bodyPr wrap="square" rtlCol="0">
            <a:normAutofit fontScale="92500" lnSpcReduction="20000"/>
          </a:bodyPr>
          <a:lstStyle/>
          <a:p>
            <a:pPr algn="r"/>
            <a:r>
              <a:rPr lang="en-GB" sz="3200" dirty="0" smtClean="0">
                <a:solidFill>
                  <a:prstClr val="white"/>
                </a:solidFill>
              </a:rPr>
              <a:t>40</a:t>
            </a:r>
            <a:endParaRPr lang="en-GB" sz="3200" dirty="0">
              <a:solidFill>
                <a:prstClr val="white"/>
              </a:solidFill>
            </a:endParaRPr>
          </a:p>
        </p:txBody>
      </p:sp>
      <p:sp>
        <p:nvSpPr>
          <p:cNvPr id="90" name="TextBox 89"/>
          <p:cNvSpPr txBox="1">
            <a:spLocks noChangeAspect="1"/>
          </p:cNvSpPr>
          <p:nvPr/>
        </p:nvSpPr>
        <p:spPr>
          <a:xfrm>
            <a:off x="3206911" y="1605719"/>
            <a:ext cx="649417" cy="497752"/>
          </a:xfrm>
          <a:prstGeom prst="rect">
            <a:avLst/>
          </a:prstGeom>
          <a:solidFill>
            <a:srgbClr val="FF0000"/>
          </a:solidFill>
          <a:ln w="12700">
            <a:solidFill>
              <a:schemeClr val="tx1"/>
            </a:solidFill>
          </a:ln>
        </p:spPr>
        <p:txBody>
          <a:bodyPr wrap="square" rtlCol="0">
            <a:normAutofit fontScale="92500" lnSpcReduction="20000"/>
          </a:bodyPr>
          <a:lstStyle/>
          <a:p>
            <a:pPr algn="r"/>
            <a:r>
              <a:rPr lang="en-GB" sz="3200" dirty="0" smtClean="0">
                <a:solidFill>
                  <a:prstClr val="white"/>
                </a:solidFill>
              </a:rPr>
              <a:t>10</a:t>
            </a:r>
            <a:endParaRPr lang="en-GB" sz="3200" dirty="0">
              <a:solidFill>
                <a:prstClr val="white"/>
              </a:solidFill>
            </a:endParaRPr>
          </a:p>
        </p:txBody>
      </p:sp>
      <p:sp>
        <p:nvSpPr>
          <p:cNvPr id="91" name="TextBox 90"/>
          <p:cNvSpPr txBox="1">
            <a:spLocks noChangeAspect="1"/>
          </p:cNvSpPr>
          <p:nvPr/>
        </p:nvSpPr>
        <p:spPr>
          <a:xfrm>
            <a:off x="7103414" y="2103471"/>
            <a:ext cx="649417" cy="497752"/>
          </a:xfrm>
          <a:prstGeom prst="rect">
            <a:avLst/>
          </a:prstGeom>
          <a:solidFill>
            <a:srgbClr val="FF0000"/>
          </a:solidFill>
          <a:ln w="12700">
            <a:solidFill>
              <a:schemeClr val="tx1"/>
            </a:solidFill>
          </a:ln>
        </p:spPr>
        <p:txBody>
          <a:bodyPr wrap="square" rtlCol="0">
            <a:normAutofit fontScale="92500" lnSpcReduction="20000"/>
          </a:bodyPr>
          <a:lstStyle/>
          <a:p>
            <a:pPr algn="r"/>
            <a:r>
              <a:rPr lang="en-GB" sz="3200" dirty="0" smtClean="0">
                <a:solidFill>
                  <a:prstClr val="white"/>
                </a:solidFill>
              </a:rPr>
              <a:t>20</a:t>
            </a:r>
            <a:endParaRPr lang="en-GB" sz="3200" dirty="0">
              <a:solidFill>
                <a:prstClr val="white"/>
              </a:solidFill>
            </a:endParaRPr>
          </a:p>
        </p:txBody>
      </p:sp>
      <p:sp>
        <p:nvSpPr>
          <p:cNvPr id="92" name="TextBox 91"/>
          <p:cNvSpPr txBox="1">
            <a:spLocks noChangeAspect="1"/>
          </p:cNvSpPr>
          <p:nvPr/>
        </p:nvSpPr>
        <p:spPr>
          <a:xfrm>
            <a:off x="7752831" y="2600134"/>
            <a:ext cx="649417" cy="497752"/>
          </a:xfrm>
          <a:prstGeom prst="rect">
            <a:avLst/>
          </a:prstGeom>
          <a:solidFill>
            <a:srgbClr val="FF0000"/>
          </a:solidFill>
          <a:ln w="12700">
            <a:solidFill>
              <a:schemeClr val="tx1"/>
            </a:solidFill>
          </a:ln>
        </p:spPr>
        <p:txBody>
          <a:bodyPr wrap="square" rtlCol="0">
            <a:normAutofit fontScale="92500" lnSpcReduction="20000"/>
          </a:bodyPr>
          <a:lstStyle/>
          <a:p>
            <a:pPr algn="r"/>
            <a:r>
              <a:rPr lang="en-GB" sz="3200" dirty="0" smtClean="0">
                <a:solidFill>
                  <a:prstClr val="white"/>
                </a:solidFill>
              </a:rPr>
              <a:t>30</a:t>
            </a:r>
            <a:endParaRPr lang="en-GB" sz="3200" dirty="0">
              <a:solidFill>
                <a:prstClr val="white"/>
              </a:solidFill>
            </a:endParaRPr>
          </a:p>
        </p:txBody>
      </p:sp>
      <p:sp>
        <p:nvSpPr>
          <p:cNvPr id="93" name="TextBox 92"/>
          <p:cNvSpPr txBox="1">
            <a:spLocks noChangeAspect="1"/>
          </p:cNvSpPr>
          <p:nvPr/>
        </p:nvSpPr>
        <p:spPr>
          <a:xfrm>
            <a:off x="8402248" y="2103471"/>
            <a:ext cx="649417" cy="497752"/>
          </a:xfrm>
          <a:prstGeom prst="rect">
            <a:avLst/>
          </a:prstGeom>
          <a:solidFill>
            <a:srgbClr val="FF0000"/>
          </a:solidFill>
        </p:spPr>
        <p:txBody>
          <a:bodyPr wrap="square" rtlCol="0">
            <a:normAutofit fontScale="92500" lnSpcReduction="20000"/>
          </a:bodyPr>
          <a:lstStyle/>
          <a:p>
            <a:pPr algn="r"/>
            <a:r>
              <a:rPr lang="en-GB" sz="3200" dirty="0" smtClean="0">
                <a:solidFill>
                  <a:prstClr val="white"/>
                </a:solidFill>
              </a:rPr>
              <a:t>40</a:t>
            </a:r>
            <a:endParaRPr lang="en-GB" sz="3200" dirty="0">
              <a:solidFill>
                <a:prstClr val="white"/>
              </a:solidFill>
            </a:endParaRPr>
          </a:p>
        </p:txBody>
      </p:sp>
      <p:sp>
        <p:nvSpPr>
          <p:cNvPr id="24" name="TextBox 23"/>
          <p:cNvSpPr txBox="1"/>
          <p:nvPr/>
        </p:nvSpPr>
        <p:spPr>
          <a:xfrm>
            <a:off x="952480" y="1743406"/>
            <a:ext cx="897222" cy="358975"/>
          </a:xfrm>
          <a:prstGeom prst="rect">
            <a:avLst/>
          </a:prstGeom>
          <a:noFill/>
        </p:spPr>
        <p:txBody>
          <a:bodyPr wrap="square" rtlCol="0">
            <a:normAutofit fontScale="70000" lnSpcReduction="20000"/>
          </a:bodyPr>
          <a:lstStyle/>
          <a:p>
            <a:r>
              <a:rPr lang="en-GB" sz="2800" dirty="0" smtClean="0">
                <a:solidFill>
                  <a:prstClr val="black"/>
                </a:solidFill>
              </a:rPr>
              <a:t>MC 1</a:t>
            </a:r>
            <a:endParaRPr lang="en-GB" sz="2800" dirty="0">
              <a:solidFill>
                <a:prstClr val="black"/>
              </a:solidFill>
            </a:endParaRPr>
          </a:p>
        </p:txBody>
      </p:sp>
      <p:sp>
        <p:nvSpPr>
          <p:cNvPr id="25" name="TextBox 24"/>
          <p:cNvSpPr txBox="1"/>
          <p:nvPr/>
        </p:nvSpPr>
        <p:spPr>
          <a:xfrm>
            <a:off x="952483" y="2238678"/>
            <a:ext cx="897222" cy="358975"/>
          </a:xfrm>
          <a:prstGeom prst="rect">
            <a:avLst/>
          </a:prstGeom>
          <a:noFill/>
        </p:spPr>
        <p:txBody>
          <a:bodyPr wrap="square" rtlCol="0">
            <a:normAutofit fontScale="70000" lnSpcReduction="20000"/>
          </a:bodyPr>
          <a:lstStyle/>
          <a:p>
            <a:r>
              <a:rPr lang="en-GB" sz="2800" dirty="0" smtClean="0">
                <a:solidFill>
                  <a:prstClr val="black"/>
                </a:solidFill>
              </a:rPr>
              <a:t>MC 2</a:t>
            </a:r>
            <a:endParaRPr lang="en-GB" sz="2800" dirty="0">
              <a:solidFill>
                <a:prstClr val="black"/>
              </a:solidFill>
            </a:endParaRPr>
          </a:p>
        </p:txBody>
      </p:sp>
      <p:sp>
        <p:nvSpPr>
          <p:cNvPr id="26" name="TextBox 25"/>
          <p:cNvSpPr txBox="1"/>
          <p:nvPr/>
        </p:nvSpPr>
        <p:spPr>
          <a:xfrm>
            <a:off x="952480" y="2733760"/>
            <a:ext cx="897222" cy="358975"/>
          </a:xfrm>
          <a:prstGeom prst="rect">
            <a:avLst/>
          </a:prstGeom>
          <a:noFill/>
        </p:spPr>
        <p:txBody>
          <a:bodyPr wrap="square" rtlCol="0">
            <a:normAutofit fontScale="70000" lnSpcReduction="20000"/>
          </a:bodyPr>
          <a:lstStyle/>
          <a:p>
            <a:r>
              <a:rPr lang="en-GB" sz="2800" dirty="0" smtClean="0">
                <a:solidFill>
                  <a:prstClr val="black"/>
                </a:solidFill>
              </a:rPr>
              <a:t>MC 3</a:t>
            </a:r>
            <a:endParaRPr lang="en-GB" sz="2800" dirty="0">
              <a:solidFill>
                <a:prstClr val="black"/>
              </a:solidFill>
            </a:endParaRPr>
          </a:p>
        </p:txBody>
      </p:sp>
      <p:cxnSp>
        <p:nvCxnSpPr>
          <p:cNvPr id="29" name="Straight Connector 28"/>
          <p:cNvCxnSpPr/>
          <p:nvPr/>
        </p:nvCxnSpPr>
        <p:spPr>
          <a:xfrm>
            <a:off x="1908077" y="2103471"/>
            <a:ext cx="7156674" cy="1389"/>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52480" y="3234484"/>
            <a:ext cx="897222" cy="358975"/>
          </a:xfrm>
          <a:prstGeom prst="rect">
            <a:avLst/>
          </a:prstGeom>
          <a:noFill/>
        </p:spPr>
        <p:txBody>
          <a:bodyPr wrap="square" rtlCol="0">
            <a:normAutofit fontScale="70000" lnSpcReduction="20000"/>
          </a:bodyPr>
          <a:lstStyle/>
          <a:p>
            <a:r>
              <a:rPr lang="en-GB" sz="2800" dirty="0" smtClean="0">
                <a:solidFill>
                  <a:prstClr val="black"/>
                </a:solidFill>
              </a:rPr>
              <a:t>MC 4</a:t>
            </a:r>
            <a:endParaRPr lang="en-GB" sz="2800" dirty="0">
              <a:solidFill>
                <a:prstClr val="black"/>
              </a:solidFill>
            </a:endParaRPr>
          </a:p>
        </p:txBody>
      </p:sp>
      <p:cxnSp>
        <p:nvCxnSpPr>
          <p:cNvPr id="124" name="Straight Connector 123"/>
          <p:cNvCxnSpPr/>
          <p:nvPr/>
        </p:nvCxnSpPr>
        <p:spPr>
          <a:xfrm rot="5400000">
            <a:off x="2182544" y="2569093"/>
            <a:ext cx="204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V="1">
            <a:off x="1908077" y="2597653"/>
            <a:ext cx="7135322" cy="24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1908077" y="3092736"/>
            <a:ext cx="7135321" cy="40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5429630" y="2569093"/>
            <a:ext cx="204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6079048" y="2569093"/>
            <a:ext cx="20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6728465" y="2569093"/>
            <a:ext cx="20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7377881" y="2569093"/>
            <a:ext cx="204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8023164" y="2564959"/>
            <a:ext cx="2048735" cy="8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08077" y="3593459"/>
            <a:ext cx="7135321"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5804580" y="1110146"/>
            <a:ext cx="649417" cy="496663"/>
          </a:xfrm>
          <a:prstGeom prst="rect">
            <a:avLst/>
          </a:prstGeom>
          <a:noFill/>
        </p:spPr>
        <p:txBody>
          <a:bodyPr wrap="square" rtlCol="0" anchor="b" anchorCtr="1">
            <a:normAutofit/>
          </a:bodyPr>
          <a:lstStyle/>
          <a:p>
            <a:r>
              <a:rPr lang="en-GB" dirty="0" smtClean="0">
                <a:solidFill>
                  <a:prstClr val="black"/>
                </a:solidFill>
              </a:rPr>
              <a:t>7</a:t>
            </a:r>
            <a:endParaRPr lang="en-GB" dirty="0">
              <a:solidFill>
                <a:prstClr val="black"/>
              </a:solidFill>
            </a:endParaRPr>
          </a:p>
        </p:txBody>
      </p:sp>
      <p:sp>
        <p:nvSpPr>
          <p:cNvPr id="117" name="TextBox 116"/>
          <p:cNvSpPr txBox="1"/>
          <p:nvPr/>
        </p:nvSpPr>
        <p:spPr>
          <a:xfrm>
            <a:off x="5155163" y="1110146"/>
            <a:ext cx="649417" cy="496663"/>
          </a:xfrm>
          <a:prstGeom prst="rect">
            <a:avLst/>
          </a:prstGeom>
          <a:noFill/>
        </p:spPr>
        <p:txBody>
          <a:bodyPr wrap="square" rtlCol="0" anchor="b" anchorCtr="1">
            <a:normAutofit/>
          </a:bodyPr>
          <a:lstStyle/>
          <a:p>
            <a:r>
              <a:rPr lang="en-GB" dirty="0" smtClean="0">
                <a:solidFill>
                  <a:prstClr val="black"/>
                </a:solidFill>
              </a:rPr>
              <a:t>6</a:t>
            </a:r>
            <a:endParaRPr lang="en-GB" dirty="0">
              <a:solidFill>
                <a:prstClr val="black"/>
              </a:solidFill>
            </a:endParaRPr>
          </a:p>
        </p:txBody>
      </p:sp>
      <p:sp>
        <p:nvSpPr>
          <p:cNvPr id="118" name="TextBox 117"/>
          <p:cNvSpPr txBox="1"/>
          <p:nvPr/>
        </p:nvSpPr>
        <p:spPr>
          <a:xfrm>
            <a:off x="4505746" y="1110146"/>
            <a:ext cx="649417" cy="496663"/>
          </a:xfrm>
          <a:prstGeom prst="rect">
            <a:avLst/>
          </a:prstGeom>
          <a:noFill/>
        </p:spPr>
        <p:txBody>
          <a:bodyPr wrap="square" rtlCol="0" anchor="b" anchorCtr="1">
            <a:normAutofit/>
          </a:bodyPr>
          <a:lstStyle/>
          <a:p>
            <a:r>
              <a:rPr lang="en-GB" dirty="0" smtClean="0">
                <a:solidFill>
                  <a:prstClr val="black"/>
                </a:solidFill>
              </a:rPr>
              <a:t>5</a:t>
            </a:r>
            <a:endParaRPr lang="en-GB" dirty="0">
              <a:solidFill>
                <a:prstClr val="black"/>
              </a:solidFill>
            </a:endParaRPr>
          </a:p>
        </p:txBody>
      </p:sp>
      <p:sp>
        <p:nvSpPr>
          <p:cNvPr id="119" name="TextBox 118"/>
          <p:cNvSpPr txBox="1"/>
          <p:nvPr/>
        </p:nvSpPr>
        <p:spPr>
          <a:xfrm>
            <a:off x="3856329" y="1110146"/>
            <a:ext cx="649417" cy="496663"/>
          </a:xfrm>
          <a:prstGeom prst="rect">
            <a:avLst/>
          </a:prstGeom>
          <a:noFill/>
        </p:spPr>
        <p:txBody>
          <a:bodyPr wrap="square" rtlCol="0" anchor="b" anchorCtr="1">
            <a:normAutofit/>
          </a:bodyPr>
          <a:lstStyle/>
          <a:p>
            <a:r>
              <a:rPr lang="en-GB" dirty="0" smtClean="0">
                <a:solidFill>
                  <a:prstClr val="black"/>
                </a:solidFill>
              </a:rPr>
              <a:t>4</a:t>
            </a:r>
            <a:endParaRPr lang="en-GB" dirty="0">
              <a:solidFill>
                <a:prstClr val="black"/>
              </a:solidFill>
            </a:endParaRPr>
          </a:p>
        </p:txBody>
      </p:sp>
      <p:sp>
        <p:nvSpPr>
          <p:cNvPr id="120" name="TextBox 119"/>
          <p:cNvSpPr txBox="1"/>
          <p:nvPr/>
        </p:nvSpPr>
        <p:spPr>
          <a:xfrm>
            <a:off x="3206911" y="1110146"/>
            <a:ext cx="649417" cy="496663"/>
          </a:xfrm>
          <a:prstGeom prst="rect">
            <a:avLst/>
          </a:prstGeom>
          <a:noFill/>
        </p:spPr>
        <p:txBody>
          <a:bodyPr wrap="square" rtlCol="0" anchor="b" anchorCtr="1">
            <a:normAutofit/>
          </a:bodyPr>
          <a:lstStyle/>
          <a:p>
            <a:r>
              <a:rPr lang="en-GB" dirty="0" smtClean="0">
                <a:solidFill>
                  <a:prstClr val="black"/>
                </a:solidFill>
              </a:rPr>
              <a:t>3</a:t>
            </a:r>
            <a:endParaRPr lang="en-GB" dirty="0">
              <a:solidFill>
                <a:prstClr val="black"/>
              </a:solidFill>
            </a:endParaRPr>
          </a:p>
        </p:txBody>
      </p:sp>
      <p:sp>
        <p:nvSpPr>
          <p:cNvPr id="121" name="TextBox 120"/>
          <p:cNvSpPr txBox="1"/>
          <p:nvPr/>
        </p:nvSpPr>
        <p:spPr>
          <a:xfrm>
            <a:off x="2557494" y="1110146"/>
            <a:ext cx="649417" cy="496663"/>
          </a:xfrm>
          <a:prstGeom prst="rect">
            <a:avLst/>
          </a:prstGeom>
          <a:noFill/>
        </p:spPr>
        <p:txBody>
          <a:bodyPr wrap="square" rtlCol="0" anchor="b" anchorCtr="1">
            <a:normAutofit/>
          </a:bodyPr>
          <a:lstStyle/>
          <a:p>
            <a:r>
              <a:rPr lang="en-GB" dirty="0" smtClean="0">
                <a:solidFill>
                  <a:prstClr val="black"/>
                </a:solidFill>
              </a:rPr>
              <a:t>2</a:t>
            </a:r>
            <a:endParaRPr lang="en-GB" dirty="0">
              <a:solidFill>
                <a:prstClr val="black"/>
              </a:solidFill>
            </a:endParaRPr>
          </a:p>
        </p:txBody>
      </p:sp>
      <p:sp>
        <p:nvSpPr>
          <p:cNvPr id="122" name="TextBox 121"/>
          <p:cNvSpPr txBox="1"/>
          <p:nvPr/>
        </p:nvSpPr>
        <p:spPr>
          <a:xfrm>
            <a:off x="1908077" y="1110146"/>
            <a:ext cx="649417" cy="496663"/>
          </a:xfrm>
          <a:prstGeom prst="rect">
            <a:avLst/>
          </a:prstGeom>
          <a:noFill/>
        </p:spPr>
        <p:txBody>
          <a:bodyPr wrap="square" rtlCol="0" anchor="b" anchorCtr="1">
            <a:normAutofit/>
          </a:bodyPr>
          <a:lstStyle/>
          <a:p>
            <a:r>
              <a:rPr lang="en-GB" dirty="0" smtClean="0">
                <a:solidFill>
                  <a:prstClr val="black"/>
                </a:solidFill>
              </a:rPr>
              <a:t>1</a:t>
            </a:r>
            <a:endParaRPr lang="en-GB" dirty="0">
              <a:solidFill>
                <a:prstClr val="black"/>
              </a:solidFill>
            </a:endParaRPr>
          </a:p>
        </p:txBody>
      </p:sp>
      <p:sp>
        <p:nvSpPr>
          <p:cNvPr id="123" name="TextBox 122"/>
          <p:cNvSpPr txBox="1"/>
          <p:nvPr/>
        </p:nvSpPr>
        <p:spPr>
          <a:xfrm>
            <a:off x="6453997" y="1110146"/>
            <a:ext cx="649417" cy="496663"/>
          </a:xfrm>
          <a:prstGeom prst="rect">
            <a:avLst/>
          </a:prstGeom>
          <a:noFill/>
        </p:spPr>
        <p:txBody>
          <a:bodyPr wrap="square" rtlCol="0" anchor="b" anchorCtr="1">
            <a:normAutofit/>
          </a:bodyPr>
          <a:lstStyle/>
          <a:p>
            <a:r>
              <a:rPr lang="en-GB" dirty="0" smtClean="0">
                <a:solidFill>
                  <a:prstClr val="black"/>
                </a:solidFill>
              </a:rPr>
              <a:t>8</a:t>
            </a:r>
            <a:endParaRPr lang="en-GB" dirty="0">
              <a:solidFill>
                <a:prstClr val="black"/>
              </a:solidFill>
            </a:endParaRPr>
          </a:p>
        </p:txBody>
      </p:sp>
      <p:sp>
        <p:nvSpPr>
          <p:cNvPr id="128" name="TextBox 127"/>
          <p:cNvSpPr txBox="1"/>
          <p:nvPr/>
        </p:nvSpPr>
        <p:spPr>
          <a:xfrm>
            <a:off x="7103414" y="1110146"/>
            <a:ext cx="649417" cy="496663"/>
          </a:xfrm>
          <a:prstGeom prst="rect">
            <a:avLst/>
          </a:prstGeom>
          <a:noFill/>
        </p:spPr>
        <p:txBody>
          <a:bodyPr wrap="square" rtlCol="0" anchor="b" anchorCtr="1">
            <a:normAutofit/>
          </a:bodyPr>
          <a:lstStyle/>
          <a:p>
            <a:r>
              <a:rPr lang="en-GB" dirty="0" smtClean="0">
                <a:solidFill>
                  <a:prstClr val="black"/>
                </a:solidFill>
              </a:rPr>
              <a:t>9</a:t>
            </a:r>
            <a:endParaRPr lang="en-GB" dirty="0">
              <a:solidFill>
                <a:prstClr val="black"/>
              </a:solidFill>
            </a:endParaRPr>
          </a:p>
        </p:txBody>
      </p:sp>
      <p:sp>
        <p:nvSpPr>
          <p:cNvPr id="129" name="TextBox 128"/>
          <p:cNvSpPr txBox="1"/>
          <p:nvPr/>
        </p:nvSpPr>
        <p:spPr>
          <a:xfrm>
            <a:off x="7752831" y="1110146"/>
            <a:ext cx="649417" cy="496663"/>
          </a:xfrm>
          <a:prstGeom prst="rect">
            <a:avLst/>
          </a:prstGeom>
          <a:noFill/>
        </p:spPr>
        <p:txBody>
          <a:bodyPr wrap="square" rtlCol="0" anchor="b" anchorCtr="1">
            <a:normAutofit/>
          </a:bodyPr>
          <a:lstStyle/>
          <a:p>
            <a:r>
              <a:rPr lang="en-GB" dirty="0" smtClean="0">
                <a:solidFill>
                  <a:prstClr val="black"/>
                </a:solidFill>
              </a:rPr>
              <a:t>10</a:t>
            </a:r>
            <a:endParaRPr lang="en-GB" dirty="0">
              <a:solidFill>
                <a:prstClr val="black"/>
              </a:solidFill>
            </a:endParaRPr>
          </a:p>
        </p:txBody>
      </p:sp>
      <p:sp>
        <p:nvSpPr>
          <p:cNvPr id="130" name="TextBox 129"/>
          <p:cNvSpPr txBox="1"/>
          <p:nvPr/>
        </p:nvSpPr>
        <p:spPr>
          <a:xfrm>
            <a:off x="8402248" y="1110146"/>
            <a:ext cx="649417" cy="496663"/>
          </a:xfrm>
          <a:prstGeom prst="rect">
            <a:avLst/>
          </a:prstGeom>
          <a:noFill/>
        </p:spPr>
        <p:txBody>
          <a:bodyPr wrap="square" rtlCol="0" anchor="b" anchorCtr="1">
            <a:normAutofit/>
          </a:bodyPr>
          <a:lstStyle/>
          <a:p>
            <a:r>
              <a:rPr lang="en-GB" dirty="0" smtClean="0">
                <a:solidFill>
                  <a:prstClr val="black"/>
                </a:solidFill>
              </a:rPr>
              <a:t>11</a:t>
            </a:r>
            <a:endParaRPr lang="en-GB" dirty="0">
              <a:solidFill>
                <a:prstClr val="black"/>
              </a:solidFill>
            </a:endParaRPr>
          </a:p>
        </p:txBody>
      </p:sp>
      <p:sp>
        <p:nvSpPr>
          <p:cNvPr id="56" name="TextBox 55"/>
          <p:cNvSpPr txBox="1"/>
          <p:nvPr/>
        </p:nvSpPr>
        <p:spPr>
          <a:xfrm>
            <a:off x="952480" y="4359108"/>
            <a:ext cx="894787" cy="372570"/>
          </a:xfrm>
          <a:prstGeom prst="rect">
            <a:avLst/>
          </a:prstGeom>
          <a:noFill/>
        </p:spPr>
        <p:txBody>
          <a:bodyPr wrap="square" rtlCol="0">
            <a:normAutofit fontScale="77500" lnSpcReduction="20000"/>
          </a:bodyPr>
          <a:lstStyle/>
          <a:p>
            <a:r>
              <a:rPr lang="en-GB" sz="2800" dirty="0" smtClean="0">
                <a:solidFill>
                  <a:prstClr val="black"/>
                </a:solidFill>
              </a:rPr>
              <a:t>MC 1</a:t>
            </a:r>
            <a:endParaRPr lang="en-GB" sz="2800" dirty="0">
              <a:solidFill>
                <a:prstClr val="black"/>
              </a:solidFill>
            </a:endParaRPr>
          </a:p>
        </p:txBody>
      </p:sp>
      <p:sp>
        <p:nvSpPr>
          <p:cNvPr id="57" name="TextBox 56"/>
          <p:cNvSpPr txBox="1"/>
          <p:nvPr/>
        </p:nvSpPr>
        <p:spPr>
          <a:xfrm>
            <a:off x="952483" y="4873137"/>
            <a:ext cx="894787" cy="372570"/>
          </a:xfrm>
          <a:prstGeom prst="rect">
            <a:avLst/>
          </a:prstGeom>
          <a:noFill/>
        </p:spPr>
        <p:txBody>
          <a:bodyPr wrap="square" rtlCol="0">
            <a:normAutofit fontScale="77500" lnSpcReduction="20000"/>
          </a:bodyPr>
          <a:lstStyle/>
          <a:p>
            <a:r>
              <a:rPr lang="en-GB" sz="2800" dirty="0" smtClean="0">
                <a:solidFill>
                  <a:prstClr val="black"/>
                </a:solidFill>
              </a:rPr>
              <a:t>MC 2</a:t>
            </a:r>
            <a:endParaRPr lang="en-GB" sz="2800" dirty="0">
              <a:solidFill>
                <a:prstClr val="black"/>
              </a:solidFill>
            </a:endParaRPr>
          </a:p>
        </p:txBody>
      </p:sp>
      <p:sp>
        <p:nvSpPr>
          <p:cNvPr id="58" name="TextBox 57"/>
          <p:cNvSpPr txBox="1"/>
          <p:nvPr/>
        </p:nvSpPr>
        <p:spPr>
          <a:xfrm>
            <a:off x="952480" y="5386969"/>
            <a:ext cx="894787" cy="372570"/>
          </a:xfrm>
          <a:prstGeom prst="rect">
            <a:avLst/>
          </a:prstGeom>
          <a:noFill/>
        </p:spPr>
        <p:txBody>
          <a:bodyPr wrap="square" rtlCol="0">
            <a:normAutofit fontScale="77500" lnSpcReduction="20000"/>
          </a:bodyPr>
          <a:lstStyle/>
          <a:p>
            <a:r>
              <a:rPr lang="en-GB" sz="2800" dirty="0" smtClean="0">
                <a:solidFill>
                  <a:prstClr val="black"/>
                </a:solidFill>
              </a:rPr>
              <a:t>MC 3</a:t>
            </a:r>
            <a:endParaRPr lang="en-GB" sz="2800" dirty="0">
              <a:solidFill>
                <a:prstClr val="black"/>
              </a:solidFill>
            </a:endParaRPr>
          </a:p>
        </p:txBody>
      </p:sp>
      <p:cxnSp>
        <p:nvCxnSpPr>
          <p:cNvPr id="59" name="Straight Connector 58"/>
          <p:cNvCxnSpPr/>
          <p:nvPr/>
        </p:nvCxnSpPr>
        <p:spPr>
          <a:xfrm>
            <a:off x="1905483" y="4732810"/>
            <a:ext cx="7137250" cy="1442"/>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52480" y="5906655"/>
            <a:ext cx="894787" cy="372570"/>
          </a:xfrm>
          <a:prstGeom prst="rect">
            <a:avLst/>
          </a:prstGeom>
          <a:noFill/>
        </p:spPr>
        <p:txBody>
          <a:bodyPr wrap="square" rtlCol="0">
            <a:normAutofit fontScale="77500" lnSpcReduction="20000"/>
          </a:bodyPr>
          <a:lstStyle/>
          <a:p>
            <a:r>
              <a:rPr lang="en-GB" sz="2800" dirty="0" smtClean="0">
                <a:solidFill>
                  <a:prstClr val="black"/>
                </a:solidFill>
              </a:rPr>
              <a:t>MC 4</a:t>
            </a:r>
            <a:endParaRPr lang="en-GB" sz="2800" dirty="0">
              <a:solidFill>
                <a:prstClr val="black"/>
              </a:solidFill>
            </a:endParaRPr>
          </a:p>
        </p:txBody>
      </p:sp>
      <p:cxnSp>
        <p:nvCxnSpPr>
          <p:cNvPr id="63" name="Straight Connector 62"/>
          <p:cNvCxnSpPr/>
          <p:nvPr/>
        </p:nvCxnSpPr>
        <p:spPr>
          <a:xfrm flipV="1">
            <a:off x="1905483" y="5245707"/>
            <a:ext cx="7115955"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6671213" y="5216065"/>
            <a:ext cx="2126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7318866" y="5216065"/>
            <a:ext cx="21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7962398" y="5211943"/>
            <a:ext cx="2126323" cy="8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905483" y="6279226"/>
            <a:ext cx="71159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905483" y="4217338"/>
            <a:ext cx="7115955" cy="11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1905483" y="5759539"/>
            <a:ext cx="7115954" cy="4215"/>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a:spLocks noChangeAspect="1"/>
          </p:cNvSpPr>
          <p:nvPr/>
        </p:nvSpPr>
        <p:spPr>
          <a:xfrm>
            <a:off x="1905483" y="4216207"/>
            <a:ext cx="1295310" cy="516603"/>
          </a:xfrm>
          <a:prstGeom prst="rect">
            <a:avLst/>
          </a:prstGeom>
          <a:solidFill>
            <a:srgbClr val="0000FF"/>
          </a:solidFill>
          <a:ln w="12700">
            <a:solidFill>
              <a:schemeClr val="tx1"/>
            </a:solidFill>
          </a:ln>
        </p:spPr>
        <p:txBody>
          <a:bodyPr wrap="square" rtlCol="0">
            <a:normAutofit fontScale="92500" lnSpcReduction="10000"/>
          </a:bodyPr>
          <a:lstStyle/>
          <a:p>
            <a:pPr algn="r"/>
            <a:r>
              <a:rPr lang="en-GB" sz="3200" dirty="0" smtClean="0">
                <a:solidFill>
                  <a:prstClr val="white"/>
                </a:solidFill>
              </a:rPr>
              <a:t>10</a:t>
            </a:r>
            <a:endParaRPr lang="en-GB" sz="3200" dirty="0">
              <a:solidFill>
                <a:prstClr val="white"/>
              </a:solidFill>
            </a:endParaRPr>
          </a:p>
        </p:txBody>
      </p:sp>
      <p:sp>
        <p:nvSpPr>
          <p:cNvPr id="77" name="TextBox 76"/>
          <p:cNvSpPr txBox="1">
            <a:spLocks noChangeAspect="1"/>
          </p:cNvSpPr>
          <p:nvPr/>
        </p:nvSpPr>
        <p:spPr>
          <a:xfrm>
            <a:off x="1905484" y="4732810"/>
            <a:ext cx="971482" cy="516603"/>
          </a:xfrm>
          <a:prstGeom prst="rect">
            <a:avLst/>
          </a:prstGeom>
          <a:solidFill>
            <a:srgbClr val="00B050"/>
          </a:solidFill>
          <a:ln w="12700" cap="sq" cmpd="sng">
            <a:solidFill>
              <a:schemeClr val="tx1"/>
            </a:solidFill>
          </a:ln>
        </p:spPr>
        <p:txBody>
          <a:bodyPr wrap="square" rtlCol="0">
            <a:normAutofit fontScale="92500" lnSpcReduction="10000"/>
          </a:bodyPr>
          <a:lstStyle/>
          <a:p>
            <a:pPr algn="r"/>
            <a:r>
              <a:rPr lang="en-GB" sz="3200" dirty="0" smtClean="0">
                <a:solidFill>
                  <a:prstClr val="white"/>
                </a:solidFill>
              </a:rPr>
              <a:t>10</a:t>
            </a:r>
            <a:endParaRPr lang="en-GB" sz="3200" dirty="0">
              <a:solidFill>
                <a:prstClr val="white"/>
              </a:solidFill>
            </a:endParaRPr>
          </a:p>
        </p:txBody>
      </p:sp>
      <p:sp>
        <p:nvSpPr>
          <p:cNvPr id="78" name="TextBox 77"/>
          <p:cNvSpPr txBox="1">
            <a:spLocks noChangeAspect="1"/>
          </p:cNvSpPr>
          <p:nvPr/>
        </p:nvSpPr>
        <p:spPr>
          <a:xfrm>
            <a:off x="2876965" y="4732810"/>
            <a:ext cx="971482" cy="516603"/>
          </a:xfrm>
          <a:prstGeom prst="rect">
            <a:avLst/>
          </a:prstGeom>
          <a:solidFill>
            <a:srgbClr val="00B050"/>
          </a:solidFill>
          <a:ln w="12700">
            <a:solidFill>
              <a:schemeClr val="tx1"/>
            </a:solidFill>
          </a:ln>
        </p:spPr>
        <p:txBody>
          <a:bodyPr wrap="square" rtlCol="0">
            <a:normAutofit fontScale="92500" lnSpcReduction="10000"/>
          </a:bodyPr>
          <a:lstStyle/>
          <a:p>
            <a:pPr algn="r"/>
            <a:r>
              <a:rPr lang="en-GB" sz="3200" dirty="0" smtClean="0">
                <a:solidFill>
                  <a:prstClr val="white"/>
                </a:solidFill>
              </a:rPr>
              <a:t>20</a:t>
            </a:r>
            <a:endParaRPr lang="en-GB" sz="3200" dirty="0">
              <a:solidFill>
                <a:prstClr val="white"/>
              </a:solidFill>
            </a:endParaRPr>
          </a:p>
        </p:txBody>
      </p:sp>
      <p:sp>
        <p:nvSpPr>
          <p:cNvPr id="79" name="TextBox 78"/>
          <p:cNvSpPr txBox="1">
            <a:spLocks noChangeAspect="1"/>
          </p:cNvSpPr>
          <p:nvPr/>
        </p:nvSpPr>
        <p:spPr>
          <a:xfrm>
            <a:off x="3200792" y="4216207"/>
            <a:ext cx="647654" cy="516603"/>
          </a:xfrm>
          <a:prstGeom prst="rect">
            <a:avLst/>
          </a:prstGeom>
          <a:solidFill>
            <a:srgbClr val="FF0000"/>
          </a:solidFill>
          <a:ln w="12700">
            <a:solidFill>
              <a:schemeClr val="tx1"/>
            </a:solidFill>
          </a:ln>
        </p:spPr>
        <p:txBody>
          <a:bodyPr wrap="square" rtlCol="0">
            <a:normAutofit fontScale="92500" lnSpcReduction="10000"/>
          </a:bodyPr>
          <a:lstStyle/>
          <a:p>
            <a:pPr algn="r"/>
            <a:r>
              <a:rPr lang="en-GB" sz="3200" dirty="0" smtClean="0">
                <a:solidFill>
                  <a:prstClr val="white"/>
                </a:solidFill>
              </a:rPr>
              <a:t>10</a:t>
            </a:r>
            <a:endParaRPr lang="en-GB" sz="3200" dirty="0">
              <a:solidFill>
                <a:prstClr val="white"/>
              </a:solidFill>
            </a:endParaRPr>
          </a:p>
        </p:txBody>
      </p:sp>
      <p:sp>
        <p:nvSpPr>
          <p:cNvPr id="80" name="TextBox 79"/>
          <p:cNvSpPr txBox="1">
            <a:spLocks noChangeAspect="1"/>
          </p:cNvSpPr>
          <p:nvPr/>
        </p:nvSpPr>
        <p:spPr>
          <a:xfrm>
            <a:off x="3848446" y="4732810"/>
            <a:ext cx="1295310" cy="516603"/>
          </a:xfrm>
          <a:prstGeom prst="rect">
            <a:avLst/>
          </a:prstGeom>
          <a:solidFill>
            <a:srgbClr val="0000FF"/>
          </a:solidFill>
          <a:ln w="12700">
            <a:solidFill>
              <a:schemeClr val="tx1"/>
            </a:solidFill>
          </a:ln>
        </p:spPr>
        <p:txBody>
          <a:bodyPr wrap="square" rtlCol="0">
            <a:normAutofit fontScale="92500" lnSpcReduction="10000"/>
          </a:bodyPr>
          <a:lstStyle/>
          <a:p>
            <a:pPr algn="r"/>
            <a:r>
              <a:rPr lang="en-GB" sz="3200" dirty="0" smtClean="0">
                <a:solidFill>
                  <a:prstClr val="white"/>
                </a:solidFill>
              </a:rPr>
              <a:t>20</a:t>
            </a:r>
            <a:endParaRPr lang="en-GB" sz="3200" dirty="0">
              <a:solidFill>
                <a:prstClr val="white"/>
              </a:solidFill>
            </a:endParaRPr>
          </a:p>
        </p:txBody>
      </p:sp>
      <p:sp>
        <p:nvSpPr>
          <p:cNvPr id="81" name="TextBox 80"/>
          <p:cNvSpPr txBox="1">
            <a:spLocks noChangeAspect="1"/>
          </p:cNvSpPr>
          <p:nvPr/>
        </p:nvSpPr>
        <p:spPr>
          <a:xfrm>
            <a:off x="3848447" y="5248282"/>
            <a:ext cx="971482" cy="516603"/>
          </a:xfrm>
          <a:prstGeom prst="rect">
            <a:avLst/>
          </a:prstGeom>
          <a:solidFill>
            <a:srgbClr val="00B050"/>
          </a:solidFill>
          <a:ln w="12700">
            <a:solidFill>
              <a:schemeClr val="tx1"/>
            </a:solidFill>
          </a:ln>
        </p:spPr>
        <p:txBody>
          <a:bodyPr wrap="square" rtlCol="0">
            <a:normAutofit fontScale="92500" lnSpcReduction="10000"/>
          </a:bodyPr>
          <a:lstStyle/>
          <a:p>
            <a:pPr algn="r"/>
            <a:r>
              <a:rPr lang="en-GB" sz="3200" dirty="0" smtClean="0">
                <a:solidFill>
                  <a:prstClr val="white"/>
                </a:solidFill>
              </a:rPr>
              <a:t>30</a:t>
            </a:r>
            <a:endParaRPr lang="en-GB" sz="3200" dirty="0">
              <a:solidFill>
                <a:prstClr val="white"/>
              </a:solidFill>
            </a:endParaRPr>
          </a:p>
        </p:txBody>
      </p:sp>
      <p:sp>
        <p:nvSpPr>
          <p:cNvPr id="82" name="TextBox 81"/>
          <p:cNvSpPr txBox="1">
            <a:spLocks noChangeAspect="1"/>
          </p:cNvSpPr>
          <p:nvPr/>
        </p:nvSpPr>
        <p:spPr>
          <a:xfrm>
            <a:off x="4819928" y="5763754"/>
            <a:ext cx="971482" cy="516603"/>
          </a:xfrm>
          <a:prstGeom prst="rect">
            <a:avLst/>
          </a:prstGeom>
          <a:solidFill>
            <a:srgbClr val="00B050"/>
          </a:solidFill>
          <a:ln w="12700">
            <a:solidFill>
              <a:schemeClr val="tx1"/>
            </a:solidFill>
          </a:ln>
        </p:spPr>
        <p:txBody>
          <a:bodyPr wrap="square" rtlCol="0">
            <a:normAutofit fontScale="92500" lnSpcReduction="10000"/>
          </a:bodyPr>
          <a:lstStyle/>
          <a:p>
            <a:pPr algn="r"/>
            <a:r>
              <a:rPr lang="en-GB" sz="3200" dirty="0" smtClean="0">
                <a:solidFill>
                  <a:prstClr val="white"/>
                </a:solidFill>
              </a:rPr>
              <a:t>40</a:t>
            </a:r>
            <a:endParaRPr lang="en-GB" sz="3200" dirty="0">
              <a:solidFill>
                <a:prstClr val="white"/>
              </a:solidFill>
            </a:endParaRPr>
          </a:p>
        </p:txBody>
      </p:sp>
      <p:sp>
        <p:nvSpPr>
          <p:cNvPr id="94" name="TextBox 93"/>
          <p:cNvSpPr txBox="1">
            <a:spLocks noChangeAspect="1"/>
          </p:cNvSpPr>
          <p:nvPr/>
        </p:nvSpPr>
        <p:spPr>
          <a:xfrm>
            <a:off x="5143756" y="5248282"/>
            <a:ext cx="1295310" cy="516603"/>
          </a:xfrm>
          <a:prstGeom prst="rect">
            <a:avLst/>
          </a:prstGeom>
          <a:solidFill>
            <a:srgbClr val="0000FF"/>
          </a:solidFill>
          <a:ln w="12700">
            <a:solidFill>
              <a:schemeClr val="tx1"/>
            </a:solidFill>
          </a:ln>
        </p:spPr>
        <p:txBody>
          <a:bodyPr wrap="square" rtlCol="0">
            <a:normAutofit fontScale="92500" lnSpcReduction="10000"/>
          </a:bodyPr>
          <a:lstStyle/>
          <a:p>
            <a:pPr algn="r"/>
            <a:r>
              <a:rPr lang="en-GB" sz="3200" dirty="0" smtClean="0">
                <a:solidFill>
                  <a:prstClr val="white"/>
                </a:solidFill>
              </a:rPr>
              <a:t>30</a:t>
            </a:r>
            <a:endParaRPr lang="en-GB" sz="3200" dirty="0">
              <a:solidFill>
                <a:prstClr val="white"/>
              </a:solidFill>
            </a:endParaRPr>
          </a:p>
        </p:txBody>
      </p:sp>
      <p:sp>
        <p:nvSpPr>
          <p:cNvPr id="95" name="TextBox 94"/>
          <p:cNvSpPr txBox="1">
            <a:spLocks noChangeAspect="1"/>
          </p:cNvSpPr>
          <p:nvPr/>
        </p:nvSpPr>
        <p:spPr>
          <a:xfrm>
            <a:off x="5143756" y="4732810"/>
            <a:ext cx="647654" cy="516603"/>
          </a:xfrm>
          <a:prstGeom prst="rect">
            <a:avLst/>
          </a:prstGeom>
          <a:solidFill>
            <a:srgbClr val="FF0000"/>
          </a:solidFill>
          <a:ln w="12700">
            <a:solidFill>
              <a:schemeClr val="tx1"/>
            </a:solidFill>
          </a:ln>
        </p:spPr>
        <p:txBody>
          <a:bodyPr wrap="square" rtlCol="0">
            <a:normAutofit fontScale="92500" lnSpcReduction="10000"/>
          </a:bodyPr>
          <a:lstStyle/>
          <a:p>
            <a:pPr algn="r"/>
            <a:r>
              <a:rPr lang="en-GB" sz="3200" dirty="0" smtClean="0">
                <a:solidFill>
                  <a:prstClr val="white"/>
                </a:solidFill>
              </a:rPr>
              <a:t>20</a:t>
            </a:r>
            <a:endParaRPr lang="en-GB" sz="3200" dirty="0">
              <a:solidFill>
                <a:prstClr val="white"/>
              </a:solidFill>
            </a:endParaRPr>
          </a:p>
        </p:txBody>
      </p:sp>
      <p:sp>
        <p:nvSpPr>
          <p:cNvPr id="96" name="TextBox 95"/>
          <p:cNvSpPr txBox="1">
            <a:spLocks noChangeAspect="1"/>
          </p:cNvSpPr>
          <p:nvPr/>
        </p:nvSpPr>
        <p:spPr>
          <a:xfrm>
            <a:off x="6439065" y="4732810"/>
            <a:ext cx="1295310" cy="516603"/>
          </a:xfrm>
          <a:prstGeom prst="rect">
            <a:avLst/>
          </a:prstGeom>
          <a:solidFill>
            <a:srgbClr val="0000FF"/>
          </a:solidFill>
          <a:ln w="12700">
            <a:solidFill>
              <a:schemeClr val="tx1"/>
            </a:solidFill>
          </a:ln>
        </p:spPr>
        <p:txBody>
          <a:bodyPr wrap="square" rtlCol="0">
            <a:normAutofit fontScale="92500" lnSpcReduction="10000"/>
          </a:bodyPr>
          <a:lstStyle/>
          <a:p>
            <a:pPr algn="r"/>
            <a:r>
              <a:rPr lang="en-GB" sz="3200" dirty="0" smtClean="0">
                <a:solidFill>
                  <a:prstClr val="white"/>
                </a:solidFill>
              </a:rPr>
              <a:t>40</a:t>
            </a:r>
            <a:endParaRPr lang="en-GB" sz="3200" dirty="0">
              <a:solidFill>
                <a:prstClr val="white"/>
              </a:solidFill>
            </a:endParaRPr>
          </a:p>
        </p:txBody>
      </p:sp>
      <p:sp>
        <p:nvSpPr>
          <p:cNvPr id="97" name="TextBox 96"/>
          <p:cNvSpPr txBox="1">
            <a:spLocks noChangeAspect="1"/>
          </p:cNvSpPr>
          <p:nvPr/>
        </p:nvSpPr>
        <p:spPr>
          <a:xfrm>
            <a:off x="6439065" y="5248282"/>
            <a:ext cx="647654" cy="516603"/>
          </a:xfrm>
          <a:prstGeom prst="rect">
            <a:avLst/>
          </a:prstGeom>
          <a:solidFill>
            <a:srgbClr val="FF0000"/>
          </a:solidFill>
          <a:ln w="12700">
            <a:solidFill>
              <a:schemeClr val="tx1"/>
            </a:solidFill>
          </a:ln>
        </p:spPr>
        <p:txBody>
          <a:bodyPr wrap="square" rtlCol="0">
            <a:normAutofit fontScale="92500" lnSpcReduction="10000"/>
          </a:bodyPr>
          <a:lstStyle/>
          <a:p>
            <a:pPr algn="r"/>
            <a:r>
              <a:rPr lang="en-GB" sz="3200" dirty="0" smtClean="0">
                <a:solidFill>
                  <a:prstClr val="white"/>
                </a:solidFill>
              </a:rPr>
              <a:t>30</a:t>
            </a:r>
            <a:endParaRPr lang="en-GB" sz="3200" dirty="0">
              <a:solidFill>
                <a:prstClr val="white"/>
              </a:solidFill>
            </a:endParaRPr>
          </a:p>
        </p:txBody>
      </p:sp>
      <p:sp>
        <p:nvSpPr>
          <p:cNvPr id="98" name="TextBox 97"/>
          <p:cNvSpPr txBox="1">
            <a:spLocks noChangeAspect="1"/>
          </p:cNvSpPr>
          <p:nvPr/>
        </p:nvSpPr>
        <p:spPr>
          <a:xfrm>
            <a:off x="7086719" y="5763754"/>
            <a:ext cx="647654" cy="516603"/>
          </a:xfrm>
          <a:prstGeom prst="rect">
            <a:avLst/>
          </a:prstGeom>
          <a:solidFill>
            <a:srgbClr val="FF0000"/>
          </a:solidFill>
          <a:ln w="12700">
            <a:solidFill>
              <a:schemeClr val="tx1"/>
            </a:solidFill>
          </a:ln>
        </p:spPr>
        <p:txBody>
          <a:bodyPr wrap="square" rtlCol="0">
            <a:normAutofit fontScale="92500" lnSpcReduction="10000"/>
          </a:bodyPr>
          <a:lstStyle/>
          <a:p>
            <a:pPr algn="r"/>
            <a:r>
              <a:rPr lang="en-GB" sz="3200" dirty="0" smtClean="0">
                <a:solidFill>
                  <a:prstClr val="white"/>
                </a:solidFill>
              </a:rPr>
              <a:t>40</a:t>
            </a:r>
            <a:endParaRPr lang="en-GB" sz="3200" dirty="0">
              <a:solidFill>
                <a:prstClr val="white"/>
              </a:solidFill>
            </a:endParaRPr>
          </a:p>
        </p:txBody>
      </p:sp>
      <p:sp>
        <p:nvSpPr>
          <p:cNvPr id="99" name="TextBox 98"/>
          <p:cNvSpPr txBox="1"/>
          <p:nvPr/>
        </p:nvSpPr>
        <p:spPr>
          <a:xfrm>
            <a:off x="0" y="3700464"/>
            <a:ext cx="1676384" cy="369332"/>
          </a:xfrm>
          <a:prstGeom prst="rect">
            <a:avLst/>
          </a:prstGeom>
          <a:noFill/>
        </p:spPr>
        <p:txBody>
          <a:bodyPr wrap="square" rtlCol="0">
            <a:spAutoFit/>
          </a:bodyPr>
          <a:lstStyle/>
          <a:p>
            <a:r>
              <a:rPr lang="en-GB" b="1" dirty="0" smtClean="0">
                <a:solidFill>
                  <a:prstClr val="black"/>
                </a:solidFill>
              </a:rPr>
              <a:t>Event Based:</a:t>
            </a:r>
            <a:endParaRPr lang="en-GB" b="1" dirty="0">
              <a:solidFill>
                <a:prstClr val="black"/>
              </a:solidFill>
            </a:endParaRPr>
          </a:p>
        </p:txBody>
      </p:sp>
      <p:sp>
        <p:nvSpPr>
          <p:cNvPr id="100" name="TextBox 99"/>
          <p:cNvSpPr txBox="1"/>
          <p:nvPr/>
        </p:nvSpPr>
        <p:spPr>
          <a:xfrm>
            <a:off x="0" y="1257288"/>
            <a:ext cx="1676384" cy="369332"/>
          </a:xfrm>
          <a:prstGeom prst="rect">
            <a:avLst/>
          </a:prstGeom>
          <a:noFill/>
        </p:spPr>
        <p:txBody>
          <a:bodyPr wrap="square" rtlCol="0">
            <a:spAutoFit/>
          </a:bodyPr>
          <a:lstStyle/>
          <a:p>
            <a:r>
              <a:rPr lang="en-GB" b="1" dirty="0" smtClean="0">
                <a:solidFill>
                  <a:prstClr val="black"/>
                </a:solidFill>
              </a:rPr>
              <a:t>Algorithmic:</a:t>
            </a:r>
            <a:endParaRPr lang="en-GB" b="1" dirty="0">
              <a:solidFill>
                <a:prstClr val="black"/>
              </a:solidFill>
            </a:endParaRPr>
          </a:p>
        </p:txBody>
      </p:sp>
      <p:cxnSp>
        <p:nvCxnSpPr>
          <p:cNvPr id="33" name="Straight Connector 32"/>
          <p:cNvCxnSpPr/>
          <p:nvPr/>
        </p:nvCxnSpPr>
        <p:spPr>
          <a:xfrm rot="5400000">
            <a:off x="1533128" y="2569093"/>
            <a:ext cx="20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16200000" flipH="1">
            <a:off x="2831963" y="2569092"/>
            <a:ext cx="204873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16200000" flipH="1">
            <a:off x="3481381" y="2569092"/>
            <a:ext cx="2048732"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5400000">
            <a:off x="4130796" y="2569093"/>
            <a:ext cx="20487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4780213" y="2569093"/>
            <a:ext cx="20487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75452" y="2577351"/>
            <a:ext cx="206525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833751" y="5224636"/>
            <a:ext cx="21434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1489977" y="5216065"/>
            <a:ext cx="2126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2137631" y="5216065"/>
            <a:ext cx="21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2785287" y="5216065"/>
            <a:ext cx="21263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3432942" y="5216065"/>
            <a:ext cx="212632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4080594" y="5216065"/>
            <a:ext cx="21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4728249" y="5216065"/>
            <a:ext cx="21263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375903" y="5216065"/>
            <a:ext cx="2126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6023558" y="5216065"/>
            <a:ext cx="2126322"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itle 2"/>
          <p:cNvSpPr>
            <a:spLocks noGrp="1"/>
          </p:cNvSpPr>
          <p:nvPr>
            <p:ph type="title"/>
          </p:nvPr>
        </p:nvSpPr>
        <p:spPr>
          <a:xfrm>
            <a:off x="833046" y="364595"/>
            <a:ext cx="7477906" cy="534121"/>
          </a:xfrm>
        </p:spPr>
        <p:txBody>
          <a:bodyPr/>
          <a:lstStyle/>
          <a:p>
            <a:pPr algn="ctr"/>
            <a:r>
              <a:rPr lang="en-GB" dirty="0" smtClean="0"/>
              <a:t>Algorithmic vs Event Based Scheduling</a:t>
            </a:r>
            <a:endParaRPr lang="en-GB" dirty="0"/>
          </a:p>
        </p:txBody>
      </p:sp>
    </p:spTree>
    <p:extLst>
      <p:ext uri="{BB962C8B-B14F-4D97-AF65-F5344CB8AC3E}">
        <p14:creationId xmlns:p14="http://schemas.microsoft.com/office/powerpoint/2010/main" val="130981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a:t>Algorithmic vs Event Based Scheduling</a:t>
            </a:r>
          </a:p>
        </p:txBody>
      </p:sp>
      <p:sp>
        <p:nvSpPr>
          <p:cNvPr id="6" name="Text Placeholder 1"/>
          <p:cNvSpPr txBox="1">
            <a:spLocks/>
          </p:cNvSpPr>
          <p:nvPr/>
        </p:nvSpPr>
        <p:spPr>
          <a:xfrm>
            <a:off x="444138" y="1632857"/>
            <a:ext cx="8268788" cy="4807132"/>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pPr marL="914400" lvl="1" indent="-514350">
              <a:buFont typeface="+mj-lt"/>
              <a:buAutoNum type="arabicPeriod"/>
            </a:pPr>
            <a:r>
              <a:rPr lang="en-GB" sz="3200" b="1" dirty="0">
                <a:solidFill>
                  <a:prstClr val="black"/>
                </a:solidFill>
              </a:rPr>
              <a:t>Algorithmic</a:t>
            </a:r>
            <a:r>
              <a:rPr lang="en-GB" sz="3200" dirty="0">
                <a:solidFill>
                  <a:prstClr val="black"/>
                </a:solidFill>
              </a:rPr>
              <a:t> </a:t>
            </a:r>
            <a:r>
              <a:rPr lang="en-GB" sz="3200" dirty="0" smtClean="0">
                <a:solidFill>
                  <a:prstClr val="black"/>
                </a:solidFill>
              </a:rPr>
              <a:t>scheduling:</a:t>
            </a:r>
            <a:endParaRPr lang="en-GB" sz="3200" dirty="0">
              <a:solidFill>
                <a:prstClr val="black"/>
              </a:solidFill>
            </a:endParaRPr>
          </a:p>
          <a:p>
            <a:pPr marL="1314450" lvl="2" indent="-514350"/>
            <a:r>
              <a:rPr lang="en-GB" sz="2800" dirty="0" smtClean="0">
                <a:solidFill>
                  <a:prstClr val="black"/>
                </a:solidFill>
              </a:rPr>
              <a:t>High priority order complete earlier</a:t>
            </a:r>
          </a:p>
          <a:p>
            <a:pPr marL="1314450" lvl="2" indent="-514350"/>
            <a:r>
              <a:rPr lang="en-GB" sz="2800" dirty="0" smtClean="0">
                <a:solidFill>
                  <a:prstClr val="black"/>
                </a:solidFill>
              </a:rPr>
              <a:t>Compatible with multi-pass rules (PESP)</a:t>
            </a:r>
          </a:p>
          <a:p>
            <a:pPr marL="1314450" lvl="2" indent="-514350"/>
            <a:r>
              <a:rPr lang="en-GB" sz="2800" dirty="0" smtClean="0">
                <a:solidFill>
                  <a:prstClr val="black"/>
                </a:solidFill>
              </a:rPr>
              <a:t>Uses advanced scheduling constraints (products table)</a:t>
            </a:r>
            <a:endParaRPr lang="en-GB" sz="2800" dirty="0">
              <a:solidFill>
                <a:prstClr val="black"/>
              </a:solidFill>
            </a:endParaRPr>
          </a:p>
          <a:p>
            <a:pPr marL="914400" lvl="1" indent="-514350">
              <a:buFont typeface="+mj-lt"/>
              <a:buAutoNum type="arabicPeriod"/>
            </a:pPr>
            <a:r>
              <a:rPr lang="en-GB" sz="3200" b="1" dirty="0">
                <a:solidFill>
                  <a:prstClr val="black"/>
                </a:solidFill>
              </a:rPr>
              <a:t>Event </a:t>
            </a:r>
            <a:r>
              <a:rPr lang="en-GB" sz="3200" b="1">
                <a:solidFill>
                  <a:prstClr val="black"/>
                </a:solidFill>
              </a:rPr>
              <a:t>Based </a:t>
            </a:r>
            <a:r>
              <a:rPr lang="en-GB" sz="3200" smtClean="0">
                <a:solidFill>
                  <a:prstClr val="black"/>
                </a:solidFill>
              </a:rPr>
              <a:t>scheduling:</a:t>
            </a:r>
            <a:endParaRPr lang="en-GB" sz="3200" dirty="0">
              <a:solidFill>
                <a:prstClr val="black"/>
              </a:solidFill>
            </a:endParaRPr>
          </a:p>
          <a:p>
            <a:pPr marL="1314450" lvl="2" indent="-514350"/>
            <a:r>
              <a:rPr lang="en-GB" sz="2800" dirty="0" smtClean="0">
                <a:solidFill>
                  <a:prstClr val="black"/>
                </a:solidFill>
              </a:rPr>
              <a:t>Overall schedule span shorter</a:t>
            </a:r>
          </a:p>
          <a:p>
            <a:pPr marL="1314450" lvl="2" indent="-514350"/>
            <a:r>
              <a:rPr lang="en-GB" sz="2800" dirty="0" smtClean="0">
                <a:solidFill>
                  <a:prstClr val="black"/>
                </a:solidFill>
              </a:rPr>
              <a:t>More use of alt. resources</a:t>
            </a:r>
          </a:p>
          <a:p>
            <a:pPr marL="1314450" lvl="2" indent="-514350"/>
            <a:r>
              <a:rPr lang="en-GB" sz="2800" dirty="0" smtClean="0">
                <a:solidFill>
                  <a:prstClr val="black"/>
                </a:solidFill>
              </a:rPr>
              <a:t>Explicit resource selection control through API</a:t>
            </a:r>
            <a:endParaRPr lang="en-GB" sz="2800" dirty="0">
              <a:solidFill>
                <a:prstClr val="black"/>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21845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Calling a Custom Rule</a:t>
            </a:r>
            <a:endParaRPr lang="en-GB" dirty="0"/>
          </a:p>
        </p:txBody>
      </p:sp>
      <p:sp>
        <p:nvSpPr>
          <p:cNvPr id="5" name="Text Placeholder 4"/>
          <p:cNvSpPr>
            <a:spLocks noGrp="1"/>
          </p:cNvSpPr>
          <p:nvPr>
            <p:ph type="body" sz="quarter" idx="10"/>
          </p:nvPr>
        </p:nvSpPr>
        <p:spPr>
          <a:prstGeom prst="rect">
            <a:avLst/>
          </a:prstGeom>
        </p:spPr>
        <p:txBody>
          <a:bodyPr/>
          <a:lstStyle/>
          <a:p>
            <a:r>
              <a:rPr lang="en-GB" dirty="0" smtClean="0"/>
              <a:t>How to call a custom APS rule from within the Preactor sequencer</a:t>
            </a:r>
            <a:endParaRPr lang="en-GB" dirty="0"/>
          </a:p>
          <a:p>
            <a:endParaRPr lang="en-GB" dirty="0"/>
          </a:p>
        </p:txBody>
      </p:sp>
    </p:spTree>
    <p:extLst>
      <p:ext uri="{BB962C8B-B14F-4D97-AF65-F5344CB8AC3E}">
        <p14:creationId xmlns:p14="http://schemas.microsoft.com/office/powerpoint/2010/main" val="161265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smtClean="0"/>
              <a:t>Creating Custom Rules</a:t>
            </a:r>
            <a:endParaRPr lang="en-GB" dirty="0"/>
          </a:p>
        </p:txBody>
      </p:sp>
      <p:sp>
        <p:nvSpPr>
          <p:cNvPr id="6" name="Text Placeholder 1"/>
          <p:cNvSpPr txBox="1">
            <a:spLocks/>
          </p:cNvSpPr>
          <p:nvPr/>
        </p:nvSpPr>
        <p:spPr>
          <a:xfrm>
            <a:off x="444138" y="1632857"/>
            <a:ext cx="8268788" cy="292608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pPr marL="400050" lvl="1" indent="0">
              <a:buNone/>
            </a:pPr>
            <a:r>
              <a:rPr lang="en-GB" sz="3200" dirty="0" smtClean="0">
                <a:solidFill>
                  <a:prstClr val="black"/>
                </a:solidFill>
              </a:rPr>
              <a:t>Before we look at a custom schedule rule code in detail, let’s see how to set one up and call it from a Preactor configuration…</a:t>
            </a:r>
            <a:endParaRPr lang="en-GB" sz="2800" dirty="0">
              <a:solidFill>
                <a:prstClr val="black"/>
              </a:solidFill>
            </a:endParaRP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19143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smtClean="0"/>
              <a:t>Creating Custom Rules</a:t>
            </a:r>
            <a:endParaRPr lang="en-GB" dirty="0"/>
          </a:p>
        </p:txBody>
      </p:sp>
      <p:sp>
        <p:nvSpPr>
          <p:cNvPr id="6" name="Text Placeholder 1"/>
          <p:cNvSpPr txBox="1">
            <a:spLocks/>
          </p:cNvSpPr>
          <p:nvPr/>
        </p:nvSpPr>
        <p:spPr>
          <a:xfrm>
            <a:off x="444138" y="1436914"/>
            <a:ext cx="8268788" cy="500307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r>
              <a:rPr lang="en-GB" sz="3200" b="1" dirty="0"/>
              <a:t>Calling Rules from the Sequencer</a:t>
            </a:r>
          </a:p>
          <a:p>
            <a:pPr lvl="1"/>
            <a:r>
              <a:rPr lang="en-GB" sz="2400" dirty="0"/>
              <a:t>Use a Custom Action in a PESP </a:t>
            </a:r>
            <a:r>
              <a:rPr lang="en-GB" sz="2400" dirty="0" smtClean="0"/>
              <a:t>script</a:t>
            </a:r>
          </a:p>
          <a:p>
            <a:pPr marL="342882" lvl="1" indent="0">
              <a:buNone/>
            </a:pPr>
            <a:endParaRPr lang="en-GB" sz="2400" dirty="0"/>
          </a:p>
          <a:p>
            <a:pPr lvl="1"/>
            <a:r>
              <a:rPr lang="en-GB" sz="2400" dirty="0"/>
              <a:t>Make sure the Script Type </a:t>
            </a:r>
            <a:r>
              <a:rPr lang="en-GB" sz="2400" dirty="0" smtClean="0"/>
              <a:t>is set as </a:t>
            </a:r>
            <a:r>
              <a:rPr lang="en-GB" sz="2400" dirty="0"/>
              <a:t>“</a:t>
            </a:r>
            <a:r>
              <a:rPr lang="en-GB" sz="2400" b="1" dirty="0"/>
              <a:t>APS Rule</a:t>
            </a:r>
            <a:r>
              <a:rPr lang="en-GB" sz="2400" dirty="0"/>
              <a:t>”</a:t>
            </a:r>
          </a:p>
          <a:p>
            <a:pPr lvl="2"/>
            <a:r>
              <a:rPr lang="en-GB" sz="2000" dirty="0"/>
              <a:t>This will mean the Rule will be selectable when the user chooses to sequence using “APS Rules”</a:t>
            </a:r>
          </a:p>
          <a:p>
            <a:pPr lvl="1"/>
            <a:endParaRPr lang="en-GB" sz="2400" dirty="0" smtClean="0"/>
          </a:p>
          <a:p>
            <a:pPr lvl="1"/>
            <a:r>
              <a:rPr lang="en-GB" sz="2400" dirty="0" smtClean="0"/>
              <a:t>Restart </a:t>
            </a:r>
            <a:r>
              <a:rPr lang="en-GB" sz="2400" dirty="0"/>
              <a:t>Preactor once the Custom action has been added</a:t>
            </a:r>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spTree>
    <p:extLst>
      <p:ext uri="{BB962C8B-B14F-4D97-AF65-F5344CB8AC3E}">
        <p14:creationId xmlns:p14="http://schemas.microsoft.com/office/powerpoint/2010/main" val="290908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smtClean="0"/>
              <a:t>Creating Custom Rules</a:t>
            </a:r>
            <a:endParaRPr lang="en-GB" dirty="0"/>
          </a:p>
        </p:txBody>
      </p:sp>
      <p:sp>
        <p:nvSpPr>
          <p:cNvPr id="6" name="Text Placeholder 1"/>
          <p:cNvSpPr txBox="1">
            <a:spLocks/>
          </p:cNvSpPr>
          <p:nvPr/>
        </p:nvSpPr>
        <p:spPr>
          <a:xfrm>
            <a:off x="444138" y="1632857"/>
            <a:ext cx="8268788" cy="104502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r>
              <a:rPr lang="en-GB" sz="3200" b="1" dirty="0" smtClean="0"/>
              <a:t>Custom Rule Action example:</a:t>
            </a:r>
            <a:endParaRPr lang="en-GB" sz="3200" b="1" dirty="0"/>
          </a:p>
          <a:p>
            <a:pPr lvl="1" indent="0" defTabSz="914400">
              <a:spcBef>
                <a:spcPts val="1000"/>
              </a:spcBef>
              <a:buFont typeface="Wingdings" panose="05000000000000000000" pitchFamily="2" charset="2"/>
              <a:buNone/>
              <a:defRPr/>
            </a:pPr>
            <a:endParaRPr lang="en-US" sz="2200" dirty="0" smtClean="0">
              <a:solidFill>
                <a:srgbClr val="646464"/>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51" y="2645225"/>
            <a:ext cx="6857805" cy="3611884"/>
          </a:xfrm>
          <a:prstGeom prst="rect">
            <a:avLst/>
          </a:prstGeom>
        </p:spPr>
      </p:pic>
    </p:spTree>
    <p:extLst>
      <p:ext uri="{BB962C8B-B14F-4D97-AF65-F5344CB8AC3E}">
        <p14:creationId xmlns:p14="http://schemas.microsoft.com/office/powerpoint/2010/main" val="37656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a:t>Creating Custom Rules</a:t>
            </a:r>
          </a:p>
        </p:txBody>
      </p:sp>
      <p:sp>
        <p:nvSpPr>
          <p:cNvPr id="4" name="Text Placeholder 3"/>
          <p:cNvSpPr>
            <a:spLocks noGrp="1"/>
          </p:cNvSpPr>
          <p:nvPr>
            <p:ph type="body" sz="quarter" idx="10"/>
          </p:nvPr>
        </p:nvSpPr>
        <p:spPr/>
        <p:txBody>
          <a:bodyPr/>
          <a:lstStyle/>
          <a:p>
            <a:r>
              <a:rPr lang="en-GB" b="1" dirty="0"/>
              <a:t>Creating an Event Script to call a custom APS Rule.</a:t>
            </a:r>
          </a:p>
          <a:p>
            <a:endParaRPr lang="en-GB" dirty="0"/>
          </a:p>
        </p:txBody>
      </p:sp>
      <p:sp>
        <p:nvSpPr>
          <p:cNvPr id="7" name="Text Placeholder 1"/>
          <p:cNvSpPr txBox="1">
            <a:spLocks/>
          </p:cNvSpPr>
          <p:nvPr/>
        </p:nvSpPr>
        <p:spPr>
          <a:xfrm>
            <a:off x="444138" y="1632857"/>
            <a:ext cx="8268788" cy="4807132"/>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endParaRPr lang="en-US" sz="2500" b="1" dirty="0" smtClean="0">
              <a:solidFill>
                <a:srgbClr val="646464"/>
              </a:solidFill>
            </a:endParaRPr>
          </a:p>
          <a:p>
            <a:pPr marL="514350" indent="-514350">
              <a:buFont typeface="+mj-lt"/>
              <a:buAutoNum type="arabicPeriod"/>
            </a:pPr>
            <a:r>
              <a:rPr lang="en-GB" sz="2800" dirty="0" smtClean="0"/>
              <a:t>Set the ‘</a:t>
            </a:r>
            <a:r>
              <a:rPr lang="en-GB" sz="2800" i="1" dirty="0" smtClean="0"/>
              <a:t>Custom Action</a:t>
            </a:r>
            <a:r>
              <a:rPr lang="en-GB" sz="2800" dirty="0" smtClean="0"/>
              <a:t>’ toggle to True</a:t>
            </a:r>
          </a:p>
          <a:p>
            <a:pPr marL="514350" indent="-514350">
              <a:buFont typeface="+mj-lt"/>
              <a:buAutoNum type="arabicPeriod"/>
            </a:pPr>
            <a:r>
              <a:rPr lang="en-GB" sz="2800" dirty="0" smtClean="0"/>
              <a:t>Set the </a:t>
            </a:r>
            <a:r>
              <a:rPr lang="en-GB" sz="2800" i="1" dirty="0" smtClean="0"/>
              <a:t>Script Type </a:t>
            </a:r>
            <a:r>
              <a:rPr lang="en-GB" sz="2800" dirty="0" smtClean="0"/>
              <a:t>as ‘APS Rule’</a:t>
            </a:r>
          </a:p>
          <a:p>
            <a:pPr marL="514350" indent="-514350">
              <a:buFont typeface="+mj-lt"/>
              <a:buAutoNum type="arabicPeriod"/>
            </a:pPr>
            <a:r>
              <a:rPr lang="en-GB" sz="2800" dirty="0" smtClean="0"/>
              <a:t>Select </a:t>
            </a:r>
            <a:r>
              <a:rPr lang="en-GB" sz="2800" b="1" dirty="0" smtClean="0"/>
              <a:t>your</a:t>
            </a:r>
            <a:r>
              <a:rPr lang="en-GB" sz="2800" dirty="0" smtClean="0"/>
              <a:t> APS from the list of </a:t>
            </a:r>
            <a:r>
              <a:rPr lang="en-GB" sz="2800" i="1" dirty="0" smtClean="0"/>
              <a:t>Custom Actions</a:t>
            </a:r>
            <a:endParaRPr lang="en-US" sz="2000" i="1" dirty="0" smtClean="0">
              <a:solidFill>
                <a:srgbClr val="646464"/>
              </a:solidFill>
            </a:endParaRPr>
          </a:p>
        </p:txBody>
      </p:sp>
    </p:spTree>
    <p:extLst>
      <p:ext uri="{BB962C8B-B14F-4D97-AF65-F5344CB8AC3E}">
        <p14:creationId xmlns:p14="http://schemas.microsoft.com/office/powerpoint/2010/main" val="3748886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Calling Rules from the Sequencer</a:t>
            </a:r>
            <a:endParaRPr lang="en-GB"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755" y="1231836"/>
            <a:ext cx="6826827" cy="4471003"/>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75" y="6236883"/>
            <a:ext cx="2033483" cy="524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210" y="5875410"/>
            <a:ext cx="29051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a:off x="2690947" y="6352329"/>
            <a:ext cx="1097157" cy="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446175" y="5552244"/>
            <a:ext cx="2366260" cy="646331"/>
          </a:xfrm>
          <a:prstGeom prst="rect">
            <a:avLst/>
          </a:prstGeom>
          <a:noFill/>
        </p:spPr>
        <p:txBody>
          <a:bodyPr wrap="square" rtlCol="0">
            <a:spAutoFit/>
          </a:bodyPr>
          <a:lstStyle/>
          <a:p>
            <a:r>
              <a:rPr lang="en-GB" dirty="0" smtClean="0"/>
              <a:t>Select APS Rules in The Sequencer:</a:t>
            </a:r>
          </a:p>
        </p:txBody>
      </p:sp>
      <p:sp>
        <p:nvSpPr>
          <p:cNvPr id="11" name="TextBox 10"/>
          <p:cNvSpPr txBox="1"/>
          <p:nvPr/>
        </p:nvSpPr>
        <p:spPr>
          <a:xfrm>
            <a:off x="3788104" y="5499806"/>
            <a:ext cx="5120640" cy="369332"/>
          </a:xfrm>
          <a:prstGeom prst="rect">
            <a:avLst/>
          </a:prstGeom>
          <a:noFill/>
        </p:spPr>
        <p:txBody>
          <a:bodyPr wrap="square" rtlCol="0">
            <a:spAutoFit/>
          </a:bodyPr>
          <a:lstStyle/>
          <a:p>
            <a:r>
              <a:rPr lang="en-GB" dirty="0" smtClean="0"/>
              <a:t>Now ‘</a:t>
            </a:r>
            <a:r>
              <a:rPr lang="en-GB" i="1" dirty="0" smtClean="0"/>
              <a:t>My Custom Rule</a:t>
            </a:r>
            <a:r>
              <a:rPr lang="en-GB" dirty="0" smtClean="0"/>
              <a:t>’ appears as a selection</a:t>
            </a:r>
            <a:endParaRPr lang="en-GB" sz="1600" dirty="0" smtClean="0"/>
          </a:p>
        </p:txBody>
      </p:sp>
      <p:cxnSp>
        <p:nvCxnSpPr>
          <p:cNvPr id="13" name="Straight Arrow Connector 12"/>
          <p:cNvCxnSpPr/>
          <p:nvPr/>
        </p:nvCxnSpPr>
        <p:spPr>
          <a:xfrm>
            <a:off x="322324" y="2497163"/>
            <a:ext cx="642942"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22324" y="3581381"/>
            <a:ext cx="642942"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312976" y="3829575"/>
            <a:ext cx="642942" cy="1588"/>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3603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41249" y="2390502"/>
            <a:ext cx="7478315" cy="3157945"/>
          </a:xfrm>
        </p:spPr>
        <p:txBody>
          <a:bodyPr/>
          <a:lstStyle/>
          <a:p>
            <a:pPr marL="342900" lvl="0" indent="-342900" defTabSz="914400">
              <a:spcBef>
                <a:spcPts val="1000"/>
              </a:spcBef>
              <a:buFont typeface="Wingdings" panose="05000000000000000000" pitchFamily="2" charset="2"/>
              <a:buChar char="§"/>
              <a:defRPr/>
            </a:pPr>
            <a:r>
              <a:rPr lang="en-US" sz="2400" b="1" dirty="0" smtClean="0">
                <a:solidFill>
                  <a:srgbClr val="646464"/>
                </a:solidFill>
              </a:rPr>
              <a:t>Examples of </a:t>
            </a:r>
            <a:r>
              <a:rPr lang="en-US" sz="2400" b="1" dirty="0" err="1" smtClean="0">
                <a:solidFill>
                  <a:srgbClr val="646464"/>
                </a:solidFill>
              </a:rPr>
              <a:t>IPreactor</a:t>
            </a:r>
            <a:r>
              <a:rPr lang="en-US" sz="2400" b="1" dirty="0" smtClean="0">
                <a:solidFill>
                  <a:srgbClr val="646464"/>
                </a:solidFill>
              </a:rPr>
              <a:t> methods</a:t>
            </a:r>
            <a:endParaRPr lang="en-US" sz="2400" b="1" dirty="0">
              <a:solidFill>
                <a:srgbClr val="646464"/>
              </a:solidFill>
            </a:endParaRPr>
          </a:p>
          <a:p>
            <a:pPr marL="900085" lvl="1" indent="-342900" defTabSz="914400">
              <a:spcBef>
                <a:spcPts val="1000"/>
              </a:spcBef>
              <a:defRPr/>
            </a:pPr>
            <a:r>
              <a:rPr lang="en-US" sz="2000" dirty="0" err="1" smtClean="0">
                <a:solidFill>
                  <a:srgbClr val="006BA9"/>
                </a:solidFill>
              </a:rPr>
              <a:t>ReadField</a:t>
            </a:r>
            <a:r>
              <a:rPr lang="en-US" sz="2000" dirty="0" smtClean="0">
                <a:solidFill>
                  <a:srgbClr val="006BA9"/>
                </a:solidFill>
              </a:rPr>
              <a:t>()</a:t>
            </a:r>
          </a:p>
          <a:p>
            <a:pPr marL="1242968" lvl="2" indent="-342900" defTabSz="914400">
              <a:spcBef>
                <a:spcPts val="1000"/>
              </a:spcBef>
              <a:defRPr/>
            </a:pPr>
            <a:r>
              <a:rPr lang="en-US" sz="1850" dirty="0" smtClean="0">
                <a:solidFill>
                  <a:srgbClr val="646464"/>
                </a:solidFill>
              </a:rPr>
              <a:t>Returns the content of a single field in a table</a:t>
            </a:r>
          </a:p>
          <a:p>
            <a:pPr marL="900085" lvl="1" indent="-342900" defTabSz="914400">
              <a:spcBef>
                <a:spcPts val="1000"/>
              </a:spcBef>
              <a:defRPr/>
            </a:pPr>
            <a:r>
              <a:rPr lang="en-US" sz="2000" dirty="0" err="1" smtClean="0">
                <a:solidFill>
                  <a:srgbClr val="006BA9"/>
                </a:solidFill>
              </a:rPr>
              <a:t>WriteField</a:t>
            </a:r>
            <a:r>
              <a:rPr lang="en-US" sz="2000" dirty="0" smtClean="0">
                <a:solidFill>
                  <a:srgbClr val="006BA9"/>
                </a:solidFill>
              </a:rPr>
              <a:t>()</a:t>
            </a:r>
          </a:p>
          <a:p>
            <a:pPr marL="1242968" lvl="2" indent="-342900" defTabSz="914400">
              <a:spcBef>
                <a:spcPts val="1000"/>
              </a:spcBef>
              <a:defRPr/>
            </a:pPr>
            <a:r>
              <a:rPr lang="en-US" sz="1850" dirty="0" smtClean="0">
                <a:solidFill>
                  <a:srgbClr val="646464"/>
                </a:solidFill>
              </a:rPr>
              <a:t>Writes a value to a field in a table</a:t>
            </a:r>
          </a:p>
          <a:p>
            <a:pPr marL="900085" lvl="1" indent="-342900" defTabSz="914400">
              <a:spcBef>
                <a:spcPts val="1000"/>
              </a:spcBef>
              <a:defRPr/>
            </a:pPr>
            <a:endParaRPr lang="en-US" sz="2000" dirty="0" smtClean="0">
              <a:solidFill>
                <a:srgbClr val="646464"/>
              </a:solidFill>
            </a:endParaRPr>
          </a:p>
        </p:txBody>
      </p:sp>
      <p:sp>
        <p:nvSpPr>
          <p:cNvPr id="4" name="Title 3"/>
          <p:cNvSpPr>
            <a:spLocks noGrp="1"/>
          </p:cNvSpPr>
          <p:nvPr>
            <p:ph type="title"/>
          </p:nvPr>
        </p:nvSpPr>
        <p:spPr/>
        <p:txBody>
          <a:bodyPr/>
          <a:lstStyle/>
          <a:p>
            <a:r>
              <a:rPr lang="en-GB" dirty="0" smtClean="0"/>
              <a:t>Overview Of The Objects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Characteristics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 Objects Interface methods:</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6958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Calling Rules from the Sequencer</a:t>
            </a:r>
          </a:p>
        </p:txBody>
      </p:sp>
      <p:sp>
        <p:nvSpPr>
          <p:cNvPr id="6" name="Text Placeholder 5"/>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A custom scheduling rule should only be called this way (i.e. APS type PESP script)</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1"/>
          <p:cNvSpPr txBox="1">
            <a:spLocks/>
          </p:cNvSpPr>
          <p:nvPr/>
        </p:nvSpPr>
        <p:spPr>
          <a:xfrm>
            <a:off x="0" y="2534194"/>
            <a:ext cx="9144000" cy="173736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4385" lvl="1" indent="-457200" defTabSz="914400">
              <a:spcBef>
                <a:spcPts val="1000"/>
              </a:spcBef>
              <a:defRPr/>
            </a:pPr>
            <a:r>
              <a:rPr lang="en-US" sz="2500" dirty="0" smtClean="0">
                <a:solidFill>
                  <a:srgbClr val="646464"/>
                </a:solidFill>
              </a:rPr>
              <a:t>A custom scheduling rule should only  be called this way</a:t>
            </a:r>
          </a:p>
          <a:p>
            <a:pPr marL="1357268" lvl="2" indent="-457200" defTabSz="914400">
              <a:spcBef>
                <a:spcPts val="1000"/>
              </a:spcBef>
              <a:defRPr/>
            </a:pPr>
            <a:r>
              <a:rPr lang="en-US" sz="2350" dirty="0" smtClean="0">
                <a:solidFill>
                  <a:srgbClr val="646464"/>
                </a:solidFill>
              </a:rPr>
              <a:t>Using any other method (e.g. from a Tool button/right click option etc.), then the planning board object may not be initialized automatically.</a:t>
            </a:r>
          </a:p>
        </p:txBody>
      </p:sp>
    </p:spTree>
    <p:extLst>
      <p:ext uri="{BB962C8B-B14F-4D97-AF65-F5344CB8AC3E}">
        <p14:creationId xmlns:p14="http://schemas.microsoft.com/office/powerpoint/2010/main" val="425711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Workshop 6</a:t>
            </a:r>
            <a:br>
              <a:rPr lang="en-GB" dirty="0" smtClean="0"/>
            </a:br>
            <a:r>
              <a:rPr lang="en-GB" sz="3200" dirty="0" smtClean="0"/>
              <a:t>Calling A Custom Scheduling Rule</a:t>
            </a:r>
            <a:endParaRPr lang="en-GB" sz="3200" dirty="0"/>
          </a:p>
        </p:txBody>
      </p:sp>
      <p:pic>
        <p:nvPicPr>
          <p:cNvPr id="3" name="Picture 3" descr="C:\Users\snorton.PREACTOR\AppData\Local\Microsoft\Windows\Temporary Internet Files\Content.IE5\ET21M8UC\MC90043154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5220" y="36874"/>
            <a:ext cx="1997682" cy="199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Workshop #6</a:t>
            </a:r>
            <a:endParaRPr lang="en-GB" dirty="0"/>
          </a:p>
        </p:txBody>
      </p:sp>
      <p:sp>
        <p:nvSpPr>
          <p:cNvPr id="5" name="Text Placeholder 4"/>
          <p:cNvSpPr>
            <a:spLocks noGrp="1"/>
          </p:cNvSpPr>
          <p:nvPr>
            <p:ph type="body" sz="quarter" idx="10"/>
          </p:nvPr>
        </p:nvSpPr>
        <p:spPr>
          <a:xfrm>
            <a:off x="815123" y="1150173"/>
            <a:ext cx="7478315" cy="809256"/>
          </a:xfrm>
        </p:spPr>
        <p:txBody>
          <a:bodyPr/>
          <a:lstStyle/>
          <a:p>
            <a:r>
              <a:rPr lang="en-GB" dirty="0" smtClean="0"/>
              <a:t>Add a written custom schedule rule into your VB/C# solution, and call it from the example configuration.</a:t>
            </a:r>
          </a:p>
          <a:p>
            <a:endParaRPr lang="en-GB" dirty="0"/>
          </a:p>
        </p:txBody>
      </p:sp>
      <p:sp>
        <p:nvSpPr>
          <p:cNvPr id="7" name="Text Placeholder 1"/>
          <p:cNvSpPr txBox="1">
            <a:spLocks/>
          </p:cNvSpPr>
          <p:nvPr/>
        </p:nvSpPr>
        <p:spPr>
          <a:xfrm>
            <a:off x="444138" y="1933303"/>
            <a:ext cx="8268788" cy="4088675"/>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2800" dirty="0" smtClean="0">
                <a:solidFill>
                  <a:srgbClr val="646464"/>
                </a:solidFill>
              </a:rPr>
              <a:t>Add the following 2 x template items into your solution:</a:t>
            </a:r>
          </a:p>
          <a:p>
            <a:pPr marL="1014385" lvl="1" indent="-457200" defTabSz="914400">
              <a:spcBef>
                <a:spcPts val="1000"/>
              </a:spcBef>
              <a:defRPr/>
            </a:pPr>
            <a:r>
              <a:rPr lang="en-US" sz="2500" b="1" dirty="0" smtClean="0">
                <a:solidFill>
                  <a:srgbClr val="646464"/>
                </a:solidFill>
              </a:rPr>
              <a:t>Simple Algorithmic</a:t>
            </a:r>
          </a:p>
          <a:p>
            <a:pPr marL="1014385" lvl="1" indent="-457200" defTabSz="914400">
              <a:spcBef>
                <a:spcPts val="1000"/>
              </a:spcBef>
              <a:defRPr/>
            </a:pPr>
            <a:r>
              <a:rPr lang="en-US" sz="2500" b="1" dirty="0" smtClean="0">
                <a:solidFill>
                  <a:srgbClr val="646464"/>
                </a:solidFill>
              </a:rPr>
              <a:t>Preactor Extensions</a:t>
            </a:r>
          </a:p>
          <a:p>
            <a:pPr marL="714362" indent="-457200" defTabSz="914400">
              <a:spcBef>
                <a:spcPts val="1000"/>
              </a:spcBef>
              <a:defRPr/>
            </a:pPr>
            <a:r>
              <a:rPr lang="en-US" sz="2800" dirty="0" smtClean="0">
                <a:solidFill>
                  <a:srgbClr val="646464"/>
                </a:solidFill>
              </a:rPr>
              <a:t>Add a new custom action</a:t>
            </a:r>
          </a:p>
          <a:p>
            <a:pPr marL="714362" indent="-457200" defTabSz="914400">
              <a:spcBef>
                <a:spcPts val="1000"/>
              </a:spcBef>
              <a:defRPr/>
            </a:pPr>
            <a:r>
              <a:rPr lang="en-US" sz="2800" dirty="0" smtClean="0">
                <a:solidFill>
                  <a:srgbClr val="646464"/>
                </a:solidFill>
              </a:rPr>
              <a:t>Create an ‘APS Rule’ type PESP script</a:t>
            </a:r>
          </a:p>
          <a:p>
            <a:pPr marL="714362" indent="-457200" defTabSz="914400">
              <a:spcBef>
                <a:spcPts val="1000"/>
              </a:spcBef>
              <a:defRPr/>
            </a:pPr>
            <a:r>
              <a:rPr lang="en-US" sz="2800" dirty="0" smtClean="0">
                <a:solidFill>
                  <a:srgbClr val="646464"/>
                </a:solidFill>
              </a:rPr>
              <a:t>Restart Preactor and test the new APS rule runs.</a:t>
            </a:r>
          </a:p>
        </p:txBody>
      </p:sp>
    </p:spTree>
    <p:extLst>
      <p:ext uri="{BB962C8B-B14F-4D97-AF65-F5344CB8AC3E}">
        <p14:creationId xmlns:p14="http://schemas.microsoft.com/office/powerpoint/2010/main" val="224356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Event Based Scheduling </a:t>
            </a:r>
            <a:br>
              <a:rPr lang="en-GB" dirty="0" smtClean="0"/>
            </a:br>
            <a:r>
              <a:rPr lang="en-GB" dirty="0" smtClean="0"/>
              <a:t>APS Rules</a:t>
            </a:r>
            <a:endParaRPr lang="en-GB" dirty="0"/>
          </a:p>
        </p:txBody>
      </p:sp>
    </p:spTree>
    <p:extLst>
      <p:ext uri="{BB962C8B-B14F-4D97-AF65-F5344CB8AC3E}">
        <p14:creationId xmlns:p14="http://schemas.microsoft.com/office/powerpoint/2010/main" val="205628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862148" y="1658983"/>
            <a:ext cx="8151223" cy="436299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14362" indent="-457200" defTabSz="914400">
              <a:spcBef>
                <a:spcPts val="1000"/>
              </a:spcBef>
              <a:defRPr/>
            </a:pPr>
            <a:r>
              <a:rPr lang="en-US" sz="3200" dirty="0" smtClean="0">
                <a:solidFill>
                  <a:srgbClr val="646464"/>
                </a:solidFill>
              </a:rPr>
              <a:t>Time only moves foreword.</a:t>
            </a:r>
          </a:p>
          <a:p>
            <a:pPr marL="714362" indent="-457200" defTabSz="914400">
              <a:spcBef>
                <a:spcPts val="1000"/>
              </a:spcBef>
              <a:defRPr/>
            </a:pPr>
            <a:r>
              <a:rPr lang="en-US" sz="3200" dirty="0" smtClean="0">
                <a:solidFill>
                  <a:srgbClr val="646464"/>
                </a:solidFill>
              </a:rPr>
              <a:t>The schedule is build in parallel, for all resource, at the same time.  </a:t>
            </a:r>
          </a:p>
          <a:p>
            <a:pPr marL="1014385" lvl="1" indent="-457200" defTabSz="914400">
              <a:spcBef>
                <a:spcPts val="1000"/>
              </a:spcBef>
              <a:defRPr/>
            </a:pPr>
            <a:r>
              <a:rPr lang="en-US" sz="3200" dirty="0" smtClean="0">
                <a:solidFill>
                  <a:srgbClr val="646464"/>
                </a:solidFill>
              </a:rPr>
              <a:t>There is an APS rule call Parallel loading.</a:t>
            </a:r>
          </a:p>
          <a:p>
            <a:pPr marL="714362" indent="-457200" defTabSz="914400">
              <a:spcBef>
                <a:spcPts val="1000"/>
              </a:spcBef>
              <a:defRPr/>
            </a:pPr>
            <a:r>
              <a:rPr lang="en-US" sz="3200" dirty="0" smtClean="0">
                <a:solidFill>
                  <a:srgbClr val="646464"/>
                </a:solidFill>
              </a:rPr>
              <a:t>Events occur when the system status changes…</a:t>
            </a:r>
          </a:p>
          <a:p>
            <a:pPr marL="714362" indent="-457200" defTabSz="914400">
              <a:spcBef>
                <a:spcPts val="1000"/>
              </a:spcBef>
              <a:defRPr/>
            </a:pPr>
            <a:r>
              <a:rPr lang="en-US" sz="3200" dirty="0" smtClean="0">
                <a:solidFill>
                  <a:srgbClr val="646464"/>
                </a:solidFill>
              </a:rPr>
              <a:t>Time between events does not exist</a:t>
            </a: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p:txBody>
          <a:bodyPr/>
          <a:lstStyle/>
          <a:p>
            <a:r>
              <a:rPr lang="en-GB" sz="2400" dirty="0" smtClean="0"/>
              <a:t>In Event Based Scheduling:</a:t>
            </a:r>
            <a:endParaRPr lang="en-GB" sz="2400" dirty="0"/>
          </a:p>
        </p:txBody>
      </p:sp>
    </p:spTree>
    <p:extLst>
      <p:ext uri="{BB962C8B-B14F-4D97-AF65-F5344CB8AC3E}">
        <p14:creationId xmlns:p14="http://schemas.microsoft.com/office/powerpoint/2010/main" val="84126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71512" indent="-514350" defTabSz="914400">
              <a:spcBef>
                <a:spcPts val="1000"/>
              </a:spcBef>
              <a:buFont typeface="+mj-lt"/>
              <a:buAutoNum type="arabicPeriod"/>
              <a:defRPr/>
            </a:pPr>
            <a:r>
              <a:rPr lang="en-US" sz="3200" dirty="0" smtClean="0">
                <a:solidFill>
                  <a:srgbClr val="646464"/>
                </a:solidFill>
              </a:rPr>
              <a:t>A resource has finished an operation</a:t>
            </a:r>
          </a:p>
          <a:p>
            <a:pPr marL="771512" indent="-514350" defTabSz="914400">
              <a:spcBef>
                <a:spcPts val="1000"/>
              </a:spcBef>
              <a:buFont typeface="+mj-lt"/>
              <a:buAutoNum type="arabicPeriod"/>
              <a:defRPr/>
            </a:pPr>
            <a:r>
              <a:rPr lang="en-US" sz="3200" dirty="0" smtClean="0">
                <a:solidFill>
                  <a:srgbClr val="646464"/>
                </a:solidFill>
              </a:rPr>
              <a:t>A resource shift state change has occurred</a:t>
            </a:r>
          </a:p>
          <a:p>
            <a:pPr marL="771512" indent="-514350" defTabSz="914400">
              <a:spcBef>
                <a:spcPts val="1000"/>
              </a:spcBef>
              <a:buFont typeface="+mj-lt"/>
              <a:buAutoNum type="arabicPeriod"/>
              <a:defRPr/>
            </a:pPr>
            <a:r>
              <a:rPr lang="en-US" sz="3200" dirty="0" smtClean="0">
                <a:solidFill>
                  <a:srgbClr val="646464"/>
                </a:solidFill>
              </a:rPr>
              <a:t>The contents of a queue have changed</a:t>
            </a:r>
          </a:p>
          <a:p>
            <a:pPr marL="771512" indent="-514350" defTabSz="914400">
              <a:spcBef>
                <a:spcPts val="1000"/>
              </a:spcBef>
              <a:buFont typeface="+mj-lt"/>
              <a:buAutoNum type="arabicPeriod"/>
              <a:defRPr/>
            </a:pPr>
            <a:r>
              <a:rPr lang="en-US" sz="3200" dirty="0" smtClean="0">
                <a:solidFill>
                  <a:srgbClr val="646464"/>
                </a:solidFill>
              </a:rPr>
              <a:t>A user event</a:t>
            </a: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r>
              <a:rPr lang="en-GB" sz="2400" dirty="0" smtClean="0"/>
              <a:t>Event Processing – Events will occur when:</a:t>
            </a:r>
            <a:endParaRPr lang="en-GB" sz="2400" dirty="0"/>
          </a:p>
        </p:txBody>
      </p:sp>
    </p:spTree>
    <p:extLst>
      <p:ext uri="{BB962C8B-B14F-4D97-AF65-F5344CB8AC3E}">
        <p14:creationId xmlns:p14="http://schemas.microsoft.com/office/powerpoint/2010/main" val="1615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3931919"/>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3200" dirty="0"/>
              <a:t>Specific modules of code can be written for each event type that can </a:t>
            </a:r>
            <a:r>
              <a:rPr lang="en-GB" sz="3200" dirty="0" smtClean="0"/>
              <a:t>occur</a:t>
            </a:r>
          </a:p>
          <a:p>
            <a:pPr lvl="1"/>
            <a:r>
              <a:rPr lang="en-US" sz="2900" dirty="0">
                <a:solidFill>
                  <a:srgbClr val="646464"/>
                </a:solidFill>
              </a:rPr>
              <a:t>Gives greater control as code is specific to </a:t>
            </a:r>
            <a:r>
              <a:rPr lang="en-US" sz="2900" dirty="0" smtClean="0">
                <a:solidFill>
                  <a:srgbClr val="646464"/>
                </a:solidFill>
              </a:rPr>
              <a:t>event</a:t>
            </a:r>
          </a:p>
          <a:p>
            <a:pPr lvl="1"/>
            <a:r>
              <a:rPr lang="en-US" sz="2900" dirty="0">
                <a:solidFill>
                  <a:srgbClr val="646464"/>
                </a:solidFill>
              </a:rPr>
              <a:t>Recommended  - most event based rules are written </a:t>
            </a:r>
            <a:r>
              <a:rPr lang="en-US" sz="2900" dirty="0" smtClean="0">
                <a:solidFill>
                  <a:srgbClr val="646464"/>
                </a:solidFill>
              </a:rPr>
              <a:t>this way.</a:t>
            </a:r>
            <a:endParaRPr lang="en-US" sz="2050" dirty="0">
              <a:solidFill>
                <a:srgbClr val="646464"/>
              </a:solidFill>
            </a:endParaRPr>
          </a:p>
          <a:p>
            <a:endParaRPr lang="en-GB" sz="3200" dirty="0" smtClean="0"/>
          </a:p>
          <a:p>
            <a:endParaRPr lang="en-GB" sz="3200" dirty="0"/>
          </a:p>
        </p:txBody>
      </p:sp>
      <p:sp>
        <p:nvSpPr>
          <p:cNvPr id="2" name="Text Placeholder 1"/>
          <p:cNvSpPr>
            <a:spLocks noGrp="1"/>
          </p:cNvSpPr>
          <p:nvPr>
            <p:ph type="body" sz="quarter" idx="10"/>
          </p:nvPr>
        </p:nvSpPr>
        <p:spPr>
          <a:xfrm>
            <a:off x="762872" y="1163236"/>
            <a:ext cx="7478315" cy="661720"/>
          </a:xfrm>
        </p:spPr>
        <p:txBody>
          <a:bodyPr/>
          <a:lstStyle/>
          <a:p>
            <a:r>
              <a:rPr lang="en-GB" sz="2400" dirty="0" smtClean="0"/>
              <a:t>Event Processing</a:t>
            </a:r>
            <a:endParaRPr lang="en-GB" sz="2400" dirty="0"/>
          </a:p>
        </p:txBody>
      </p:sp>
    </p:spTree>
    <p:extLst>
      <p:ext uri="{BB962C8B-B14F-4D97-AF65-F5344CB8AC3E}">
        <p14:creationId xmlns:p14="http://schemas.microsoft.com/office/powerpoint/2010/main" val="98174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2" name="Text Placeholder 1"/>
          <p:cNvSpPr>
            <a:spLocks noGrp="1"/>
          </p:cNvSpPr>
          <p:nvPr>
            <p:ph type="body" sz="quarter" idx="10"/>
          </p:nvPr>
        </p:nvSpPr>
        <p:spPr>
          <a:xfrm>
            <a:off x="762872" y="1163236"/>
            <a:ext cx="7478315" cy="661720"/>
          </a:xfrm>
        </p:spPr>
        <p:txBody>
          <a:bodyPr/>
          <a:lstStyle/>
          <a:p>
            <a:r>
              <a:rPr lang="en-GB" sz="2400" dirty="0" smtClean="0"/>
              <a:t>Event Processing - Flow Chart</a:t>
            </a:r>
            <a:endParaRPr lang="en-GB" sz="2400" dirty="0"/>
          </a:p>
        </p:txBody>
      </p:sp>
      <p:grpSp>
        <p:nvGrpSpPr>
          <p:cNvPr id="36" name="Group 35"/>
          <p:cNvGrpSpPr/>
          <p:nvPr/>
        </p:nvGrpSpPr>
        <p:grpSpPr>
          <a:xfrm>
            <a:off x="259121" y="2068282"/>
            <a:ext cx="8701543" cy="3469182"/>
            <a:chOff x="167681" y="1618759"/>
            <a:chExt cx="8701543" cy="3469182"/>
          </a:xfrm>
        </p:grpSpPr>
        <p:sp>
          <p:nvSpPr>
            <p:cNvPr id="6" name="TextBox 5"/>
            <p:cNvSpPr txBox="1"/>
            <p:nvPr/>
          </p:nvSpPr>
          <p:spPr>
            <a:xfrm>
              <a:off x="3462152" y="1618759"/>
              <a:ext cx="2004814" cy="369332"/>
            </a:xfrm>
            <a:prstGeom prst="rect">
              <a:avLst/>
            </a:prstGeom>
            <a:noFill/>
            <a:ln>
              <a:solidFill>
                <a:schemeClr val="tx1"/>
              </a:solidFill>
            </a:ln>
          </p:spPr>
          <p:txBody>
            <a:bodyPr wrap="square" rtlCol="0">
              <a:spAutoFit/>
            </a:bodyPr>
            <a:lstStyle/>
            <a:p>
              <a:pPr algn="ctr"/>
              <a:r>
                <a:rPr lang="en-GB" dirty="0" smtClean="0">
                  <a:solidFill>
                    <a:prstClr val="black"/>
                  </a:solidFill>
                </a:rPr>
                <a:t>Get Next Event</a:t>
              </a:r>
              <a:endParaRPr lang="en-GB" dirty="0">
                <a:solidFill>
                  <a:prstClr val="black"/>
                </a:solidFill>
              </a:endParaRPr>
            </a:p>
          </p:txBody>
        </p:sp>
        <p:sp>
          <p:nvSpPr>
            <p:cNvPr id="7" name="TextBox 6"/>
            <p:cNvSpPr txBox="1"/>
            <p:nvPr/>
          </p:nvSpPr>
          <p:spPr>
            <a:xfrm>
              <a:off x="3177535" y="2345281"/>
              <a:ext cx="2535409" cy="369332"/>
            </a:xfrm>
            <a:prstGeom prst="rect">
              <a:avLst/>
            </a:prstGeom>
            <a:noFill/>
            <a:ln>
              <a:solidFill>
                <a:schemeClr val="tx1"/>
              </a:solidFill>
            </a:ln>
          </p:spPr>
          <p:txBody>
            <a:bodyPr wrap="square" rtlCol="0">
              <a:spAutoFit/>
            </a:bodyPr>
            <a:lstStyle/>
            <a:p>
              <a:pPr algn="ctr"/>
              <a:r>
                <a:rPr lang="en-GB" dirty="0" smtClean="0">
                  <a:solidFill>
                    <a:prstClr val="black"/>
                  </a:solidFill>
                </a:rPr>
                <a:t>Detect Event Type</a:t>
              </a:r>
              <a:endParaRPr lang="en-GB" dirty="0">
                <a:solidFill>
                  <a:prstClr val="black"/>
                </a:solidFill>
              </a:endParaRPr>
            </a:p>
          </p:txBody>
        </p:sp>
        <p:sp>
          <p:nvSpPr>
            <p:cNvPr id="9" name="TextBox 8"/>
            <p:cNvSpPr txBox="1"/>
            <p:nvPr/>
          </p:nvSpPr>
          <p:spPr>
            <a:xfrm>
              <a:off x="167681" y="3422089"/>
              <a:ext cx="2118319" cy="369332"/>
            </a:xfrm>
            <a:prstGeom prst="rect">
              <a:avLst/>
            </a:prstGeom>
            <a:noFill/>
            <a:ln>
              <a:solidFill>
                <a:schemeClr val="tx1"/>
              </a:solidFill>
            </a:ln>
          </p:spPr>
          <p:txBody>
            <a:bodyPr wrap="square" rtlCol="0">
              <a:spAutoFit/>
            </a:bodyPr>
            <a:lstStyle/>
            <a:p>
              <a:r>
                <a:rPr lang="en-GB" dirty="0" smtClean="0">
                  <a:solidFill>
                    <a:prstClr val="black"/>
                  </a:solidFill>
                </a:rPr>
                <a:t>Operation Finished</a:t>
              </a:r>
              <a:endParaRPr lang="en-GB" dirty="0">
                <a:solidFill>
                  <a:prstClr val="black"/>
                </a:solidFill>
              </a:endParaRPr>
            </a:p>
          </p:txBody>
        </p:sp>
        <p:sp>
          <p:nvSpPr>
            <p:cNvPr id="10" name="Down Arrow 9"/>
            <p:cNvSpPr/>
            <p:nvPr/>
          </p:nvSpPr>
          <p:spPr>
            <a:xfrm flipH="1">
              <a:off x="4360941" y="2714612"/>
              <a:ext cx="103618" cy="70239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1" name="TextBox 10"/>
            <p:cNvSpPr txBox="1"/>
            <p:nvPr/>
          </p:nvSpPr>
          <p:spPr>
            <a:xfrm>
              <a:off x="3177535" y="3417012"/>
              <a:ext cx="2574048" cy="369332"/>
            </a:xfrm>
            <a:prstGeom prst="rect">
              <a:avLst/>
            </a:prstGeom>
            <a:noFill/>
            <a:ln>
              <a:solidFill>
                <a:schemeClr val="tx1"/>
              </a:solidFill>
            </a:ln>
          </p:spPr>
          <p:txBody>
            <a:bodyPr wrap="square" rtlCol="0">
              <a:spAutoFit/>
            </a:bodyPr>
            <a:lstStyle/>
            <a:p>
              <a:r>
                <a:rPr lang="en-GB" dirty="0" smtClean="0">
                  <a:solidFill>
                    <a:prstClr val="black"/>
                  </a:solidFill>
                </a:rPr>
                <a:t>Queue Change Event</a:t>
              </a:r>
              <a:endParaRPr lang="en-GB" dirty="0">
                <a:solidFill>
                  <a:prstClr val="black"/>
                </a:solidFill>
              </a:endParaRPr>
            </a:p>
          </p:txBody>
        </p:sp>
        <p:sp>
          <p:nvSpPr>
            <p:cNvPr id="12" name="TextBox 11"/>
            <p:cNvSpPr txBox="1"/>
            <p:nvPr/>
          </p:nvSpPr>
          <p:spPr>
            <a:xfrm>
              <a:off x="6351794" y="3425362"/>
              <a:ext cx="2517430" cy="369332"/>
            </a:xfrm>
            <a:prstGeom prst="rect">
              <a:avLst/>
            </a:prstGeom>
            <a:noFill/>
            <a:ln>
              <a:solidFill>
                <a:schemeClr val="tx1"/>
              </a:solidFill>
            </a:ln>
          </p:spPr>
          <p:txBody>
            <a:bodyPr wrap="square" rtlCol="0">
              <a:spAutoFit/>
            </a:bodyPr>
            <a:lstStyle/>
            <a:p>
              <a:r>
                <a:rPr lang="en-GB" dirty="0" smtClean="0">
                  <a:solidFill>
                    <a:prstClr val="black"/>
                  </a:solidFill>
                </a:rPr>
                <a:t>Shift Change Event</a:t>
              </a:r>
              <a:endParaRPr lang="en-GB" dirty="0">
                <a:solidFill>
                  <a:prstClr val="black"/>
                </a:solidFill>
              </a:endParaRPr>
            </a:p>
          </p:txBody>
        </p:sp>
        <p:sp>
          <p:nvSpPr>
            <p:cNvPr id="16" name="TextBox 15"/>
            <p:cNvSpPr txBox="1"/>
            <p:nvPr/>
          </p:nvSpPr>
          <p:spPr>
            <a:xfrm>
              <a:off x="167681" y="4164611"/>
              <a:ext cx="2407530" cy="369332"/>
            </a:xfrm>
            <a:prstGeom prst="rect">
              <a:avLst/>
            </a:prstGeom>
            <a:noFill/>
            <a:ln>
              <a:solidFill>
                <a:schemeClr val="tx1"/>
              </a:solidFill>
            </a:ln>
          </p:spPr>
          <p:txBody>
            <a:bodyPr wrap="square" rtlCol="0">
              <a:spAutoFit/>
            </a:bodyPr>
            <a:lstStyle/>
            <a:p>
              <a:r>
                <a:rPr lang="en-GB" dirty="0" smtClean="0">
                  <a:solidFill>
                    <a:prstClr val="black"/>
                  </a:solidFill>
                </a:rPr>
                <a:t>Check All Resources</a:t>
              </a:r>
              <a:endParaRPr lang="en-GB" dirty="0">
                <a:solidFill>
                  <a:prstClr val="black"/>
                </a:solidFill>
              </a:endParaRPr>
            </a:p>
          </p:txBody>
        </p:sp>
        <p:sp>
          <p:nvSpPr>
            <p:cNvPr id="18" name="TextBox 17"/>
            <p:cNvSpPr txBox="1"/>
            <p:nvPr/>
          </p:nvSpPr>
          <p:spPr>
            <a:xfrm>
              <a:off x="3088815" y="4164611"/>
              <a:ext cx="2647869" cy="923330"/>
            </a:xfrm>
            <a:prstGeom prst="rect">
              <a:avLst/>
            </a:prstGeom>
            <a:noFill/>
            <a:ln>
              <a:solidFill>
                <a:schemeClr val="tx1"/>
              </a:solidFill>
            </a:ln>
          </p:spPr>
          <p:txBody>
            <a:bodyPr wrap="square" rtlCol="0">
              <a:spAutoFit/>
            </a:bodyPr>
            <a:lstStyle/>
            <a:p>
              <a:pPr algn="ctr"/>
              <a:r>
                <a:rPr lang="en-GB" dirty="0" smtClean="0">
                  <a:solidFill>
                    <a:prstClr val="black"/>
                  </a:solidFill>
                </a:rPr>
                <a:t>Check All Resources for the Queue that has changed</a:t>
              </a:r>
              <a:endParaRPr lang="en-GB" dirty="0">
                <a:solidFill>
                  <a:prstClr val="black"/>
                </a:solidFill>
              </a:endParaRPr>
            </a:p>
          </p:txBody>
        </p:sp>
        <p:sp>
          <p:nvSpPr>
            <p:cNvPr id="19" name="TextBox 18"/>
            <p:cNvSpPr txBox="1"/>
            <p:nvPr/>
          </p:nvSpPr>
          <p:spPr>
            <a:xfrm>
              <a:off x="6331017" y="4145894"/>
              <a:ext cx="2524354" cy="923330"/>
            </a:xfrm>
            <a:prstGeom prst="rect">
              <a:avLst/>
            </a:prstGeom>
            <a:noFill/>
            <a:ln>
              <a:solidFill>
                <a:schemeClr val="tx1"/>
              </a:solidFill>
            </a:ln>
          </p:spPr>
          <p:txBody>
            <a:bodyPr wrap="square" rtlCol="0">
              <a:spAutoFit/>
            </a:bodyPr>
            <a:lstStyle/>
            <a:p>
              <a:pPr algn="ctr"/>
              <a:r>
                <a:rPr lang="en-GB" dirty="0" smtClean="0">
                  <a:solidFill>
                    <a:prstClr val="black"/>
                  </a:solidFill>
                </a:rPr>
                <a:t>Check the Resource whose Shift has changed</a:t>
              </a:r>
              <a:endParaRPr lang="en-GB" dirty="0">
                <a:solidFill>
                  <a:prstClr val="black"/>
                </a:solidFill>
              </a:endParaRPr>
            </a:p>
          </p:txBody>
        </p:sp>
        <p:cxnSp>
          <p:nvCxnSpPr>
            <p:cNvPr id="28" name="Straight Connector 27"/>
            <p:cNvCxnSpPr/>
            <p:nvPr/>
          </p:nvCxnSpPr>
          <p:spPr>
            <a:xfrm flipH="1">
              <a:off x="979714" y="3065811"/>
              <a:ext cx="663079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flipH="1">
              <a:off x="7541385" y="3074162"/>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0" name="Down Arrow 29"/>
            <p:cNvSpPr/>
            <p:nvPr/>
          </p:nvSpPr>
          <p:spPr>
            <a:xfrm flipH="1">
              <a:off x="979714" y="3074162"/>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1" name="Down Arrow 30"/>
            <p:cNvSpPr/>
            <p:nvPr/>
          </p:nvSpPr>
          <p:spPr>
            <a:xfrm flipH="1">
              <a:off x="974917" y="3813411"/>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3" name="Down Arrow 32"/>
            <p:cNvSpPr/>
            <p:nvPr/>
          </p:nvSpPr>
          <p:spPr>
            <a:xfrm flipH="1">
              <a:off x="4360940" y="3813411"/>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4" name="Down Arrow 33"/>
            <p:cNvSpPr/>
            <p:nvPr/>
          </p:nvSpPr>
          <p:spPr>
            <a:xfrm flipH="1">
              <a:off x="7506891" y="3794694"/>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5" name="Down Arrow 34"/>
            <p:cNvSpPr/>
            <p:nvPr/>
          </p:nvSpPr>
          <p:spPr>
            <a:xfrm flipH="1">
              <a:off x="4367153" y="1994081"/>
              <a:ext cx="103618" cy="351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Tree>
    <p:extLst>
      <p:ext uri="{BB962C8B-B14F-4D97-AF65-F5344CB8AC3E}">
        <p14:creationId xmlns:p14="http://schemas.microsoft.com/office/powerpoint/2010/main" val="164505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8" name="Text Placeholder 1"/>
          <p:cNvSpPr txBox="1">
            <a:spLocks/>
          </p:cNvSpPr>
          <p:nvPr/>
        </p:nvSpPr>
        <p:spPr>
          <a:xfrm>
            <a:off x="522514" y="2090057"/>
            <a:ext cx="8490857" cy="420624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71512" indent="-514350" defTabSz="914400">
              <a:spcBef>
                <a:spcPts val="1000"/>
              </a:spcBef>
              <a:buFont typeface="+mj-lt"/>
              <a:buAutoNum type="arabicPeriod"/>
              <a:defRPr/>
            </a:pPr>
            <a:r>
              <a:rPr lang="en-US" sz="2800" dirty="0" smtClean="0">
                <a:solidFill>
                  <a:srgbClr val="646464"/>
                </a:solidFill>
              </a:rPr>
              <a:t>Contain a list of operation that are eligible to start (record numbers).</a:t>
            </a:r>
          </a:p>
          <a:p>
            <a:pPr marL="771512" indent="-514350" defTabSz="914400">
              <a:spcBef>
                <a:spcPts val="1000"/>
              </a:spcBef>
              <a:buFont typeface="+mj-lt"/>
              <a:buAutoNum type="arabicPeriod"/>
              <a:defRPr/>
            </a:pPr>
            <a:r>
              <a:rPr lang="en-US" sz="2800" dirty="0" smtClean="0">
                <a:solidFill>
                  <a:srgbClr val="646464"/>
                </a:solidFill>
              </a:rPr>
              <a:t>Usually an individual queue for each primary resource.</a:t>
            </a:r>
          </a:p>
          <a:p>
            <a:pPr marL="771512" indent="-514350" defTabSz="914400">
              <a:spcBef>
                <a:spcPts val="1000"/>
              </a:spcBef>
              <a:buFont typeface="+mj-lt"/>
              <a:buAutoNum type="arabicPeriod"/>
              <a:defRPr/>
            </a:pPr>
            <a:r>
              <a:rPr lang="en-US" sz="2800" dirty="0" smtClean="0">
                <a:solidFill>
                  <a:srgbClr val="646464"/>
                </a:solidFill>
              </a:rPr>
              <a:t>Preactor will automatically add/remove items from queues, as events take place.</a:t>
            </a:r>
          </a:p>
          <a:p>
            <a:pPr marL="771512" indent="-514350" defTabSz="914400">
              <a:spcBef>
                <a:spcPts val="1000"/>
              </a:spcBef>
              <a:buFont typeface="+mj-lt"/>
              <a:buAutoNum type="arabicPeriod"/>
              <a:defRPr/>
            </a:pPr>
            <a:r>
              <a:rPr lang="en-US" sz="2800" dirty="0" smtClean="0">
                <a:solidFill>
                  <a:srgbClr val="646464"/>
                </a:solidFill>
              </a:rPr>
              <a:t>Ranking (sorting) the queues implements dispatching rule.</a:t>
            </a:r>
          </a:p>
          <a:p>
            <a:pPr marL="1014385" lvl="1" indent="-457200" defTabSz="914400">
              <a:spcBef>
                <a:spcPts val="1000"/>
              </a:spcBef>
              <a:defRPr/>
            </a:pPr>
            <a:endParaRPr lang="en-US" sz="2350" dirty="0" smtClean="0">
              <a:solidFill>
                <a:srgbClr val="646464"/>
              </a:solidFill>
            </a:endParaRPr>
          </a:p>
        </p:txBody>
      </p:sp>
      <p:sp>
        <p:nvSpPr>
          <p:cNvPr id="2" name="Text Placeholder 1"/>
          <p:cNvSpPr>
            <a:spLocks noGrp="1"/>
          </p:cNvSpPr>
          <p:nvPr>
            <p:ph type="body" sz="quarter" idx="10"/>
          </p:nvPr>
        </p:nvSpPr>
        <p:spPr>
          <a:xfrm>
            <a:off x="762872" y="1163236"/>
            <a:ext cx="7478315" cy="661720"/>
          </a:xfrm>
        </p:spPr>
        <p:txBody>
          <a:bodyPr/>
          <a:lstStyle/>
          <a:p>
            <a:r>
              <a:rPr lang="en-GB" sz="2400" dirty="0" smtClean="0"/>
              <a:t>The Queue construct</a:t>
            </a:r>
            <a:endParaRPr lang="en-GB" sz="2400" dirty="0"/>
          </a:p>
        </p:txBody>
      </p:sp>
    </p:spTree>
    <p:extLst>
      <p:ext uri="{BB962C8B-B14F-4D97-AF65-F5344CB8AC3E}">
        <p14:creationId xmlns:p14="http://schemas.microsoft.com/office/powerpoint/2010/main" val="409077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Event Based Scheduling </a:t>
            </a:r>
            <a:br>
              <a:rPr lang="en-GB" dirty="0" smtClean="0"/>
            </a:br>
            <a:r>
              <a:rPr lang="en-GB" sz="3200" dirty="0" smtClean="0"/>
              <a:t>Example Animation</a:t>
            </a:r>
            <a:endParaRPr lang="en-GB" sz="3200" dirty="0"/>
          </a:p>
        </p:txBody>
      </p:sp>
    </p:spTree>
    <p:extLst>
      <p:ext uri="{BB962C8B-B14F-4D97-AF65-F5344CB8AC3E}">
        <p14:creationId xmlns:p14="http://schemas.microsoft.com/office/powerpoint/2010/main" val="373547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41249" y="1776550"/>
            <a:ext cx="7478315" cy="4180114"/>
          </a:xfrm>
        </p:spPr>
        <p:txBody>
          <a:bodyPr/>
          <a:lstStyle/>
          <a:p>
            <a:pPr marL="342900" lvl="0" indent="-342900" defTabSz="914400">
              <a:spcBef>
                <a:spcPts val="1000"/>
              </a:spcBef>
              <a:buFont typeface="Wingdings" panose="05000000000000000000" pitchFamily="2" charset="2"/>
              <a:buChar char="§"/>
              <a:defRPr/>
            </a:pPr>
            <a:r>
              <a:rPr lang="en-US" sz="2400" b="1" dirty="0" smtClean="0">
                <a:solidFill>
                  <a:srgbClr val="646464"/>
                </a:solidFill>
              </a:rPr>
              <a:t>Examples of </a:t>
            </a:r>
            <a:r>
              <a:rPr lang="en-US" sz="2400" b="1" dirty="0" err="1" smtClean="0">
                <a:solidFill>
                  <a:srgbClr val="646464"/>
                </a:solidFill>
              </a:rPr>
              <a:t>IPlanningBoard</a:t>
            </a:r>
            <a:r>
              <a:rPr lang="en-US" sz="2400" b="1" dirty="0" smtClean="0">
                <a:solidFill>
                  <a:srgbClr val="646464"/>
                </a:solidFill>
              </a:rPr>
              <a:t> methods</a:t>
            </a:r>
            <a:endParaRPr lang="en-US" sz="2400" b="1" dirty="0">
              <a:solidFill>
                <a:srgbClr val="646464"/>
              </a:solidFill>
            </a:endParaRPr>
          </a:p>
          <a:p>
            <a:pPr marL="900085" lvl="1" indent="-342900" defTabSz="914400">
              <a:spcBef>
                <a:spcPts val="1000"/>
              </a:spcBef>
              <a:defRPr/>
            </a:pPr>
            <a:r>
              <a:rPr lang="en-US" sz="2000" dirty="0" err="1" smtClean="0">
                <a:solidFill>
                  <a:srgbClr val="006BA9"/>
                </a:solidFill>
              </a:rPr>
              <a:t>TestOpOnResource</a:t>
            </a:r>
            <a:r>
              <a:rPr lang="en-US" sz="2000" dirty="0" smtClean="0">
                <a:solidFill>
                  <a:srgbClr val="006BA9"/>
                </a:solidFill>
              </a:rPr>
              <a:t>()</a:t>
            </a:r>
          </a:p>
          <a:p>
            <a:pPr marL="1242968" lvl="2" indent="-342900" defTabSz="914400">
              <a:spcBef>
                <a:spcPts val="1000"/>
              </a:spcBef>
              <a:defRPr/>
            </a:pPr>
            <a:r>
              <a:rPr lang="en-US" sz="1850" dirty="0" smtClean="0">
                <a:solidFill>
                  <a:srgbClr val="646464"/>
                </a:solidFill>
              </a:rPr>
              <a:t>Returns the earliest possible time an operation could be processed on a resource (like ‘drag’)</a:t>
            </a:r>
          </a:p>
          <a:p>
            <a:pPr marL="900085" lvl="1" indent="-342900" defTabSz="914400">
              <a:spcBef>
                <a:spcPts val="1000"/>
              </a:spcBef>
              <a:defRPr/>
            </a:pPr>
            <a:r>
              <a:rPr lang="en-US" sz="2000" dirty="0" err="1" smtClean="0">
                <a:solidFill>
                  <a:srgbClr val="006BA9"/>
                </a:solidFill>
              </a:rPr>
              <a:t>PutOpOnResource</a:t>
            </a:r>
            <a:r>
              <a:rPr lang="en-US" sz="2000" dirty="0" smtClean="0">
                <a:solidFill>
                  <a:srgbClr val="006BA9"/>
                </a:solidFill>
              </a:rPr>
              <a:t>()</a:t>
            </a:r>
          </a:p>
          <a:p>
            <a:pPr marL="1242968" lvl="2" indent="-342900" defTabSz="914400">
              <a:spcBef>
                <a:spcPts val="1000"/>
              </a:spcBef>
              <a:defRPr/>
            </a:pPr>
            <a:r>
              <a:rPr lang="en-US" sz="1850" dirty="0" smtClean="0">
                <a:solidFill>
                  <a:srgbClr val="646464"/>
                </a:solidFill>
              </a:rPr>
              <a:t>Schedule an operation into a resource at a specified time (like ‘Drop’)</a:t>
            </a:r>
          </a:p>
          <a:p>
            <a:pPr marL="900085" lvl="1" indent="-342900" defTabSz="914400">
              <a:spcBef>
                <a:spcPts val="1000"/>
              </a:spcBef>
              <a:defRPr/>
            </a:pPr>
            <a:r>
              <a:rPr lang="en-US" sz="2000" dirty="0" err="1" smtClean="0">
                <a:solidFill>
                  <a:srgbClr val="006BA9"/>
                </a:solidFill>
              </a:rPr>
              <a:t>IsResourceFree</a:t>
            </a:r>
            <a:r>
              <a:rPr lang="en-US" sz="2000" dirty="0" smtClean="0">
                <a:solidFill>
                  <a:srgbClr val="006BA9"/>
                </a:solidFill>
              </a:rPr>
              <a:t>()</a:t>
            </a:r>
          </a:p>
          <a:p>
            <a:pPr marL="1242968" lvl="2" indent="-342900" defTabSz="914400">
              <a:spcBef>
                <a:spcPts val="1000"/>
              </a:spcBef>
              <a:defRPr/>
            </a:pPr>
            <a:r>
              <a:rPr lang="en-US" sz="1850" dirty="0" smtClean="0">
                <a:solidFill>
                  <a:srgbClr val="646464"/>
                </a:solidFill>
              </a:rPr>
              <a:t>Returns TRUE or FALSE if a resource is available at a specific time</a:t>
            </a:r>
          </a:p>
          <a:p>
            <a:pPr marL="900085" lvl="1" indent="-342900" defTabSz="914400">
              <a:spcBef>
                <a:spcPts val="1000"/>
              </a:spcBef>
              <a:defRPr/>
            </a:pPr>
            <a:endParaRPr lang="en-US" sz="2000" dirty="0" smtClean="0">
              <a:solidFill>
                <a:srgbClr val="646464"/>
              </a:solidFill>
            </a:endParaRPr>
          </a:p>
        </p:txBody>
      </p:sp>
      <p:sp>
        <p:nvSpPr>
          <p:cNvPr id="4" name="Title 3"/>
          <p:cNvSpPr>
            <a:spLocks noGrp="1"/>
          </p:cNvSpPr>
          <p:nvPr>
            <p:ph type="title"/>
          </p:nvPr>
        </p:nvSpPr>
        <p:spPr/>
        <p:txBody>
          <a:bodyPr/>
          <a:lstStyle/>
          <a:p>
            <a:r>
              <a:rPr lang="en-GB" dirty="0" smtClean="0"/>
              <a:t>Overview Of The Objects</a:t>
            </a:r>
            <a:endParaRPr lang="en-GB" dirty="0"/>
          </a:p>
        </p:txBody>
      </p:sp>
      <p:sp>
        <p:nvSpPr>
          <p:cNvPr id="5" name="Text Placeholder 4"/>
          <p:cNvSpPr>
            <a:spLocks noGrp="1"/>
          </p:cNvSpPr>
          <p:nvPr>
            <p:ph type="body" sz="quarter" idx="10"/>
          </p:nvPr>
        </p:nvSpPr>
        <p:spPr/>
        <p:txBody>
          <a:bodyPr/>
          <a:lstStyle/>
          <a:p>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Characteristics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O</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f </a:t>
            </a:r>
            <a:r>
              <a:rPr lang="en-GB"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T</a:t>
            </a:r>
            <a:r>
              <a:rPr lang="en-GB" dirty="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he Objects Interface methods:</a:t>
            </a:r>
            <a:endParaRPr lang="en-GB" b="1" dirty="0">
              <a:solidFill>
                <a:srgbClr val="98CBE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9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rot="5400000">
            <a:off x="-552609" y="4119697"/>
            <a:ext cx="301017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2722" y="2904191"/>
            <a:ext cx="1000132" cy="461665"/>
          </a:xfrm>
          <a:prstGeom prst="rect">
            <a:avLst/>
          </a:prstGeom>
          <a:noFill/>
        </p:spPr>
        <p:txBody>
          <a:bodyPr wrap="square" rtlCol="0">
            <a:spAutoFit/>
          </a:bodyPr>
          <a:lstStyle/>
          <a:p>
            <a:r>
              <a:rPr lang="en-GB" sz="2400" dirty="0" smtClean="0">
                <a:solidFill>
                  <a:prstClr val="black"/>
                </a:solidFill>
              </a:rPr>
              <a:t>MC 1</a:t>
            </a:r>
            <a:endParaRPr lang="en-GB" sz="2400" dirty="0">
              <a:solidFill>
                <a:prstClr val="black"/>
              </a:solidFill>
            </a:endParaRPr>
          </a:p>
        </p:txBody>
      </p:sp>
      <p:sp>
        <p:nvSpPr>
          <p:cNvPr id="11" name="TextBox 10"/>
          <p:cNvSpPr txBox="1"/>
          <p:nvPr/>
        </p:nvSpPr>
        <p:spPr>
          <a:xfrm>
            <a:off x="-112719" y="3626068"/>
            <a:ext cx="1000132" cy="461665"/>
          </a:xfrm>
          <a:prstGeom prst="rect">
            <a:avLst/>
          </a:prstGeom>
          <a:noFill/>
        </p:spPr>
        <p:txBody>
          <a:bodyPr wrap="square" rtlCol="0">
            <a:spAutoFit/>
          </a:bodyPr>
          <a:lstStyle/>
          <a:p>
            <a:r>
              <a:rPr lang="en-GB" sz="2400" dirty="0" smtClean="0">
                <a:solidFill>
                  <a:prstClr val="black"/>
                </a:solidFill>
              </a:rPr>
              <a:t>MC 2</a:t>
            </a:r>
            <a:endParaRPr lang="en-GB" sz="2400" dirty="0">
              <a:solidFill>
                <a:prstClr val="black"/>
              </a:solidFill>
            </a:endParaRPr>
          </a:p>
        </p:txBody>
      </p:sp>
      <p:sp>
        <p:nvSpPr>
          <p:cNvPr id="12" name="TextBox 11"/>
          <p:cNvSpPr txBox="1"/>
          <p:nvPr/>
        </p:nvSpPr>
        <p:spPr>
          <a:xfrm>
            <a:off x="-112722" y="4347669"/>
            <a:ext cx="1000132" cy="461665"/>
          </a:xfrm>
          <a:prstGeom prst="rect">
            <a:avLst/>
          </a:prstGeom>
          <a:noFill/>
        </p:spPr>
        <p:txBody>
          <a:bodyPr wrap="square" rtlCol="0">
            <a:spAutoFit/>
          </a:bodyPr>
          <a:lstStyle/>
          <a:p>
            <a:r>
              <a:rPr lang="en-GB" sz="2400" dirty="0" smtClean="0">
                <a:solidFill>
                  <a:prstClr val="black"/>
                </a:solidFill>
              </a:rPr>
              <a:t>MC 3</a:t>
            </a:r>
            <a:endParaRPr lang="en-GB" sz="2400" dirty="0">
              <a:solidFill>
                <a:prstClr val="black"/>
              </a:solidFill>
            </a:endParaRPr>
          </a:p>
        </p:txBody>
      </p:sp>
      <p:cxnSp>
        <p:nvCxnSpPr>
          <p:cNvPr id="13" name="Straight Connector 12"/>
          <p:cNvCxnSpPr/>
          <p:nvPr/>
        </p:nvCxnSpPr>
        <p:spPr>
          <a:xfrm>
            <a:off x="952480" y="3429000"/>
            <a:ext cx="7977531" cy="20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2722" y="5077492"/>
            <a:ext cx="1000132" cy="461665"/>
          </a:xfrm>
          <a:prstGeom prst="rect">
            <a:avLst/>
          </a:prstGeom>
          <a:noFill/>
        </p:spPr>
        <p:txBody>
          <a:bodyPr wrap="square" rtlCol="0">
            <a:spAutoFit/>
          </a:bodyPr>
          <a:lstStyle/>
          <a:p>
            <a:r>
              <a:rPr lang="en-GB" sz="2400" dirty="0" smtClean="0">
                <a:solidFill>
                  <a:prstClr val="black"/>
                </a:solidFill>
              </a:rPr>
              <a:t>MC 4</a:t>
            </a:r>
            <a:endParaRPr lang="en-GB" sz="2400" dirty="0">
              <a:solidFill>
                <a:prstClr val="black"/>
              </a:solidFill>
            </a:endParaRPr>
          </a:p>
        </p:txBody>
      </p:sp>
      <p:cxnSp>
        <p:nvCxnSpPr>
          <p:cNvPr id="17" name="Straight Connector 16"/>
          <p:cNvCxnSpPr/>
          <p:nvPr/>
        </p:nvCxnSpPr>
        <p:spPr>
          <a:xfrm flipV="1">
            <a:off x="952480" y="4149288"/>
            <a:ext cx="7953729" cy="3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669846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417763" y="4103053"/>
            <a:ext cx="2986106" cy="9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52480" y="5600712"/>
            <a:ext cx="7953728"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95904" y="1981192"/>
            <a:ext cx="723904" cy="723904"/>
          </a:xfrm>
          <a:prstGeom prst="rect">
            <a:avLst/>
          </a:prstGeom>
          <a:noFill/>
        </p:spPr>
        <p:txBody>
          <a:bodyPr wrap="square" rtlCol="0" anchor="b" anchorCtr="1">
            <a:noAutofit/>
          </a:bodyPr>
          <a:lstStyle/>
          <a:p>
            <a:r>
              <a:rPr lang="en-GB" dirty="0" smtClean="0">
                <a:solidFill>
                  <a:prstClr val="black"/>
                </a:solidFill>
              </a:rPr>
              <a:t>7</a:t>
            </a:r>
            <a:endParaRPr lang="en-GB" dirty="0">
              <a:solidFill>
                <a:prstClr val="black"/>
              </a:solidFill>
            </a:endParaRPr>
          </a:p>
        </p:txBody>
      </p:sp>
      <p:sp>
        <p:nvSpPr>
          <p:cNvPr id="29" name="TextBox 28"/>
          <p:cNvSpPr txBox="1"/>
          <p:nvPr/>
        </p:nvSpPr>
        <p:spPr>
          <a:xfrm>
            <a:off x="4572000" y="1981192"/>
            <a:ext cx="723904" cy="723904"/>
          </a:xfrm>
          <a:prstGeom prst="rect">
            <a:avLst/>
          </a:prstGeom>
          <a:noFill/>
        </p:spPr>
        <p:txBody>
          <a:bodyPr wrap="square" rtlCol="0" anchor="b" anchorCtr="1">
            <a:noAutofit/>
          </a:bodyPr>
          <a:lstStyle/>
          <a:p>
            <a:r>
              <a:rPr lang="en-GB" dirty="0" smtClean="0">
                <a:solidFill>
                  <a:prstClr val="black"/>
                </a:solidFill>
              </a:rPr>
              <a:t>6</a:t>
            </a:r>
            <a:endParaRPr lang="en-GB" dirty="0">
              <a:solidFill>
                <a:prstClr val="black"/>
              </a:solidFill>
            </a:endParaRPr>
          </a:p>
        </p:txBody>
      </p:sp>
      <p:sp>
        <p:nvSpPr>
          <p:cNvPr id="30" name="TextBox 29"/>
          <p:cNvSpPr txBox="1"/>
          <p:nvPr/>
        </p:nvSpPr>
        <p:spPr>
          <a:xfrm>
            <a:off x="3848096" y="1981192"/>
            <a:ext cx="723904" cy="723904"/>
          </a:xfrm>
          <a:prstGeom prst="rect">
            <a:avLst/>
          </a:prstGeom>
          <a:noFill/>
        </p:spPr>
        <p:txBody>
          <a:bodyPr wrap="square" rtlCol="0" anchor="b" anchorCtr="1">
            <a:noAutofit/>
          </a:bodyPr>
          <a:lstStyle/>
          <a:p>
            <a:r>
              <a:rPr lang="en-GB" dirty="0" smtClean="0">
                <a:solidFill>
                  <a:prstClr val="black"/>
                </a:solidFill>
              </a:rPr>
              <a:t>5</a:t>
            </a:r>
            <a:endParaRPr lang="en-GB" dirty="0">
              <a:solidFill>
                <a:prstClr val="black"/>
              </a:solidFill>
            </a:endParaRPr>
          </a:p>
        </p:txBody>
      </p:sp>
      <p:sp>
        <p:nvSpPr>
          <p:cNvPr id="31" name="TextBox 30"/>
          <p:cNvSpPr txBox="1"/>
          <p:nvPr/>
        </p:nvSpPr>
        <p:spPr>
          <a:xfrm>
            <a:off x="3124192" y="1981192"/>
            <a:ext cx="723904" cy="723904"/>
          </a:xfrm>
          <a:prstGeom prst="rect">
            <a:avLst/>
          </a:prstGeom>
          <a:noFill/>
        </p:spPr>
        <p:txBody>
          <a:bodyPr wrap="square" rtlCol="0" anchor="b" anchorCtr="1">
            <a:noAutofit/>
          </a:bodyPr>
          <a:lstStyle/>
          <a:p>
            <a:r>
              <a:rPr lang="en-GB" dirty="0" smtClean="0">
                <a:solidFill>
                  <a:prstClr val="black"/>
                </a:solidFill>
              </a:rPr>
              <a:t>4</a:t>
            </a:r>
            <a:endParaRPr lang="en-GB" dirty="0">
              <a:solidFill>
                <a:prstClr val="black"/>
              </a:solidFill>
            </a:endParaRPr>
          </a:p>
        </p:txBody>
      </p:sp>
      <p:sp>
        <p:nvSpPr>
          <p:cNvPr id="32" name="TextBox 31"/>
          <p:cNvSpPr txBox="1"/>
          <p:nvPr/>
        </p:nvSpPr>
        <p:spPr>
          <a:xfrm>
            <a:off x="2400288" y="1981192"/>
            <a:ext cx="723904" cy="723904"/>
          </a:xfrm>
          <a:prstGeom prst="rect">
            <a:avLst/>
          </a:prstGeom>
          <a:noFill/>
        </p:spPr>
        <p:txBody>
          <a:bodyPr wrap="square" rtlCol="0" anchor="b" anchorCtr="1">
            <a:noAutofit/>
          </a:bodyPr>
          <a:lstStyle/>
          <a:p>
            <a:r>
              <a:rPr lang="en-GB" dirty="0" smtClean="0">
                <a:solidFill>
                  <a:prstClr val="black"/>
                </a:solidFill>
              </a:rPr>
              <a:t>3</a:t>
            </a:r>
            <a:endParaRPr lang="en-GB" dirty="0">
              <a:solidFill>
                <a:prstClr val="black"/>
              </a:solidFill>
            </a:endParaRPr>
          </a:p>
        </p:txBody>
      </p:sp>
      <p:sp>
        <p:nvSpPr>
          <p:cNvPr id="33" name="TextBox 32"/>
          <p:cNvSpPr txBox="1"/>
          <p:nvPr/>
        </p:nvSpPr>
        <p:spPr>
          <a:xfrm>
            <a:off x="1676384" y="1981192"/>
            <a:ext cx="723904" cy="723904"/>
          </a:xfrm>
          <a:prstGeom prst="rect">
            <a:avLst/>
          </a:prstGeom>
          <a:noFill/>
        </p:spPr>
        <p:txBody>
          <a:bodyPr wrap="square" rtlCol="0" anchor="b" anchorCtr="1">
            <a:noAutofit/>
          </a:bodyPr>
          <a:lstStyle/>
          <a:p>
            <a:r>
              <a:rPr lang="en-GB" dirty="0" smtClean="0">
                <a:solidFill>
                  <a:prstClr val="black"/>
                </a:solidFill>
              </a:rPr>
              <a:t>2</a:t>
            </a:r>
            <a:endParaRPr lang="en-GB" dirty="0">
              <a:solidFill>
                <a:prstClr val="black"/>
              </a:solidFill>
            </a:endParaRPr>
          </a:p>
        </p:txBody>
      </p:sp>
      <p:sp>
        <p:nvSpPr>
          <p:cNvPr id="34" name="TextBox 33"/>
          <p:cNvSpPr txBox="1"/>
          <p:nvPr/>
        </p:nvSpPr>
        <p:spPr>
          <a:xfrm>
            <a:off x="952480" y="1981192"/>
            <a:ext cx="723904" cy="723904"/>
          </a:xfrm>
          <a:prstGeom prst="rect">
            <a:avLst/>
          </a:prstGeom>
          <a:noFill/>
        </p:spPr>
        <p:txBody>
          <a:bodyPr wrap="square" rtlCol="0" anchor="b" anchorCtr="1">
            <a:noAutofit/>
          </a:bodyPr>
          <a:lstStyle/>
          <a:p>
            <a:r>
              <a:rPr lang="en-GB" dirty="0" smtClean="0">
                <a:solidFill>
                  <a:prstClr val="black"/>
                </a:solidFill>
              </a:rPr>
              <a:t>1</a:t>
            </a:r>
            <a:endParaRPr lang="en-GB" dirty="0">
              <a:solidFill>
                <a:prstClr val="black"/>
              </a:solidFill>
            </a:endParaRPr>
          </a:p>
        </p:txBody>
      </p:sp>
      <p:sp>
        <p:nvSpPr>
          <p:cNvPr id="35" name="TextBox 34"/>
          <p:cNvSpPr txBox="1"/>
          <p:nvPr/>
        </p:nvSpPr>
        <p:spPr>
          <a:xfrm>
            <a:off x="6019808" y="1981192"/>
            <a:ext cx="723904" cy="723904"/>
          </a:xfrm>
          <a:prstGeom prst="rect">
            <a:avLst/>
          </a:prstGeom>
          <a:noFill/>
        </p:spPr>
        <p:txBody>
          <a:bodyPr wrap="square" rtlCol="0" anchor="b" anchorCtr="1">
            <a:noAutofit/>
          </a:bodyPr>
          <a:lstStyle/>
          <a:p>
            <a:r>
              <a:rPr lang="en-GB" dirty="0" smtClean="0">
                <a:solidFill>
                  <a:prstClr val="black"/>
                </a:solidFill>
              </a:rPr>
              <a:t>8</a:t>
            </a:r>
            <a:endParaRPr lang="en-GB" dirty="0">
              <a:solidFill>
                <a:prstClr val="black"/>
              </a:solidFill>
            </a:endParaRPr>
          </a:p>
        </p:txBody>
      </p:sp>
      <p:sp>
        <p:nvSpPr>
          <p:cNvPr id="36" name="TextBox 35"/>
          <p:cNvSpPr txBox="1"/>
          <p:nvPr/>
        </p:nvSpPr>
        <p:spPr>
          <a:xfrm>
            <a:off x="6743712" y="1981192"/>
            <a:ext cx="723904" cy="723904"/>
          </a:xfrm>
          <a:prstGeom prst="rect">
            <a:avLst/>
          </a:prstGeom>
          <a:noFill/>
        </p:spPr>
        <p:txBody>
          <a:bodyPr wrap="square" rtlCol="0" anchor="b" anchorCtr="1">
            <a:noAutofit/>
          </a:bodyPr>
          <a:lstStyle/>
          <a:p>
            <a:r>
              <a:rPr lang="en-GB" dirty="0" smtClean="0">
                <a:solidFill>
                  <a:prstClr val="black"/>
                </a:solidFill>
              </a:rPr>
              <a:t>9</a:t>
            </a:r>
            <a:endParaRPr lang="en-GB" dirty="0">
              <a:solidFill>
                <a:prstClr val="black"/>
              </a:solidFill>
            </a:endParaRPr>
          </a:p>
        </p:txBody>
      </p:sp>
      <p:sp>
        <p:nvSpPr>
          <p:cNvPr id="37" name="TextBox 36"/>
          <p:cNvSpPr txBox="1"/>
          <p:nvPr/>
        </p:nvSpPr>
        <p:spPr>
          <a:xfrm>
            <a:off x="7467616" y="1981192"/>
            <a:ext cx="723904" cy="723904"/>
          </a:xfrm>
          <a:prstGeom prst="rect">
            <a:avLst/>
          </a:prstGeom>
          <a:noFill/>
        </p:spPr>
        <p:txBody>
          <a:bodyPr wrap="square" rtlCol="0" anchor="b" anchorCtr="1">
            <a:noAutofit/>
          </a:bodyPr>
          <a:lstStyle/>
          <a:p>
            <a:r>
              <a:rPr lang="en-GB" dirty="0" smtClean="0">
                <a:solidFill>
                  <a:prstClr val="black"/>
                </a:solidFill>
              </a:rPr>
              <a:t>10</a:t>
            </a:r>
            <a:endParaRPr lang="en-GB" dirty="0">
              <a:solidFill>
                <a:prstClr val="black"/>
              </a:solidFill>
            </a:endParaRPr>
          </a:p>
        </p:txBody>
      </p:sp>
      <p:sp>
        <p:nvSpPr>
          <p:cNvPr id="38" name="TextBox 37"/>
          <p:cNvSpPr txBox="1"/>
          <p:nvPr/>
        </p:nvSpPr>
        <p:spPr>
          <a:xfrm>
            <a:off x="8191520" y="1981192"/>
            <a:ext cx="723904" cy="723904"/>
          </a:xfrm>
          <a:prstGeom prst="rect">
            <a:avLst/>
          </a:prstGeom>
          <a:noFill/>
        </p:spPr>
        <p:txBody>
          <a:bodyPr wrap="square" rtlCol="0" anchor="b" anchorCtr="1">
            <a:noAutofit/>
          </a:bodyPr>
          <a:lstStyle/>
          <a:p>
            <a:r>
              <a:rPr lang="en-GB" dirty="0" smtClean="0">
                <a:solidFill>
                  <a:prstClr val="black"/>
                </a:solidFill>
              </a:rPr>
              <a:t>11</a:t>
            </a:r>
            <a:endParaRPr lang="en-GB" dirty="0">
              <a:solidFill>
                <a:prstClr val="black"/>
              </a:solidFill>
            </a:endParaRPr>
          </a:p>
        </p:txBody>
      </p:sp>
      <p:cxnSp>
        <p:nvCxnSpPr>
          <p:cNvPr id="39" name="Straight Connector 38"/>
          <p:cNvCxnSpPr/>
          <p:nvPr/>
        </p:nvCxnSpPr>
        <p:spPr>
          <a:xfrm>
            <a:off x="952480" y="2705096"/>
            <a:ext cx="79629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952480" y="4870889"/>
            <a:ext cx="7953728" cy="5919"/>
          </a:xfrm>
          <a:prstGeom prst="line">
            <a:avLst/>
          </a:prstGeom>
        </p:spPr>
        <p:style>
          <a:lnRef idx="1">
            <a:schemeClr val="accent1"/>
          </a:lnRef>
          <a:fillRef idx="0">
            <a:schemeClr val="accent1"/>
          </a:fillRef>
          <a:effectRef idx="0">
            <a:schemeClr val="accent1"/>
          </a:effectRef>
          <a:fontRef idx="minor">
            <a:schemeClr val="tx1"/>
          </a:fontRef>
        </p:style>
      </p:cxnSp>
      <p:sp>
        <p:nvSpPr>
          <p:cNvPr id="42" name="Down Arrow Callout 41"/>
          <p:cNvSpPr/>
          <p:nvPr/>
        </p:nvSpPr>
        <p:spPr>
          <a:xfrm>
            <a:off x="228576" y="1619240"/>
            <a:ext cx="1447808" cy="723904"/>
          </a:xfrm>
          <a:prstGeom prst="downArrowCallout">
            <a:avLst>
              <a:gd name="adj1" fmla="val 9211"/>
              <a:gd name="adj2" fmla="val 10526"/>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prstClr val="white"/>
                </a:solidFill>
              </a:rPr>
              <a:t>Event Time</a:t>
            </a:r>
            <a:endParaRPr lang="en-GB" dirty="0">
              <a:solidFill>
                <a:prstClr val="white"/>
              </a:solidFill>
            </a:endParaRPr>
          </a:p>
        </p:txBody>
      </p:sp>
      <p:sp>
        <p:nvSpPr>
          <p:cNvPr id="43" name="TextBox 42"/>
          <p:cNvSpPr txBox="1">
            <a:spLocks noChangeAspect="1"/>
          </p:cNvSpPr>
          <p:nvPr/>
        </p:nvSpPr>
        <p:spPr>
          <a:xfrm>
            <a:off x="952480" y="2703508"/>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4" name="TextBox 43"/>
          <p:cNvSpPr txBox="1">
            <a:spLocks noChangeAspect="1"/>
          </p:cNvSpPr>
          <p:nvPr/>
        </p:nvSpPr>
        <p:spPr>
          <a:xfrm>
            <a:off x="952481"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5" name="TextBox 44"/>
          <p:cNvSpPr txBox="1">
            <a:spLocks noChangeAspect="1"/>
          </p:cNvSpPr>
          <p:nvPr/>
        </p:nvSpPr>
        <p:spPr>
          <a:xfrm>
            <a:off x="2038336" y="3429000"/>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46" name="TextBox 45"/>
          <p:cNvSpPr txBox="1">
            <a:spLocks noChangeAspect="1"/>
          </p:cNvSpPr>
          <p:nvPr/>
        </p:nvSpPr>
        <p:spPr>
          <a:xfrm>
            <a:off x="2400288" y="27035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10</a:t>
            </a:r>
            <a:endParaRPr lang="en-GB" sz="3200" dirty="0">
              <a:solidFill>
                <a:prstClr val="white"/>
              </a:solidFill>
            </a:endParaRPr>
          </a:p>
        </p:txBody>
      </p:sp>
      <p:sp>
        <p:nvSpPr>
          <p:cNvPr id="48" name="TextBox 47"/>
          <p:cNvSpPr txBox="1">
            <a:spLocks noChangeAspect="1"/>
          </p:cNvSpPr>
          <p:nvPr/>
        </p:nvSpPr>
        <p:spPr>
          <a:xfrm>
            <a:off x="3124191"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49" name="TextBox 48"/>
          <p:cNvSpPr txBox="1">
            <a:spLocks noChangeAspect="1"/>
          </p:cNvSpPr>
          <p:nvPr/>
        </p:nvSpPr>
        <p:spPr>
          <a:xfrm>
            <a:off x="3124192" y="4152904"/>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0" name="TextBox 49"/>
          <p:cNvSpPr txBox="1">
            <a:spLocks noChangeAspect="1"/>
          </p:cNvSpPr>
          <p:nvPr/>
        </p:nvSpPr>
        <p:spPr>
          <a:xfrm>
            <a:off x="4210048" y="4876808"/>
            <a:ext cx="1085856" cy="725492"/>
          </a:xfrm>
          <a:prstGeom prst="rect">
            <a:avLst/>
          </a:prstGeom>
          <a:solidFill>
            <a:srgbClr val="00B05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53" name="TextBox 52"/>
          <p:cNvSpPr txBox="1">
            <a:spLocks noChangeAspect="1"/>
          </p:cNvSpPr>
          <p:nvPr/>
        </p:nvSpPr>
        <p:spPr>
          <a:xfrm>
            <a:off x="4572000" y="4152904"/>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4" name="TextBox 53"/>
          <p:cNvSpPr txBox="1">
            <a:spLocks noChangeAspect="1"/>
          </p:cNvSpPr>
          <p:nvPr/>
        </p:nvSpPr>
        <p:spPr>
          <a:xfrm>
            <a:off x="4572000" y="3429000"/>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20</a:t>
            </a:r>
            <a:endParaRPr lang="en-GB" sz="3200" dirty="0">
              <a:solidFill>
                <a:prstClr val="white"/>
              </a:solidFill>
            </a:endParaRPr>
          </a:p>
        </p:txBody>
      </p:sp>
      <p:sp>
        <p:nvSpPr>
          <p:cNvPr id="55" name="TextBox 54"/>
          <p:cNvSpPr txBox="1">
            <a:spLocks noChangeAspect="1"/>
          </p:cNvSpPr>
          <p:nvPr/>
        </p:nvSpPr>
        <p:spPr>
          <a:xfrm>
            <a:off x="6019808" y="3429000"/>
            <a:ext cx="1447809" cy="725492"/>
          </a:xfrm>
          <a:prstGeom prst="rect">
            <a:avLst/>
          </a:prstGeom>
          <a:solidFill>
            <a:srgbClr val="0000FF"/>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sp>
        <p:nvSpPr>
          <p:cNvPr id="56" name="TextBox 55"/>
          <p:cNvSpPr txBox="1">
            <a:spLocks noChangeAspect="1"/>
          </p:cNvSpPr>
          <p:nvPr/>
        </p:nvSpPr>
        <p:spPr>
          <a:xfrm>
            <a:off x="6019808" y="4152904"/>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30</a:t>
            </a:r>
            <a:endParaRPr lang="en-GB" sz="3200" dirty="0">
              <a:solidFill>
                <a:prstClr val="white"/>
              </a:solidFill>
            </a:endParaRPr>
          </a:p>
        </p:txBody>
      </p:sp>
      <p:sp>
        <p:nvSpPr>
          <p:cNvPr id="57" name="TextBox 56"/>
          <p:cNvSpPr txBox="1">
            <a:spLocks noChangeAspect="1"/>
          </p:cNvSpPr>
          <p:nvPr/>
        </p:nvSpPr>
        <p:spPr>
          <a:xfrm>
            <a:off x="6743712" y="4876808"/>
            <a:ext cx="723904" cy="725492"/>
          </a:xfrm>
          <a:prstGeom prst="rect">
            <a:avLst/>
          </a:prstGeom>
          <a:solidFill>
            <a:srgbClr val="FF0000"/>
          </a:solidFill>
          <a:ln w="12700">
            <a:solidFill>
              <a:schemeClr val="tx1"/>
            </a:solidFill>
          </a:ln>
        </p:spPr>
        <p:txBody>
          <a:bodyPr wrap="square" rtlCol="0">
            <a:noAutofit/>
          </a:bodyPr>
          <a:lstStyle/>
          <a:p>
            <a:pPr algn="r"/>
            <a:r>
              <a:rPr lang="en-GB" sz="3200" dirty="0" smtClean="0">
                <a:solidFill>
                  <a:prstClr val="white"/>
                </a:solidFill>
              </a:rPr>
              <a:t>40</a:t>
            </a:r>
            <a:endParaRPr lang="en-GB" sz="3200" dirty="0">
              <a:solidFill>
                <a:prstClr val="white"/>
              </a:solidFill>
            </a:endParaRPr>
          </a:p>
        </p:txBody>
      </p:sp>
      <p:cxnSp>
        <p:nvCxnSpPr>
          <p:cNvPr id="14" name="Straight Connector 13"/>
          <p:cNvCxnSpPr/>
          <p:nvPr/>
        </p:nvCxnSpPr>
        <p:spPr>
          <a:xfrm rot="5400000">
            <a:off x="18333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0723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631141" y="4107660"/>
            <a:ext cx="29861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2355046" y="4107660"/>
            <a:ext cx="2986103"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3078947"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802852"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4526755" y="4107661"/>
            <a:ext cx="2986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50660" y="4107660"/>
            <a:ext cx="298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5974564" y="4107660"/>
            <a:ext cx="2986104"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itle 2"/>
          <p:cNvSpPr>
            <a:spLocks noGrp="1"/>
          </p:cNvSpPr>
          <p:nvPr>
            <p:ph type="title"/>
          </p:nvPr>
        </p:nvSpPr>
        <p:spPr>
          <a:xfrm>
            <a:off x="833046" y="364595"/>
            <a:ext cx="7477906" cy="534121"/>
          </a:xfrm>
        </p:spPr>
        <p:txBody>
          <a:bodyPr/>
          <a:lstStyle/>
          <a:p>
            <a:pPr algn="ctr"/>
            <a:r>
              <a:rPr lang="en-GB" dirty="0" smtClean="0"/>
              <a:t>Event Based Scheduling Demo</a:t>
            </a:r>
            <a:endParaRPr lang="en-GB" dirty="0"/>
          </a:p>
        </p:txBody>
      </p:sp>
    </p:spTree>
    <p:extLst>
      <p:ext uri="{BB962C8B-B14F-4D97-AF65-F5344CB8AC3E}">
        <p14:creationId xmlns:p14="http://schemas.microsoft.com/office/powerpoint/2010/main" val="357053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500" fill="hold"/>
                                        <p:tgtEl>
                                          <p:spTgt spid="44"/>
                                        </p:tgtEl>
                                        <p:attrNameLst>
                                          <p:attrName>ppt_x</p:attrName>
                                        </p:attrNameLst>
                                      </p:cBhvr>
                                      <p:tavLst>
                                        <p:tav tm="0">
                                          <p:val>
                                            <p:strVal val="0-#ppt_w/2"/>
                                          </p:val>
                                        </p:tav>
                                        <p:tav tm="100000">
                                          <p:val>
                                            <p:strVal val="#ppt_x"/>
                                          </p:val>
                                        </p:tav>
                                      </p:tavLst>
                                    </p:anim>
                                    <p:anim calcmode="lin" valueType="num">
                                      <p:cBhvr additive="base">
                                        <p:cTn id="1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3" presetClass="path" presetSubtype="0" fill="hold" grpId="1" nodeType="clickEffect">
                                  <p:stCondLst>
                                    <p:cond delay="0"/>
                                  </p:stCondLst>
                                  <p:childTnLst>
                                    <p:animMotion origin="layout" path="M 3.33333E-6 -2.22222E-6 L 0.12014 0.00093 " pathEditMode="relative" rAng="0" ptsTypes="AA">
                                      <p:cBhvr>
                                        <p:cTn id="22" dur="1000" fill="hold"/>
                                        <p:tgtEl>
                                          <p:spTgt spid="42"/>
                                        </p:tgtEl>
                                        <p:attrNameLst>
                                          <p:attrName>ppt_x</p:attrName>
                                          <p:attrName>ppt_y</p:attrName>
                                        </p:attrNameLst>
                                      </p:cBhvr>
                                      <p:rCtr x="60" y="0"/>
                                    </p:animMotion>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0-#ppt_w/2"/>
                                          </p:val>
                                        </p:tav>
                                        <p:tav tm="100000">
                                          <p:val>
                                            <p:strVal val="#ppt_x"/>
                                          </p:val>
                                        </p:tav>
                                      </p:tavLst>
                                    </p:anim>
                                    <p:anim calcmode="lin" valueType="num">
                                      <p:cBhvr additive="base">
                                        <p:cTn id="27"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3" presetClass="path" presetSubtype="0" fill="hold" grpId="9" nodeType="clickEffect">
                                  <p:stCondLst>
                                    <p:cond delay="0"/>
                                  </p:stCondLst>
                                  <p:childTnLst>
                                    <p:animMotion origin="layout" path="M 0.12014 0.00093 L 0.15955 0.00093 " pathEditMode="relative" rAng="0" ptsTypes="AA">
                                      <p:cBhvr>
                                        <p:cTn id="31" dur="500" fill="hold"/>
                                        <p:tgtEl>
                                          <p:spTgt spid="42"/>
                                        </p:tgtEl>
                                        <p:attrNameLst>
                                          <p:attrName>ppt_x</p:attrName>
                                          <p:attrName>ppt_y</p:attrName>
                                        </p:attrNameLst>
                                      </p:cBhvr>
                                      <p:rCtr x="20" y="0"/>
                                    </p:animMotion>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500" fill="hold"/>
                                        <p:tgtEl>
                                          <p:spTgt spid="46"/>
                                        </p:tgtEl>
                                        <p:attrNameLst>
                                          <p:attrName>ppt_x</p:attrName>
                                        </p:attrNameLst>
                                      </p:cBhvr>
                                      <p:tavLst>
                                        <p:tav tm="0">
                                          <p:val>
                                            <p:strVal val="0-#ppt_w/2"/>
                                          </p:val>
                                        </p:tav>
                                        <p:tav tm="100000">
                                          <p:val>
                                            <p:strVal val="#ppt_x"/>
                                          </p:val>
                                        </p:tav>
                                      </p:tavLst>
                                    </p:anim>
                                    <p:anim calcmode="lin" valueType="num">
                                      <p:cBhvr additive="base">
                                        <p:cTn id="3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3" presetClass="path" presetSubtype="0" fill="hold" grpId="2" nodeType="clickEffect">
                                  <p:stCondLst>
                                    <p:cond delay="0"/>
                                  </p:stCondLst>
                                  <p:childTnLst>
                                    <p:animMotion origin="layout" path="M 0.15955 0.00093 L 0.23836 0.00093 " pathEditMode="relative" rAng="0" ptsTypes="AA">
                                      <p:cBhvr>
                                        <p:cTn id="40" dur="1000" fill="hold"/>
                                        <p:tgtEl>
                                          <p:spTgt spid="42"/>
                                        </p:tgtEl>
                                        <p:attrNameLst>
                                          <p:attrName>ppt_x</p:attrName>
                                          <p:attrName>ppt_y</p:attrName>
                                        </p:attrNameLst>
                                      </p:cBhvr>
                                      <p:rCtr x="39" y="0"/>
                                    </p:animMotion>
                                  </p:childTnLst>
                                </p:cTn>
                              </p:par>
                            </p:childTnLst>
                          </p:cTn>
                        </p:par>
                        <p:par>
                          <p:cTn id="41" fill="hold">
                            <p:stCondLst>
                              <p:cond delay="1000"/>
                            </p:stCondLst>
                            <p:childTnLst>
                              <p:par>
                                <p:cTn id="42" presetID="2" presetClass="entr" presetSubtype="8"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 calcmode="lin" valueType="num">
                                      <p:cBhvr additive="base">
                                        <p:cTn id="44" dur="500" fill="hold"/>
                                        <p:tgtEl>
                                          <p:spTgt spid="48"/>
                                        </p:tgtEl>
                                        <p:attrNameLst>
                                          <p:attrName>ppt_x</p:attrName>
                                        </p:attrNameLst>
                                      </p:cBhvr>
                                      <p:tavLst>
                                        <p:tav tm="0">
                                          <p:val>
                                            <p:strVal val="0-#ppt_w/2"/>
                                          </p:val>
                                        </p:tav>
                                        <p:tav tm="100000">
                                          <p:val>
                                            <p:strVal val="#ppt_x"/>
                                          </p:val>
                                        </p:tav>
                                      </p:tavLst>
                                    </p:anim>
                                    <p:anim calcmode="lin" valueType="num">
                                      <p:cBhvr additive="base">
                                        <p:cTn id="45" dur="500" fill="hold"/>
                                        <p:tgtEl>
                                          <p:spTgt spid="48"/>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8"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0-#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63" presetClass="path" presetSubtype="0" fill="hold" grpId="3" nodeType="clickEffect">
                                  <p:stCondLst>
                                    <p:cond delay="0"/>
                                  </p:stCondLst>
                                  <p:childTnLst>
                                    <p:animMotion origin="layout" path="M 0.23836 0.00116 L 0.35642 0.00116 " pathEditMode="relative" rAng="0" ptsTypes="AA">
                                      <p:cBhvr>
                                        <p:cTn id="54" dur="1000" fill="hold"/>
                                        <p:tgtEl>
                                          <p:spTgt spid="42"/>
                                        </p:tgtEl>
                                        <p:attrNameLst>
                                          <p:attrName>ppt_x</p:attrName>
                                          <p:attrName>ppt_y</p:attrName>
                                        </p:attrNameLst>
                                      </p:cBhvr>
                                      <p:rCtr x="59" y="0"/>
                                    </p:animMotion>
                                  </p:childTnLst>
                                </p:cTn>
                              </p:par>
                            </p:childTnLst>
                          </p:cTn>
                        </p:par>
                        <p:par>
                          <p:cTn id="55" fill="hold">
                            <p:stCondLst>
                              <p:cond delay="1000"/>
                            </p:stCondLst>
                            <p:childTnLst>
                              <p:par>
                                <p:cTn id="56" presetID="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fill="hold"/>
                                        <p:tgtEl>
                                          <p:spTgt spid="50"/>
                                        </p:tgtEl>
                                        <p:attrNameLst>
                                          <p:attrName>ppt_x</p:attrName>
                                        </p:attrNameLst>
                                      </p:cBhvr>
                                      <p:tavLst>
                                        <p:tav tm="0">
                                          <p:val>
                                            <p:strVal val="0-#ppt_w/2"/>
                                          </p:val>
                                        </p:tav>
                                        <p:tav tm="100000">
                                          <p:val>
                                            <p:strVal val="#ppt_x"/>
                                          </p:val>
                                        </p:tav>
                                      </p:tavLst>
                                    </p:anim>
                                    <p:anim calcmode="lin" valueType="num">
                                      <p:cBhvr additive="base">
                                        <p:cTn id="59"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63" presetClass="path" presetSubtype="0" fill="hold" grpId="4" nodeType="clickEffect">
                                  <p:stCondLst>
                                    <p:cond delay="0"/>
                                  </p:stCondLst>
                                  <p:childTnLst>
                                    <p:animMotion origin="layout" path="M 0.35642 0.00116 L 0.39583 0.00116 " pathEditMode="relative" rAng="0" ptsTypes="AA">
                                      <p:cBhvr>
                                        <p:cTn id="63" dur="500" fill="hold"/>
                                        <p:tgtEl>
                                          <p:spTgt spid="42"/>
                                        </p:tgtEl>
                                        <p:attrNameLst>
                                          <p:attrName>ppt_x</p:attrName>
                                          <p:attrName>ppt_y</p:attrName>
                                        </p:attrNameLst>
                                      </p:cBhvr>
                                      <p:rCtr x="20" y="0"/>
                                    </p:animMotion>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1000" fill="hold"/>
                                        <p:tgtEl>
                                          <p:spTgt spid="53"/>
                                        </p:tgtEl>
                                        <p:attrNameLst>
                                          <p:attrName>ppt_x</p:attrName>
                                        </p:attrNameLst>
                                      </p:cBhvr>
                                      <p:tavLst>
                                        <p:tav tm="0">
                                          <p:val>
                                            <p:strVal val="0-#ppt_w/2"/>
                                          </p:val>
                                        </p:tav>
                                        <p:tav tm="100000">
                                          <p:val>
                                            <p:strVal val="#ppt_x"/>
                                          </p:val>
                                        </p:tav>
                                      </p:tavLst>
                                    </p:anim>
                                    <p:anim calcmode="lin" valueType="num">
                                      <p:cBhvr additive="base">
                                        <p:cTn id="68" dur="1000" fill="hold"/>
                                        <p:tgtEl>
                                          <p:spTgt spid="53"/>
                                        </p:tgtEl>
                                        <p:attrNameLst>
                                          <p:attrName>ppt_y</p:attrName>
                                        </p:attrNameLst>
                                      </p:cBhvr>
                                      <p:tavLst>
                                        <p:tav tm="0">
                                          <p:val>
                                            <p:strVal val="#ppt_y"/>
                                          </p:val>
                                        </p:tav>
                                        <p:tav tm="100000">
                                          <p:val>
                                            <p:strVal val="#ppt_y"/>
                                          </p:val>
                                        </p:tav>
                                      </p:tavLst>
                                    </p:anim>
                                  </p:childTnLst>
                                </p:cTn>
                              </p:par>
                            </p:childTnLst>
                          </p:cTn>
                        </p:par>
                        <p:par>
                          <p:cTn id="69" fill="hold">
                            <p:stCondLst>
                              <p:cond delay="1500"/>
                            </p:stCondLst>
                            <p:childTnLst>
                              <p:par>
                                <p:cTn id="70" presetID="2" presetClass="entr" presetSubtype="8" fill="hold" grpId="0" nodeType="after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1000" fill="hold"/>
                                        <p:tgtEl>
                                          <p:spTgt spid="54"/>
                                        </p:tgtEl>
                                        <p:attrNameLst>
                                          <p:attrName>ppt_x</p:attrName>
                                        </p:attrNameLst>
                                      </p:cBhvr>
                                      <p:tavLst>
                                        <p:tav tm="0">
                                          <p:val>
                                            <p:strVal val="0-#ppt_w/2"/>
                                          </p:val>
                                        </p:tav>
                                        <p:tav tm="100000">
                                          <p:val>
                                            <p:strVal val="#ppt_x"/>
                                          </p:val>
                                        </p:tav>
                                      </p:tavLst>
                                    </p:anim>
                                    <p:anim calcmode="lin" valueType="num">
                                      <p:cBhvr additive="base">
                                        <p:cTn id="73" dur="1000" fill="hold"/>
                                        <p:tgtEl>
                                          <p:spTgt spid="54"/>
                                        </p:tgtEl>
                                        <p:attrNameLst>
                                          <p:attrName>ppt_y</p:attrName>
                                        </p:attrNameLst>
                                      </p:cBhvr>
                                      <p:tavLst>
                                        <p:tav tm="0">
                                          <p:val>
                                            <p:strVal val="#ppt_y"/>
                                          </p:val>
                                        </p:tav>
                                        <p:tav tm="100000">
                                          <p:val>
                                            <p:strVal val="#ppt_y"/>
                                          </p:val>
                                        </p:tav>
                                      </p:tavLst>
                                    </p:anim>
                                  </p:childTnLst>
                                </p:cTn>
                              </p:par>
                            </p:childTnLst>
                          </p:cTn>
                        </p:par>
                        <p:par>
                          <p:cTn id="74" fill="hold">
                            <p:stCondLst>
                              <p:cond delay="2500"/>
                            </p:stCondLst>
                            <p:childTnLst>
                              <p:par>
                                <p:cTn id="75" presetID="63" presetClass="path" presetSubtype="0" fill="hold" grpId="5" nodeType="afterEffect">
                                  <p:stCondLst>
                                    <p:cond delay="0"/>
                                  </p:stCondLst>
                                  <p:childTnLst>
                                    <p:animMotion origin="layout" path="M 0.39583 0.00116 L 0.47465 0.00116 " pathEditMode="relative" rAng="0" ptsTypes="AA">
                                      <p:cBhvr>
                                        <p:cTn id="76" dur="1000" fill="hold"/>
                                        <p:tgtEl>
                                          <p:spTgt spid="42"/>
                                        </p:tgtEl>
                                        <p:attrNameLst>
                                          <p:attrName>ppt_x</p:attrName>
                                          <p:attrName>ppt_y</p:attrName>
                                        </p:attrNameLst>
                                      </p:cBhvr>
                                      <p:rCtr x="39" y="0"/>
                                    </p:animMotion>
                                  </p:childTnLst>
                                </p:cTn>
                              </p:par>
                            </p:childTnLst>
                          </p:cTn>
                        </p:par>
                        <p:par>
                          <p:cTn id="77" fill="hold">
                            <p:stCondLst>
                              <p:cond delay="3500"/>
                            </p:stCondLst>
                            <p:childTnLst>
                              <p:par>
                                <p:cTn id="78" presetID="63" presetClass="path" presetSubtype="0" fill="hold" grpId="6" nodeType="afterEffect">
                                  <p:stCondLst>
                                    <p:cond delay="0"/>
                                  </p:stCondLst>
                                  <p:childTnLst>
                                    <p:animMotion origin="layout" path="M 0.47465 0.00116 L 0.5533 0.00116 " pathEditMode="relative" rAng="0" ptsTypes="AA">
                                      <p:cBhvr>
                                        <p:cTn id="79" dur="1000" fill="hold"/>
                                        <p:tgtEl>
                                          <p:spTgt spid="42"/>
                                        </p:tgtEl>
                                        <p:attrNameLst>
                                          <p:attrName>ppt_x</p:attrName>
                                          <p:attrName>ppt_y</p:attrName>
                                        </p:attrNameLst>
                                      </p:cBhvr>
                                      <p:rCtr x="39" y="0"/>
                                    </p:animMotion>
                                  </p:childTnLst>
                                </p:cTn>
                              </p:par>
                            </p:childTnLst>
                          </p:cTn>
                        </p:par>
                        <p:par>
                          <p:cTn id="80" fill="hold">
                            <p:stCondLst>
                              <p:cond delay="4500"/>
                            </p:stCondLst>
                            <p:childTnLst>
                              <p:par>
                                <p:cTn id="81" presetID="2" presetClass="entr" presetSubtype="8" fill="hold" grpId="0" nodeType="after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1000" fill="hold"/>
                                        <p:tgtEl>
                                          <p:spTgt spid="55"/>
                                        </p:tgtEl>
                                        <p:attrNameLst>
                                          <p:attrName>ppt_x</p:attrName>
                                        </p:attrNameLst>
                                      </p:cBhvr>
                                      <p:tavLst>
                                        <p:tav tm="0">
                                          <p:val>
                                            <p:strVal val="0-#ppt_w/2"/>
                                          </p:val>
                                        </p:tav>
                                        <p:tav tm="100000">
                                          <p:val>
                                            <p:strVal val="#ppt_x"/>
                                          </p:val>
                                        </p:tav>
                                      </p:tavLst>
                                    </p:anim>
                                    <p:anim calcmode="lin" valueType="num">
                                      <p:cBhvr additive="base">
                                        <p:cTn id="84" dur="1000" fill="hold"/>
                                        <p:tgtEl>
                                          <p:spTgt spid="55"/>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1000" fill="hold"/>
                                        <p:tgtEl>
                                          <p:spTgt spid="56"/>
                                        </p:tgtEl>
                                        <p:attrNameLst>
                                          <p:attrName>ppt_x</p:attrName>
                                        </p:attrNameLst>
                                      </p:cBhvr>
                                      <p:tavLst>
                                        <p:tav tm="0">
                                          <p:val>
                                            <p:strVal val="0-#ppt_w/2"/>
                                          </p:val>
                                        </p:tav>
                                        <p:tav tm="100000">
                                          <p:val>
                                            <p:strVal val="#ppt_x"/>
                                          </p:val>
                                        </p:tav>
                                      </p:tavLst>
                                    </p:anim>
                                    <p:anim calcmode="lin" valueType="num">
                                      <p:cBhvr additive="base">
                                        <p:cTn id="89" dur="1000" fill="hold"/>
                                        <p:tgtEl>
                                          <p:spTgt spid="56"/>
                                        </p:tgtEl>
                                        <p:attrNameLst>
                                          <p:attrName>ppt_y</p:attrName>
                                        </p:attrNameLst>
                                      </p:cBhvr>
                                      <p:tavLst>
                                        <p:tav tm="0">
                                          <p:val>
                                            <p:strVal val="#ppt_y"/>
                                          </p:val>
                                        </p:tav>
                                        <p:tav tm="100000">
                                          <p:val>
                                            <p:strVal val="#ppt_y"/>
                                          </p:val>
                                        </p:tav>
                                      </p:tavLst>
                                    </p:anim>
                                  </p:childTnLst>
                                </p:cTn>
                              </p:par>
                            </p:childTnLst>
                          </p:cTn>
                        </p:par>
                        <p:par>
                          <p:cTn id="90" fill="hold">
                            <p:stCondLst>
                              <p:cond delay="6500"/>
                            </p:stCondLst>
                            <p:childTnLst>
                              <p:par>
                                <p:cTn id="91" presetID="63" presetClass="path" presetSubtype="0" accel="50000" decel="50000" fill="hold" grpId="7" nodeType="afterEffect">
                                  <p:stCondLst>
                                    <p:cond delay="0"/>
                                  </p:stCondLst>
                                  <p:childTnLst>
                                    <p:animMotion origin="layout" path="M 0.5533 0.00116 L 0.63211 0.00116 " pathEditMode="relative" rAng="0" ptsTypes="AA">
                                      <p:cBhvr>
                                        <p:cTn id="92" dur="1000" fill="hold"/>
                                        <p:tgtEl>
                                          <p:spTgt spid="42"/>
                                        </p:tgtEl>
                                        <p:attrNameLst>
                                          <p:attrName>ppt_x</p:attrName>
                                          <p:attrName>ppt_y</p:attrName>
                                        </p:attrNameLst>
                                      </p:cBhvr>
                                      <p:rCtr x="39" y="0"/>
                                    </p:animMotion>
                                  </p:childTnLst>
                                </p:cTn>
                              </p:par>
                            </p:childTnLst>
                          </p:cTn>
                        </p:par>
                        <p:par>
                          <p:cTn id="93" fill="hold">
                            <p:stCondLst>
                              <p:cond delay="7500"/>
                            </p:stCondLst>
                            <p:childTnLst>
                              <p:par>
                                <p:cTn id="94" presetID="2" presetClass="entr" presetSubtype="8"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additive="base">
                                        <p:cTn id="96" dur="1000" fill="hold"/>
                                        <p:tgtEl>
                                          <p:spTgt spid="57"/>
                                        </p:tgtEl>
                                        <p:attrNameLst>
                                          <p:attrName>ppt_x</p:attrName>
                                        </p:attrNameLst>
                                      </p:cBhvr>
                                      <p:tavLst>
                                        <p:tav tm="0">
                                          <p:val>
                                            <p:strVal val="0-#ppt_w/2"/>
                                          </p:val>
                                        </p:tav>
                                        <p:tav tm="100000">
                                          <p:val>
                                            <p:strVal val="#ppt_x"/>
                                          </p:val>
                                        </p:tav>
                                      </p:tavLst>
                                    </p:anim>
                                    <p:anim calcmode="lin" valueType="num">
                                      <p:cBhvr additive="base">
                                        <p:cTn id="97" dur="1000" fill="hold"/>
                                        <p:tgtEl>
                                          <p:spTgt spid="57"/>
                                        </p:tgtEl>
                                        <p:attrNameLst>
                                          <p:attrName>ppt_y</p:attrName>
                                        </p:attrNameLst>
                                      </p:cBhvr>
                                      <p:tavLst>
                                        <p:tav tm="0">
                                          <p:val>
                                            <p:strVal val="#ppt_y"/>
                                          </p:val>
                                        </p:tav>
                                        <p:tav tm="100000">
                                          <p:val>
                                            <p:strVal val="#ppt_y"/>
                                          </p:val>
                                        </p:tav>
                                      </p:tavLst>
                                    </p:anim>
                                  </p:childTnLst>
                                </p:cTn>
                              </p:par>
                            </p:childTnLst>
                          </p:cTn>
                        </p:par>
                        <p:par>
                          <p:cTn id="98" fill="hold">
                            <p:stCondLst>
                              <p:cond delay="8500"/>
                            </p:stCondLst>
                            <p:childTnLst>
                              <p:par>
                                <p:cTn id="99" presetID="63" presetClass="path" presetSubtype="0" fill="hold" grpId="8" nodeType="afterEffect">
                                  <p:stCondLst>
                                    <p:cond delay="0"/>
                                  </p:stCondLst>
                                  <p:childTnLst>
                                    <p:animMotion origin="layout" path="M 0.63211 0.00116 L 0.8684 0.00116 " pathEditMode="relative" rAng="0" ptsTypes="AA">
                                      <p:cBhvr>
                                        <p:cTn id="100" dur="1000" fill="hold"/>
                                        <p:tgtEl>
                                          <p:spTgt spid="42"/>
                                        </p:tgtEl>
                                        <p:attrNameLst>
                                          <p:attrName>ppt_x</p:attrName>
                                          <p:attrName>ppt_y</p:attrName>
                                        </p:attrNameLst>
                                      </p:cBhvr>
                                      <p:rCtr x="118" y="0"/>
                                    </p:animMotion>
                                  </p:childTnLst>
                                  <p:subTnLst>
                                    <p:set>
                                      <p:cBhvr override="childStyle">
                                        <p:cTn dur="1" fill="hold" display="0" masterRel="sameClick" afterEffect="1">
                                          <p:stCondLst>
                                            <p:cond evt="end" delay="0">
                                              <p:tn val="99"/>
                                            </p:cond>
                                          </p:stCondLst>
                                        </p:cTn>
                                        <p:tgtEl>
                                          <p:spTgt spid="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42" grpId="3" animBg="1"/>
      <p:bldP spid="42" grpId="4" animBg="1"/>
      <p:bldP spid="42" grpId="5" animBg="1"/>
      <p:bldP spid="42" grpId="6" animBg="1"/>
      <p:bldP spid="42" grpId="7" animBg="1"/>
      <p:bldP spid="42" grpId="8" animBg="1"/>
      <p:bldP spid="42" grpId="9" animBg="1"/>
      <p:bldP spid="43" grpId="0" animBg="1"/>
      <p:bldP spid="44" grpId="0" animBg="1"/>
      <p:bldP spid="45" grpId="0" animBg="1"/>
      <p:bldP spid="46" grpId="0" animBg="1"/>
      <p:bldP spid="48" grpId="0" animBg="1"/>
      <p:bldP spid="49" grpId="0" animBg="1"/>
      <p:bldP spid="50" grpId="0" animBg="1"/>
      <p:bldP spid="53" grpId="0" animBg="1"/>
      <p:bldP spid="54" grpId="0" animBg="1"/>
      <p:bldP spid="55" grpId="0" animBg="1"/>
      <p:bldP spid="56" grpId="0" animBg="1"/>
      <p:bldP spid="5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599727"/>
            <a:ext cx="8321039" cy="534121"/>
          </a:xfrm>
        </p:spPr>
        <p:txBody>
          <a:bodyPr/>
          <a:lstStyle/>
          <a:p>
            <a:r>
              <a:rPr lang="en-GB" dirty="0" smtClean="0"/>
              <a:t>Event Based Scheduling APS Rules</a:t>
            </a:r>
            <a:endParaRPr lang="en-GB" dirty="0"/>
          </a:p>
        </p:txBody>
      </p:sp>
      <p:sp>
        <p:nvSpPr>
          <p:cNvPr id="2" name="Text Placeholder 1"/>
          <p:cNvSpPr>
            <a:spLocks noGrp="1"/>
          </p:cNvSpPr>
          <p:nvPr>
            <p:ph type="body" sz="quarter" idx="10"/>
          </p:nvPr>
        </p:nvSpPr>
        <p:spPr>
          <a:xfrm>
            <a:off x="762872" y="1163236"/>
            <a:ext cx="7478315" cy="661720"/>
          </a:xfrm>
        </p:spPr>
        <p:txBody>
          <a:bodyPr/>
          <a:lstStyle/>
          <a:p>
            <a:r>
              <a:rPr lang="en-GB" sz="2400" dirty="0" smtClean="0"/>
              <a:t>Event Processing - Flow Chart</a:t>
            </a:r>
            <a:endParaRPr lang="en-GB" sz="2400" dirty="0"/>
          </a:p>
        </p:txBody>
      </p:sp>
      <p:sp>
        <p:nvSpPr>
          <p:cNvPr id="21" name="Rectangle 20"/>
          <p:cNvSpPr/>
          <p:nvPr/>
        </p:nvSpPr>
        <p:spPr>
          <a:xfrm>
            <a:off x="2146515" y="3077007"/>
            <a:ext cx="4672278" cy="3083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3565042" y="1766237"/>
            <a:ext cx="2242388" cy="369332"/>
          </a:xfrm>
          <a:prstGeom prst="rect">
            <a:avLst/>
          </a:prstGeom>
          <a:noFill/>
          <a:ln w="12700">
            <a:solidFill>
              <a:schemeClr val="tx1"/>
            </a:solidFill>
          </a:ln>
        </p:spPr>
        <p:txBody>
          <a:bodyPr wrap="square" rtlCol="0">
            <a:spAutoFit/>
          </a:bodyPr>
          <a:lstStyle/>
          <a:p>
            <a:pPr algn="ctr"/>
            <a:r>
              <a:rPr lang="en-GB" dirty="0" smtClean="0"/>
              <a:t>Get Next Event</a:t>
            </a:r>
            <a:endParaRPr lang="en-GB" dirty="0"/>
          </a:p>
        </p:txBody>
      </p:sp>
      <p:sp>
        <p:nvSpPr>
          <p:cNvPr id="23" name="TextBox 22"/>
          <p:cNvSpPr txBox="1"/>
          <p:nvPr/>
        </p:nvSpPr>
        <p:spPr>
          <a:xfrm>
            <a:off x="3565042" y="2500714"/>
            <a:ext cx="2242388" cy="369332"/>
          </a:xfrm>
          <a:prstGeom prst="rect">
            <a:avLst/>
          </a:prstGeom>
          <a:noFill/>
          <a:ln w="9525">
            <a:solidFill>
              <a:schemeClr val="tx1"/>
            </a:solidFill>
            <a:prstDash val="solid"/>
          </a:ln>
          <a:effectLst>
            <a:innerShdw blurRad="63500" dist="50800" dir="2700000">
              <a:prstClr val="black">
                <a:alpha val="50000"/>
              </a:prstClr>
            </a:innerShdw>
          </a:effectLst>
        </p:spPr>
        <p:txBody>
          <a:bodyPr wrap="square" rtlCol="0">
            <a:spAutoFit/>
          </a:bodyPr>
          <a:lstStyle/>
          <a:p>
            <a:pPr algn="ctr"/>
            <a:r>
              <a:rPr lang="en-GB" dirty="0" smtClean="0"/>
              <a:t>For Each Resource</a:t>
            </a:r>
            <a:endParaRPr lang="en-GB" dirty="0"/>
          </a:p>
        </p:txBody>
      </p:sp>
      <p:sp>
        <p:nvSpPr>
          <p:cNvPr id="25" name="TextBox 24"/>
          <p:cNvSpPr txBox="1"/>
          <p:nvPr/>
        </p:nvSpPr>
        <p:spPr>
          <a:xfrm>
            <a:off x="3538575" y="3237118"/>
            <a:ext cx="2352600" cy="369332"/>
          </a:xfrm>
          <a:prstGeom prst="rect">
            <a:avLst/>
          </a:prstGeom>
          <a:noFill/>
          <a:ln>
            <a:solidFill>
              <a:schemeClr val="tx1"/>
            </a:solidFill>
          </a:ln>
        </p:spPr>
        <p:txBody>
          <a:bodyPr wrap="square" rtlCol="0">
            <a:spAutoFit/>
          </a:bodyPr>
          <a:lstStyle/>
          <a:p>
            <a:pPr algn="ctr"/>
            <a:r>
              <a:rPr lang="en-GB" dirty="0" smtClean="0"/>
              <a:t>Is the resource free?</a:t>
            </a:r>
            <a:endParaRPr lang="en-GB" dirty="0"/>
          </a:p>
        </p:txBody>
      </p:sp>
      <p:sp>
        <p:nvSpPr>
          <p:cNvPr id="27" name="TextBox 26"/>
          <p:cNvSpPr txBox="1"/>
          <p:nvPr/>
        </p:nvSpPr>
        <p:spPr>
          <a:xfrm>
            <a:off x="3341221" y="3931733"/>
            <a:ext cx="2690030" cy="646331"/>
          </a:xfrm>
          <a:prstGeom prst="rect">
            <a:avLst/>
          </a:prstGeom>
          <a:noFill/>
          <a:ln>
            <a:solidFill>
              <a:schemeClr val="tx1"/>
            </a:solidFill>
          </a:ln>
        </p:spPr>
        <p:txBody>
          <a:bodyPr wrap="square" rtlCol="0">
            <a:spAutoFit/>
          </a:bodyPr>
          <a:lstStyle/>
          <a:p>
            <a:pPr algn="ctr"/>
            <a:r>
              <a:rPr lang="en-GB" dirty="0" smtClean="0"/>
              <a:t>Is there an operation in this queue ?</a:t>
            </a:r>
            <a:endParaRPr lang="en-GB" dirty="0"/>
          </a:p>
        </p:txBody>
      </p:sp>
      <p:sp>
        <p:nvSpPr>
          <p:cNvPr id="37" name="TextBox 36"/>
          <p:cNvSpPr txBox="1"/>
          <p:nvPr/>
        </p:nvSpPr>
        <p:spPr>
          <a:xfrm>
            <a:off x="3114939" y="4943209"/>
            <a:ext cx="3151203" cy="369332"/>
          </a:xfrm>
          <a:prstGeom prst="rect">
            <a:avLst/>
          </a:prstGeom>
          <a:noFill/>
          <a:ln>
            <a:solidFill>
              <a:schemeClr val="tx1"/>
            </a:solidFill>
          </a:ln>
        </p:spPr>
        <p:txBody>
          <a:bodyPr wrap="square" rtlCol="0">
            <a:spAutoFit/>
          </a:bodyPr>
          <a:lstStyle/>
          <a:p>
            <a:pPr algn="ctr"/>
            <a:r>
              <a:rPr lang="en-GB" dirty="0" smtClean="0"/>
              <a:t>Can the operation start now?</a:t>
            </a:r>
            <a:endParaRPr lang="en-GB" dirty="0"/>
          </a:p>
        </p:txBody>
      </p:sp>
      <p:sp>
        <p:nvSpPr>
          <p:cNvPr id="39" name="TextBox 38"/>
          <p:cNvSpPr txBox="1"/>
          <p:nvPr/>
        </p:nvSpPr>
        <p:spPr>
          <a:xfrm>
            <a:off x="2865483" y="5646980"/>
            <a:ext cx="3671690" cy="369332"/>
          </a:xfrm>
          <a:prstGeom prst="rect">
            <a:avLst/>
          </a:prstGeom>
          <a:noFill/>
          <a:ln>
            <a:solidFill>
              <a:schemeClr val="tx1"/>
            </a:solidFill>
          </a:ln>
        </p:spPr>
        <p:txBody>
          <a:bodyPr wrap="square" rtlCol="0">
            <a:spAutoFit/>
          </a:bodyPr>
          <a:lstStyle/>
          <a:p>
            <a:pPr algn="ctr"/>
            <a:r>
              <a:rPr lang="en-GB" dirty="0" smtClean="0"/>
              <a:t>Put (schedule) it on the resource</a:t>
            </a:r>
            <a:endParaRPr lang="en-GB" dirty="0"/>
          </a:p>
        </p:txBody>
      </p:sp>
      <p:sp>
        <p:nvSpPr>
          <p:cNvPr id="48" name="TextBox 47"/>
          <p:cNvSpPr txBox="1"/>
          <p:nvPr/>
        </p:nvSpPr>
        <p:spPr>
          <a:xfrm flipH="1">
            <a:off x="3076734" y="3056412"/>
            <a:ext cx="500066" cy="369332"/>
          </a:xfrm>
          <a:prstGeom prst="rect">
            <a:avLst/>
          </a:prstGeom>
          <a:noFill/>
        </p:spPr>
        <p:txBody>
          <a:bodyPr wrap="square" rtlCol="0">
            <a:spAutoFit/>
          </a:bodyPr>
          <a:lstStyle/>
          <a:p>
            <a:r>
              <a:rPr lang="en-GB" dirty="0" smtClean="0"/>
              <a:t>No</a:t>
            </a:r>
            <a:endParaRPr lang="en-GB" dirty="0"/>
          </a:p>
        </p:txBody>
      </p:sp>
      <p:sp>
        <p:nvSpPr>
          <p:cNvPr id="49" name="TextBox 48"/>
          <p:cNvSpPr txBox="1"/>
          <p:nvPr/>
        </p:nvSpPr>
        <p:spPr>
          <a:xfrm>
            <a:off x="6261837" y="6344786"/>
            <a:ext cx="556956" cy="369332"/>
          </a:xfrm>
          <a:prstGeom prst="rect">
            <a:avLst/>
          </a:prstGeom>
          <a:noFill/>
        </p:spPr>
        <p:txBody>
          <a:bodyPr wrap="square" rtlCol="0">
            <a:spAutoFit/>
          </a:bodyPr>
          <a:lstStyle/>
          <a:p>
            <a:r>
              <a:rPr lang="en-GB" dirty="0" smtClean="0"/>
              <a:t>Yes</a:t>
            </a:r>
            <a:endParaRPr lang="en-GB" dirty="0"/>
          </a:p>
        </p:txBody>
      </p:sp>
      <p:sp>
        <p:nvSpPr>
          <p:cNvPr id="52" name="TextBox 51"/>
          <p:cNvSpPr txBox="1"/>
          <p:nvPr/>
        </p:nvSpPr>
        <p:spPr>
          <a:xfrm flipH="1">
            <a:off x="2987848" y="4562984"/>
            <a:ext cx="500065" cy="369332"/>
          </a:xfrm>
          <a:prstGeom prst="rect">
            <a:avLst/>
          </a:prstGeom>
          <a:noFill/>
        </p:spPr>
        <p:txBody>
          <a:bodyPr wrap="square" rtlCol="0">
            <a:spAutoFit/>
          </a:bodyPr>
          <a:lstStyle/>
          <a:p>
            <a:r>
              <a:rPr lang="en-GB" dirty="0" smtClean="0"/>
              <a:t>No</a:t>
            </a:r>
            <a:endParaRPr lang="en-GB" dirty="0"/>
          </a:p>
        </p:txBody>
      </p:sp>
      <p:sp>
        <p:nvSpPr>
          <p:cNvPr id="54" name="TextBox 53"/>
          <p:cNvSpPr txBox="1"/>
          <p:nvPr/>
        </p:nvSpPr>
        <p:spPr>
          <a:xfrm flipH="1">
            <a:off x="3076735" y="3562401"/>
            <a:ext cx="500065" cy="369332"/>
          </a:xfrm>
          <a:prstGeom prst="rect">
            <a:avLst/>
          </a:prstGeom>
          <a:noFill/>
        </p:spPr>
        <p:txBody>
          <a:bodyPr wrap="square" rtlCol="0">
            <a:spAutoFit/>
          </a:bodyPr>
          <a:lstStyle/>
          <a:p>
            <a:r>
              <a:rPr lang="en-GB" dirty="0" smtClean="0"/>
              <a:t>No</a:t>
            </a:r>
            <a:endParaRPr lang="en-GB" dirty="0"/>
          </a:p>
        </p:txBody>
      </p:sp>
      <p:sp>
        <p:nvSpPr>
          <p:cNvPr id="56" name="TextBox 55"/>
          <p:cNvSpPr txBox="1"/>
          <p:nvPr/>
        </p:nvSpPr>
        <p:spPr>
          <a:xfrm>
            <a:off x="3237881" y="6160120"/>
            <a:ext cx="2966976" cy="369332"/>
          </a:xfrm>
          <a:prstGeom prst="rect">
            <a:avLst/>
          </a:prstGeom>
          <a:noFill/>
          <a:ln w="12700">
            <a:solidFill>
              <a:schemeClr val="tx1"/>
            </a:solidFill>
          </a:ln>
        </p:spPr>
        <p:txBody>
          <a:bodyPr wrap="square" rtlCol="0">
            <a:spAutoFit/>
          </a:bodyPr>
          <a:lstStyle/>
          <a:p>
            <a:pPr algn="ctr"/>
            <a:r>
              <a:rPr lang="en-GB" dirty="0" smtClean="0"/>
              <a:t>Is there another Resource?</a:t>
            </a:r>
            <a:endParaRPr lang="en-GB" dirty="0"/>
          </a:p>
        </p:txBody>
      </p:sp>
      <p:cxnSp>
        <p:nvCxnSpPr>
          <p:cNvPr id="58" name="Straight Connector 57"/>
          <p:cNvCxnSpPr>
            <a:stCxn id="56" idx="3"/>
          </p:cNvCxnSpPr>
          <p:nvPr/>
        </p:nvCxnSpPr>
        <p:spPr>
          <a:xfrm flipV="1">
            <a:off x="6204857" y="6337894"/>
            <a:ext cx="491823" cy="68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629420" y="1897690"/>
            <a:ext cx="17168" cy="44470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1629420" y="1897690"/>
            <a:ext cx="1935622" cy="2511"/>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5" idx="1"/>
          </p:cNvCxnSpPr>
          <p:nvPr/>
        </p:nvCxnSpPr>
        <p:spPr>
          <a:xfrm flipH="1">
            <a:off x="3071155" y="3421784"/>
            <a:ext cx="4674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3066802" y="4062872"/>
            <a:ext cx="2744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3066802" y="2682870"/>
            <a:ext cx="1" cy="13800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970108" y="5090273"/>
            <a:ext cx="1448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2970108" y="4405027"/>
            <a:ext cx="0" cy="6852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6696680" y="3418422"/>
            <a:ext cx="0" cy="2919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56" idx="1"/>
          </p:cNvCxnSpPr>
          <p:nvPr/>
        </p:nvCxnSpPr>
        <p:spPr>
          <a:xfrm>
            <a:off x="1629420" y="6344786"/>
            <a:ext cx="1608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flipH="1">
            <a:off x="2654085" y="6337894"/>
            <a:ext cx="500065" cy="369332"/>
          </a:xfrm>
          <a:prstGeom prst="rect">
            <a:avLst/>
          </a:prstGeom>
          <a:noFill/>
        </p:spPr>
        <p:txBody>
          <a:bodyPr wrap="square" rtlCol="0">
            <a:spAutoFit/>
          </a:bodyPr>
          <a:lstStyle/>
          <a:p>
            <a:r>
              <a:rPr lang="en-GB" dirty="0" smtClean="0"/>
              <a:t>No</a:t>
            </a:r>
            <a:endParaRPr lang="en-GB" dirty="0"/>
          </a:p>
        </p:txBody>
      </p:sp>
      <p:sp>
        <p:nvSpPr>
          <p:cNvPr id="144" name="TextBox 143"/>
          <p:cNvSpPr txBox="1"/>
          <p:nvPr/>
        </p:nvSpPr>
        <p:spPr>
          <a:xfrm>
            <a:off x="1018904" y="1766237"/>
            <a:ext cx="424542" cy="369332"/>
          </a:xfrm>
          <a:prstGeom prst="rect">
            <a:avLst/>
          </a:prstGeom>
          <a:noFill/>
        </p:spPr>
        <p:txBody>
          <a:bodyPr wrap="square" rtlCol="0">
            <a:spAutoFit/>
          </a:bodyPr>
          <a:lstStyle/>
          <a:p>
            <a:r>
              <a:rPr lang="en-GB" dirty="0" smtClean="0"/>
              <a:t>1.</a:t>
            </a:r>
            <a:endParaRPr lang="en-GB" dirty="0"/>
          </a:p>
        </p:txBody>
      </p:sp>
      <p:sp>
        <p:nvSpPr>
          <p:cNvPr id="145" name="TextBox 144"/>
          <p:cNvSpPr txBox="1"/>
          <p:nvPr/>
        </p:nvSpPr>
        <p:spPr>
          <a:xfrm>
            <a:off x="1018904" y="2500714"/>
            <a:ext cx="424542" cy="369332"/>
          </a:xfrm>
          <a:prstGeom prst="rect">
            <a:avLst/>
          </a:prstGeom>
          <a:noFill/>
        </p:spPr>
        <p:txBody>
          <a:bodyPr wrap="square" rtlCol="0">
            <a:spAutoFit/>
          </a:bodyPr>
          <a:lstStyle/>
          <a:p>
            <a:r>
              <a:rPr lang="en-GB" dirty="0"/>
              <a:t>2</a:t>
            </a:r>
            <a:r>
              <a:rPr lang="en-GB" dirty="0" smtClean="0"/>
              <a:t>.</a:t>
            </a:r>
            <a:endParaRPr lang="en-GB" dirty="0"/>
          </a:p>
        </p:txBody>
      </p:sp>
      <p:sp>
        <p:nvSpPr>
          <p:cNvPr id="146" name="TextBox 145"/>
          <p:cNvSpPr txBox="1"/>
          <p:nvPr/>
        </p:nvSpPr>
        <p:spPr>
          <a:xfrm>
            <a:off x="1018904" y="3220365"/>
            <a:ext cx="424542" cy="369332"/>
          </a:xfrm>
          <a:prstGeom prst="rect">
            <a:avLst/>
          </a:prstGeom>
          <a:noFill/>
        </p:spPr>
        <p:txBody>
          <a:bodyPr wrap="square" rtlCol="0">
            <a:spAutoFit/>
          </a:bodyPr>
          <a:lstStyle/>
          <a:p>
            <a:r>
              <a:rPr lang="en-GB" dirty="0"/>
              <a:t>3</a:t>
            </a:r>
            <a:r>
              <a:rPr lang="en-GB" dirty="0" smtClean="0"/>
              <a:t>.</a:t>
            </a:r>
            <a:endParaRPr lang="en-GB" dirty="0"/>
          </a:p>
        </p:txBody>
      </p:sp>
      <p:sp>
        <p:nvSpPr>
          <p:cNvPr id="147" name="TextBox 146"/>
          <p:cNvSpPr txBox="1"/>
          <p:nvPr/>
        </p:nvSpPr>
        <p:spPr>
          <a:xfrm>
            <a:off x="1018904" y="3931733"/>
            <a:ext cx="424542" cy="369332"/>
          </a:xfrm>
          <a:prstGeom prst="rect">
            <a:avLst/>
          </a:prstGeom>
          <a:noFill/>
        </p:spPr>
        <p:txBody>
          <a:bodyPr wrap="square" rtlCol="0">
            <a:spAutoFit/>
          </a:bodyPr>
          <a:lstStyle/>
          <a:p>
            <a:r>
              <a:rPr lang="en-GB" dirty="0" smtClean="0"/>
              <a:t>4.</a:t>
            </a:r>
            <a:endParaRPr lang="en-GB" dirty="0"/>
          </a:p>
        </p:txBody>
      </p:sp>
      <p:sp>
        <p:nvSpPr>
          <p:cNvPr id="148" name="TextBox 147"/>
          <p:cNvSpPr txBox="1"/>
          <p:nvPr/>
        </p:nvSpPr>
        <p:spPr>
          <a:xfrm>
            <a:off x="1018904" y="4679422"/>
            <a:ext cx="424542" cy="369332"/>
          </a:xfrm>
          <a:prstGeom prst="rect">
            <a:avLst/>
          </a:prstGeom>
          <a:noFill/>
        </p:spPr>
        <p:txBody>
          <a:bodyPr wrap="square" rtlCol="0">
            <a:spAutoFit/>
          </a:bodyPr>
          <a:lstStyle/>
          <a:p>
            <a:r>
              <a:rPr lang="en-GB" dirty="0" smtClean="0"/>
              <a:t>5.</a:t>
            </a:r>
            <a:endParaRPr lang="en-GB" dirty="0"/>
          </a:p>
        </p:txBody>
      </p:sp>
      <p:sp>
        <p:nvSpPr>
          <p:cNvPr id="149" name="TextBox 148"/>
          <p:cNvSpPr txBox="1"/>
          <p:nvPr/>
        </p:nvSpPr>
        <p:spPr>
          <a:xfrm>
            <a:off x="1025436" y="5418338"/>
            <a:ext cx="424542" cy="369332"/>
          </a:xfrm>
          <a:prstGeom prst="rect">
            <a:avLst/>
          </a:prstGeom>
          <a:noFill/>
        </p:spPr>
        <p:txBody>
          <a:bodyPr wrap="square" rtlCol="0">
            <a:spAutoFit/>
          </a:bodyPr>
          <a:lstStyle/>
          <a:p>
            <a:r>
              <a:rPr lang="en-GB" dirty="0" smtClean="0"/>
              <a:t>6.</a:t>
            </a:r>
            <a:endParaRPr lang="en-GB" dirty="0"/>
          </a:p>
        </p:txBody>
      </p:sp>
      <p:cxnSp>
        <p:nvCxnSpPr>
          <p:cNvPr id="55" name="Straight Arrow Connector 54"/>
          <p:cNvCxnSpPr/>
          <p:nvPr/>
        </p:nvCxnSpPr>
        <p:spPr>
          <a:xfrm>
            <a:off x="3066803" y="2682869"/>
            <a:ext cx="506823" cy="1"/>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5891176" y="3421784"/>
            <a:ext cx="805504" cy="3960"/>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970108" y="4405027"/>
            <a:ext cx="372378" cy="0"/>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0"/>
          </p:cNvCxnSpPr>
          <p:nvPr/>
        </p:nvCxnSpPr>
        <p:spPr>
          <a:xfrm>
            <a:off x="4686236" y="2135569"/>
            <a:ext cx="0" cy="365145"/>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686236" y="2870046"/>
            <a:ext cx="0" cy="365145"/>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4686236" y="3589697"/>
            <a:ext cx="0" cy="365145"/>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686236" y="4578064"/>
            <a:ext cx="0" cy="365145"/>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4686236" y="5281835"/>
            <a:ext cx="0" cy="365145"/>
          </a:xfrm>
          <a:prstGeom prst="straightConnector1">
            <a:avLst/>
          </a:prstGeom>
          <a:ln w="12700">
            <a:solidFill>
              <a:schemeClr val="tx1"/>
            </a:solidFill>
            <a:headEnd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1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42844" y="1785926"/>
            <a:ext cx="8858312" cy="4500594"/>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14350" indent="-514350">
              <a:buFont typeface="+mj-lt"/>
              <a:buAutoNum type="arabicPeriod"/>
            </a:pPr>
            <a:r>
              <a:rPr lang="en-GB" sz="2800" dirty="0" smtClean="0"/>
              <a:t>Getting The Next Event on the Planning Board:</a:t>
            </a:r>
          </a:p>
          <a:p>
            <a:pPr marL="0" indent="0">
              <a:buFont typeface="Wingdings" panose="05000000000000000000" pitchFamily="2" charset="2"/>
              <a:buNone/>
            </a:pPr>
            <a:endParaRPr lang="en-GB" dirty="0" smtClean="0"/>
          </a:p>
          <a:p>
            <a:pPr marL="0" indent="0">
              <a:spcBef>
                <a:spcPts val="0"/>
              </a:spcBef>
              <a:buFont typeface="Wingdings" panose="05000000000000000000" pitchFamily="2" charset="2"/>
              <a:buNone/>
            </a:pPr>
            <a:r>
              <a:rPr lang="en-GB" sz="2400" dirty="0" smtClean="0">
                <a:solidFill>
                  <a:srgbClr val="010000"/>
                </a:solidFill>
              </a:rPr>
              <a:t> </a:t>
            </a:r>
            <a:r>
              <a:rPr lang="en-GB" sz="2400" dirty="0" smtClean="0">
                <a:solidFill>
                  <a:srgbClr val="3333FF"/>
                </a:solidFill>
              </a:rPr>
              <a:t>Var</a:t>
            </a:r>
            <a:r>
              <a:rPr lang="en-GB" sz="2400" dirty="0" smtClean="0">
                <a:solidFill>
                  <a:srgbClr val="010000"/>
                </a:solidFill>
              </a:rPr>
              <a:t> </a:t>
            </a:r>
            <a:r>
              <a:rPr lang="en-GB" sz="2400" dirty="0" err="1" smtClean="0">
                <a:solidFill>
                  <a:srgbClr val="010000"/>
                </a:solidFill>
              </a:rPr>
              <a:t>EventParameters</a:t>
            </a:r>
            <a:r>
              <a:rPr lang="en-GB" sz="2400" dirty="0" smtClean="0">
                <a:solidFill>
                  <a:srgbClr val="010000"/>
                </a:solidFill>
              </a:rPr>
              <a:t>=</a:t>
            </a:r>
            <a:r>
              <a:rPr lang="en-GB" sz="2400" dirty="0" err="1" smtClean="0">
                <a:solidFill>
                  <a:srgbClr val="010000"/>
                </a:solidFill>
              </a:rPr>
              <a:t>planningBoard.NextEvent</a:t>
            </a:r>
            <a:r>
              <a:rPr lang="en-GB" sz="2400" dirty="0" smtClean="0">
                <a:solidFill>
                  <a:srgbClr val="010000"/>
                </a:solidFill>
              </a:rPr>
              <a:t>();</a:t>
            </a:r>
          </a:p>
          <a:p>
            <a:pPr marL="0" indent="0">
              <a:spcBef>
                <a:spcPts val="0"/>
              </a:spcBef>
              <a:buFont typeface="Wingdings" panose="05000000000000000000" pitchFamily="2" charset="2"/>
              <a:buNone/>
            </a:pPr>
            <a:endParaRPr lang="en-GB" sz="2400" dirty="0" smtClean="0">
              <a:solidFill>
                <a:srgbClr val="010000"/>
              </a:solidFill>
            </a:endParaRPr>
          </a:p>
          <a:p>
            <a:pPr marL="0" indent="0">
              <a:spcBef>
                <a:spcPts val="0"/>
              </a:spcBef>
              <a:buFont typeface="Wingdings" panose="05000000000000000000" pitchFamily="2" charset="2"/>
              <a:buNone/>
            </a:pPr>
            <a:r>
              <a:rPr lang="en-GB" sz="2400" dirty="0" smtClean="0">
                <a:solidFill>
                  <a:srgbClr val="010000"/>
                </a:solidFill>
              </a:rPr>
              <a:t>            </a:t>
            </a:r>
            <a:r>
              <a:rPr lang="en-GB" sz="2400" dirty="0" smtClean="0">
                <a:solidFill>
                  <a:srgbClr val="0000FF"/>
                </a:solidFill>
              </a:rPr>
              <a:t>while</a:t>
            </a:r>
            <a:r>
              <a:rPr lang="en-GB" sz="2400" dirty="0" smtClean="0">
                <a:solidFill>
                  <a:srgbClr val="010000"/>
                </a:solidFill>
              </a:rPr>
              <a:t> (</a:t>
            </a:r>
            <a:r>
              <a:rPr lang="en-GB" sz="2400" dirty="0" err="1" smtClean="0">
                <a:solidFill>
                  <a:srgbClr val="010000"/>
                </a:solidFill>
              </a:rPr>
              <a:t>EventParameters.HasValue</a:t>
            </a:r>
            <a:r>
              <a:rPr lang="en-GB" sz="2400" dirty="0" smtClean="0">
                <a:solidFill>
                  <a:srgbClr val="010000"/>
                </a:solidFill>
              </a:rPr>
              <a:t>)</a:t>
            </a:r>
          </a:p>
          <a:p>
            <a:pPr marL="0" indent="0">
              <a:spcBef>
                <a:spcPts val="0"/>
              </a:spcBef>
              <a:buFont typeface="Wingdings" panose="05000000000000000000" pitchFamily="2" charset="2"/>
              <a:buNone/>
            </a:pPr>
            <a:r>
              <a:rPr lang="en-GB" sz="2400" dirty="0" smtClean="0">
                <a:solidFill>
                  <a:srgbClr val="010000"/>
                </a:solidFill>
              </a:rPr>
              <a:t>            {</a:t>
            </a:r>
          </a:p>
          <a:p>
            <a:pPr marL="0" indent="0">
              <a:spcBef>
                <a:spcPts val="0"/>
              </a:spcBef>
              <a:buFont typeface="Wingdings" panose="05000000000000000000" pitchFamily="2" charset="2"/>
              <a:buNone/>
            </a:pPr>
            <a:r>
              <a:rPr lang="en-GB" sz="2400" dirty="0" smtClean="0">
                <a:solidFill>
                  <a:srgbClr val="010000"/>
                </a:solidFill>
              </a:rPr>
              <a:t>             	</a:t>
            </a:r>
            <a:r>
              <a:rPr lang="en-GB" sz="2400" dirty="0" smtClean="0">
                <a:solidFill>
                  <a:srgbClr val="00B050"/>
                </a:solidFill>
              </a:rPr>
              <a:t>//Code for Scheduling Logic Goes Here</a:t>
            </a:r>
          </a:p>
          <a:p>
            <a:pPr marL="0" indent="0">
              <a:spcBef>
                <a:spcPts val="0"/>
              </a:spcBef>
              <a:buFont typeface="Wingdings" panose="05000000000000000000" pitchFamily="2" charset="2"/>
              <a:buNone/>
            </a:pPr>
            <a:endParaRPr lang="en-GB" sz="2400" dirty="0" smtClean="0">
              <a:solidFill>
                <a:srgbClr val="00B050"/>
              </a:solidFill>
            </a:endParaRPr>
          </a:p>
          <a:p>
            <a:pPr marL="0" indent="0">
              <a:spcBef>
                <a:spcPts val="0"/>
              </a:spcBef>
              <a:buFont typeface="Wingdings" panose="05000000000000000000" pitchFamily="2" charset="2"/>
              <a:buNone/>
            </a:pPr>
            <a:endParaRPr lang="en-GB" sz="2400" dirty="0" smtClean="0">
              <a:solidFill>
                <a:srgbClr val="00B050"/>
              </a:solidFill>
            </a:endParaRPr>
          </a:p>
          <a:p>
            <a:pPr marL="0" indent="0">
              <a:spcBef>
                <a:spcPts val="0"/>
              </a:spcBef>
              <a:buFont typeface="Wingdings" panose="05000000000000000000" pitchFamily="2" charset="2"/>
              <a:buNone/>
            </a:pPr>
            <a:r>
              <a:rPr lang="en-GB" dirty="0" smtClean="0">
                <a:solidFill>
                  <a:srgbClr val="010000"/>
                </a:solidFill>
              </a:rPr>
              <a:t>		</a:t>
            </a:r>
            <a:r>
              <a:rPr lang="en-GB" dirty="0" err="1" smtClean="0">
                <a:solidFill>
                  <a:srgbClr val="010000"/>
                </a:solidFill>
              </a:rPr>
              <a:t>EventParameters</a:t>
            </a:r>
            <a:r>
              <a:rPr lang="en-GB" dirty="0" smtClean="0">
                <a:solidFill>
                  <a:srgbClr val="010000"/>
                </a:solidFill>
              </a:rPr>
              <a:t>=</a:t>
            </a:r>
            <a:r>
              <a:rPr lang="en-GB" dirty="0" err="1" smtClean="0">
                <a:solidFill>
                  <a:srgbClr val="010000"/>
                </a:solidFill>
              </a:rPr>
              <a:t>planningBoard.NextEvent</a:t>
            </a:r>
            <a:r>
              <a:rPr lang="en-GB" dirty="0" smtClean="0">
                <a:solidFill>
                  <a:srgbClr val="010000"/>
                </a:solidFill>
              </a:rPr>
              <a:t>();</a:t>
            </a:r>
          </a:p>
          <a:p>
            <a:pPr marL="0" indent="0">
              <a:spcBef>
                <a:spcPts val="0"/>
              </a:spcBef>
              <a:buFont typeface="Wingdings" panose="05000000000000000000" pitchFamily="2" charset="2"/>
              <a:buNone/>
            </a:pPr>
            <a:r>
              <a:rPr lang="en-GB" dirty="0" smtClean="0">
                <a:solidFill>
                  <a:srgbClr val="010000"/>
                </a:solidFill>
              </a:rPr>
              <a:t>               </a:t>
            </a:r>
            <a:r>
              <a:rPr lang="en-GB" sz="2400" dirty="0" smtClean="0">
                <a:solidFill>
                  <a:srgbClr val="010000"/>
                </a:solidFill>
              </a:rPr>
              <a:t>}</a:t>
            </a:r>
          </a:p>
          <a:p>
            <a:pPr marL="0" indent="0">
              <a:spcBef>
                <a:spcPts val="0"/>
              </a:spcBef>
              <a:buFont typeface="Wingdings" panose="05000000000000000000" pitchFamily="2" charset="2"/>
              <a:buNone/>
            </a:pPr>
            <a:endParaRPr lang="en-GB" dirty="0"/>
          </a:p>
        </p:txBody>
      </p:sp>
      <p:sp>
        <p:nvSpPr>
          <p:cNvPr id="4"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 Flow Chart</a:t>
            </a:r>
            <a:endParaRPr lang="en-GB" sz="2400" dirty="0"/>
          </a:p>
        </p:txBody>
      </p:sp>
      <p:sp>
        <p:nvSpPr>
          <p:cNvPr id="6" name="Title 4"/>
          <p:cNvSpPr txBox="1">
            <a:spLocks/>
          </p:cNvSpPr>
          <p:nvPr/>
        </p:nvSpPr>
        <p:spPr>
          <a:xfrm>
            <a:off x="822960" y="599727"/>
            <a:ext cx="8321039"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smtClean="0"/>
              <a:t>Event Based Scheduling APS Rules</a:t>
            </a:r>
            <a:endParaRPr lang="en-GB" dirty="0"/>
          </a:p>
        </p:txBody>
      </p:sp>
    </p:spTree>
    <p:extLst>
      <p:ext uri="{BB962C8B-B14F-4D97-AF65-F5344CB8AC3E}">
        <p14:creationId xmlns:p14="http://schemas.microsoft.com/office/powerpoint/2010/main" val="269730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762872" y="599727"/>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4"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 Flow Chart</a:t>
            </a:r>
            <a:endParaRPr lang="en-GB" sz="2400" dirty="0"/>
          </a:p>
        </p:txBody>
      </p:sp>
      <p:sp>
        <p:nvSpPr>
          <p:cNvPr id="5" name="Content Placeholder 2"/>
          <p:cNvSpPr txBox="1">
            <a:spLocks/>
          </p:cNvSpPr>
          <p:nvPr/>
        </p:nvSpPr>
        <p:spPr>
          <a:xfrm>
            <a:off x="0" y="1484784"/>
            <a:ext cx="9153556" cy="4954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startAt="2"/>
            </a:pPr>
            <a:r>
              <a:rPr lang="en-GB" sz="2800" b="1" dirty="0" smtClean="0"/>
              <a:t>Set Up A Loop for Each </a:t>
            </a:r>
            <a:r>
              <a:rPr lang="en-GB" sz="2800" b="1" dirty="0"/>
              <a:t>R</a:t>
            </a:r>
            <a:r>
              <a:rPr lang="en-GB" sz="2800" b="1" dirty="0" smtClean="0"/>
              <a:t>esource:</a:t>
            </a:r>
          </a:p>
          <a:p>
            <a:pPr marL="0" lvl="0" indent="0">
              <a:spcBef>
                <a:spcPts val="0"/>
              </a:spcBef>
              <a:buNone/>
            </a:pPr>
            <a:endParaRPr lang="en-GB" sz="3600" dirty="0">
              <a:solidFill>
                <a:srgbClr val="010000"/>
              </a:solidFill>
            </a:endParaRPr>
          </a:p>
          <a:p>
            <a:pPr marL="0" lvl="0" indent="0">
              <a:spcBef>
                <a:spcPts val="0"/>
              </a:spcBef>
              <a:buNone/>
            </a:pPr>
            <a:r>
              <a:rPr lang="en-GB" sz="2000" dirty="0" smtClean="0">
                <a:solidFill>
                  <a:srgbClr val="0000FF"/>
                </a:solidFill>
              </a:rPr>
              <a:t>for</a:t>
            </a:r>
            <a:r>
              <a:rPr lang="en-GB" sz="2000" dirty="0" smtClean="0">
                <a:solidFill>
                  <a:srgbClr val="010000"/>
                </a:solidFill>
              </a:rPr>
              <a:t> </a:t>
            </a:r>
            <a:r>
              <a:rPr lang="en-GB" sz="2000" dirty="0">
                <a:solidFill>
                  <a:srgbClr val="010000"/>
                </a:solidFill>
              </a:rPr>
              <a:t>(</a:t>
            </a:r>
            <a:r>
              <a:rPr lang="en-GB" sz="2000" dirty="0">
                <a:solidFill>
                  <a:srgbClr val="0000FF"/>
                </a:solidFill>
              </a:rPr>
              <a:t>int</a:t>
            </a:r>
            <a:r>
              <a:rPr lang="en-GB" sz="2000" dirty="0">
                <a:solidFill>
                  <a:srgbClr val="010000"/>
                </a:solidFill>
              </a:rPr>
              <a:t> </a:t>
            </a:r>
            <a:r>
              <a:rPr lang="en-GB" sz="2000" dirty="0" err="1" smtClean="0">
                <a:solidFill>
                  <a:srgbClr val="010000"/>
                </a:solidFill>
              </a:rPr>
              <a:t>ResRec</a:t>
            </a:r>
            <a:r>
              <a:rPr lang="en-GB" sz="2000" dirty="0" smtClean="0">
                <a:solidFill>
                  <a:srgbClr val="010000"/>
                </a:solidFill>
              </a:rPr>
              <a:t> </a:t>
            </a:r>
            <a:r>
              <a:rPr lang="en-GB" sz="2000" dirty="0">
                <a:solidFill>
                  <a:srgbClr val="010000"/>
                </a:solidFill>
              </a:rPr>
              <a:t>= 1; </a:t>
            </a:r>
            <a:r>
              <a:rPr lang="en-GB" sz="2000" dirty="0" err="1" smtClean="0">
                <a:solidFill>
                  <a:srgbClr val="010000"/>
                </a:solidFill>
              </a:rPr>
              <a:t>ResRec</a:t>
            </a:r>
            <a:r>
              <a:rPr lang="en-GB" sz="2000" dirty="0" smtClean="0">
                <a:solidFill>
                  <a:srgbClr val="010000"/>
                </a:solidFill>
              </a:rPr>
              <a:t> &lt;= </a:t>
            </a:r>
            <a:r>
              <a:rPr lang="en-GB" sz="2000" dirty="0" err="1">
                <a:solidFill>
                  <a:srgbClr val="010000"/>
                </a:solidFill>
              </a:rPr>
              <a:t>preactor.RecordCount</a:t>
            </a:r>
            <a:r>
              <a:rPr lang="en-GB" sz="2000" dirty="0">
                <a:solidFill>
                  <a:srgbClr val="010000"/>
                </a:solidFill>
              </a:rPr>
              <a:t>(</a:t>
            </a:r>
            <a:r>
              <a:rPr lang="en-GB" sz="2000" dirty="0">
                <a:solidFill>
                  <a:srgbClr val="A31515"/>
                </a:solidFill>
              </a:rPr>
              <a:t>"Resources"</a:t>
            </a:r>
            <a:r>
              <a:rPr lang="en-GB" sz="2000" dirty="0">
                <a:solidFill>
                  <a:srgbClr val="010000"/>
                </a:solidFill>
              </a:rPr>
              <a:t>); </a:t>
            </a:r>
            <a:r>
              <a:rPr lang="en-GB" sz="2000" dirty="0" smtClean="0">
                <a:solidFill>
                  <a:srgbClr val="010000"/>
                </a:solidFill>
              </a:rPr>
              <a:t>	</a:t>
            </a:r>
            <a:r>
              <a:rPr lang="en-GB" sz="2000" dirty="0" err="1" smtClean="0">
                <a:solidFill>
                  <a:srgbClr val="010000"/>
                </a:solidFill>
              </a:rPr>
              <a:t>ResRec</a:t>
            </a:r>
            <a:r>
              <a:rPr lang="en-GB" sz="2000" dirty="0" smtClean="0">
                <a:solidFill>
                  <a:srgbClr val="010000"/>
                </a:solidFill>
              </a:rPr>
              <a:t>++)</a:t>
            </a:r>
            <a:endParaRPr lang="en-GB" sz="2000" dirty="0">
              <a:solidFill>
                <a:srgbClr val="010000"/>
              </a:solidFill>
            </a:endParaRPr>
          </a:p>
          <a:p>
            <a:pPr marL="0" lvl="0" indent="0">
              <a:spcBef>
                <a:spcPts val="0"/>
              </a:spcBef>
              <a:buNone/>
            </a:pPr>
            <a:r>
              <a:rPr lang="en-GB" sz="2000" dirty="0" smtClean="0">
                <a:solidFill>
                  <a:srgbClr val="010000"/>
                </a:solidFill>
              </a:rPr>
              <a:t>	 {</a:t>
            </a:r>
          </a:p>
          <a:p>
            <a:pPr marL="0" lvl="0" indent="0">
              <a:spcBef>
                <a:spcPts val="0"/>
              </a:spcBef>
              <a:buNone/>
            </a:pPr>
            <a:r>
              <a:rPr lang="en-GB" sz="2000" dirty="0" smtClean="0">
                <a:solidFill>
                  <a:srgbClr val="010000"/>
                </a:solidFill>
              </a:rPr>
              <a:t>		</a:t>
            </a:r>
            <a:r>
              <a:rPr lang="en-GB" sz="2400" dirty="0" smtClean="0">
                <a:solidFill>
                  <a:srgbClr val="00B050"/>
                </a:solidFill>
              </a:rPr>
              <a:t>//Code to deal with each resource affected by this 	</a:t>
            </a:r>
            <a:r>
              <a:rPr lang="en-GB" sz="2400" dirty="0">
                <a:solidFill>
                  <a:srgbClr val="00B050"/>
                </a:solidFill>
              </a:rPr>
              <a:t> </a:t>
            </a:r>
            <a:r>
              <a:rPr lang="en-GB" sz="2400" dirty="0" smtClean="0">
                <a:solidFill>
                  <a:srgbClr val="00B050"/>
                </a:solidFill>
              </a:rPr>
              <a:t>          //Event Type goes here</a:t>
            </a:r>
          </a:p>
          <a:p>
            <a:pPr marL="0" lvl="0" indent="0">
              <a:spcBef>
                <a:spcPts val="0"/>
              </a:spcBef>
              <a:buNone/>
            </a:pPr>
            <a:r>
              <a:rPr lang="en-GB" sz="2000" dirty="0" smtClean="0">
                <a:solidFill>
                  <a:srgbClr val="010000"/>
                </a:solidFill>
              </a:rPr>
              <a:t>	 }</a:t>
            </a:r>
          </a:p>
          <a:p>
            <a:pPr marL="0" lvl="0" indent="0">
              <a:spcBef>
                <a:spcPts val="0"/>
              </a:spcBef>
              <a:buNone/>
            </a:pPr>
            <a:endParaRPr lang="en-GB" sz="2800" dirty="0">
              <a:solidFill>
                <a:srgbClr val="010000"/>
              </a:solidFill>
            </a:endParaRPr>
          </a:p>
          <a:p>
            <a:pPr marL="742950" indent="-742950">
              <a:spcBef>
                <a:spcPts val="0"/>
              </a:spcBef>
              <a:buFont typeface="+mj-lt"/>
              <a:buAutoNum type="arabicPeriod" startAt="3"/>
            </a:pPr>
            <a:r>
              <a:rPr lang="en-GB" sz="2800" b="1" dirty="0" smtClean="0"/>
              <a:t>Is Resource Free At Event Time:</a:t>
            </a:r>
          </a:p>
          <a:p>
            <a:pPr marL="0" lvl="0" indent="0">
              <a:spcBef>
                <a:spcPts val="0"/>
              </a:spcBef>
              <a:buNone/>
            </a:pPr>
            <a:endParaRPr lang="en-GB" sz="1400" dirty="0" smtClean="0">
              <a:solidFill>
                <a:srgbClr val="0000FF"/>
              </a:solidFill>
            </a:endParaRPr>
          </a:p>
          <a:p>
            <a:pPr marL="0" lvl="0" indent="0">
              <a:spcBef>
                <a:spcPts val="0"/>
              </a:spcBef>
              <a:buNone/>
            </a:pPr>
            <a:r>
              <a:rPr lang="en-GB" sz="2000" dirty="0" smtClean="0">
                <a:solidFill>
                  <a:srgbClr val="0000FF"/>
                </a:solidFill>
              </a:rPr>
              <a:t>bool</a:t>
            </a:r>
            <a:r>
              <a:rPr lang="en-GB" sz="2000" dirty="0" smtClean="0">
                <a:solidFill>
                  <a:srgbClr val="010000"/>
                </a:solidFill>
              </a:rPr>
              <a:t> </a:t>
            </a:r>
            <a:r>
              <a:rPr lang="en-GB" sz="2000" dirty="0" err="1" smtClean="0">
                <a:solidFill>
                  <a:srgbClr val="010000"/>
                </a:solidFill>
              </a:rPr>
              <a:t>ResFree</a:t>
            </a:r>
            <a:r>
              <a:rPr lang="en-GB" sz="2000" dirty="0" smtClean="0">
                <a:solidFill>
                  <a:srgbClr val="010000"/>
                </a:solidFill>
              </a:rPr>
              <a:t>=</a:t>
            </a:r>
            <a:r>
              <a:rPr lang="en-GB" sz="2000" dirty="0" err="1" smtClean="0">
                <a:solidFill>
                  <a:srgbClr val="010000"/>
                </a:solidFill>
              </a:rPr>
              <a:t>planningBoard.IsResourceFree</a:t>
            </a:r>
            <a:r>
              <a:rPr lang="en-GB" sz="2000" dirty="0" smtClean="0">
                <a:solidFill>
                  <a:srgbClr val="010000"/>
                </a:solidFill>
              </a:rPr>
              <a:t>(</a:t>
            </a:r>
            <a:r>
              <a:rPr lang="en-GB" sz="2000" dirty="0" err="1" smtClean="0">
                <a:solidFill>
                  <a:srgbClr val="010000"/>
                </a:solidFill>
              </a:rPr>
              <a:t>ResRec,TestEventTime</a:t>
            </a:r>
            <a:r>
              <a:rPr lang="en-GB" sz="2000" dirty="0">
                <a:solidFill>
                  <a:srgbClr val="010000"/>
                </a:solidFill>
              </a:rPr>
              <a:t>);</a:t>
            </a:r>
          </a:p>
          <a:p>
            <a:pPr marL="0" indent="0">
              <a:spcBef>
                <a:spcPts val="0"/>
              </a:spcBef>
              <a:buFont typeface="Arial" pitchFamily="34" charset="0"/>
              <a:buNone/>
            </a:pPr>
            <a:endParaRPr lang="en-GB" sz="4000" dirty="0"/>
          </a:p>
        </p:txBody>
      </p:sp>
    </p:spTree>
    <p:extLst>
      <p:ext uri="{BB962C8B-B14F-4D97-AF65-F5344CB8AC3E}">
        <p14:creationId xmlns:p14="http://schemas.microsoft.com/office/powerpoint/2010/main" val="19827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txBox="1">
            <a:spLocks/>
          </p:cNvSpPr>
          <p:nvPr/>
        </p:nvSpPr>
        <p:spPr>
          <a:xfrm>
            <a:off x="762872" y="599727"/>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4"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 Flow Chart</a:t>
            </a:r>
            <a:endParaRPr lang="en-GB" sz="2400" dirty="0"/>
          </a:p>
        </p:txBody>
      </p:sp>
      <p:sp>
        <p:nvSpPr>
          <p:cNvPr id="6" name="Content Placeholder 2"/>
          <p:cNvSpPr txBox="1">
            <a:spLocks/>
          </p:cNvSpPr>
          <p:nvPr/>
        </p:nvSpPr>
        <p:spPr>
          <a:xfrm>
            <a:off x="0" y="1484784"/>
            <a:ext cx="9153556" cy="4954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startAt="4"/>
            </a:pPr>
            <a:r>
              <a:rPr lang="en-GB" sz="2800" b="1" dirty="0" smtClean="0"/>
              <a:t>Getting Resource’s Queue Name:</a:t>
            </a:r>
          </a:p>
          <a:p>
            <a:pPr marL="0" lvl="0" indent="0">
              <a:spcBef>
                <a:spcPts val="0"/>
              </a:spcBef>
              <a:buNone/>
            </a:pPr>
            <a:endParaRPr lang="en-GB" sz="1400" dirty="0">
              <a:solidFill>
                <a:srgbClr val="0000FF"/>
              </a:solidFill>
            </a:endParaRPr>
          </a:p>
          <a:p>
            <a:pPr marL="0" lvl="0" indent="0">
              <a:spcBef>
                <a:spcPts val="0"/>
              </a:spcBef>
              <a:buNone/>
            </a:pPr>
            <a:r>
              <a:rPr lang="en-GB" sz="1400" dirty="0" smtClean="0">
                <a:solidFill>
                  <a:srgbClr val="0000FF"/>
                </a:solidFill>
              </a:rPr>
              <a:t>	</a:t>
            </a:r>
            <a:r>
              <a:rPr lang="en-GB" sz="2000" dirty="0" smtClean="0">
                <a:solidFill>
                  <a:srgbClr val="0000FF"/>
                </a:solidFill>
              </a:rPr>
              <a:t>var </a:t>
            </a:r>
            <a:r>
              <a:rPr lang="en-GB" sz="2000" dirty="0" err="1" smtClean="0">
                <a:solidFill>
                  <a:srgbClr val="010000"/>
                </a:solidFill>
              </a:rPr>
              <a:t>QName</a:t>
            </a:r>
            <a:r>
              <a:rPr lang="en-GB" sz="2000" dirty="0" smtClean="0">
                <a:solidFill>
                  <a:srgbClr val="010000"/>
                </a:solidFill>
              </a:rPr>
              <a:t> </a:t>
            </a:r>
            <a:r>
              <a:rPr lang="en-GB" sz="2000" dirty="0">
                <a:solidFill>
                  <a:srgbClr val="010000"/>
                </a:solidFill>
              </a:rPr>
              <a:t>= </a:t>
            </a:r>
            <a:r>
              <a:rPr lang="en-GB" sz="2000" dirty="0" err="1" smtClean="0">
                <a:solidFill>
                  <a:srgbClr val="010000"/>
                </a:solidFill>
              </a:rPr>
              <a:t>PlanningBoard.GetResourceQueueName</a:t>
            </a:r>
            <a:r>
              <a:rPr lang="en-GB" sz="2000" dirty="0" smtClean="0">
                <a:solidFill>
                  <a:srgbClr val="010000"/>
                </a:solidFill>
              </a:rPr>
              <a:t>(</a:t>
            </a:r>
            <a:r>
              <a:rPr lang="en-GB" sz="2000" dirty="0" err="1" smtClean="0">
                <a:solidFill>
                  <a:srgbClr val="010000"/>
                </a:solidFill>
              </a:rPr>
              <a:t>ResRec</a:t>
            </a:r>
            <a:r>
              <a:rPr lang="en-GB" sz="2000" dirty="0" smtClean="0">
                <a:solidFill>
                  <a:srgbClr val="010000"/>
                </a:solidFill>
              </a:rPr>
              <a:t>);</a:t>
            </a:r>
            <a:endParaRPr lang="en-GB" sz="2000" dirty="0">
              <a:solidFill>
                <a:srgbClr val="010000"/>
              </a:solidFill>
            </a:endParaRPr>
          </a:p>
          <a:p>
            <a:pPr marL="0" lvl="0" indent="0">
              <a:spcBef>
                <a:spcPts val="0"/>
              </a:spcBef>
              <a:buNone/>
            </a:pPr>
            <a:r>
              <a:rPr lang="en-GB" sz="1400" dirty="0" smtClean="0">
                <a:solidFill>
                  <a:srgbClr val="010000"/>
                </a:solidFill>
              </a:rPr>
              <a:t>                    </a:t>
            </a:r>
            <a:endParaRPr lang="en-GB" sz="1400" dirty="0">
              <a:solidFill>
                <a:srgbClr val="010000"/>
              </a:solidFill>
            </a:endParaRPr>
          </a:p>
          <a:p>
            <a:pPr marL="0" indent="0">
              <a:buNone/>
            </a:pPr>
            <a:r>
              <a:rPr lang="en-GB" sz="4000" dirty="0" smtClean="0">
                <a:solidFill>
                  <a:srgbClr val="00B050"/>
                </a:solidFill>
              </a:rPr>
              <a:t>       // </a:t>
            </a:r>
            <a:r>
              <a:rPr lang="en-GB" sz="2800" dirty="0" smtClean="0">
                <a:solidFill>
                  <a:srgbClr val="00B050"/>
                </a:solidFill>
              </a:rPr>
              <a:t>Check the Queue For </a:t>
            </a:r>
            <a:r>
              <a:rPr lang="en-GB" sz="2800" dirty="0">
                <a:solidFill>
                  <a:srgbClr val="00B050"/>
                </a:solidFill>
              </a:rPr>
              <a:t>E</a:t>
            </a:r>
            <a:r>
              <a:rPr lang="en-GB" sz="2800" dirty="0" smtClean="0">
                <a:solidFill>
                  <a:srgbClr val="00B050"/>
                </a:solidFill>
              </a:rPr>
              <a:t>ligible Jobs:</a:t>
            </a:r>
            <a:endParaRPr lang="en-GB" sz="2800" dirty="0">
              <a:solidFill>
                <a:srgbClr val="00B050"/>
              </a:solidFill>
            </a:endParaRPr>
          </a:p>
          <a:p>
            <a:pPr marL="0" lvl="0" indent="0">
              <a:spcBef>
                <a:spcPts val="0"/>
              </a:spcBef>
              <a:buNone/>
            </a:pPr>
            <a:r>
              <a:rPr lang="en-GB" sz="1800" dirty="0" smtClean="0">
                <a:solidFill>
                  <a:srgbClr val="0000FF"/>
                </a:solidFill>
              </a:rPr>
              <a:t>	</a:t>
            </a:r>
            <a:r>
              <a:rPr lang="en-GB" sz="1800" dirty="0" err="1" smtClean="0">
                <a:solidFill>
                  <a:srgbClr val="0000FF"/>
                </a:solidFill>
              </a:rPr>
              <a:t>int</a:t>
            </a:r>
            <a:r>
              <a:rPr lang="en-GB" sz="1800" dirty="0" smtClean="0">
                <a:solidFill>
                  <a:srgbClr val="010000"/>
                </a:solidFill>
              </a:rPr>
              <a:t> </a:t>
            </a:r>
            <a:r>
              <a:rPr lang="en-GB" sz="1800" dirty="0" err="1">
                <a:solidFill>
                  <a:srgbClr val="010000"/>
                </a:solidFill>
              </a:rPr>
              <a:t>OpRecord</a:t>
            </a:r>
            <a:r>
              <a:rPr lang="en-GB" sz="1800" dirty="0">
                <a:solidFill>
                  <a:srgbClr val="010000"/>
                </a:solidFill>
              </a:rPr>
              <a:t>=0;</a:t>
            </a:r>
          </a:p>
          <a:p>
            <a:pPr marL="0" lvl="0" indent="0">
              <a:spcBef>
                <a:spcPts val="0"/>
              </a:spcBef>
              <a:buNone/>
            </a:pPr>
            <a:r>
              <a:rPr lang="en-GB" sz="1800" dirty="0" smtClean="0">
                <a:solidFill>
                  <a:srgbClr val="0000FF"/>
                </a:solidFill>
              </a:rPr>
              <a:t>	</a:t>
            </a:r>
            <a:r>
              <a:rPr lang="en-GB" sz="1800" dirty="0" err="1" smtClean="0">
                <a:solidFill>
                  <a:srgbClr val="0000FF"/>
                </a:solidFill>
              </a:rPr>
              <a:t>int</a:t>
            </a:r>
            <a:r>
              <a:rPr lang="en-GB" sz="1800" dirty="0" smtClean="0">
                <a:solidFill>
                  <a:srgbClr val="010000"/>
                </a:solidFill>
              </a:rPr>
              <a:t> </a:t>
            </a:r>
            <a:r>
              <a:rPr lang="en-GB" sz="1800" dirty="0" err="1">
                <a:solidFill>
                  <a:srgbClr val="010000"/>
                </a:solidFill>
              </a:rPr>
              <a:t>CurrentRank</a:t>
            </a:r>
            <a:r>
              <a:rPr lang="en-GB" sz="1800" dirty="0">
                <a:solidFill>
                  <a:srgbClr val="010000"/>
                </a:solidFill>
              </a:rPr>
              <a:t> = 1;</a:t>
            </a:r>
          </a:p>
          <a:p>
            <a:pPr marL="0" lvl="0" indent="0">
              <a:spcBef>
                <a:spcPts val="0"/>
              </a:spcBef>
              <a:buNone/>
            </a:pPr>
            <a:endParaRPr lang="en-GB" sz="1800" dirty="0" smtClean="0">
              <a:solidFill>
                <a:srgbClr val="0000FF"/>
              </a:solidFill>
            </a:endParaRPr>
          </a:p>
          <a:p>
            <a:pPr marL="0" lvl="0" indent="0">
              <a:spcBef>
                <a:spcPts val="0"/>
              </a:spcBef>
              <a:buNone/>
            </a:pPr>
            <a:r>
              <a:rPr lang="en-GB" sz="1800" dirty="0" smtClean="0">
                <a:solidFill>
                  <a:srgbClr val="0000FF"/>
                </a:solidFill>
              </a:rPr>
              <a:t>	while</a:t>
            </a:r>
            <a:r>
              <a:rPr lang="en-GB" sz="1800" dirty="0" smtClean="0">
                <a:solidFill>
                  <a:srgbClr val="010000"/>
                </a:solidFill>
              </a:rPr>
              <a:t> </a:t>
            </a:r>
            <a:r>
              <a:rPr lang="en-GB" sz="1800" dirty="0">
                <a:solidFill>
                  <a:srgbClr val="010000"/>
                </a:solidFill>
              </a:rPr>
              <a:t>(</a:t>
            </a:r>
            <a:r>
              <a:rPr lang="en-GB" sz="1800" dirty="0" err="1">
                <a:solidFill>
                  <a:srgbClr val="010000"/>
                </a:solidFill>
              </a:rPr>
              <a:t>planningBoard.GetOperationInQueue</a:t>
            </a:r>
            <a:r>
              <a:rPr lang="en-GB" sz="1800" dirty="0">
                <a:solidFill>
                  <a:srgbClr val="010000"/>
                </a:solidFill>
              </a:rPr>
              <a:t>(</a:t>
            </a:r>
            <a:r>
              <a:rPr lang="en-GB" sz="1800" dirty="0" err="1">
                <a:solidFill>
                  <a:srgbClr val="010000"/>
                </a:solidFill>
              </a:rPr>
              <a:t>QName</a:t>
            </a:r>
            <a:r>
              <a:rPr lang="en-GB" sz="1800" dirty="0">
                <a:solidFill>
                  <a:srgbClr val="010000"/>
                </a:solidFill>
              </a:rPr>
              <a:t>, </a:t>
            </a:r>
            <a:r>
              <a:rPr lang="en-GB" sz="1800" dirty="0" err="1">
                <a:solidFill>
                  <a:srgbClr val="010000"/>
                </a:solidFill>
              </a:rPr>
              <a:t>CurrentRank</a:t>
            </a:r>
            <a:r>
              <a:rPr lang="en-GB" sz="1800" dirty="0">
                <a:solidFill>
                  <a:srgbClr val="010000"/>
                </a:solidFill>
              </a:rPr>
              <a:t>, </a:t>
            </a:r>
            <a:endParaRPr lang="en-GB" sz="1800" dirty="0" smtClean="0">
              <a:solidFill>
                <a:srgbClr val="010000"/>
              </a:solidFill>
            </a:endParaRPr>
          </a:p>
          <a:p>
            <a:pPr marL="0" lvl="0" indent="0">
              <a:spcBef>
                <a:spcPts val="0"/>
              </a:spcBef>
              <a:buNone/>
            </a:pPr>
            <a:r>
              <a:rPr lang="en-GB" sz="1800" dirty="0" smtClean="0">
                <a:solidFill>
                  <a:srgbClr val="0000FF"/>
                </a:solidFill>
              </a:rPr>
              <a:t>		Ref </a:t>
            </a:r>
            <a:r>
              <a:rPr lang="en-GB" sz="1800" dirty="0" err="1" smtClean="0">
                <a:solidFill>
                  <a:srgbClr val="010000"/>
                </a:solidFill>
              </a:rPr>
              <a:t>OpRecord</a:t>
            </a:r>
            <a:r>
              <a:rPr lang="en-GB" sz="1800" dirty="0">
                <a:solidFill>
                  <a:srgbClr val="010000"/>
                </a:solidFill>
              </a:rPr>
              <a:t>)&amp;&amp;</a:t>
            </a:r>
            <a:r>
              <a:rPr lang="en-GB" sz="1800" dirty="0" err="1">
                <a:solidFill>
                  <a:srgbClr val="010000"/>
                </a:solidFill>
              </a:rPr>
              <a:t>ResourceFree</a:t>
            </a:r>
            <a:r>
              <a:rPr lang="en-GB" sz="1800" dirty="0">
                <a:solidFill>
                  <a:srgbClr val="010000"/>
                </a:solidFill>
              </a:rPr>
              <a:t>)</a:t>
            </a:r>
          </a:p>
          <a:p>
            <a:pPr marL="0" lvl="0" indent="0">
              <a:spcBef>
                <a:spcPts val="0"/>
              </a:spcBef>
              <a:buNone/>
            </a:pPr>
            <a:r>
              <a:rPr lang="en-GB" sz="1800" dirty="0">
                <a:solidFill>
                  <a:srgbClr val="010000"/>
                </a:solidFill>
              </a:rPr>
              <a:t>                  </a:t>
            </a:r>
            <a:r>
              <a:rPr lang="en-GB" sz="1800" dirty="0" smtClean="0">
                <a:solidFill>
                  <a:srgbClr val="010000"/>
                </a:solidFill>
              </a:rPr>
              <a:t>	{</a:t>
            </a:r>
          </a:p>
          <a:p>
            <a:pPr marL="0" lvl="0" indent="0">
              <a:spcBef>
                <a:spcPts val="0"/>
              </a:spcBef>
              <a:buNone/>
            </a:pPr>
            <a:r>
              <a:rPr lang="en-GB" sz="1800" dirty="0" smtClean="0">
                <a:solidFill>
                  <a:srgbClr val="010000"/>
                </a:solidFill>
              </a:rPr>
              <a:t>	</a:t>
            </a:r>
            <a:r>
              <a:rPr lang="en-GB" sz="1800" dirty="0">
                <a:solidFill>
                  <a:srgbClr val="010000"/>
                </a:solidFill>
              </a:rPr>
              <a:t>	</a:t>
            </a:r>
            <a:r>
              <a:rPr lang="en-GB" sz="1800" dirty="0" smtClean="0">
                <a:solidFill>
                  <a:srgbClr val="010000"/>
                </a:solidFill>
              </a:rPr>
              <a:t>       </a:t>
            </a:r>
            <a:r>
              <a:rPr lang="en-GB" sz="2400" dirty="0" smtClean="0">
                <a:solidFill>
                  <a:srgbClr val="00B050"/>
                </a:solidFill>
              </a:rPr>
              <a:t>//Code for schedule each job goes here</a:t>
            </a:r>
          </a:p>
          <a:p>
            <a:pPr marL="0" lvl="0" indent="0">
              <a:spcBef>
                <a:spcPts val="0"/>
              </a:spcBef>
              <a:buNone/>
            </a:pPr>
            <a:r>
              <a:rPr lang="en-GB" sz="1800" dirty="0">
                <a:solidFill>
                  <a:srgbClr val="010000"/>
                </a:solidFill>
              </a:rPr>
              <a:t>	</a:t>
            </a:r>
            <a:r>
              <a:rPr lang="en-GB" sz="1800" dirty="0" smtClean="0">
                <a:solidFill>
                  <a:srgbClr val="010000"/>
                </a:solidFill>
              </a:rPr>
              <a:t>      	}</a:t>
            </a:r>
            <a:endParaRPr lang="en-GB" sz="4800" dirty="0"/>
          </a:p>
        </p:txBody>
      </p:sp>
    </p:spTree>
    <p:extLst>
      <p:ext uri="{BB962C8B-B14F-4D97-AF65-F5344CB8AC3E}">
        <p14:creationId xmlns:p14="http://schemas.microsoft.com/office/powerpoint/2010/main" val="243145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762872" y="599727"/>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3"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 Flow Chart</a:t>
            </a:r>
            <a:endParaRPr lang="en-GB" sz="2400" dirty="0"/>
          </a:p>
        </p:txBody>
      </p:sp>
      <p:sp>
        <p:nvSpPr>
          <p:cNvPr id="4" name="Content Placeholder 2"/>
          <p:cNvSpPr txBox="1">
            <a:spLocks/>
          </p:cNvSpPr>
          <p:nvPr/>
        </p:nvSpPr>
        <p:spPr>
          <a:xfrm>
            <a:off x="-9556" y="1824956"/>
            <a:ext cx="9153556" cy="49541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2950" indent="-742950">
              <a:buFont typeface="+mj-lt"/>
              <a:buAutoNum type="arabicPeriod" startAt="5"/>
            </a:pPr>
            <a:r>
              <a:rPr lang="en-GB" sz="2800" b="1" dirty="0" smtClean="0">
                <a:solidFill>
                  <a:prstClr val="black"/>
                </a:solidFill>
              </a:rPr>
              <a:t>Check The Op. Can Start Now:</a:t>
            </a:r>
          </a:p>
          <a:p>
            <a:pPr marL="0" indent="0">
              <a:spcBef>
                <a:spcPts val="0"/>
              </a:spcBef>
              <a:buFont typeface="Arial" pitchFamily="34" charset="0"/>
              <a:buNone/>
            </a:pPr>
            <a:endParaRPr lang="en-GB" sz="1500" dirty="0">
              <a:solidFill>
                <a:srgbClr val="0000FF"/>
              </a:solidFill>
            </a:endParaRPr>
          </a:p>
          <a:p>
            <a:pPr marL="0" lvl="0" indent="0">
              <a:spcBef>
                <a:spcPts val="0"/>
              </a:spcBef>
              <a:buNone/>
            </a:pPr>
            <a:r>
              <a:rPr lang="en-GB" sz="1500" dirty="0" smtClean="0">
                <a:solidFill>
                  <a:srgbClr val="0000FF"/>
                </a:solidFill>
              </a:rPr>
              <a:t>	</a:t>
            </a:r>
            <a:r>
              <a:rPr lang="en-GB" sz="1500" dirty="0">
                <a:solidFill>
                  <a:srgbClr val="0000FF"/>
                </a:solidFill>
              </a:rPr>
              <a:t>var</a:t>
            </a:r>
            <a:r>
              <a:rPr lang="en-GB" sz="1500" dirty="0">
                <a:solidFill>
                  <a:srgbClr val="010000"/>
                </a:solidFill>
              </a:rPr>
              <a:t> </a:t>
            </a:r>
            <a:r>
              <a:rPr lang="en-GB" sz="1500" dirty="0" err="1">
                <a:solidFill>
                  <a:srgbClr val="010000"/>
                </a:solidFill>
              </a:rPr>
              <a:t>TestOpResults</a:t>
            </a:r>
            <a:r>
              <a:rPr lang="en-GB" sz="1500" dirty="0">
                <a:solidFill>
                  <a:srgbClr val="010000"/>
                </a:solidFill>
              </a:rPr>
              <a:t> = </a:t>
            </a:r>
            <a:r>
              <a:rPr lang="en-GB" sz="1500" dirty="0" err="1">
                <a:solidFill>
                  <a:srgbClr val="010000"/>
                </a:solidFill>
              </a:rPr>
              <a:t>planningBoard.TestOperationOnResource</a:t>
            </a:r>
            <a:r>
              <a:rPr lang="en-GB" sz="1500" dirty="0">
                <a:solidFill>
                  <a:srgbClr val="010000"/>
                </a:solidFill>
              </a:rPr>
              <a:t>(</a:t>
            </a:r>
            <a:r>
              <a:rPr lang="en-GB" sz="1500" dirty="0" err="1">
                <a:solidFill>
                  <a:srgbClr val="010000"/>
                </a:solidFill>
              </a:rPr>
              <a:t>OpRecord</a:t>
            </a:r>
            <a:r>
              <a:rPr lang="en-GB" sz="1500" dirty="0">
                <a:solidFill>
                  <a:srgbClr val="010000"/>
                </a:solidFill>
              </a:rPr>
              <a:t>, </a:t>
            </a:r>
            <a:r>
              <a:rPr lang="en-GB" sz="1500" dirty="0" err="1" smtClean="0">
                <a:solidFill>
                  <a:srgbClr val="010000"/>
                </a:solidFill>
              </a:rPr>
              <a:t>ResRec</a:t>
            </a:r>
            <a:r>
              <a:rPr lang="en-GB" sz="1500" dirty="0" smtClean="0">
                <a:solidFill>
                  <a:srgbClr val="010000"/>
                </a:solidFill>
              </a:rPr>
              <a:t>,</a:t>
            </a:r>
            <a:endParaRPr lang="en-GB" sz="1500" dirty="0">
              <a:solidFill>
                <a:srgbClr val="010000"/>
              </a:solidFill>
            </a:endParaRPr>
          </a:p>
          <a:p>
            <a:pPr marL="0" lvl="0" indent="0">
              <a:spcBef>
                <a:spcPts val="0"/>
              </a:spcBef>
              <a:buNone/>
            </a:pPr>
            <a:r>
              <a:rPr lang="en-GB" sz="1500" dirty="0">
                <a:solidFill>
                  <a:srgbClr val="010000"/>
                </a:solidFill>
              </a:rPr>
              <a:t>                            </a:t>
            </a:r>
            <a:r>
              <a:rPr lang="en-GB" sz="1500" dirty="0" err="1">
                <a:solidFill>
                  <a:srgbClr val="010000"/>
                </a:solidFill>
              </a:rPr>
              <a:t>EventParameters.Value.EventTime</a:t>
            </a:r>
            <a:r>
              <a:rPr lang="en-GB" sz="1500" dirty="0">
                <a:solidFill>
                  <a:srgbClr val="010000"/>
                </a:solidFill>
              </a:rPr>
              <a:t>);</a:t>
            </a:r>
          </a:p>
          <a:p>
            <a:pPr marL="0" lvl="0" indent="0">
              <a:spcBef>
                <a:spcPts val="0"/>
              </a:spcBef>
              <a:buNone/>
            </a:pPr>
            <a:r>
              <a:rPr lang="en-GB" sz="1500" dirty="0">
                <a:solidFill>
                  <a:srgbClr val="010000"/>
                </a:solidFill>
              </a:rPr>
              <a:t>                        </a:t>
            </a:r>
            <a:r>
              <a:rPr lang="en-GB" sz="1500" dirty="0">
                <a:solidFill>
                  <a:srgbClr val="0000FF"/>
                </a:solidFill>
              </a:rPr>
              <a:t>if</a:t>
            </a:r>
            <a:r>
              <a:rPr lang="en-GB" sz="1500" dirty="0">
                <a:solidFill>
                  <a:srgbClr val="010000"/>
                </a:solidFill>
              </a:rPr>
              <a:t> (!</a:t>
            </a:r>
            <a:r>
              <a:rPr lang="en-GB" sz="1500" dirty="0" err="1">
                <a:solidFill>
                  <a:srgbClr val="010000"/>
                </a:solidFill>
              </a:rPr>
              <a:t>TestOpResults.HasValue</a:t>
            </a:r>
            <a:r>
              <a:rPr lang="en-GB" sz="1500" dirty="0">
                <a:solidFill>
                  <a:srgbClr val="010000"/>
                </a:solidFill>
              </a:rPr>
              <a:t>)</a:t>
            </a:r>
          </a:p>
          <a:p>
            <a:pPr marL="0" lvl="0" indent="0">
              <a:spcBef>
                <a:spcPts val="0"/>
              </a:spcBef>
              <a:buNone/>
            </a:pPr>
            <a:r>
              <a:rPr lang="en-GB" sz="1500" dirty="0">
                <a:solidFill>
                  <a:srgbClr val="010000"/>
                </a:solidFill>
              </a:rPr>
              <a:t>                        {</a:t>
            </a:r>
          </a:p>
          <a:p>
            <a:pPr marL="0" lvl="0" indent="0">
              <a:spcBef>
                <a:spcPts val="0"/>
              </a:spcBef>
              <a:buNone/>
            </a:pPr>
            <a:r>
              <a:rPr lang="en-GB" sz="1500" dirty="0">
                <a:solidFill>
                  <a:srgbClr val="010000"/>
                </a:solidFill>
              </a:rPr>
              <a:t>                            </a:t>
            </a:r>
            <a:r>
              <a:rPr lang="en-GB" sz="1500" dirty="0" err="1">
                <a:solidFill>
                  <a:srgbClr val="010000"/>
                </a:solidFill>
              </a:rPr>
              <a:t>CurrentRank</a:t>
            </a:r>
            <a:r>
              <a:rPr lang="en-GB" sz="1500" dirty="0">
                <a:solidFill>
                  <a:srgbClr val="010000"/>
                </a:solidFill>
              </a:rPr>
              <a:t>++;</a:t>
            </a:r>
          </a:p>
          <a:p>
            <a:pPr marL="0" lvl="0" indent="0">
              <a:spcBef>
                <a:spcPts val="0"/>
              </a:spcBef>
              <a:buNone/>
            </a:pPr>
            <a:r>
              <a:rPr lang="en-GB" sz="1500" dirty="0">
                <a:solidFill>
                  <a:srgbClr val="010000"/>
                </a:solidFill>
              </a:rPr>
              <a:t>                            </a:t>
            </a:r>
            <a:r>
              <a:rPr lang="en-GB" sz="1500" dirty="0">
                <a:solidFill>
                  <a:srgbClr val="0000FF"/>
                </a:solidFill>
              </a:rPr>
              <a:t>continue</a:t>
            </a:r>
            <a:r>
              <a:rPr lang="en-GB" sz="1500" dirty="0">
                <a:solidFill>
                  <a:srgbClr val="010000"/>
                </a:solidFill>
              </a:rPr>
              <a:t>;</a:t>
            </a:r>
          </a:p>
          <a:p>
            <a:pPr marL="0" lvl="0" indent="0">
              <a:spcBef>
                <a:spcPts val="0"/>
              </a:spcBef>
              <a:buNone/>
            </a:pPr>
            <a:r>
              <a:rPr lang="en-GB" sz="1500" dirty="0">
                <a:solidFill>
                  <a:srgbClr val="010000"/>
                </a:solidFill>
              </a:rPr>
              <a:t>                        }</a:t>
            </a:r>
            <a:endParaRPr lang="en-GB" sz="1500" dirty="0">
              <a:solidFill>
                <a:prstClr val="black"/>
              </a:solidFill>
            </a:endParaRPr>
          </a:p>
          <a:p>
            <a:pPr marL="0" indent="0">
              <a:spcBef>
                <a:spcPts val="0"/>
              </a:spcBef>
              <a:buNone/>
            </a:pPr>
            <a:r>
              <a:rPr lang="en-GB" sz="1500" dirty="0" smtClean="0">
                <a:solidFill>
                  <a:srgbClr val="010000"/>
                </a:solidFill>
              </a:rPr>
              <a:t>                    </a:t>
            </a:r>
            <a:r>
              <a:rPr lang="en-GB" sz="1500" dirty="0">
                <a:solidFill>
                  <a:srgbClr val="010000"/>
                </a:solidFill>
              </a:rPr>
              <a:t> </a:t>
            </a:r>
            <a:r>
              <a:rPr lang="en-GB" sz="1500" dirty="0">
                <a:solidFill>
                  <a:srgbClr val="0000FF"/>
                </a:solidFill>
              </a:rPr>
              <a:t>If</a:t>
            </a:r>
            <a:r>
              <a:rPr lang="en-GB" sz="1500" dirty="0">
                <a:solidFill>
                  <a:srgbClr val="010000"/>
                </a:solidFill>
              </a:rPr>
              <a:t> (</a:t>
            </a:r>
            <a:r>
              <a:rPr lang="en-GB" sz="1500" dirty="0" err="1">
                <a:solidFill>
                  <a:srgbClr val="010000"/>
                </a:solidFill>
              </a:rPr>
              <a:t>TestOpResults.Value.ChangeStart</a:t>
            </a:r>
            <a:r>
              <a:rPr lang="en-GB" sz="1500" dirty="0">
                <a:solidFill>
                  <a:srgbClr val="010000"/>
                </a:solidFill>
              </a:rPr>
              <a:t> &lt;= </a:t>
            </a:r>
            <a:r>
              <a:rPr lang="en-GB" sz="1500" dirty="0" err="1">
                <a:solidFill>
                  <a:srgbClr val="010000"/>
                </a:solidFill>
              </a:rPr>
              <a:t>TestEventTime</a:t>
            </a:r>
            <a:r>
              <a:rPr lang="en-GB" sz="1500" dirty="0">
                <a:solidFill>
                  <a:srgbClr val="010000"/>
                </a:solidFill>
              </a:rPr>
              <a:t>) </a:t>
            </a:r>
            <a:r>
              <a:rPr lang="en-GB" sz="1500" dirty="0" smtClean="0">
                <a:solidFill>
                  <a:srgbClr val="0000FF"/>
                </a:solidFill>
              </a:rPr>
              <a:t>Then</a:t>
            </a:r>
          </a:p>
          <a:p>
            <a:pPr marL="0" indent="0">
              <a:spcBef>
                <a:spcPts val="0"/>
              </a:spcBef>
              <a:buNone/>
            </a:pPr>
            <a:endParaRPr lang="en-GB" sz="1500" dirty="0">
              <a:solidFill>
                <a:srgbClr val="010000"/>
              </a:solidFill>
            </a:endParaRPr>
          </a:p>
          <a:p>
            <a:pPr marL="742950" indent="-742950">
              <a:buFont typeface="+mj-lt"/>
              <a:buAutoNum type="arabicPeriod" startAt="6"/>
            </a:pPr>
            <a:r>
              <a:rPr lang="en-GB" sz="2800" b="1" dirty="0" smtClean="0">
                <a:solidFill>
                  <a:prstClr val="black"/>
                </a:solidFill>
              </a:rPr>
              <a:t>Schedule the Op:</a:t>
            </a:r>
            <a:endParaRPr lang="en-GB" sz="2800" b="1" dirty="0">
              <a:solidFill>
                <a:prstClr val="black"/>
              </a:solidFill>
            </a:endParaRPr>
          </a:p>
          <a:p>
            <a:pPr marL="0" lvl="0" indent="0">
              <a:spcBef>
                <a:spcPts val="0"/>
              </a:spcBef>
              <a:buNone/>
            </a:pPr>
            <a:r>
              <a:rPr lang="en-GB" sz="1400" dirty="0" smtClean="0">
                <a:solidFill>
                  <a:srgbClr val="010000"/>
                </a:solidFill>
              </a:rPr>
              <a:t> 	</a:t>
            </a:r>
            <a:r>
              <a:rPr lang="en-GB" sz="1400" dirty="0" err="1" smtClean="0">
                <a:solidFill>
                  <a:srgbClr val="010000"/>
                </a:solidFill>
              </a:rPr>
              <a:t>planningBoard.PutOperationOnResource</a:t>
            </a:r>
            <a:r>
              <a:rPr lang="en-GB" sz="1400" dirty="0" smtClean="0">
                <a:solidFill>
                  <a:srgbClr val="010000"/>
                </a:solidFill>
              </a:rPr>
              <a:t>(</a:t>
            </a:r>
            <a:r>
              <a:rPr lang="en-GB" sz="1400" dirty="0" err="1" smtClean="0">
                <a:solidFill>
                  <a:srgbClr val="010000"/>
                </a:solidFill>
              </a:rPr>
              <a:t>OpRecord</a:t>
            </a:r>
            <a:r>
              <a:rPr lang="en-GB" sz="1400" dirty="0">
                <a:solidFill>
                  <a:srgbClr val="010000"/>
                </a:solidFill>
              </a:rPr>
              <a:t>, </a:t>
            </a:r>
            <a:r>
              <a:rPr lang="en-GB" sz="1400" dirty="0" err="1" smtClean="0">
                <a:solidFill>
                  <a:srgbClr val="010000"/>
                </a:solidFill>
              </a:rPr>
              <a:t>ResRec</a:t>
            </a:r>
            <a:r>
              <a:rPr lang="en-GB" sz="1400" dirty="0" smtClean="0">
                <a:solidFill>
                  <a:srgbClr val="010000"/>
                </a:solidFill>
              </a:rPr>
              <a:t>,  </a:t>
            </a:r>
            <a:r>
              <a:rPr lang="en-GB" sz="1400" dirty="0" err="1" smtClean="0">
                <a:solidFill>
                  <a:srgbClr val="010000"/>
                </a:solidFill>
              </a:rPr>
              <a:t>TestOpResults.Value.ChangeStart</a:t>
            </a:r>
            <a:r>
              <a:rPr lang="en-GB" sz="1400" dirty="0">
                <a:solidFill>
                  <a:srgbClr val="010000"/>
                </a:solidFill>
              </a:rPr>
              <a:t>);</a:t>
            </a:r>
            <a:endParaRPr lang="en-GB" sz="4400" dirty="0">
              <a:solidFill>
                <a:prstClr val="black"/>
              </a:solidFill>
            </a:endParaRPr>
          </a:p>
        </p:txBody>
      </p:sp>
    </p:spTree>
    <p:extLst>
      <p:ext uri="{BB962C8B-B14F-4D97-AF65-F5344CB8AC3E}">
        <p14:creationId xmlns:p14="http://schemas.microsoft.com/office/powerpoint/2010/main" val="288469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762872" y="599727"/>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3"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Schedule Operation sub function</a:t>
            </a:r>
            <a:endParaRPr lang="en-GB" sz="2400" dirty="0"/>
          </a:p>
        </p:txBody>
      </p:sp>
      <p:sp>
        <p:nvSpPr>
          <p:cNvPr id="4" name="Rectangle 3"/>
          <p:cNvSpPr/>
          <p:nvPr/>
        </p:nvSpPr>
        <p:spPr>
          <a:xfrm>
            <a:off x="0" y="1643050"/>
            <a:ext cx="9144000" cy="5001369"/>
          </a:xfrm>
          <a:prstGeom prst="rect">
            <a:avLst/>
          </a:prstGeom>
        </p:spPr>
        <p:txBody>
          <a:bodyPr wrap="square">
            <a:spAutoFit/>
          </a:bodyPr>
          <a:lstStyle/>
          <a:p>
            <a:r>
              <a:rPr lang="en-GB" sz="1100" dirty="0" smtClean="0">
                <a:solidFill>
                  <a:srgbClr val="010000"/>
                </a:solidFill>
              </a:rPr>
              <a:t> </a:t>
            </a:r>
            <a:r>
              <a:rPr lang="en-GB" sz="1100" dirty="0" smtClean="0">
                <a:solidFill>
                  <a:srgbClr val="0000FF"/>
                </a:solidFill>
              </a:rPr>
              <a:t>private</a:t>
            </a:r>
            <a:r>
              <a:rPr lang="en-GB" sz="1100" dirty="0" smtClean="0">
                <a:solidFill>
                  <a:srgbClr val="010000"/>
                </a:solidFill>
              </a:rPr>
              <a:t> </a:t>
            </a:r>
            <a:r>
              <a:rPr lang="en-GB" sz="1100" dirty="0" smtClean="0">
                <a:solidFill>
                  <a:srgbClr val="0000FF"/>
                </a:solidFill>
              </a:rPr>
              <a:t>int</a:t>
            </a:r>
            <a:r>
              <a:rPr lang="en-GB" sz="1100" dirty="0" smtClean="0">
                <a:solidFill>
                  <a:srgbClr val="010000"/>
                </a:solidFill>
              </a:rPr>
              <a:t> </a:t>
            </a:r>
            <a:r>
              <a:rPr lang="en-GB" sz="1100" dirty="0" err="1" smtClean="0">
                <a:solidFill>
                  <a:srgbClr val="010000"/>
                </a:solidFill>
              </a:rPr>
              <a:t>ScheduleOperations</a:t>
            </a:r>
            <a:r>
              <a:rPr lang="en-GB" sz="1100" dirty="0" smtClean="0">
                <a:solidFill>
                  <a:srgbClr val="010000"/>
                </a:solidFill>
              </a:rPr>
              <a:t>(</a:t>
            </a:r>
            <a:r>
              <a:rPr lang="en-GB" sz="1100" dirty="0" err="1" smtClean="0">
                <a:solidFill>
                  <a:srgbClr val="2B91AF"/>
                </a:solidFill>
              </a:rPr>
              <a:t>IPreactor</a:t>
            </a:r>
            <a:r>
              <a:rPr lang="en-GB" sz="1100" dirty="0" smtClean="0">
                <a:solidFill>
                  <a:srgbClr val="010000"/>
                </a:solidFill>
              </a:rPr>
              <a:t> </a:t>
            </a:r>
            <a:r>
              <a:rPr lang="en-GB" sz="1100" dirty="0" err="1" smtClean="0">
                <a:solidFill>
                  <a:srgbClr val="010000"/>
                </a:solidFill>
              </a:rPr>
              <a:t>preactor</a:t>
            </a:r>
            <a:r>
              <a:rPr lang="en-GB" sz="1100" dirty="0" smtClean="0">
                <a:solidFill>
                  <a:srgbClr val="010000"/>
                </a:solidFill>
              </a:rPr>
              <a:t>, </a:t>
            </a:r>
            <a:r>
              <a:rPr lang="en-GB" sz="1100" dirty="0" smtClean="0">
                <a:solidFill>
                  <a:srgbClr val="0000FF"/>
                </a:solidFill>
              </a:rPr>
              <a:t>string</a:t>
            </a:r>
            <a:r>
              <a:rPr lang="en-GB" sz="1100" dirty="0" smtClean="0">
                <a:solidFill>
                  <a:srgbClr val="010000"/>
                </a:solidFill>
              </a:rPr>
              <a:t> </a:t>
            </a:r>
            <a:r>
              <a:rPr lang="en-GB" sz="1100" dirty="0" err="1" smtClean="0">
                <a:solidFill>
                  <a:srgbClr val="010000"/>
                </a:solidFill>
              </a:rPr>
              <a:t>QName</a:t>
            </a:r>
            <a:r>
              <a:rPr lang="en-GB" sz="1100" dirty="0" smtClean="0">
                <a:solidFill>
                  <a:srgbClr val="010000"/>
                </a:solidFill>
              </a:rPr>
              <a:t>, </a:t>
            </a:r>
            <a:r>
              <a:rPr lang="en-GB" sz="1100" dirty="0" smtClean="0">
                <a:solidFill>
                  <a:srgbClr val="0000FF"/>
                </a:solidFill>
              </a:rPr>
              <a:t>int</a:t>
            </a:r>
            <a:r>
              <a:rPr lang="en-GB" sz="1100" dirty="0" smtClean="0">
                <a:solidFill>
                  <a:srgbClr val="010000"/>
                </a:solidFill>
              </a:rPr>
              <a:t> </a:t>
            </a:r>
            <a:r>
              <a:rPr lang="en-GB" sz="1100" dirty="0" err="1" smtClean="0">
                <a:solidFill>
                  <a:srgbClr val="010000"/>
                </a:solidFill>
              </a:rPr>
              <a:t>ResRec,</a:t>
            </a:r>
            <a:r>
              <a:rPr lang="en-GB" sz="1100" dirty="0" err="1" smtClean="0">
                <a:solidFill>
                  <a:srgbClr val="2B91AF"/>
                </a:solidFill>
              </a:rPr>
              <a:t>DateTime</a:t>
            </a:r>
            <a:r>
              <a:rPr lang="en-GB" sz="1100" dirty="0" smtClean="0">
                <a:solidFill>
                  <a:srgbClr val="010000"/>
                </a:solidFill>
              </a:rPr>
              <a:t> </a:t>
            </a:r>
            <a:r>
              <a:rPr lang="en-GB" sz="1100" dirty="0" err="1" smtClean="0">
                <a:solidFill>
                  <a:srgbClr val="010000"/>
                </a:solidFill>
              </a:rPr>
              <a:t>TestEventTime</a:t>
            </a:r>
            <a:r>
              <a:rPr lang="en-GB" sz="1100" dirty="0" smtClean="0">
                <a:solidFill>
                  <a:srgbClr val="010000"/>
                </a:solidFill>
              </a:rPr>
              <a:t>)</a:t>
            </a:r>
          </a:p>
          <a:p>
            <a:r>
              <a:rPr lang="en-GB" sz="1100" dirty="0" smtClean="0">
                <a:solidFill>
                  <a:srgbClr val="010000"/>
                </a:solidFill>
              </a:rPr>
              <a:t>        {</a:t>
            </a:r>
          </a:p>
          <a:p>
            <a:r>
              <a:rPr lang="en-GB" sz="1100" dirty="0" smtClean="0">
                <a:solidFill>
                  <a:srgbClr val="010000"/>
                </a:solidFill>
              </a:rPr>
              <a:t>            </a:t>
            </a:r>
            <a:r>
              <a:rPr lang="en-GB" sz="1100" dirty="0" err="1" smtClean="0">
                <a:solidFill>
                  <a:srgbClr val="2B91AF"/>
                </a:solidFill>
              </a:rPr>
              <a:t>IPlanningBoard</a:t>
            </a:r>
            <a:r>
              <a:rPr lang="en-GB" sz="1100" dirty="0" smtClean="0">
                <a:solidFill>
                  <a:srgbClr val="010000"/>
                </a:solidFill>
              </a:rPr>
              <a:t> </a:t>
            </a:r>
            <a:r>
              <a:rPr lang="en-GB" sz="1100" dirty="0" err="1" smtClean="0">
                <a:solidFill>
                  <a:srgbClr val="010000"/>
                </a:solidFill>
              </a:rPr>
              <a:t>planningBoard</a:t>
            </a:r>
            <a:r>
              <a:rPr lang="en-GB" sz="1100" dirty="0" smtClean="0">
                <a:solidFill>
                  <a:srgbClr val="010000"/>
                </a:solidFill>
              </a:rPr>
              <a:t> = </a:t>
            </a:r>
            <a:r>
              <a:rPr lang="en-GB" sz="1100" dirty="0" err="1" smtClean="0">
                <a:solidFill>
                  <a:srgbClr val="010000"/>
                </a:solidFill>
              </a:rPr>
              <a:t>preactor.PlanningBoard</a:t>
            </a:r>
            <a:r>
              <a:rPr lang="en-GB" sz="1100" dirty="0" smtClean="0">
                <a:solidFill>
                  <a:srgbClr val="010000"/>
                </a:solidFill>
              </a:rPr>
              <a:t>;</a:t>
            </a:r>
          </a:p>
          <a:p>
            <a:r>
              <a:rPr lang="en-GB" sz="1100" dirty="0" smtClean="0">
                <a:solidFill>
                  <a:srgbClr val="010000"/>
                </a:solidFill>
              </a:rPr>
              <a:t>            </a:t>
            </a:r>
            <a:r>
              <a:rPr lang="en-GB" sz="1100" dirty="0" err="1" smtClean="0">
                <a:solidFill>
                  <a:srgbClr val="0000FF"/>
                </a:solidFill>
              </a:rPr>
              <a:t>int</a:t>
            </a:r>
            <a:r>
              <a:rPr lang="en-GB" sz="1100" dirty="0" smtClean="0">
                <a:solidFill>
                  <a:srgbClr val="010000"/>
                </a:solidFill>
              </a:rPr>
              <a:t> </a:t>
            </a:r>
            <a:r>
              <a:rPr lang="en-GB" sz="1100" dirty="0" err="1" smtClean="0">
                <a:solidFill>
                  <a:srgbClr val="010000"/>
                </a:solidFill>
              </a:rPr>
              <a:t>CurrentRank</a:t>
            </a:r>
            <a:r>
              <a:rPr lang="en-GB" sz="1100" dirty="0" smtClean="0">
                <a:solidFill>
                  <a:srgbClr val="010000"/>
                </a:solidFill>
              </a:rPr>
              <a:t> = 1;</a:t>
            </a:r>
          </a:p>
          <a:p>
            <a:r>
              <a:rPr lang="en-GB" sz="1100" dirty="0" smtClean="0">
                <a:solidFill>
                  <a:srgbClr val="010000"/>
                </a:solidFill>
              </a:rPr>
              <a:t>            </a:t>
            </a:r>
            <a:r>
              <a:rPr lang="en-GB" sz="1100" dirty="0" err="1" smtClean="0">
                <a:solidFill>
                  <a:srgbClr val="0000FF"/>
                </a:solidFill>
              </a:rPr>
              <a:t>int</a:t>
            </a:r>
            <a:r>
              <a:rPr lang="en-GB" sz="1100" dirty="0" smtClean="0">
                <a:solidFill>
                  <a:srgbClr val="010000"/>
                </a:solidFill>
              </a:rPr>
              <a:t> </a:t>
            </a:r>
            <a:r>
              <a:rPr lang="en-GB" sz="1100" dirty="0" err="1" smtClean="0">
                <a:solidFill>
                  <a:srgbClr val="010000"/>
                </a:solidFill>
              </a:rPr>
              <a:t>OpRecord</a:t>
            </a:r>
            <a:r>
              <a:rPr lang="en-GB" sz="1100" dirty="0" smtClean="0">
                <a:solidFill>
                  <a:srgbClr val="010000"/>
                </a:solidFill>
              </a:rPr>
              <a:t>=0;</a:t>
            </a:r>
          </a:p>
          <a:p>
            <a:r>
              <a:rPr lang="en-GB" sz="1100" dirty="0" smtClean="0">
                <a:solidFill>
                  <a:srgbClr val="010000"/>
                </a:solidFill>
              </a:rPr>
              <a:t>            </a:t>
            </a:r>
            <a:r>
              <a:rPr lang="en-GB" sz="1100" dirty="0" smtClean="0">
                <a:solidFill>
                  <a:srgbClr val="0000FF"/>
                </a:solidFill>
              </a:rPr>
              <a:t>bool</a:t>
            </a:r>
            <a:r>
              <a:rPr lang="en-GB" sz="1100" dirty="0" smtClean="0">
                <a:solidFill>
                  <a:srgbClr val="010000"/>
                </a:solidFill>
              </a:rPr>
              <a:t> </a:t>
            </a:r>
            <a:r>
              <a:rPr lang="en-GB" sz="1100" dirty="0" err="1" smtClean="0">
                <a:solidFill>
                  <a:srgbClr val="010000"/>
                </a:solidFill>
              </a:rPr>
              <a:t>ResourceFree</a:t>
            </a:r>
            <a:r>
              <a:rPr lang="en-GB" sz="1100" dirty="0" smtClean="0">
                <a:solidFill>
                  <a:srgbClr val="010000"/>
                </a:solidFill>
              </a:rPr>
              <a:t> = </a:t>
            </a:r>
            <a:r>
              <a:rPr lang="en-GB" sz="1100" dirty="0" err="1" smtClean="0">
                <a:solidFill>
                  <a:srgbClr val="010000"/>
                </a:solidFill>
              </a:rPr>
              <a:t>planningBoard.IsResourceFree</a:t>
            </a:r>
            <a:r>
              <a:rPr lang="en-GB" sz="1100" dirty="0" smtClean="0">
                <a:solidFill>
                  <a:srgbClr val="010000"/>
                </a:solidFill>
              </a:rPr>
              <a:t>(</a:t>
            </a:r>
            <a:r>
              <a:rPr lang="en-GB" sz="1100" dirty="0" err="1" smtClean="0">
                <a:solidFill>
                  <a:srgbClr val="010000"/>
                </a:solidFill>
              </a:rPr>
              <a:t>ResRec</a:t>
            </a:r>
            <a:r>
              <a:rPr lang="en-GB" sz="1100" dirty="0" smtClean="0">
                <a:solidFill>
                  <a:srgbClr val="010000"/>
                </a:solidFill>
              </a:rPr>
              <a:t>, </a:t>
            </a:r>
            <a:r>
              <a:rPr lang="en-GB" sz="1100" dirty="0" err="1" smtClean="0">
                <a:solidFill>
                  <a:srgbClr val="010000"/>
                </a:solidFill>
              </a:rPr>
              <a:t>TestEventTime.AddDays</a:t>
            </a:r>
            <a:r>
              <a:rPr lang="en-GB" sz="1100" dirty="0" smtClean="0">
                <a:solidFill>
                  <a:srgbClr val="010000"/>
                </a:solidFill>
              </a:rPr>
              <a:t>(</a:t>
            </a:r>
            <a:r>
              <a:rPr lang="en-GB" sz="1100" dirty="0" err="1" smtClean="0">
                <a:solidFill>
                  <a:srgbClr val="010000"/>
                </a:solidFill>
              </a:rPr>
              <a:t>planningBoard.SchedulingAccuracy</a:t>
            </a:r>
            <a:r>
              <a:rPr lang="en-GB" sz="1100" dirty="0" smtClean="0">
                <a:solidFill>
                  <a:srgbClr val="010000"/>
                </a:solidFill>
              </a:rPr>
              <a:t>));</a:t>
            </a:r>
          </a:p>
          <a:p>
            <a:endParaRPr lang="en-GB" sz="1100" dirty="0" smtClean="0">
              <a:solidFill>
                <a:srgbClr val="010000"/>
              </a:solidFill>
            </a:endParaRPr>
          </a:p>
          <a:p>
            <a:r>
              <a:rPr lang="en-GB" sz="1100" dirty="0" smtClean="0">
                <a:solidFill>
                  <a:srgbClr val="010000"/>
                </a:solidFill>
              </a:rPr>
              <a:t>            </a:t>
            </a:r>
            <a:r>
              <a:rPr lang="en-GB" sz="1100" dirty="0" smtClean="0">
                <a:solidFill>
                  <a:srgbClr val="0000FF"/>
                </a:solidFill>
              </a:rPr>
              <a:t>while</a:t>
            </a:r>
            <a:r>
              <a:rPr lang="en-GB" sz="1100" dirty="0" smtClean="0">
                <a:solidFill>
                  <a:srgbClr val="010000"/>
                </a:solidFill>
              </a:rPr>
              <a:t> (</a:t>
            </a:r>
            <a:r>
              <a:rPr lang="en-GB" sz="1100" dirty="0" err="1" smtClean="0">
                <a:solidFill>
                  <a:srgbClr val="010000"/>
                </a:solidFill>
              </a:rPr>
              <a:t>planningBoard.GetOperationInQueue</a:t>
            </a:r>
            <a:r>
              <a:rPr lang="en-GB" sz="1100" dirty="0" smtClean="0">
                <a:solidFill>
                  <a:srgbClr val="010000"/>
                </a:solidFill>
              </a:rPr>
              <a:t>(</a:t>
            </a:r>
            <a:r>
              <a:rPr lang="en-GB" sz="1100" dirty="0" err="1" smtClean="0">
                <a:solidFill>
                  <a:srgbClr val="010000"/>
                </a:solidFill>
              </a:rPr>
              <a:t>QName</a:t>
            </a:r>
            <a:r>
              <a:rPr lang="en-GB" sz="1100" dirty="0" smtClean="0">
                <a:solidFill>
                  <a:srgbClr val="010000"/>
                </a:solidFill>
              </a:rPr>
              <a:t>, </a:t>
            </a:r>
            <a:r>
              <a:rPr lang="en-GB" sz="1100" dirty="0" err="1" smtClean="0">
                <a:solidFill>
                  <a:srgbClr val="010000"/>
                </a:solidFill>
              </a:rPr>
              <a:t>CurrentRank</a:t>
            </a:r>
            <a:r>
              <a:rPr lang="en-GB" sz="1100" dirty="0" smtClean="0">
                <a:solidFill>
                  <a:srgbClr val="010000"/>
                </a:solidFill>
              </a:rPr>
              <a:t>, </a:t>
            </a:r>
            <a:r>
              <a:rPr lang="en-GB" sz="1100" dirty="0" smtClean="0">
                <a:solidFill>
                  <a:srgbClr val="0000FF"/>
                </a:solidFill>
              </a:rPr>
              <a:t>ref</a:t>
            </a:r>
            <a:r>
              <a:rPr lang="en-GB" sz="1100" dirty="0" smtClean="0">
                <a:solidFill>
                  <a:srgbClr val="010000"/>
                </a:solidFill>
              </a:rPr>
              <a:t> </a:t>
            </a:r>
            <a:r>
              <a:rPr lang="en-GB" sz="1100" dirty="0" err="1" smtClean="0">
                <a:solidFill>
                  <a:srgbClr val="010000"/>
                </a:solidFill>
              </a:rPr>
              <a:t>OpRecord</a:t>
            </a:r>
            <a:r>
              <a:rPr lang="en-GB" sz="1100" dirty="0" smtClean="0">
                <a:solidFill>
                  <a:srgbClr val="010000"/>
                </a:solidFill>
              </a:rPr>
              <a:t>) &amp;&amp; </a:t>
            </a:r>
            <a:r>
              <a:rPr lang="en-GB" sz="1100" dirty="0" err="1" smtClean="0">
                <a:solidFill>
                  <a:srgbClr val="010000"/>
                </a:solidFill>
              </a:rPr>
              <a:t>ResourceFree</a:t>
            </a:r>
            <a:r>
              <a:rPr lang="en-GB" sz="1100" dirty="0" smtClean="0">
                <a:solidFill>
                  <a:srgbClr val="010000"/>
                </a:solidFill>
              </a:rPr>
              <a:t>)</a:t>
            </a:r>
          </a:p>
          <a:p>
            <a:r>
              <a:rPr lang="en-GB" sz="1100" dirty="0" smtClean="0">
                <a:solidFill>
                  <a:srgbClr val="010000"/>
                </a:solidFill>
              </a:rPr>
              <a:t>            {</a:t>
            </a:r>
          </a:p>
          <a:p>
            <a:r>
              <a:rPr lang="en-GB" sz="1100" dirty="0" smtClean="0">
                <a:solidFill>
                  <a:srgbClr val="010000"/>
                </a:solidFill>
              </a:rPr>
              <a:t>                </a:t>
            </a:r>
            <a:r>
              <a:rPr lang="en-GB" sz="1100" dirty="0" smtClean="0">
                <a:solidFill>
                  <a:srgbClr val="0000FF"/>
                </a:solidFill>
              </a:rPr>
              <a:t>var</a:t>
            </a:r>
            <a:r>
              <a:rPr lang="en-GB" sz="1100" dirty="0" smtClean="0">
                <a:solidFill>
                  <a:srgbClr val="010000"/>
                </a:solidFill>
              </a:rPr>
              <a:t> </a:t>
            </a:r>
            <a:r>
              <a:rPr lang="en-GB" sz="1100" dirty="0" err="1" smtClean="0">
                <a:solidFill>
                  <a:srgbClr val="010000"/>
                </a:solidFill>
              </a:rPr>
              <a:t>TestOpResults</a:t>
            </a:r>
            <a:r>
              <a:rPr lang="en-GB" sz="1100" dirty="0" smtClean="0">
                <a:solidFill>
                  <a:srgbClr val="010000"/>
                </a:solidFill>
              </a:rPr>
              <a:t> = </a:t>
            </a:r>
            <a:r>
              <a:rPr lang="en-GB" sz="1100" dirty="0" err="1" smtClean="0">
                <a:solidFill>
                  <a:srgbClr val="010000"/>
                </a:solidFill>
              </a:rPr>
              <a:t>planningBoard.TestOperationOnResource</a:t>
            </a:r>
            <a:r>
              <a:rPr lang="en-GB" sz="1100" dirty="0" smtClean="0">
                <a:solidFill>
                  <a:srgbClr val="010000"/>
                </a:solidFill>
              </a:rPr>
              <a:t>(</a:t>
            </a:r>
            <a:r>
              <a:rPr lang="en-GB" sz="1100" dirty="0" err="1" smtClean="0">
                <a:solidFill>
                  <a:srgbClr val="010000"/>
                </a:solidFill>
              </a:rPr>
              <a:t>OpRecord</a:t>
            </a:r>
            <a:r>
              <a:rPr lang="en-GB" sz="1100" dirty="0" smtClean="0">
                <a:solidFill>
                  <a:srgbClr val="010000"/>
                </a:solidFill>
              </a:rPr>
              <a:t>, </a:t>
            </a:r>
            <a:r>
              <a:rPr lang="en-GB" sz="1100" dirty="0" err="1" smtClean="0">
                <a:solidFill>
                  <a:srgbClr val="010000"/>
                </a:solidFill>
              </a:rPr>
              <a:t>ResRec</a:t>
            </a:r>
            <a:r>
              <a:rPr lang="en-GB" sz="1100" dirty="0" smtClean="0">
                <a:solidFill>
                  <a:srgbClr val="010000"/>
                </a:solidFill>
              </a:rPr>
              <a:t>,</a:t>
            </a:r>
          </a:p>
          <a:p>
            <a:r>
              <a:rPr lang="en-GB" sz="1100" dirty="0" smtClean="0">
                <a:solidFill>
                  <a:srgbClr val="010000"/>
                </a:solidFill>
              </a:rPr>
              <a:t>                    </a:t>
            </a:r>
            <a:r>
              <a:rPr lang="en-GB" sz="1100" dirty="0" err="1" smtClean="0">
                <a:solidFill>
                  <a:srgbClr val="010000"/>
                </a:solidFill>
              </a:rPr>
              <a:t>TestEventTime</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err="1" smtClean="0">
                <a:solidFill>
                  <a:srgbClr val="010000"/>
                </a:solidFill>
              </a:rPr>
              <a:t>TestOpResults.HasValue</a:t>
            </a:r>
            <a:r>
              <a:rPr lang="en-GB" sz="1100" dirty="0" smtClean="0">
                <a:solidFill>
                  <a:srgbClr val="010000"/>
                </a:solidFill>
              </a:rPr>
              <a:t>)</a:t>
            </a:r>
          </a:p>
          <a:p>
            <a:r>
              <a:rPr lang="en-GB" sz="1100" dirty="0" smtClean="0">
                <a:solidFill>
                  <a:srgbClr val="010000"/>
                </a:solidFill>
              </a:rPr>
              <a:t>                {</a:t>
            </a:r>
          </a:p>
          <a:p>
            <a:r>
              <a:rPr lang="en-GB" sz="1100" dirty="0" smtClean="0">
                <a:solidFill>
                  <a:srgbClr val="010000"/>
                </a:solidFill>
              </a:rPr>
              <a:t>                    </a:t>
            </a:r>
            <a:r>
              <a:rPr lang="en-GB" sz="1100" dirty="0" err="1" smtClean="0">
                <a:solidFill>
                  <a:srgbClr val="010000"/>
                </a:solidFill>
              </a:rPr>
              <a:t>CurrentRank</a:t>
            </a:r>
            <a:r>
              <a:rPr lang="en-GB" sz="1100" dirty="0" smtClean="0">
                <a:solidFill>
                  <a:srgbClr val="010000"/>
                </a:solidFill>
              </a:rPr>
              <a:t>++;</a:t>
            </a:r>
          </a:p>
          <a:p>
            <a:r>
              <a:rPr lang="en-GB" sz="1100" dirty="0" smtClean="0">
                <a:solidFill>
                  <a:srgbClr val="010000"/>
                </a:solidFill>
              </a:rPr>
              <a:t>                    </a:t>
            </a:r>
            <a:r>
              <a:rPr lang="en-GB" sz="1100" dirty="0" smtClean="0">
                <a:solidFill>
                  <a:srgbClr val="0000FF"/>
                </a:solidFill>
              </a:rPr>
              <a:t>continue</a:t>
            </a:r>
            <a:r>
              <a:rPr lang="en-GB" sz="1100" dirty="0" smtClean="0">
                <a:solidFill>
                  <a:srgbClr val="010000"/>
                </a:solidFill>
              </a:rPr>
              <a:t>;</a:t>
            </a:r>
          </a:p>
          <a:p>
            <a:r>
              <a:rPr lang="en-GB" sz="1100" dirty="0" smtClean="0">
                <a:solidFill>
                  <a:srgbClr val="010000"/>
                </a:solidFill>
              </a:rPr>
              <a:t>                }</a:t>
            </a:r>
          </a:p>
          <a:p>
            <a:r>
              <a:rPr lang="en-GB" sz="1100" dirty="0" smtClean="0">
                <a:solidFill>
                  <a:srgbClr val="010000"/>
                </a:solidFill>
              </a:rPr>
              <a:t>                </a:t>
            </a:r>
            <a:r>
              <a:rPr lang="en-GB" sz="1100" dirty="0" smtClean="0">
                <a:solidFill>
                  <a:srgbClr val="0000FF"/>
                </a:solidFill>
              </a:rPr>
              <a:t>if</a:t>
            </a:r>
            <a:r>
              <a:rPr lang="en-GB" sz="1100" dirty="0" smtClean="0">
                <a:solidFill>
                  <a:srgbClr val="010000"/>
                </a:solidFill>
              </a:rPr>
              <a:t> (</a:t>
            </a:r>
            <a:r>
              <a:rPr lang="en-GB" sz="1100" dirty="0" err="1" smtClean="0">
                <a:solidFill>
                  <a:srgbClr val="010000"/>
                </a:solidFill>
              </a:rPr>
              <a:t>TestOpResults.Value.ChangeStart</a:t>
            </a:r>
            <a:r>
              <a:rPr lang="en-GB" sz="1100" dirty="0" smtClean="0">
                <a:solidFill>
                  <a:srgbClr val="010000"/>
                </a:solidFill>
              </a:rPr>
              <a:t> &lt;= </a:t>
            </a:r>
            <a:r>
              <a:rPr lang="en-GB" sz="1100" dirty="0" err="1" smtClean="0">
                <a:solidFill>
                  <a:srgbClr val="010000"/>
                </a:solidFill>
              </a:rPr>
              <a:t>TestEventTime.AddDays</a:t>
            </a:r>
            <a:r>
              <a:rPr lang="en-GB" sz="1100" dirty="0" smtClean="0">
                <a:solidFill>
                  <a:srgbClr val="010000"/>
                </a:solidFill>
              </a:rPr>
              <a:t>(</a:t>
            </a:r>
            <a:r>
              <a:rPr lang="en-GB" sz="1100" dirty="0" err="1" smtClean="0">
                <a:solidFill>
                  <a:srgbClr val="010000"/>
                </a:solidFill>
              </a:rPr>
              <a:t>planningBoard.SchedulingAccuracy</a:t>
            </a:r>
            <a:r>
              <a:rPr lang="en-GB" sz="1100" dirty="0" smtClean="0">
                <a:solidFill>
                  <a:srgbClr val="010000"/>
                </a:solidFill>
              </a:rPr>
              <a:t>))</a:t>
            </a:r>
          </a:p>
          <a:p>
            <a:r>
              <a:rPr lang="en-GB" sz="1100" dirty="0" smtClean="0">
                <a:solidFill>
                  <a:srgbClr val="010000"/>
                </a:solidFill>
              </a:rPr>
              <a:t>                {</a:t>
            </a:r>
          </a:p>
          <a:p>
            <a:r>
              <a:rPr lang="en-GB" sz="1100" dirty="0" smtClean="0">
                <a:solidFill>
                  <a:srgbClr val="010000"/>
                </a:solidFill>
              </a:rPr>
              <a:t>                    </a:t>
            </a:r>
            <a:r>
              <a:rPr lang="en-GB" sz="1100" dirty="0" err="1" smtClean="0">
                <a:solidFill>
                  <a:srgbClr val="010000"/>
                </a:solidFill>
              </a:rPr>
              <a:t>planningBoard.PutOperationOnResource</a:t>
            </a:r>
            <a:r>
              <a:rPr lang="en-GB" sz="1100" dirty="0" smtClean="0">
                <a:solidFill>
                  <a:srgbClr val="010000"/>
                </a:solidFill>
              </a:rPr>
              <a:t>(</a:t>
            </a:r>
            <a:r>
              <a:rPr lang="en-GB" sz="1100" dirty="0" err="1" smtClean="0">
                <a:solidFill>
                  <a:srgbClr val="010000"/>
                </a:solidFill>
              </a:rPr>
              <a:t>OpRecord</a:t>
            </a:r>
            <a:r>
              <a:rPr lang="en-GB" sz="1100" dirty="0" smtClean="0">
                <a:solidFill>
                  <a:srgbClr val="010000"/>
                </a:solidFill>
              </a:rPr>
              <a:t>, </a:t>
            </a:r>
            <a:r>
              <a:rPr lang="en-GB" sz="1100" dirty="0" err="1" smtClean="0">
                <a:solidFill>
                  <a:srgbClr val="010000"/>
                </a:solidFill>
              </a:rPr>
              <a:t>ResRec</a:t>
            </a:r>
            <a:r>
              <a:rPr lang="en-GB" sz="1100" dirty="0" smtClean="0">
                <a:solidFill>
                  <a:srgbClr val="010000"/>
                </a:solidFill>
              </a:rPr>
              <a:t>, </a:t>
            </a:r>
            <a:r>
              <a:rPr lang="en-GB" sz="1100" dirty="0" err="1" smtClean="0">
                <a:solidFill>
                  <a:srgbClr val="010000"/>
                </a:solidFill>
              </a:rPr>
              <a:t>TestOpResults.Value.ChangeStart</a:t>
            </a:r>
            <a:r>
              <a:rPr lang="en-GB" sz="1100" dirty="0" smtClean="0">
                <a:solidFill>
                  <a:srgbClr val="010000"/>
                </a:solidFill>
              </a:rPr>
              <a:t>);</a:t>
            </a:r>
          </a:p>
          <a:p>
            <a:r>
              <a:rPr lang="en-GB" sz="1100" dirty="0" smtClean="0">
                <a:solidFill>
                  <a:srgbClr val="010000"/>
                </a:solidFill>
              </a:rPr>
              <a:t>                } </a:t>
            </a:r>
            <a:r>
              <a:rPr lang="en-GB" sz="1100" dirty="0" smtClean="0">
                <a:solidFill>
                  <a:srgbClr val="008000"/>
                </a:solidFill>
              </a:rPr>
              <a:t>// if the operation could start now</a:t>
            </a:r>
          </a:p>
          <a:p>
            <a:r>
              <a:rPr lang="en-GB" sz="1100" dirty="0" smtClean="0">
                <a:solidFill>
                  <a:srgbClr val="010000"/>
                </a:solidFill>
              </a:rPr>
              <a:t>                </a:t>
            </a:r>
            <a:r>
              <a:rPr lang="en-GB" sz="1100" dirty="0" smtClean="0">
                <a:solidFill>
                  <a:srgbClr val="0000FF"/>
                </a:solidFill>
              </a:rPr>
              <a:t>else</a:t>
            </a:r>
          </a:p>
          <a:p>
            <a:r>
              <a:rPr lang="en-GB" sz="1100" dirty="0">
                <a:solidFill>
                  <a:srgbClr val="0000FF"/>
                </a:solidFill>
              </a:rPr>
              <a:t> </a:t>
            </a:r>
            <a:r>
              <a:rPr lang="en-GB" sz="1100" dirty="0" smtClean="0">
                <a:solidFill>
                  <a:srgbClr val="0000FF"/>
                </a:solidFill>
              </a:rPr>
              <a:t>               {    </a:t>
            </a:r>
          </a:p>
          <a:p>
            <a:r>
              <a:rPr lang="en-GB" sz="1100" dirty="0" smtClean="0">
                <a:solidFill>
                  <a:srgbClr val="010000"/>
                </a:solidFill>
              </a:rPr>
              <a:t>                    </a:t>
            </a:r>
            <a:r>
              <a:rPr lang="en-GB" sz="1100" dirty="0" err="1" smtClean="0">
                <a:solidFill>
                  <a:srgbClr val="010000"/>
                </a:solidFill>
              </a:rPr>
              <a:t>CurrentRank</a:t>
            </a:r>
            <a:r>
              <a:rPr lang="en-GB" sz="1100" dirty="0" smtClean="0">
                <a:solidFill>
                  <a:srgbClr val="010000"/>
                </a:solidFill>
              </a:rPr>
              <a:t>++; </a:t>
            </a:r>
            <a:r>
              <a:rPr lang="en-GB" sz="1100" dirty="0" smtClean="0">
                <a:solidFill>
                  <a:srgbClr val="008000"/>
                </a:solidFill>
              </a:rPr>
              <a:t>// increment the rank so that we test the next job in the queue</a:t>
            </a:r>
          </a:p>
          <a:p>
            <a:r>
              <a:rPr lang="en-GB" sz="1100" dirty="0" smtClean="0">
                <a:solidFill>
                  <a:srgbClr val="008000"/>
                </a:solidFill>
              </a:rPr>
              <a:t>                }</a:t>
            </a:r>
          </a:p>
          <a:p>
            <a:r>
              <a:rPr lang="en-GB" sz="1100" dirty="0" smtClean="0">
                <a:solidFill>
                  <a:srgbClr val="010000"/>
                </a:solidFill>
              </a:rPr>
              <a:t>                </a:t>
            </a:r>
            <a:r>
              <a:rPr lang="en-GB" sz="1100" dirty="0" smtClean="0">
                <a:solidFill>
                  <a:srgbClr val="008000"/>
                </a:solidFill>
              </a:rPr>
              <a:t>// is the resource still free at this time?</a:t>
            </a:r>
          </a:p>
          <a:p>
            <a:r>
              <a:rPr lang="en-GB" sz="1100" dirty="0" smtClean="0">
                <a:solidFill>
                  <a:srgbClr val="010000"/>
                </a:solidFill>
              </a:rPr>
              <a:t>                </a:t>
            </a:r>
            <a:r>
              <a:rPr lang="en-GB" sz="1100" dirty="0" err="1" smtClean="0">
                <a:solidFill>
                  <a:srgbClr val="010000"/>
                </a:solidFill>
              </a:rPr>
              <a:t>ResourceFree</a:t>
            </a:r>
            <a:r>
              <a:rPr lang="en-GB" sz="1100" dirty="0" smtClean="0">
                <a:solidFill>
                  <a:srgbClr val="010000"/>
                </a:solidFill>
              </a:rPr>
              <a:t> = </a:t>
            </a:r>
            <a:r>
              <a:rPr lang="en-GB" sz="1100" dirty="0" err="1" smtClean="0">
                <a:solidFill>
                  <a:srgbClr val="010000"/>
                </a:solidFill>
              </a:rPr>
              <a:t>planningBoard.IsResourceFree</a:t>
            </a:r>
            <a:r>
              <a:rPr lang="en-GB" sz="1100" dirty="0" smtClean="0">
                <a:solidFill>
                  <a:srgbClr val="010000"/>
                </a:solidFill>
              </a:rPr>
              <a:t>(</a:t>
            </a:r>
            <a:r>
              <a:rPr lang="en-GB" sz="1100" dirty="0" err="1" smtClean="0">
                <a:solidFill>
                  <a:srgbClr val="010000"/>
                </a:solidFill>
              </a:rPr>
              <a:t>ResRec,TestEventTime.AddDays</a:t>
            </a:r>
            <a:r>
              <a:rPr lang="en-GB" sz="1100" dirty="0" smtClean="0">
                <a:solidFill>
                  <a:srgbClr val="010000"/>
                </a:solidFill>
              </a:rPr>
              <a:t>(</a:t>
            </a:r>
            <a:r>
              <a:rPr lang="en-GB" sz="1100" dirty="0" err="1" smtClean="0">
                <a:solidFill>
                  <a:srgbClr val="010000"/>
                </a:solidFill>
              </a:rPr>
              <a:t>planningBoard.SchedulingAccuracy</a:t>
            </a:r>
            <a:r>
              <a:rPr lang="en-GB" sz="1100" dirty="0" smtClean="0">
                <a:solidFill>
                  <a:srgbClr val="010000"/>
                </a:solidFill>
              </a:rPr>
              <a:t>));</a:t>
            </a:r>
          </a:p>
          <a:p>
            <a:r>
              <a:rPr lang="en-GB" sz="1100" dirty="0" smtClean="0">
                <a:solidFill>
                  <a:srgbClr val="010000"/>
                </a:solidFill>
              </a:rPr>
              <a:t>            } </a:t>
            </a:r>
            <a:r>
              <a:rPr lang="en-GB" sz="1100" dirty="0" smtClean="0">
                <a:solidFill>
                  <a:srgbClr val="008000"/>
                </a:solidFill>
              </a:rPr>
              <a:t>// whilst there is another operation in the queue        }</a:t>
            </a:r>
          </a:p>
          <a:p>
            <a:r>
              <a:rPr lang="en-GB" sz="1100" dirty="0" smtClean="0">
                <a:solidFill>
                  <a:srgbClr val="010000"/>
                </a:solidFill>
              </a:rPr>
              <a:t>            </a:t>
            </a:r>
            <a:r>
              <a:rPr lang="en-GB" sz="1100" dirty="0" smtClean="0">
                <a:solidFill>
                  <a:srgbClr val="0000FF"/>
                </a:solidFill>
              </a:rPr>
              <a:t>return</a:t>
            </a:r>
            <a:r>
              <a:rPr lang="en-GB" sz="1100" dirty="0" smtClean="0">
                <a:solidFill>
                  <a:srgbClr val="010000"/>
                </a:solidFill>
              </a:rPr>
              <a:t> 0;</a:t>
            </a:r>
          </a:p>
          <a:p>
            <a:r>
              <a:rPr lang="en-GB" sz="1100" dirty="0" smtClean="0">
                <a:solidFill>
                  <a:srgbClr val="010000"/>
                </a:solidFill>
              </a:rPr>
              <a:t>        } </a:t>
            </a:r>
            <a:r>
              <a:rPr lang="en-GB" sz="1100" dirty="0" smtClean="0">
                <a:solidFill>
                  <a:srgbClr val="008000"/>
                </a:solidFill>
              </a:rPr>
              <a:t>// End of </a:t>
            </a:r>
            <a:r>
              <a:rPr lang="en-GB" sz="1100" dirty="0" err="1" smtClean="0">
                <a:solidFill>
                  <a:srgbClr val="008000"/>
                </a:solidFill>
              </a:rPr>
              <a:t>ScheduleOperations</a:t>
            </a:r>
            <a:endParaRPr lang="en-GB" sz="1100" dirty="0"/>
          </a:p>
        </p:txBody>
      </p:sp>
      <p:sp>
        <p:nvSpPr>
          <p:cNvPr id="5" name="TextBox 4"/>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9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762872" y="599727"/>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3"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Schedule Operation sub function</a:t>
            </a:r>
            <a:endParaRPr lang="en-GB" sz="2400" dirty="0"/>
          </a:p>
        </p:txBody>
      </p:sp>
      <p:sp>
        <p:nvSpPr>
          <p:cNvPr id="5" name="TextBox 4"/>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VB</a:t>
            </a:r>
            <a:endParaRPr lang="en-GB" sz="9600" i="1" dirty="0">
              <a:solidFill>
                <a:srgbClr val="7030A0">
                  <a:alpha val="59000"/>
                </a:srgbClr>
              </a:solidFill>
              <a:effectLst>
                <a:outerShdw blurRad="38100" dist="38100" dir="2700000" algn="tl">
                  <a:srgbClr val="000000">
                    <a:alpha val="43137"/>
                  </a:srgbClr>
                </a:outerShdw>
              </a:effectLst>
            </a:endParaRPr>
          </a:p>
        </p:txBody>
      </p:sp>
      <p:sp>
        <p:nvSpPr>
          <p:cNvPr id="6" name="Rectangle 5"/>
          <p:cNvSpPr/>
          <p:nvPr/>
        </p:nvSpPr>
        <p:spPr>
          <a:xfrm>
            <a:off x="571472" y="1785926"/>
            <a:ext cx="8286776" cy="4524315"/>
          </a:xfrm>
          <a:prstGeom prst="rect">
            <a:avLst/>
          </a:prstGeom>
        </p:spPr>
        <p:txBody>
          <a:bodyPr wrap="square">
            <a:spAutoFit/>
          </a:bodyPr>
          <a:lstStyle/>
          <a:p>
            <a:r>
              <a:rPr lang="en-GB" sz="1200" dirty="0" smtClean="0">
                <a:solidFill>
                  <a:srgbClr val="010000"/>
                </a:solidFill>
              </a:rPr>
              <a:t>        </a:t>
            </a:r>
            <a:r>
              <a:rPr lang="en-GB" sz="1200" dirty="0" err="1" smtClean="0">
                <a:solidFill>
                  <a:srgbClr val="010000"/>
                </a:solidFill>
              </a:rPr>
              <a:t>OpRecord</a:t>
            </a:r>
            <a:r>
              <a:rPr lang="en-GB" sz="1200" dirty="0" smtClean="0">
                <a:solidFill>
                  <a:srgbClr val="010000"/>
                </a:solidFill>
              </a:rPr>
              <a:t> = 0</a:t>
            </a:r>
          </a:p>
          <a:p>
            <a:r>
              <a:rPr lang="en-GB" sz="1200" dirty="0" smtClean="0">
                <a:solidFill>
                  <a:srgbClr val="010000"/>
                </a:solidFill>
              </a:rPr>
              <a:t>        </a:t>
            </a:r>
            <a:r>
              <a:rPr lang="en-GB" sz="1200" dirty="0" err="1" smtClean="0">
                <a:solidFill>
                  <a:srgbClr val="010000"/>
                </a:solidFill>
              </a:rPr>
              <a:t>CurrentRank</a:t>
            </a:r>
            <a:r>
              <a:rPr lang="en-GB" sz="1200" dirty="0" smtClean="0">
                <a:solidFill>
                  <a:srgbClr val="010000"/>
                </a:solidFill>
              </a:rPr>
              <a:t> = 1</a:t>
            </a:r>
          </a:p>
          <a:p>
            <a:r>
              <a:rPr lang="en-GB" sz="1200" dirty="0" smtClean="0">
                <a:solidFill>
                  <a:srgbClr val="010000"/>
                </a:solidFill>
              </a:rPr>
              <a:t>        </a:t>
            </a:r>
            <a:r>
              <a:rPr lang="en-GB" sz="1200" dirty="0" err="1" smtClean="0">
                <a:solidFill>
                  <a:srgbClr val="010000"/>
                </a:solidFill>
              </a:rPr>
              <a:t>ResourceFree</a:t>
            </a:r>
            <a:r>
              <a:rPr lang="en-GB" sz="1200" dirty="0" smtClean="0">
                <a:solidFill>
                  <a:srgbClr val="010000"/>
                </a:solidFill>
              </a:rPr>
              <a:t> = </a:t>
            </a:r>
            <a:r>
              <a:rPr lang="en-GB" sz="1200" dirty="0" err="1" smtClean="0">
                <a:solidFill>
                  <a:srgbClr val="010000"/>
                </a:solidFill>
              </a:rPr>
              <a:t>planningboard.IsResourceFree</a:t>
            </a:r>
            <a:r>
              <a:rPr lang="en-GB" sz="1200" dirty="0" smtClean="0">
                <a:solidFill>
                  <a:srgbClr val="010000"/>
                </a:solidFill>
              </a:rPr>
              <a:t>(</a:t>
            </a:r>
            <a:r>
              <a:rPr lang="en-GB" sz="1200" dirty="0" err="1" smtClean="0">
                <a:solidFill>
                  <a:srgbClr val="010000"/>
                </a:solidFill>
              </a:rPr>
              <a:t>ResRec</a:t>
            </a:r>
            <a:r>
              <a:rPr lang="en-GB" sz="1200" dirty="0" smtClean="0">
                <a:solidFill>
                  <a:srgbClr val="010000"/>
                </a:solidFill>
              </a:rPr>
              <a:t>, _</a:t>
            </a:r>
          </a:p>
          <a:p>
            <a:r>
              <a:rPr lang="en-GB" sz="1200" dirty="0" smtClean="0">
                <a:solidFill>
                  <a:srgbClr val="010000"/>
                </a:solidFill>
              </a:rPr>
              <a:t>                                       </a:t>
            </a:r>
            <a:r>
              <a:rPr lang="en-GB" sz="1200" dirty="0" err="1" smtClean="0">
                <a:solidFill>
                  <a:srgbClr val="010000"/>
                </a:solidFill>
              </a:rPr>
              <a:t>TestEventTime.AddDays</a:t>
            </a:r>
            <a:r>
              <a:rPr lang="en-GB" sz="1200" dirty="0" smtClean="0">
                <a:solidFill>
                  <a:srgbClr val="010000"/>
                </a:solidFill>
              </a:rPr>
              <a:t>(</a:t>
            </a:r>
            <a:r>
              <a:rPr lang="en-GB" sz="1200" dirty="0" err="1" smtClean="0">
                <a:solidFill>
                  <a:srgbClr val="010000"/>
                </a:solidFill>
              </a:rPr>
              <a:t>planningboard.SchedulingAccuracy</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err="1" smtClean="0">
                <a:solidFill>
                  <a:srgbClr val="010000"/>
                </a:solidFill>
              </a:rPr>
              <a:t>planningboard.GetOperationInQueue</a:t>
            </a:r>
            <a:r>
              <a:rPr lang="en-GB" sz="1200" dirty="0" smtClean="0">
                <a:solidFill>
                  <a:srgbClr val="010000"/>
                </a:solidFill>
              </a:rPr>
              <a:t>(</a:t>
            </a:r>
            <a:r>
              <a:rPr lang="en-GB" sz="1200" dirty="0" err="1" smtClean="0">
                <a:solidFill>
                  <a:srgbClr val="010000"/>
                </a:solidFill>
              </a:rPr>
              <a:t>QName</a:t>
            </a:r>
            <a:r>
              <a:rPr lang="en-GB" sz="1200" dirty="0" smtClean="0">
                <a:solidFill>
                  <a:srgbClr val="010000"/>
                </a:solidFill>
              </a:rPr>
              <a:t>, </a:t>
            </a:r>
            <a:r>
              <a:rPr lang="en-GB" sz="1200" dirty="0" err="1" smtClean="0">
                <a:solidFill>
                  <a:srgbClr val="010000"/>
                </a:solidFill>
              </a:rPr>
              <a:t>CurrentRank</a:t>
            </a:r>
            <a:r>
              <a:rPr lang="en-GB" sz="1200" dirty="0" smtClean="0">
                <a:solidFill>
                  <a:srgbClr val="010000"/>
                </a:solidFill>
              </a:rPr>
              <a:t>, </a:t>
            </a:r>
            <a:r>
              <a:rPr lang="en-GB" sz="1200" dirty="0" err="1" smtClean="0">
                <a:solidFill>
                  <a:srgbClr val="010000"/>
                </a:solidFill>
              </a:rPr>
              <a:t>OpRecord</a:t>
            </a:r>
            <a:r>
              <a:rPr lang="en-GB" sz="1200" dirty="0" smtClean="0">
                <a:solidFill>
                  <a:srgbClr val="010000"/>
                </a:solidFill>
              </a:rPr>
              <a:t>) </a:t>
            </a:r>
            <a:r>
              <a:rPr lang="en-GB" sz="1200" dirty="0" smtClean="0">
                <a:solidFill>
                  <a:srgbClr val="0000FF"/>
                </a:solidFill>
              </a:rPr>
              <a:t>And</a:t>
            </a:r>
            <a:r>
              <a:rPr lang="en-GB" sz="1200" dirty="0" smtClean="0">
                <a:solidFill>
                  <a:srgbClr val="010000"/>
                </a:solidFill>
              </a:rPr>
              <a:t> </a:t>
            </a:r>
            <a:r>
              <a:rPr lang="en-GB" sz="1200" dirty="0" err="1" smtClean="0">
                <a:solidFill>
                  <a:srgbClr val="010000"/>
                </a:solidFill>
              </a:rPr>
              <a:t>ResourceFree</a:t>
            </a:r>
            <a:r>
              <a:rPr lang="en-GB" sz="1200" dirty="0" smtClean="0">
                <a:solidFill>
                  <a:srgbClr val="010000"/>
                </a:solidFill>
              </a:rPr>
              <a:t>)</a:t>
            </a:r>
          </a:p>
          <a:p>
            <a:r>
              <a:rPr lang="en-GB" sz="1200" dirty="0" smtClean="0">
                <a:solidFill>
                  <a:srgbClr val="010000"/>
                </a:solidFill>
              </a:rPr>
              <a:t>            </a:t>
            </a:r>
            <a:r>
              <a:rPr lang="en-GB" sz="1200" dirty="0" err="1" smtClean="0">
                <a:solidFill>
                  <a:srgbClr val="010000"/>
                </a:solidFill>
              </a:rPr>
              <a:t>TestOpResults</a:t>
            </a:r>
            <a:r>
              <a:rPr lang="en-GB" sz="1200" dirty="0" smtClean="0">
                <a:solidFill>
                  <a:srgbClr val="010000"/>
                </a:solidFill>
              </a:rPr>
              <a:t> = </a:t>
            </a:r>
            <a:r>
              <a:rPr lang="en-GB" sz="1200" dirty="0" err="1" smtClean="0">
                <a:solidFill>
                  <a:srgbClr val="010000"/>
                </a:solidFill>
              </a:rPr>
              <a:t>planningboard.TestOperationOnResource</a:t>
            </a:r>
            <a:r>
              <a:rPr lang="en-GB" sz="1200" dirty="0" smtClean="0">
                <a:solidFill>
                  <a:srgbClr val="010000"/>
                </a:solidFill>
              </a:rPr>
              <a:t>(</a:t>
            </a:r>
            <a:r>
              <a:rPr lang="en-GB" sz="1200" dirty="0" err="1" smtClean="0">
                <a:solidFill>
                  <a:srgbClr val="010000"/>
                </a:solidFill>
              </a:rPr>
              <a:t>OpRecord</a:t>
            </a:r>
            <a:r>
              <a:rPr lang="en-GB" sz="1200" dirty="0" smtClean="0">
                <a:solidFill>
                  <a:srgbClr val="010000"/>
                </a:solidFill>
              </a:rPr>
              <a:t>, </a:t>
            </a:r>
            <a:r>
              <a:rPr lang="en-GB" sz="1200" dirty="0" err="1" smtClean="0">
                <a:solidFill>
                  <a:srgbClr val="010000"/>
                </a:solidFill>
              </a:rPr>
              <a:t>ResRec</a:t>
            </a:r>
            <a:r>
              <a:rPr lang="en-GB" sz="1200" dirty="0" smtClean="0">
                <a:solidFill>
                  <a:srgbClr val="010000"/>
                </a:solidFill>
              </a:rPr>
              <a:t>, _</a:t>
            </a:r>
          </a:p>
          <a:p>
            <a:r>
              <a:rPr lang="en-GB" sz="1200" dirty="0" smtClean="0">
                <a:solidFill>
                  <a:srgbClr val="010000"/>
                </a:solidFill>
              </a:rPr>
              <a:t>                                                    </a:t>
            </a:r>
            <a:r>
              <a:rPr lang="en-GB" sz="1200" dirty="0" err="1" smtClean="0">
                <a:solidFill>
                  <a:srgbClr val="010000"/>
                </a:solidFill>
              </a:rPr>
              <a:t>TestEventTime</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smtClean="0">
                <a:solidFill>
                  <a:srgbClr val="0000FF"/>
                </a:solidFill>
              </a:rPr>
              <a:t>Not</a:t>
            </a:r>
            <a:r>
              <a:rPr lang="en-GB" sz="1200" dirty="0" smtClean="0">
                <a:solidFill>
                  <a:srgbClr val="010000"/>
                </a:solidFill>
              </a:rPr>
              <a:t> </a:t>
            </a:r>
            <a:r>
              <a:rPr lang="en-GB" sz="1200" dirty="0" err="1" smtClean="0">
                <a:solidFill>
                  <a:srgbClr val="010000"/>
                </a:solidFill>
              </a:rPr>
              <a:t>TestOpResults.HasValue</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CurrentRank</a:t>
            </a:r>
            <a:r>
              <a:rPr lang="en-GB" sz="1200" dirty="0" smtClean="0">
                <a:solidFill>
                  <a:srgbClr val="010000"/>
                </a:solidFill>
              </a:rPr>
              <a:t> = </a:t>
            </a:r>
            <a:r>
              <a:rPr lang="en-GB" sz="1200" dirty="0" err="1" smtClean="0">
                <a:solidFill>
                  <a:srgbClr val="010000"/>
                </a:solidFill>
              </a:rPr>
              <a:t>CurrentRank</a:t>
            </a:r>
            <a:r>
              <a:rPr lang="en-GB" sz="1200" dirty="0" smtClean="0">
                <a:solidFill>
                  <a:srgbClr val="010000"/>
                </a:solidFill>
              </a:rPr>
              <a:t> + 1</a:t>
            </a:r>
          </a:p>
          <a:p>
            <a:r>
              <a:rPr lang="en-GB" sz="1200" dirty="0" smtClean="0">
                <a:solidFill>
                  <a:srgbClr val="010000"/>
                </a:solidFill>
              </a:rPr>
              <a:t>                </a:t>
            </a:r>
            <a:r>
              <a:rPr lang="en-GB" sz="1200" dirty="0" smtClean="0">
                <a:solidFill>
                  <a:srgbClr val="0000FF"/>
                </a:solidFill>
              </a:rPr>
              <a:t>Continue</a:t>
            </a:r>
            <a:r>
              <a:rPr lang="en-GB" sz="1200" dirty="0" smtClean="0">
                <a:solidFill>
                  <a:srgbClr val="010000"/>
                </a:solidFill>
              </a:rPr>
              <a:t> </a:t>
            </a:r>
            <a:r>
              <a:rPr lang="en-GB" sz="1200" dirty="0" smtClean="0">
                <a:solidFill>
                  <a:srgbClr val="0000FF"/>
                </a:solidFill>
              </a:rPr>
              <a:t>While</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smtClean="0">
                <a:solidFill>
                  <a:srgbClr val="008000"/>
                </a:solidFill>
              </a:rPr>
              <a:t>' if the test Op didn't return a value</a:t>
            </a:r>
          </a:p>
          <a:p>
            <a:endParaRPr lang="en-GB" sz="1200" dirty="0" smtClean="0">
              <a:solidFill>
                <a:srgbClr val="008000"/>
              </a:solidFill>
            </a:endParaRPr>
          </a:p>
          <a:p>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err="1" smtClean="0">
                <a:solidFill>
                  <a:srgbClr val="010000"/>
                </a:solidFill>
              </a:rPr>
              <a:t>TestOpResults.Value.ChangeStart</a:t>
            </a:r>
            <a:r>
              <a:rPr lang="en-GB" sz="1200" dirty="0" smtClean="0">
                <a:solidFill>
                  <a:srgbClr val="010000"/>
                </a:solidFill>
              </a:rPr>
              <a:t> &lt;= </a:t>
            </a:r>
            <a:r>
              <a:rPr lang="en-GB" sz="1200" dirty="0" err="1" smtClean="0">
                <a:solidFill>
                  <a:srgbClr val="010000"/>
                </a:solidFill>
              </a:rPr>
              <a:t>TestEventTime.AddDays</a:t>
            </a:r>
            <a:r>
              <a:rPr lang="en-GB" sz="1200" dirty="0" smtClean="0">
                <a:solidFill>
                  <a:srgbClr val="010000"/>
                </a:solidFill>
              </a:rPr>
              <a:t>(</a:t>
            </a:r>
            <a:r>
              <a:rPr lang="en-GB" sz="1200" dirty="0" err="1" smtClean="0">
                <a:solidFill>
                  <a:srgbClr val="010000"/>
                </a:solidFill>
              </a:rPr>
              <a:t>planningboard.SchedulingAccuracy</a:t>
            </a:r>
            <a:r>
              <a:rPr lang="en-GB" sz="1200" dirty="0" smtClean="0">
                <a:solidFill>
                  <a:srgbClr val="010000"/>
                </a:solidFill>
              </a:rPr>
              <a:t>)) </a:t>
            </a:r>
            <a:r>
              <a:rPr lang="en-GB" sz="1200" dirty="0" smtClean="0">
                <a:solidFill>
                  <a:srgbClr val="0000FF"/>
                </a:solidFill>
              </a:rPr>
              <a:t>Then</a:t>
            </a:r>
          </a:p>
          <a:p>
            <a:r>
              <a:rPr lang="en-GB" sz="1200" dirty="0" smtClean="0">
                <a:solidFill>
                  <a:srgbClr val="010000"/>
                </a:solidFill>
              </a:rPr>
              <a:t>                </a:t>
            </a:r>
            <a:r>
              <a:rPr lang="en-GB" sz="1200" dirty="0" err="1" smtClean="0">
                <a:solidFill>
                  <a:srgbClr val="010000"/>
                </a:solidFill>
              </a:rPr>
              <a:t>planningboard.PutOperationOnResource</a:t>
            </a:r>
            <a:r>
              <a:rPr lang="en-GB" sz="1200" dirty="0" smtClean="0">
                <a:solidFill>
                  <a:srgbClr val="010000"/>
                </a:solidFill>
              </a:rPr>
              <a:t>(</a:t>
            </a:r>
            <a:r>
              <a:rPr lang="en-GB" sz="1200" dirty="0" err="1" smtClean="0">
                <a:solidFill>
                  <a:srgbClr val="010000"/>
                </a:solidFill>
              </a:rPr>
              <a:t>OpRecord</a:t>
            </a:r>
            <a:r>
              <a:rPr lang="en-GB" sz="1200" dirty="0" smtClean="0">
                <a:solidFill>
                  <a:srgbClr val="010000"/>
                </a:solidFill>
              </a:rPr>
              <a:t>, </a:t>
            </a:r>
            <a:r>
              <a:rPr lang="en-GB" sz="1200" dirty="0" err="1" smtClean="0">
                <a:solidFill>
                  <a:srgbClr val="010000"/>
                </a:solidFill>
              </a:rPr>
              <a:t>ResRec</a:t>
            </a:r>
            <a:r>
              <a:rPr lang="en-GB" sz="1200" dirty="0" smtClean="0">
                <a:solidFill>
                  <a:srgbClr val="010000"/>
                </a:solidFill>
              </a:rPr>
              <a:t>, _</a:t>
            </a:r>
          </a:p>
          <a:p>
            <a:r>
              <a:rPr lang="en-GB" sz="1200" dirty="0" smtClean="0">
                <a:solidFill>
                  <a:srgbClr val="010000"/>
                </a:solidFill>
              </a:rPr>
              <a:t>                                    </a:t>
            </a:r>
            <a:r>
              <a:rPr lang="en-GB" sz="1200" dirty="0" err="1" smtClean="0">
                <a:solidFill>
                  <a:srgbClr val="010000"/>
                </a:solidFill>
              </a:rPr>
              <a:t>TestOpResults.Value.ChangeStart</a:t>
            </a:r>
            <a:r>
              <a:rPr lang="en-GB" sz="1200" dirty="0" smtClean="0">
                <a:solidFill>
                  <a:srgbClr val="010000"/>
                </a:solidFill>
              </a:rPr>
              <a:t>) </a:t>
            </a:r>
            <a:r>
              <a:rPr lang="en-GB" sz="1200" dirty="0" smtClean="0">
                <a:solidFill>
                  <a:srgbClr val="008000"/>
                </a:solidFill>
              </a:rPr>
              <a:t>' if the operation could start now</a:t>
            </a:r>
          </a:p>
          <a:p>
            <a:r>
              <a:rPr lang="en-GB" sz="1200" dirty="0" smtClean="0">
                <a:solidFill>
                  <a:srgbClr val="010000"/>
                </a:solidFill>
              </a:rPr>
              <a:t>            </a:t>
            </a:r>
            <a:r>
              <a:rPr lang="en-GB" sz="1200" dirty="0" smtClean="0">
                <a:solidFill>
                  <a:srgbClr val="0000FF"/>
                </a:solidFill>
              </a:rPr>
              <a:t>Else</a:t>
            </a:r>
          </a:p>
          <a:p>
            <a:r>
              <a:rPr lang="en-GB" sz="1200" dirty="0" smtClean="0">
                <a:solidFill>
                  <a:srgbClr val="010000"/>
                </a:solidFill>
              </a:rPr>
              <a:t>                </a:t>
            </a:r>
            <a:r>
              <a:rPr lang="en-GB" sz="1200" dirty="0" err="1" smtClean="0">
                <a:solidFill>
                  <a:srgbClr val="010000"/>
                </a:solidFill>
              </a:rPr>
              <a:t>CurrentRank</a:t>
            </a:r>
            <a:r>
              <a:rPr lang="en-GB" sz="1200" dirty="0" smtClean="0">
                <a:solidFill>
                  <a:srgbClr val="010000"/>
                </a:solidFill>
              </a:rPr>
              <a:t> = </a:t>
            </a:r>
            <a:r>
              <a:rPr lang="en-GB" sz="1200" dirty="0" err="1" smtClean="0">
                <a:solidFill>
                  <a:srgbClr val="010000"/>
                </a:solidFill>
              </a:rPr>
              <a:t>CurrentRank</a:t>
            </a:r>
            <a:r>
              <a:rPr lang="en-GB" sz="1200" dirty="0" smtClean="0">
                <a:solidFill>
                  <a:srgbClr val="010000"/>
                </a:solidFill>
              </a:rPr>
              <a:t> + 1 </a:t>
            </a:r>
            <a:r>
              <a:rPr lang="en-GB" sz="1200" dirty="0" smtClean="0">
                <a:solidFill>
                  <a:srgbClr val="008000"/>
                </a:solidFill>
              </a:rPr>
              <a:t>' increment the rank so that we test the next job in the queue</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If</a:t>
            </a:r>
            <a:r>
              <a:rPr lang="en-GB" sz="1200" dirty="0" smtClean="0">
                <a:solidFill>
                  <a:srgbClr val="010000"/>
                </a:solidFill>
              </a:rPr>
              <a:t> </a:t>
            </a:r>
            <a:r>
              <a:rPr lang="en-GB" sz="1200" dirty="0" smtClean="0">
                <a:solidFill>
                  <a:srgbClr val="008000"/>
                </a:solidFill>
              </a:rPr>
              <a:t>' if the operation could start now</a:t>
            </a:r>
          </a:p>
          <a:p>
            <a:r>
              <a:rPr lang="en-GB" sz="1200" dirty="0" smtClean="0">
                <a:solidFill>
                  <a:srgbClr val="010000"/>
                </a:solidFill>
              </a:rPr>
              <a:t>            </a:t>
            </a:r>
            <a:r>
              <a:rPr lang="en-GB" sz="1200" dirty="0" smtClean="0">
                <a:solidFill>
                  <a:srgbClr val="008000"/>
                </a:solidFill>
              </a:rPr>
              <a:t>' is the resource still free at this time?</a:t>
            </a:r>
          </a:p>
          <a:p>
            <a:r>
              <a:rPr lang="en-GB" sz="1200" dirty="0" smtClean="0">
                <a:solidFill>
                  <a:srgbClr val="010000"/>
                </a:solidFill>
              </a:rPr>
              <a:t>            </a:t>
            </a:r>
            <a:r>
              <a:rPr lang="en-GB" sz="1200" dirty="0" err="1" smtClean="0">
                <a:solidFill>
                  <a:srgbClr val="010000"/>
                </a:solidFill>
              </a:rPr>
              <a:t>ResourceFree</a:t>
            </a:r>
            <a:r>
              <a:rPr lang="en-GB" sz="1200" dirty="0" smtClean="0">
                <a:solidFill>
                  <a:srgbClr val="010000"/>
                </a:solidFill>
              </a:rPr>
              <a:t> = </a:t>
            </a:r>
            <a:r>
              <a:rPr lang="en-GB" sz="1200" dirty="0" err="1" smtClean="0">
                <a:solidFill>
                  <a:srgbClr val="010000"/>
                </a:solidFill>
              </a:rPr>
              <a:t>planningboard.IsResourceFree</a:t>
            </a:r>
            <a:r>
              <a:rPr lang="en-GB" sz="1200" dirty="0" smtClean="0">
                <a:solidFill>
                  <a:srgbClr val="010000"/>
                </a:solidFill>
              </a:rPr>
              <a:t>(</a:t>
            </a:r>
            <a:r>
              <a:rPr lang="en-GB" sz="1200" dirty="0" err="1" smtClean="0">
                <a:solidFill>
                  <a:srgbClr val="010000"/>
                </a:solidFill>
              </a:rPr>
              <a:t>ResRec</a:t>
            </a:r>
            <a:r>
              <a:rPr lang="en-GB" sz="1200" dirty="0" smtClean="0">
                <a:solidFill>
                  <a:srgbClr val="010000"/>
                </a:solidFill>
              </a:rPr>
              <a:t>, _</a:t>
            </a:r>
          </a:p>
          <a:p>
            <a:r>
              <a:rPr lang="en-GB" sz="1200" dirty="0" smtClean="0">
                <a:solidFill>
                  <a:srgbClr val="010000"/>
                </a:solidFill>
              </a:rPr>
              <a:t>                                       </a:t>
            </a:r>
            <a:r>
              <a:rPr lang="en-GB" sz="1200" dirty="0" err="1" smtClean="0">
                <a:solidFill>
                  <a:srgbClr val="010000"/>
                </a:solidFill>
              </a:rPr>
              <a:t>TestEventTime.AddDays</a:t>
            </a:r>
            <a:r>
              <a:rPr lang="en-GB" sz="1200" dirty="0" smtClean="0">
                <a:solidFill>
                  <a:srgbClr val="010000"/>
                </a:solidFill>
              </a:rPr>
              <a:t>(</a:t>
            </a:r>
            <a:r>
              <a:rPr lang="en-GB" sz="1200" dirty="0" err="1" smtClean="0">
                <a:solidFill>
                  <a:srgbClr val="010000"/>
                </a:solidFill>
              </a:rPr>
              <a:t>planningboard.SchedulingAccuracy</a:t>
            </a:r>
            <a:r>
              <a:rPr lang="en-GB" sz="1200" dirty="0" smtClean="0">
                <a:solidFill>
                  <a:srgbClr val="010000"/>
                </a:solidFill>
              </a:rPr>
              <a:t>))</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While</a:t>
            </a:r>
            <a:r>
              <a:rPr lang="en-GB" sz="1200" dirty="0" smtClean="0">
                <a:solidFill>
                  <a:srgbClr val="010000"/>
                </a:solidFill>
              </a:rPr>
              <a:t> </a:t>
            </a:r>
            <a:r>
              <a:rPr lang="en-GB" sz="1200" dirty="0" smtClean="0">
                <a:solidFill>
                  <a:srgbClr val="008000"/>
                </a:solidFill>
              </a:rPr>
              <a:t>' whilst there is another operation in the queue</a:t>
            </a:r>
          </a:p>
          <a:p>
            <a:r>
              <a:rPr lang="en-GB" sz="1200" dirty="0" smtClean="0">
                <a:solidFill>
                  <a:srgbClr val="010000"/>
                </a:solidFill>
              </a:rPr>
              <a:t>        </a:t>
            </a:r>
            <a:r>
              <a:rPr lang="en-GB" sz="1200" dirty="0" smtClean="0">
                <a:solidFill>
                  <a:srgbClr val="0000FF"/>
                </a:solidFill>
              </a:rPr>
              <a:t>Return</a:t>
            </a:r>
            <a:r>
              <a:rPr lang="en-GB" sz="1200" dirty="0" smtClean="0">
                <a:solidFill>
                  <a:srgbClr val="010000"/>
                </a:solidFill>
              </a:rPr>
              <a:t> 0</a:t>
            </a:r>
          </a:p>
          <a:p>
            <a:r>
              <a:rPr lang="en-GB" sz="1200" dirty="0" smtClean="0">
                <a:solidFill>
                  <a:srgbClr val="010000"/>
                </a:solidFill>
              </a:rPr>
              <a:t>    </a:t>
            </a:r>
            <a:r>
              <a:rPr lang="en-GB" sz="1200" dirty="0" smtClean="0">
                <a:solidFill>
                  <a:srgbClr val="0000FF"/>
                </a:solidFill>
              </a:rPr>
              <a:t>End</a:t>
            </a:r>
            <a:r>
              <a:rPr lang="en-GB" sz="1200" dirty="0" smtClean="0">
                <a:solidFill>
                  <a:srgbClr val="010000"/>
                </a:solidFill>
              </a:rPr>
              <a:t> </a:t>
            </a:r>
            <a:r>
              <a:rPr lang="en-GB" sz="1200" dirty="0" smtClean="0">
                <a:solidFill>
                  <a:srgbClr val="0000FF"/>
                </a:solidFill>
              </a:rPr>
              <a:t>Function</a:t>
            </a:r>
            <a:endParaRPr lang="en-GB" sz="1200" dirty="0"/>
          </a:p>
        </p:txBody>
      </p:sp>
    </p:spTree>
    <p:extLst>
      <p:ext uri="{BB962C8B-B14F-4D97-AF65-F5344CB8AC3E}">
        <p14:creationId xmlns:p14="http://schemas.microsoft.com/office/powerpoint/2010/main" val="161300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GB" dirty="0" smtClean="0"/>
              <a:t>Event Based Scheduling </a:t>
            </a:r>
            <a:br>
              <a:rPr lang="en-GB" dirty="0" smtClean="0"/>
            </a:br>
            <a:r>
              <a:rPr lang="en-GB" sz="3200" dirty="0" smtClean="0"/>
              <a:t>C# Code Example</a:t>
            </a:r>
            <a:endParaRPr lang="en-GB" dirty="0"/>
          </a:p>
        </p:txBody>
      </p:sp>
    </p:spTree>
    <p:extLst>
      <p:ext uri="{BB962C8B-B14F-4D97-AF65-F5344CB8AC3E}">
        <p14:creationId xmlns:p14="http://schemas.microsoft.com/office/powerpoint/2010/main" val="335105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762872" y="629115"/>
            <a:ext cx="6800523" cy="534121"/>
          </a:xfrm>
          <a:prstGeom prst="rect">
            <a:avLst/>
          </a:prstGeom>
        </p:spPr>
        <p:txBody>
          <a:bodyPr/>
          <a:lstStyle>
            <a:lvl1pPr algn="l" defTabSz="685766" rtl="0" eaLnBrk="1" latinLnBrk="0" hangingPunct="1">
              <a:lnSpc>
                <a:spcPct val="90000"/>
              </a:lnSpc>
              <a:spcBef>
                <a:spcPct val="0"/>
              </a:spcBef>
              <a:buNone/>
              <a:defRPr sz="3000" b="1" kern="1200">
                <a:solidFill>
                  <a:schemeClr val="tx1"/>
                </a:solidFill>
                <a:latin typeface="+mj-lt"/>
                <a:ea typeface="+mj-ea"/>
                <a:cs typeface="+mj-cs"/>
              </a:defRPr>
            </a:lvl1pPr>
          </a:lstStyle>
          <a:p>
            <a:r>
              <a:rPr lang="en-GB" dirty="0" smtClean="0"/>
              <a:t>Event Based Scheduling APS Rules</a:t>
            </a:r>
            <a:endParaRPr lang="en-GB" dirty="0"/>
          </a:p>
        </p:txBody>
      </p:sp>
      <p:sp>
        <p:nvSpPr>
          <p:cNvPr id="8" name="Text Placeholder 1"/>
          <p:cNvSpPr txBox="1">
            <a:spLocks/>
          </p:cNvSpPr>
          <p:nvPr/>
        </p:nvSpPr>
        <p:spPr>
          <a:xfrm>
            <a:off x="762872" y="1163236"/>
            <a:ext cx="7478315" cy="661720"/>
          </a:xfrm>
          <a:prstGeom prst="rect">
            <a:avLst/>
          </a:prstGeom>
        </p:spPr>
        <p:txBody>
          <a:bodyPr/>
          <a:lstStyle>
            <a:lvl1pPr marL="257162" marR="0" indent="-257162" algn="l" defTabSz="685766" rtl="0" eaLnBrk="1" fontAlgn="auto" latinLnBrk="0" hangingPunct="1">
              <a:lnSpc>
                <a:spcPct val="90000"/>
              </a:lnSpc>
              <a:spcBef>
                <a:spcPts val="750"/>
              </a:spcBef>
              <a:spcAft>
                <a:spcPts val="0"/>
              </a:spcAft>
              <a:buClr>
                <a:srgbClr val="98CBEB"/>
              </a:buClr>
              <a:buSzTx/>
              <a:buFont typeface="Wingdings" panose="05000000000000000000" pitchFamily="2" charset="2"/>
              <a:buChar char="§"/>
              <a:tabLst/>
              <a:defRPr sz="1800" kern="1200" baseline="0">
                <a:solidFill>
                  <a:schemeClr val="bg1"/>
                </a:solidFill>
                <a:latin typeface="+mn-lt"/>
                <a:ea typeface="+mn-ea"/>
                <a:cs typeface="+mn-cs"/>
              </a:defRPr>
            </a:lvl1pPr>
            <a:lvl2pPr marL="55718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500" kern="1200" baseline="0">
                <a:solidFill>
                  <a:schemeClr val="bg1"/>
                </a:solidFill>
                <a:latin typeface="+mn-lt"/>
                <a:ea typeface="+mn-ea"/>
                <a:cs typeface="+mn-cs"/>
              </a:defRPr>
            </a:lvl2pPr>
            <a:lvl3pPr marL="900068"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350" kern="1200" baseline="0">
                <a:solidFill>
                  <a:schemeClr val="bg1"/>
                </a:solidFill>
                <a:latin typeface="+mn-lt"/>
                <a:ea typeface="+mn-ea"/>
                <a:cs typeface="+mn-cs"/>
              </a:defRPr>
            </a:lvl3pPr>
            <a:lvl4pPr marL="1242951"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4pPr>
            <a:lvl5pPr marL="1585835" marR="0" indent="-214303" algn="l" defTabSz="685766" rtl="0" eaLnBrk="1" fontAlgn="auto" latinLnBrk="0" hangingPunct="1">
              <a:lnSpc>
                <a:spcPct val="90000"/>
              </a:lnSpc>
              <a:spcBef>
                <a:spcPts val="375"/>
              </a:spcBef>
              <a:spcAft>
                <a:spcPts val="0"/>
              </a:spcAft>
              <a:buClr>
                <a:srgbClr val="98CBEB"/>
              </a:buClr>
              <a:buSzTx/>
              <a:buFont typeface="Wingdings" panose="05000000000000000000" pitchFamily="2" charset="2"/>
              <a:buChar char="§"/>
              <a:tabLst/>
              <a:defRPr sz="1200" kern="1200" baseline="0">
                <a:solidFill>
                  <a:schemeClr val="bg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2400" dirty="0" smtClean="0"/>
              <a:t>Event Processing 1 </a:t>
            </a:r>
            <a:endParaRPr lang="en-GB" sz="2400" dirty="0"/>
          </a:p>
        </p:txBody>
      </p:sp>
      <p:sp>
        <p:nvSpPr>
          <p:cNvPr id="9" name="Rectangle 8"/>
          <p:cNvSpPr/>
          <p:nvPr/>
        </p:nvSpPr>
        <p:spPr>
          <a:xfrm>
            <a:off x="214282" y="1857364"/>
            <a:ext cx="8786874" cy="4616648"/>
          </a:xfrm>
          <a:prstGeom prst="rect">
            <a:avLst/>
          </a:prstGeom>
        </p:spPr>
        <p:txBody>
          <a:bodyPr wrap="square">
            <a:spAutoFit/>
          </a:bodyPr>
          <a:lstStyle/>
          <a:p>
            <a:r>
              <a:rPr lang="en-GB" sz="1400" dirty="0" smtClean="0">
                <a:solidFill>
                  <a:srgbClr val="010000"/>
                </a:solidFill>
              </a:rPr>
              <a:t>            </a:t>
            </a:r>
            <a:r>
              <a:rPr lang="en-GB" sz="1400" dirty="0" smtClean="0">
                <a:solidFill>
                  <a:srgbClr val="0000FF"/>
                </a:solidFill>
              </a:rPr>
              <a:t>int</a:t>
            </a:r>
            <a:r>
              <a:rPr lang="en-GB" sz="1400" dirty="0" smtClean="0">
                <a:solidFill>
                  <a:srgbClr val="010000"/>
                </a:solidFill>
              </a:rPr>
              <a:t> </a:t>
            </a:r>
            <a:r>
              <a:rPr lang="en-GB" sz="1400" dirty="0" err="1" smtClean="0">
                <a:solidFill>
                  <a:srgbClr val="010000"/>
                </a:solidFill>
              </a:rPr>
              <a:t>ResRec</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string</a:t>
            </a:r>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a:t>
            </a:r>
            <a:r>
              <a:rPr lang="en-GB" sz="1400" dirty="0" err="1" smtClean="0">
                <a:solidFill>
                  <a:srgbClr val="010000"/>
                </a:solidFill>
              </a:rPr>
              <a:t>Preactor.</a:t>
            </a:r>
            <a:r>
              <a:rPr lang="en-GB" sz="1400" dirty="0" err="1" smtClean="0">
                <a:solidFill>
                  <a:srgbClr val="2B91AF"/>
                </a:solidFill>
              </a:rPr>
              <a:t>EventDetails</a:t>
            </a:r>
            <a:r>
              <a:rPr lang="en-GB" sz="1400" dirty="0" smtClean="0">
                <a:solidFill>
                  <a:srgbClr val="010000"/>
                </a:solidFill>
              </a:rPr>
              <a:t>? </a:t>
            </a:r>
            <a:r>
              <a:rPr lang="en-GB" sz="1400" dirty="0" err="1" smtClean="0">
                <a:solidFill>
                  <a:srgbClr val="010000"/>
                </a:solidFill>
              </a:rPr>
              <a:t>EventParameters</a:t>
            </a:r>
            <a:r>
              <a:rPr lang="en-GB" sz="1400" dirty="0" smtClean="0">
                <a:solidFill>
                  <a:srgbClr val="010000"/>
                </a:solidFill>
              </a:rPr>
              <a:t>=</a:t>
            </a:r>
            <a:r>
              <a:rPr lang="en-GB" sz="1400" dirty="0" err="1" smtClean="0">
                <a:solidFill>
                  <a:srgbClr val="010000"/>
                </a:solidFill>
              </a:rPr>
              <a:t>planningBoard.NextEvent</a:t>
            </a:r>
            <a:r>
              <a:rPr lang="en-GB" sz="1400" dirty="0" smtClean="0">
                <a:solidFill>
                  <a:srgbClr val="010000"/>
                </a:solidFill>
              </a:rPr>
              <a:t>();</a:t>
            </a:r>
          </a:p>
          <a:p>
            <a:r>
              <a:rPr lang="en-GB" sz="1400" dirty="0" smtClean="0">
                <a:solidFill>
                  <a:srgbClr val="010000"/>
                </a:solidFill>
              </a:rPr>
              <a:t>            </a:t>
            </a:r>
            <a:r>
              <a:rPr lang="en-GB" sz="1400" dirty="0" smtClean="0">
                <a:solidFill>
                  <a:srgbClr val="0000FF"/>
                </a:solidFill>
              </a:rPr>
              <a:t>while</a:t>
            </a:r>
            <a:r>
              <a:rPr lang="en-GB" sz="1400" dirty="0" smtClean="0">
                <a:solidFill>
                  <a:srgbClr val="010000"/>
                </a:solidFill>
              </a:rPr>
              <a:t> (</a:t>
            </a:r>
            <a:r>
              <a:rPr lang="en-GB" sz="1400" dirty="0" err="1" smtClean="0">
                <a:solidFill>
                  <a:srgbClr val="010000"/>
                </a:solidFill>
              </a:rPr>
              <a:t>EventParameters.HasValue</a:t>
            </a:r>
            <a:r>
              <a:rPr lang="en-GB" sz="1400" dirty="0" smtClean="0">
                <a:solidFill>
                  <a:srgbClr val="010000"/>
                </a:solidFill>
              </a:rPr>
              <a:t>)</a:t>
            </a:r>
          </a:p>
          <a:p>
            <a:r>
              <a:rPr lang="en-GB" sz="1400" dirty="0" smtClean="0">
                <a:solidFill>
                  <a:srgbClr val="010000"/>
                </a:solidFill>
              </a:rPr>
              <a:t>            {</a:t>
            </a:r>
          </a:p>
          <a:p>
            <a:r>
              <a:rPr lang="en-GB" sz="1400" dirty="0" smtClean="0">
                <a:solidFill>
                  <a:srgbClr val="010000"/>
                </a:solidFill>
              </a:rPr>
              <a:t>                </a:t>
            </a:r>
            <a:r>
              <a:rPr lang="en-GB" sz="1400" dirty="0" smtClean="0">
                <a:solidFill>
                  <a:srgbClr val="0000FF"/>
                </a:solidFill>
              </a:rPr>
              <a:t>switch</a:t>
            </a:r>
            <a:r>
              <a:rPr lang="en-GB" sz="1400" dirty="0" smtClean="0">
                <a:solidFill>
                  <a:srgbClr val="010000"/>
                </a:solidFill>
              </a:rPr>
              <a:t> (</a:t>
            </a:r>
            <a:r>
              <a:rPr lang="en-GB" sz="1400" dirty="0" err="1" smtClean="0">
                <a:solidFill>
                  <a:srgbClr val="010000"/>
                </a:solidFill>
              </a:rPr>
              <a:t>EventParameters.Value.EventType</a:t>
            </a:r>
            <a:r>
              <a:rPr lang="en-GB" sz="1400" dirty="0" smtClean="0">
                <a:solidFill>
                  <a:srgbClr val="010000"/>
                </a:solidFill>
              </a:rPr>
              <a:t>)</a:t>
            </a:r>
          </a:p>
          <a:p>
            <a:r>
              <a:rPr lang="en-GB" sz="1400" dirty="0" smtClean="0">
                <a:solidFill>
                  <a:srgbClr val="010000"/>
                </a:solidFill>
              </a:rPr>
              <a:t>                {</a:t>
            </a:r>
          </a:p>
          <a:p>
            <a:r>
              <a:rPr lang="en-GB" sz="1400" dirty="0" smtClean="0">
                <a:solidFill>
                  <a:srgbClr val="010000"/>
                </a:solidFill>
              </a:rPr>
              <a:t>                    </a:t>
            </a:r>
            <a:r>
              <a:rPr lang="en-GB" sz="1400" dirty="0" smtClean="0">
                <a:solidFill>
                  <a:srgbClr val="0000FF"/>
                </a:solidFill>
              </a:rPr>
              <a:t>case</a:t>
            </a:r>
            <a:r>
              <a:rPr lang="en-GB" sz="1400" dirty="0" smtClean="0">
                <a:solidFill>
                  <a:srgbClr val="010000"/>
                </a:solidFill>
              </a:rPr>
              <a:t> </a:t>
            </a:r>
            <a:r>
              <a:rPr lang="en-GB" sz="1400" dirty="0" err="1" smtClean="0">
                <a:solidFill>
                  <a:srgbClr val="2B91AF"/>
                </a:solidFill>
              </a:rPr>
              <a:t>EventTypes</a:t>
            </a:r>
            <a:r>
              <a:rPr lang="en-GB" sz="1400" dirty="0" err="1" smtClean="0">
                <a:solidFill>
                  <a:srgbClr val="010000"/>
                </a:solidFill>
              </a:rPr>
              <a:t>.OperationFinished</a:t>
            </a:r>
            <a:r>
              <a:rPr lang="en-GB" sz="1400" dirty="0" smtClean="0">
                <a:solidFill>
                  <a:srgbClr val="010000"/>
                </a:solidFill>
              </a:rPr>
              <a:t>:</a:t>
            </a:r>
          </a:p>
          <a:p>
            <a:r>
              <a:rPr lang="en-GB" sz="1400" dirty="0" smtClean="0">
                <a:solidFill>
                  <a:srgbClr val="010000"/>
                </a:solidFill>
              </a:rPr>
              <a:t>                        </a:t>
            </a:r>
            <a:r>
              <a:rPr lang="en-GB" sz="1400" dirty="0" smtClean="0">
                <a:solidFill>
                  <a:srgbClr val="008000"/>
                </a:solidFill>
              </a:rPr>
              <a:t>// Event Parameter 1 is the Operation record that finished</a:t>
            </a:r>
          </a:p>
          <a:p>
            <a:r>
              <a:rPr lang="en-GB" sz="1400" dirty="0" smtClean="0">
                <a:solidFill>
                  <a:srgbClr val="010000"/>
                </a:solidFill>
              </a:rPr>
              <a:t>                        </a:t>
            </a:r>
            <a:r>
              <a:rPr lang="en-GB" sz="1400" dirty="0" smtClean="0">
                <a:solidFill>
                  <a:srgbClr val="008000"/>
                </a:solidFill>
              </a:rPr>
              <a:t>// Event Parameter 2 is the Resource record that became available</a:t>
            </a:r>
          </a:p>
          <a:p>
            <a:r>
              <a:rPr lang="en-GB" sz="1400" dirty="0" smtClean="0">
                <a:solidFill>
                  <a:srgbClr val="010000"/>
                </a:solidFill>
              </a:rPr>
              <a:t>                        </a:t>
            </a:r>
            <a:r>
              <a:rPr lang="en-GB" sz="1400" dirty="0" smtClean="0">
                <a:solidFill>
                  <a:srgbClr val="008000"/>
                </a:solidFill>
              </a:rPr>
              <a:t>// check all resources for this event because secondary constraints may have changed</a:t>
            </a:r>
          </a:p>
          <a:p>
            <a:r>
              <a:rPr lang="en-GB" sz="1400" dirty="0" smtClean="0">
                <a:solidFill>
                  <a:srgbClr val="010000"/>
                </a:solidFill>
              </a:rPr>
              <a:t>                        </a:t>
            </a:r>
          </a:p>
          <a:p>
            <a:r>
              <a:rPr lang="en-GB" sz="1400" dirty="0" smtClean="0">
                <a:solidFill>
                  <a:srgbClr val="010000"/>
                </a:solidFill>
              </a:rPr>
              <a:t>                        </a:t>
            </a:r>
            <a:r>
              <a:rPr lang="en-GB" sz="1400" dirty="0" smtClean="0">
                <a:solidFill>
                  <a:srgbClr val="0000FF"/>
                </a:solidFill>
              </a:rPr>
              <a:t>for</a:t>
            </a:r>
            <a:r>
              <a:rPr lang="en-GB" sz="1400" dirty="0" smtClean="0">
                <a:solidFill>
                  <a:srgbClr val="010000"/>
                </a:solidFill>
              </a:rPr>
              <a:t> (</a:t>
            </a:r>
            <a:r>
              <a:rPr lang="en-GB" sz="1400" dirty="0" err="1" smtClean="0">
                <a:solidFill>
                  <a:srgbClr val="010000"/>
                </a:solidFill>
              </a:rPr>
              <a:t>ResRec</a:t>
            </a:r>
            <a:r>
              <a:rPr lang="en-GB" sz="1400" dirty="0" smtClean="0">
                <a:solidFill>
                  <a:srgbClr val="010000"/>
                </a:solidFill>
              </a:rPr>
              <a:t> = 1; </a:t>
            </a:r>
            <a:r>
              <a:rPr lang="en-GB" sz="1400" dirty="0" err="1" smtClean="0">
                <a:solidFill>
                  <a:srgbClr val="010000"/>
                </a:solidFill>
              </a:rPr>
              <a:t>ResRec</a:t>
            </a:r>
            <a:r>
              <a:rPr lang="en-GB" sz="1400" dirty="0" smtClean="0">
                <a:solidFill>
                  <a:srgbClr val="010000"/>
                </a:solidFill>
              </a:rPr>
              <a:t> &lt;= </a:t>
            </a:r>
            <a:r>
              <a:rPr lang="en-GB" sz="1400" dirty="0" err="1" smtClean="0">
                <a:solidFill>
                  <a:srgbClr val="010000"/>
                </a:solidFill>
              </a:rPr>
              <a:t>preactor.RecordCount</a:t>
            </a:r>
            <a:r>
              <a:rPr lang="en-GB" sz="1400" dirty="0" smtClean="0">
                <a:solidFill>
                  <a:srgbClr val="010000"/>
                </a:solidFill>
              </a:rPr>
              <a:t>(</a:t>
            </a:r>
            <a:r>
              <a:rPr lang="en-GB" sz="1400" dirty="0" smtClean="0">
                <a:solidFill>
                  <a:srgbClr val="A31515"/>
                </a:solidFill>
              </a:rPr>
              <a:t>"Resources"</a:t>
            </a:r>
            <a:r>
              <a:rPr lang="en-GB" sz="1400" dirty="0" smtClean="0">
                <a:solidFill>
                  <a:srgbClr val="010000"/>
                </a:solidFill>
              </a:rPr>
              <a:t>); </a:t>
            </a:r>
            <a:r>
              <a:rPr lang="en-GB" sz="1400" dirty="0" err="1" smtClean="0">
                <a:solidFill>
                  <a:srgbClr val="010000"/>
                </a:solidFill>
              </a:rPr>
              <a:t>ResRec</a:t>
            </a:r>
            <a:r>
              <a:rPr lang="en-GB" sz="1400" dirty="0" smtClean="0">
                <a:solidFill>
                  <a:srgbClr val="010000"/>
                </a:solidFill>
              </a:rPr>
              <a:t>++)</a:t>
            </a:r>
          </a:p>
          <a:p>
            <a:r>
              <a:rPr lang="en-GB" sz="1400" dirty="0" smtClean="0">
                <a:solidFill>
                  <a:srgbClr val="010000"/>
                </a:solidFill>
              </a:rPr>
              <a:t>                        {</a:t>
            </a:r>
          </a:p>
          <a:p>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 = </a:t>
            </a:r>
            <a:r>
              <a:rPr lang="en-GB" sz="1400" dirty="0" err="1" smtClean="0">
                <a:solidFill>
                  <a:srgbClr val="010000"/>
                </a:solidFill>
              </a:rPr>
              <a:t>planningBoard.GetResourceQueueName</a:t>
            </a:r>
            <a:r>
              <a:rPr lang="en-GB" sz="1400" dirty="0" smtClean="0">
                <a:solidFill>
                  <a:srgbClr val="010000"/>
                </a:solidFill>
              </a:rPr>
              <a:t>(</a:t>
            </a:r>
            <a:r>
              <a:rPr lang="en-GB" sz="1400" dirty="0" err="1" smtClean="0">
                <a:solidFill>
                  <a:srgbClr val="010000"/>
                </a:solidFill>
              </a:rPr>
              <a:t>ResRec</a:t>
            </a:r>
            <a:r>
              <a:rPr lang="en-GB" sz="1400" dirty="0" smtClean="0">
                <a:solidFill>
                  <a:srgbClr val="010000"/>
                </a:solidFill>
              </a:rPr>
              <a:t>);</a:t>
            </a:r>
          </a:p>
          <a:p>
            <a:r>
              <a:rPr lang="en-GB" sz="1400" dirty="0" smtClean="0">
                <a:solidFill>
                  <a:srgbClr val="010000"/>
                </a:solidFill>
              </a:rPr>
              <a:t>                            </a:t>
            </a:r>
            <a:r>
              <a:rPr lang="en-GB" sz="1400" dirty="0" err="1" smtClean="0">
                <a:solidFill>
                  <a:srgbClr val="010000"/>
                </a:solidFill>
              </a:rPr>
              <a:t>ScheduleOperations</a:t>
            </a:r>
            <a:r>
              <a:rPr lang="en-GB" sz="1400" dirty="0" smtClean="0">
                <a:solidFill>
                  <a:srgbClr val="010000"/>
                </a:solidFill>
              </a:rPr>
              <a:t>(</a:t>
            </a:r>
            <a:r>
              <a:rPr lang="en-GB" sz="1400" dirty="0" err="1" smtClean="0">
                <a:solidFill>
                  <a:srgbClr val="010000"/>
                </a:solidFill>
              </a:rPr>
              <a:t>preactor</a:t>
            </a:r>
            <a:r>
              <a:rPr lang="en-GB" sz="1400" dirty="0" smtClean="0">
                <a:solidFill>
                  <a:srgbClr val="010000"/>
                </a:solidFill>
              </a:rPr>
              <a:t>, </a:t>
            </a:r>
            <a:r>
              <a:rPr lang="en-GB" sz="1400" dirty="0" err="1" smtClean="0">
                <a:solidFill>
                  <a:srgbClr val="010000"/>
                </a:solidFill>
              </a:rPr>
              <a:t>QName</a:t>
            </a:r>
            <a:r>
              <a:rPr lang="en-GB" sz="1400" dirty="0" smtClean="0">
                <a:solidFill>
                  <a:srgbClr val="010000"/>
                </a:solidFill>
              </a:rPr>
              <a:t>, </a:t>
            </a:r>
            <a:r>
              <a:rPr lang="en-GB" sz="1400" dirty="0" err="1" smtClean="0">
                <a:solidFill>
                  <a:srgbClr val="010000"/>
                </a:solidFill>
              </a:rPr>
              <a:t>ResRec</a:t>
            </a:r>
            <a:r>
              <a:rPr lang="en-GB" sz="1400" dirty="0" smtClean="0">
                <a:solidFill>
                  <a:srgbClr val="010000"/>
                </a:solidFill>
              </a:rPr>
              <a:t>, </a:t>
            </a:r>
            <a:r>
              <a:rPr lang="en-GB" sz="1400" dirty="0" err="1" smtClean="0">
                <a:solidFill>
                  <a:srgbClr val="010000"/>
                </a:solidFill>
              </a:rPr>
              <a:t>EventParameters.Value.EventTime</a:t>
            </a:r>
            <a:r>
              <a:rPr lang="en-GB" sz="1400" dirty="0" smtClean="0">
                <a:solidFill>
                  <a:srgbClr val="010000"/>
                </a:solidFill>
              </a:rPr>
              <a:t>);</a:t>
            </a:r>
          </a:p>
          <a:p>
            <a:endParaRPr lang="en-GB" sz="1400" dirty="0" smtClean="0">
              <a:solidFill>
                <a:srgbClr val="010000"/>
              </a:solidFill>
            </a:endParaRPr>
          </a:p>
          <a:p>
            <a:r>
              <a:rPr lang="en-GB" sz="1400" dirty="0" smtClean="0">
                <a:solidFill>
                  <a:srgbClr val="010000"/>
                </a:solidFill>
              </a:rPr>
              <a:t>                        } </a:t>
            </a:r>
            <a:r>
              <a:rPr lang="en-GB" sz="1400" dirty="0" smtClean="0">
                <a:solidFill>
                  <a:srgbClr val="008000"/>
                </a:solidFill>
              </a:rPr>
              <a:t>// for each Resource</a:t>
            </a:r>
          </a:p>
          <a:p>
            <a:endParaRPr lang="en-GB" sz="1400" dirty="0" smtClean="0">
              <a:solidFill>
                <a:srgbClr val="008000"/>
              </a:solidFill>
            </a:endParaRPr>
          </a:p>
          <a:p>
            <a:r>
              <a:rPr lang="en-GB" sz="1400" dirty="0" smtClean="0">
                <a:solidFill>
                  <a:srgbClr val="010000"/>
                </a:solidFill>
              </a:rPr>
              <a:t>                        </a:t>
            </a:r>
            <a:r>
              <a:rPr lang="en-GB" sz="1400" dirty="0" smtClean="0">
                <a:solidFill>
                  <a:srgbClr val="0000FF"/>
                </a:solidFill>
              </a:rPr>
              <a:t>break</a:t>
            </a:r>
            <a:r>
              <a:rPr lang="en-GB" sz="1400" dirty="0" smtClean="0">
                <a:solidFill>
                  <a:srgbClr val="010000"/>
                </a:solidFill>
              </a:rPr>
              <a:t>;</a:t>
            </a:r>
            <a:endParaRPr lang="en-GB" sz="1400" dirty="0"/>
          </a:p>
        </p:txBody>
      </p:sp>
      <p:sp>
        <p:nvSpPr>
          <p:cNvPr id="10" name="TextBox 9"/>
          <p:cNvSpPr txBox="1"/>
          <p:nvPr/>
        </p:nvSpPr>
        <p:spPr>
          <a:xfrm>
            <a:off x="7139552" y="931196"/>
            <a:ext cx="1881051" cy="1569660"/>
          </a:xfrm>
          <a:prstGeom prst="rect">
            <a:avLst/>
          </a:prstGeom>
          <a:noFill/>
        </p:spPr>
        <p:txBody>
          <a:bodyPr wrap="square" rtlCol="0">
            <a:spAutoFit/>
          </a:bodyPr>
          <a:lstStyle/>
          <a:p>
            <a:r>
              <a:rPr lang="en-GB" sz="9600" i="1" dirty="0" smtClean="0">
                <a:solidFill>
                  <a:srgbClr val="7030A0">
                    <a:alpha val="59000"/>
                  </a:srgbClr>
                </a:solidFill>
                <a:effectLst>
                  <a:outerShdw blurRad="38100" dist="38100" dir="2700000" algn="tl">
                    <a:srgbClr val="000000">
                      <a:alpha val="43137"/>
                    </a:srgbClr>
                  </a:outerShdw>
                </a:effectLst>
              </a:rPr>
              <a:t>C#</a:t>
            </a:r>
            <a:endParaRPr lang="en-GB" sz="9600" i="1" dirty="0">
              <a:solidFill>
                <a:srgbClr val="7030A0">
                  <a:alpha val="59000"/>
                </a:srgb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1373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actor">
  <a:themeElements>
    <a:clrScheme name="Preactor">
      <a:dk1>
        <a:srgbClr val="363636"/>
      </a:dk1>
      <a:lt1>
        <a:srgbClr val="646464"/>
      </a:lt1>
      <a:dk2>
        <a:srgbClr val="98CBEB"/>
      </a:dk2>
      <a:lt2>
        <a:srgbClr val="FFFFFF"/>
      </a:lt2>
      <a:accent1>
        <a:srgbClr val="98CBEB"/>
      </a:accent1>
      <a:accent2>
        <a:srgbClr val="E95C57"/>
      </a:accent2>
      <a:accent3>
        <a:srgbClr val="006BA9"/>
      </a:accent3>
      <a:accent4>
        <a:srgbClr val="98CBEB"/>
      </a:accent4>
      <a:accent5>
        <a:srgbClr val="E95C57"/>
      </a:accent5>
      <a:accent6>
        <a:srgbClr val="006BA9"/>
      </a:accent6>
      <a:hlink>
        <a:srgbClr val="E95C57"/>
      </a:hlink>
      <a:folHlink>
        <a:srgbClr val="006BA9"/>
      </a:folHlink>
    </a:clrScheme>
    <a:fontScheme name="Preactor">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actor" id="{167E86DF-3AC8-43C9-BD9A-91F9555B48AC}" vid="{16212040-1D7A-4432-9B7E-77824BF994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Preactor</Template>
  <TotalTime>8610</TotalTime>
  <Words>7367</Words>
  <Application>Microsoft Office PowerPoint</Application>
  <PresentationFormat>Экран (4:3)</PresentationFormat>
  <Paragraphs>1591</Paragraphs>
  <Slides>143</Slides>
  <Notes>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143</vt:i4>
      </vt:variant>
    </vt:vector>
  </HeadingPairs>
  <TitlesOfParts>
    <vt:vector size="150" baseType="lpstr">
      <vt:lpstr>Arial</vt:lpstr>
      <vt:lpstr>Calibri</vt:lpstr>
      <vt:lpstr>Consolas</vt:lpstr>
      <vt:lpstr>Open Sans</vt:lpstr>
      <vt:lpstr>Times New Roman</vt:lpstr>
      <vt:lpstr>Wingdings</vt:lpstr>
      <vt:lpstr>Preactor</vt:lpstr>
      <vt:lpstr>Презентация PowerPoint</vt:lpstr>
      <vt:lpstr>Preactor Training</vt:lpstr>
      <vt:lpstr>Agenda</vt:lpstr>
      <vt:lpstr>Introduction to the SDK</vt:lpstr>
      <vt:lpstr>Overview Of The Objects</vt:lpstr>
      <vt:lpstr>Overview Of The Objects</vt:lpstr>
      <vt:lpstr>Overview Of The Objects</vt:lpstr>
      <vt:lpstr>Overview Of The Objects</vt:lpstr>
      <vt:lpstr>Overview Of The Objects</vt:lpstr>
      <vt:lpstr>Overview Of The Objects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Creating Custom Actions</vt:lpstr>
      <vt:lpstr>Workshop #1</vt:lpstr>
      <vt:lpstr>Workshop #1</vt:lpstr>
      <vt:lpstr>Workshop #1 – Help</vt:lpstr>
      <vt:lpstr>Workshop #1 Results</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Using The IPreactor Object</vt:lpstr>
      <vt:lpstr>Workshop #2</vt:lpstr>
      <vt:lpstr>Workshop #2</vt:lpstr>
      <vt:lpstr>Workshop #2 – Help</vt:lpstr>
      <vt:lpstr>Workshop #2 – Help</vt:lpstr>
      <vt:lpstr>Workshop #2 – Help</vt:lpstr>
      <vt:lpstr>Using The IPreactor Object</vt:lpstr>
      <vt:lpstr>Using The IPreactor Object</vt:lpstr>
      <vt:lpstr>Using The IPreactor Object</vt:lpstr>
      <vt:lpstr>Using The IPreactor Object</vt:lpstr>
      <vt:lpstr>Workshop #3</vt:lpstr>
      <vt:lpstr>Workshop #3</vt:lpstr>
      <vt:lpstr>Workshop #3 - Help</vt:lpstr>
      <vt:lpstr>Using The IPreactor Object</vt:lpstr>
      <vt:lpstr>Using The IPreactor Object</vt:lpstr>
      <vt:lpstr>Using The IPreactor Object</vt:lpstr>
      <vt:lpstr>Workshop #4</vt:lpstr>
      <vt:lpstr>Workshop #4</vt:lpstr>
      <vt:lpstr>Using The IPreactor Object</vt:lpstr>
      <vt:lpstr>Using The IPreactor Object</vt:lpstr>
      <vt:lpstr>Using The IPreactor Object</vt:lpstr>
      <vt:lpstr>Using The IPreactor Object</vt:lpstr>
      <vt:lpstr>Workshop #5</vt:lpstr>
      <vt:lpstr>Workshop #5</vt:lpstr>
      <vt:lpstr>Workshop #5 - Help</vt:lpstr>
      <vt:lpstr>Using The IPreactor Object</vt:lpstr>
      <vt:lpstr>Using The IPreactor Object</vt:lpstr>
      <vt:lpstr>Course Agenda</vt:lpstr>
      <vt:lpstr>Using The IPlanningBoard Object</vt:lpstr>
      <vt:lpstr>Algorithmic Scheduling Demo</vt:lpstr>
      <vt:lpstr>Event Based Scheduling Demo</vt:lpstr>
      <vt:lpstr>Algorithmic vs Event Based Scheduling</vt:lpstr>
      <vt:lpstr>Algorithmic vs Event Based Scheduling</vt:lpstr>
      <vt:lpstr>Calling a Custom Rule</vt:lpstr>
      <vt:lpstr>Creating Custom Rules</vt:lpstr>
      <vt:lpstr>Creating Custom Rules</vt:lpstr>
      <vt:lpstr>Creating Custom Rules</vt:lpstr>
      <vt:lpstr>Creating Custom Rules</vt:lpstr>
      <vt:lpstr>Calling Rules from the Sequencer</vt:lpstr>
      <vt:lpstr>Calling Rules from the Sequencer</vt:lpstr>
      <vt:lpstr>Workshop 6 Calling A Custom Scheduling Rule</vt:lpstr>
      <vt:lpstr>Workshop #6</vt:lpstr>
      <vt:lpstr>Event Based Scheduling  APS Rules</vt:lpstr>
      <vt:lpstr>Event Based Scheduling APS Rules</vt:lpstr>
      <vt:lpstr>Event Based Scheduling APS Rules</vt:lpstr>
      <vt:lpstr>Event Based Scheduling APS Rules</vt:lpstr>
      <vt:lpstr>Event Based Scheduling APS Rules</vt:lpstr>
      <vt:lpstr>Event Based Scheduling APS Rules</vt:lpstr>
      <vt:lpstr>Event Based Scheduling  Example Animation</vt:lpstr>
      <vt:lpstr>Event Based Scheduling Demo</vt:lpstr>
      <vt:lpstr>Event Based Scheduling APS Rules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Event Based Scheduling  C# Code Example</vt:lpstr>
      <vt:lpstr>Презентация PowerPoint</vt:lpstr>
      <vt:lpstr>Презентация PowerPoint</vt:lpstr>
      <vt:lpstr>Презентация PowerPoint</vt:lpstr>
      <vt:lpstr>Event Based Scheduling  VB Example</vt:lpstr>
      <vt:lpstr>Презентация PowerPoint</vt:lpstr>
      <vt:lpstr>Презентация PowerPoint</vt:lpstr>
      <vt:lpstr>Презентация PowerPoint</vt:lpstr>
      <vt:lpstr>Event Based Scheduling  Despatching Rules</vt:lpstr>
      <vt:lpstr>Event Based Scheduling APS Rules</vt:lpstr>
      <vt:lpstr>Event Based Scheduling APS Rules</vt:lpstr>
      <vt:lpstr>Event Based Scheduling APS Rules</vt:lpstr>
      <vt:lpstr>Algorithmic Scheduling Rules Overview </vt:lpstr>
      <vt:lpstr>Algorithmic Scheduling</vt:lpstr>
      <vt:lpstr>Algorithmic Scheduling Demo</vt:lpstr>
      <vt:lpstr>Algorithmic Scheduling Example</vt:lpstr>
      <vt:lpstr>Algorithmic Scheduling Rule</vt:lpstr>
      <vt:lpstr>Algorithmic Scheduling Example</vt:lpstr>
      <vt:lpstr>Algorithmic Scheduling Example</vt:lpstr>
      <vt:lpstr>Algorithmic Scheduling Example</vt:lpstr>
      <vt:lpstr>Algorithmic Scheduling Example</vt:lpstr>
      <vt:lpstr>Algorithmic Scheduling Rule</vt:lpstr>
      <vt:lpstr>Algorithmic Scheduling Example</vt:lpstr>
      <vt:lpstr>Algorithmic Scheduling Example</vt:lpstr>
      <vt:lpstr>Algorithmic Scheduling Rule   </vt:lpstr>
      <vt:lpstr>Algorithmic Scheduling Rules</vt:lpstr>
      <vt:lpstr>Algorithmic Scheduling Example</vt:lpstr>
      <vt:lpstr>Algorithmic Scheduling Example</vt:lpstr>
      <vt:lpstr>Algorithmic Scheduling Example</vt:lpstr>
      <vt:lpstr>Algorithmic Scheduling Example</vt:lpstr>
      <vt:lpstr>Algorithmic Scheduling Example</vt:lpstr>
      <vt:lpstr>Workshop 7 Modify the Simple Algorithmic Rule </vt:lpstr>
      <vt:lpstr>Workshop #7</vt:lpstr>
      <vt:lpstr>Workshop 7 - Solution</vt:lpstr>
      <vt:lpstr>Workshop 7 - Solution</vt:lpstr>
      <vt:lpstr>Custom Windows  </vt:lpstr>
      <vt:lpstr>Custom Windows</vt:lpstr>
      <vt:lpstr>Custom Windows</vt:lpstr>
      <vt:lpstr>Custom Windows</vt:lpstr>
      <vt:lpstr>Custom Windows</vt:lpstr>
      <vt:lpstr>Workshop 8 Implement a Custom Window in the Example Configuration </vt:lpstr>
      <vt:lpstr>Workshop 8</vt:lpstr>
      <vt:lpstr>Workshop 8 - Extension</vt:lpstr>
      <vt:lpstr>Workshop 8</vt:lpstr>
      <vt:lpstr>Further Information</vt:lpstr>
      <vt:lpstr>Preactor API Training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 Hauck</dc:creator>
  <cp:lastModifiedBy>Сергей Трофимов</cp:lastModifiedBy>
  <cp:revision>457</cp:revision>
  <dcterms:created xsi:type="dcterms:W3CDTF">2013-10-10T13:51:27Z</dcterms:created>
  <dcterms:modified xsi:type="dcterms:W3CDTF">2019-05-31T07:42:51Z</dcterms:modified>
  <cp:contentStatus>Final</cp:contentStatus>
</cp:coreProperties>
</file>