
<file path=[Content_Types].xml><?xml version="1.0" encoding="utf-8"?>
<Types xmlns="http://schemas.openxmlformats.org/package/2006/content-types">
  <Default Extension="png" ContentType="image/png"/>
  <Default Extension="jpeg" ContentType="image/jpeg"/>
  <Default Extension="JPG" ContentType="image/.jp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424" r:id="rId5"/>
    <p:sldId id="326" r:id="rId6"/>
    <p:sldId id="342" r:id="rId7"/>
    <p:sldId id="343" r:id="rId8"/>
    <p:sldId id="344" r:id="rId9"/>
    <p:sldId id="345" r:id="rId10"/>
    <p:sldId id="346" r:id="rId11"/>
    <p:sldId id="375" r:id="rId12"/>
    <p:sldId id="376" r:id="rId13"/>
    <p:sldId id="377" r:id="rId14"/>
    <p:sldId id="380" r:id="rId15"/>
    <p:sldId id="410" r:id="rId16"/>
    <p:sldId id="393" r:id="rId17"/>
    <p:sldId id="406" r:id="rId18"/>
    <p:sldId id="407" r:id="rId19"/>
    <p:sldId id="408" r:id="rId20"/>
    <p:sldId id="441" r:id="rId21"/>
    <p:sldId id="443" r:id="rId22"/>
    <p:sldId id="262"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C000"/>
    <a:srgbClr val="333F50"/>
    <a:srgbClr val="BFBFBF"/>
    <a:srgbClr val="F7F7F7"/>
    <a:srgbClr val="1E1E1E"/>
    <a:srgbClr val="CCC6B0"/>
    <a:srgbClr val="E41908"/>
    <a:srgbClr val="FFFFFF"/>
    <a:srgbClr val="FDFDFD"/>
    <a:srgbClr val="AACA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089"/>
        <p:guide pos="378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29.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2.xml"/><Relationship Id="rId5" Type="http://schemas.openxmlformats.org/officeDocument/2006/relationships/tags" Target="../tags/tag93.xml"/><Relationship Id="rId4" Type="http://schemas.openxmlformats.org/officeDocument/2006/relationships/image" Target="../media/image20.jpe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2.xml"/><Relationship Id="rId5" Type="http://schemas.openxmlformats.org/officeDocument/2006/relationships/tags" Target="../tags/tag94.xml"/><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95.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tags" Target="../tags/tag96.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xml"/><Relationship Id="rId7" Type="http://schemas.openxmlformats.org/officeDocument/2006/relationships/tags" Target="../tags/tag97.xml"/><Relationship Id="rId6" Type="http://schemas.openxmlformats.org/officeDocument/2006/relationships/image" Target="../media/image24.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tags" Target="../tags/tag98.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99.xml"/><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jpeg"/><Relationship Id="rId10" Type="http://schemas.openxmlformats.org/officeDocument/2006/relationships/notesSlide" Target="../notesSlides/notesSlide1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01.xml"/><Relationship Id="rId7" Type="http://schemas.openxmlformats.org/officeDocument/2006/relationships/image" Target="../media/image40.png"/><Relationship Id="rId6" Type="http://schemas.openxmlformats.org/officeDocument/2006/relationships/tags" Target="../tags/tag100.xml"/><Relationship Id="rId5" Type="http://schemas.microsoft.com/office/2007/relationships/media" Target="../media/media1.mp4"/><Relationship Id="rId4" Type="http://schemas.openxmlformats.org/officeDocument/2006/relationships/video" Target="../media/media1.mp4"/><Relationship Id="rId3" Type="http://schemas.openxmlformats.org/officeDocument/2006/relationships/image" Target="../media/image39.png"/><Relationship Id="rId2" Type="http://schemas.openxmlformats.org/officeDocument/2006/relationships/image" Target="../media/image38.jpeg"/><Relationship Id="rId10" Type="http://schemas.openxmlformats.org/officeDocument/2006/relationships/notesSlide" Target="../notesSlides/notesSlide1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6" Type="http://schemas.openxmlformats.org/officeDocument/2006/relationships/notesSlide" Target="../notesSlides/notesSlide18.xml"/><Relationship Id="rId15" Type="http://schemas.openxmlformats.org/officeDocument/2006/relationships/slideLayout" Target="../slideLayouts/slideLayout12.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6" Type="http://schemas.openxmlformats.org/officeDocument/2006/relationships/notesSlide" Target="../notesSlides/notesSlide19.xml"/><Relationship Id="rId15" Type="http://schemas.openxmlformats.org/officeDocument/2006/relationships/slideLayout" Target="../slideLayouts/slideLayout12.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0" Type="http://schemas.openxmlformats.org/officeDocument/2006/relationships/notesSlide" Target="../notesSlides/notesSlide2.xml"/><Relationship Id="rId2" Type="http://schemas.openxmlformats.org/officeDocument/2006/relationships/tags" Target="../tags/tag63.xml"/><Relationship Id="rId19" Type="http://schemas.openxmlformats.org/officeDocument/2006/relationships/slideLayout" Target="../slideLayouts/slideLayout1.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tags" Target="../tags/tag8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sv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86.xml"/><Relationship Id="rId11" Type="http://schemas.openxmlformats.org/officeDocument/2006/relationships/notesSlide" Target="../notesSlides/notesSlide5.xml"/><Relationship Id="rId10"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2.xml"/><Relationship Id="rId5" Type="http://schemas.openxmlformats.org/officeDocument/2006/relationships/tags" Target="../tags/tag88.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tags" Target="../tags/tag89.xml"/><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5.svg"/><Relationship Id="rId7" Type="http://schemas.openxmlformats.org/officeDocument/2006/relationships/image" Target="../media/image4.svg"/><Relationship Id="rId6" Type="http://schemas.openxmlformats.org/officeDocument/2006/relationships/image" Target="../media/image14.png"/><Relationship Id="rId5" Type="http://schemas.openxmlformats.org/officeDocument/2006/relationships/image" Target="../media/image3.svg"/><Relationship Id="rId4" Type="http://schemas.openxmlformats.org/officeDocument/2006/relationships/image" Target="../media/image13.png"/><Relationship Id="rId3" Type="http://schemas.openxmlformats.org/officeDocument/2006/relationships/image" Target="../media/image3.png"/><Relationship Id="rId25" Type="http://schemas.openxmlformats.org/officeDocument/2006/relationships/notesSlide" Target="../notesSlides/notesSlide8.xml"/><Relationship Id="rId24" Type="http://schemas.openxmlformats.org/officeDocument/2006/relationships/slideLayout" Target="../slideLayouts/slideLayout12.xml"/><Relationship Id="rId23" Type="http://schemas.openxmlformats.org/officeDocument/2006/relationships/tags" Target="../tags/tag91.xml"/><Relationship Id="rId22" Type="http://schemas.openxmlformats.org/officeDocument/2006/relationships/image" Target="../media/image16.svg"/><Relationship Id="rId21" Type="http://schemas.openxmlformats.org/officeDocument/2006/relationships/image" Target="../media/image15.svg"/><Relationship Id="rId20" Type="http://schemas.openxmlformats.org/officeDocument/2006/relationships/image" Target="../media/image14.svg"/><Relationship Id="rId2" Type="http://schemas.openxmlformats.org/officeDocument/2006/relationships/tags" Target="../tags/tag90.xml"/><Relationship Id="rId19" Type="http://schemas.openxmlformats.org/officeDocument/2006/relationships/image" Target="../media/image13.svg"/><Relationship Id="rId18" Type="http://schemas.openxmlformats.org/officeDocument/2006/relationships/image" Target="../media/image17.png"/><Relationship Id="rId17" Type="http://schemas.openxmlformats.org/officeDocument/2006/relationships/image" Target="../media/image12.svg"/><Relationship Id="rId16" Type="http://schemas.openxmlformats.org/officeDocument/2006/relationships/image" Target="../media/image11.svg"/><Relationship Id="rId15" Type="http://schemas.openxmlformats.org/officeDocument/2006/relationships/image" Target="../media/image10.svg"/><Relationship Id="rId14" Type="http://schemas.openxmlformats.org/officeDocument/2006/relationships/image" Target="../media/image9.svg"/><Relationship Id="rId13" Type="http://schemas.openxmlformats.org/officeDocument/2006/relationships/image" Target="../media/image16.png"/><Relationship Id="rId12" Type="http://schemas.openxmlformats.org/officeDocument/2006/relationships/image" Target="../media/image8.svg"/><Relationship Id="rId11" Type="http://schemas.openxmlformats.org/officeDocument/2006/relationships/image" Target="../media/image7.svg"/><Relationship Id="rId10" Type="http://schemas.openxmlformats.org/officeDocument/2006/relationships/image" Target="../media/image6.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tags" Target="../tags/tag9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800100" y="1793875"/>
            <a:ext cx="10592435" cy="2306955"/>
          </a:xfrm>
          <a:prstGeom prst="rect">
            <a:avLst/>
          </a:prstGeom>
          <a:noFill/>
          <a:extLst>
            <a:ext uri="{909E8E84-426E-40DD-AFC4-6F175D3DCCD1}">
              <a14:hiddenFill xmlns:a14="http://schemas.microsoft.com/office/drawing/2010/main">
                <a:solidFill>
                  <a:srgbClr val="FDFDFD">
                    <a:alpha val="50000"/>
                  </a:srgbClr>
                </a:solidFill>
              </a14:hiddenFill>
            </a:ext>
          </a:extLst>
        </p:spPr>
        <p:txBody>
          <a:bodyPr wrap="square">
            <a:spAutoFit/>
          </a:bodyPr>
          <a:p>
            <a:pPr algn="ctr">
              <a:lnSpc>
                <a:spcPct val="120000"/>
              </a:lnSpc>
            </a:pPr>
            <a:r>
              <a:rPr lang="zh-CN" altLang="en-US" sz="6000" b="1">
                <a:solidFill>
                  <a:schemeClr val="tx2"/>
                </a:solidFill>
                <a:sym typeface="+mn-ea"/>
              </a:rPr>
              <a:t>地点影响力下的个体空间移动</a:t>
            </a:r>
            <a:endParaRPr lang="zh-CN" altLang="en-US" sz="6000" b="1">
              <a:solidFill>
                <a:schemeClr val="tx2"/>
              </a:solidFill>
              <a:sym typeface="+mn-ea"/>
            </a:endParaRPr>
          </a:p>
          <a:p>
            <a:pPr algn="ctr">
              <a:lnSpc>
                <a:spcPct val="120000"/>
              </a:lnSpc>
            </a:pPr>
            <a:r>
              <a:rPr lang="zh-CN" altLang="en-US" sz="6000" b="1">
                <a:solidFill>
                  <a:schemeClr val="tx2"/>
                </a:solidFill>
                <a:sym typeface="+mn-ea"/>
              </a:rPr>
              <a:t>与传播行为研究</a:t>
            </a:r>
            <a:endParaRPr lang="zh-CN" altLang="en-US" sz="6000" b="1" dirty="0">
              <a:solidFill>
                <a:schemeClr val="tx2"/>
              </a:solidFill>
              <a:latin typeface="方正正黑简体" panose="02000000000000000000" pitchFamily="2" charset="-122"/>
              <a:ea typeface="方正正黑简体" panose="02000000000000000000" pitchFamily="2" charset="-122"/>
              <a:cs typeface="方正兰亭细黑_GBK_M" panose="02010600010101010101" pitchFamily="2" charset="2"/>
              <a:sym typeface="+mn-ea"/>
            </a:endParaRPr>
          </a:p>
        </p:txBody>
      </p:sp>
      <p:grpSp>
        <p:nvGrpSpPr>
          <p:cNvPr id="3" name="组合 2"/>
          <p:cNvGrpSpPr/>
          <p:nvPr/>
        </p:nvGrpSpPr>
        <p:grpSpPr>
          <a:xfrm>
            <a:off x="3046730" y="4563110"/>
            <a:ext cx="6098540" cy="1287780"/>
            <a:chOff x="4798" y="7186"/>
            <a:chExt cx="9604" cy="2028"/>
          </a:xfrm>
        </p:grpSpPr>
        <p:sp>
          <p:nvSpPr>
            <p:cNvPr id="12" name="矩形 11"/>
            <p:cNvSpPr/>
            <p:nvPr/>
          </p:nvSpPr>
          <p:spPr>
            <a:xfrm>
              <a:off x="4799" y="7186"/>
              <a:ext cx="9601" cy="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65" b="1" dirty="0">
                  <a:solidFill>
                    <a:schemeClr val="bg1"/>
                  </a:solidFill>
                  <a:latin typeface="微软雅黑" panose="020B0503020204020204" charset="-122"/>
                  <a:ea typeface="微软雅黑" panose="020B0503020204020204" charset="-122"/>
                </a:rPr>
                <a:t>答辩人：夏艺颖</a:t>
              </a:r>
              <a:endParaRPr lang="zh-CN" sz="1865" dirty="0">
                <a:solidFill>
                  <a:schemeClr val="bg1"/>
                </a:solidFill>
                <a:latin typeface="微软雅黑" panose="020B0503020204020204" charset="-122"/>
                <a:ea typeface="微软雅黑" panose="020B0503020204020204" charset="-122"/>
              </a:endParaRPr>
            </a:p>
          </p:txBody>
        </p:sp>
        <p:sp>
          <p:nvSpPr>
            <p:cNvPr id="13" name="TextBox 113"/>
            <p:cNvSpPr txBox="1"/>
            <p:nvPr/>
          </p:nvSpPr>
          <p:spPr>
            <a:xfrm>
              <a:off x="4798" y="8572"/>
              <a:ext cx="9602" cy="642"/>
            </a:xfrm>
            <a:prstGeom prst="rect">
              <a:avLst/>
            </a:prstGeom>
            <a:noFill/>
          </p:spPr>
          <p:txBody>
            <a:bodyPr wrap="square" lIns="121882" tIns="60941" rIns="121882" bIns="60941" rtlCol="0">
              <a:spAutoFit/>
            </a:bodyPr>
            <a:p>
              <a:pPr algn="ctr"/>
              <a:r>
                <a:rPr lang="zh-CN" altLang="en-US" sz="1865" dirty="0">
                  <a:solidFill>
                    <a:srgbClr val="333F50"/>
                  </a:solidFill>
                  <a:latin typeface="微软雅黑" panose="020B0503020204020204" charset="-122"/>
                  <a:ea typeface="微软雅黑" panose="020B0503020204020204" charset="-122"/>
                </a:rPr>
                <a:t>时间：2022年</a:t>
              </a:r>
              <a:r>
                <a:rPr lang="en-US" altLang="zh-CN" sz="1865" dirty="0">
                  <a:solidFill>
                    <a:srgbClr val="333F50"/>
                  </a:solidFill>
                  <a:latin typeface="微软雅黑" panose="020B0503020204020204" charset="-122"/>
                  <a:ea typeface="微软雅黑" panose="020B0503020204020204" charset="-122"/>
                </a:rPr>
                <a:t>6</a:t>
              </a:r>
              <a:r>
                <a:rPr lang="zh-CN" altLang="en-US" sz="1865" dirty="0">
                  <a:solidFill>
                    <a:srgbClr val="333F50"/>
                  </a:solidFill>
                  <a:latin typeface="微软雅黑" panose="020B0503020204020204" charset="-122"/>
                  <a:ea typeface="微软雅黑" panose="020B0503020204020204" charset="-122"/>
                </a:rPr>
                <a:t>月</a:t>
              </a:r>
              <a:r>
                <a:rPr lang="en-US" altLang="zh-CN" sz="1865" dirty="0">
                  <a:solidFill>
                    <a:srgbClr val="333F50"/>
                  </a:solidFill>
                  <a:latin typeface="微软雅黑" panose="020B0503020204020204" charset="-122"/>
                  <a:ea typeface="微软雅黑" panose="020B0503020204020204" charset="-122"/>
                </a:rPr>
                <a:t>6</a:t>
              </a:r>
              <a:r>
                <a:rPr lang="zh-CN" altLang="en-US" sz="1865" dirty="0">
                  <a:solidFill>
                    <a:srgbClr val="333F50"/>
                  </a:solidFill>
                  <a:latin typeface="微软雅黑" panose="020B0503020204020204" charset="-122"/>
                  <a:ea typeface="微软雅黑" panose="020B0503020204020204" charset="-122"/>
                </a:rPr>
                <a:t>日</a:t>
              </a:r>
              <a:endParaRPr lang="zh-CN" altLang="en-US" sz="1865" dirty="0">
                <a:solidFill>
                  <a:srgbClr val="333F50"/>
                </a:solidFill>
                <a:latin typeface="微软雅黑" panose="020B0503020204020204" charset="-122"/>
                <a:ea typeface="微软雅黑" panose="020B0503020204020204" charset="-122"/>
              </a:endParaRPr>
            </a:p>
          </p:txBody>
        </p:sp>
        <p:sp>
          <p:nvSpPr>
            <p:cNvPr id="2" name="TextBox 113"/>
            <p:cNvSpPr txBox="1"/>
            <p:nvPr/>
          </p:nvSpPr>
          <p:spPr>
            <a:xfrm>
              <a:off x="4800" y="7975"/>
              <a:ext cx="9602" cy="642"/>
            </a:xfrm>
            <a:prstGeom prst="rect">
              <a:avLst/>
            </a:prstGeom>
            <a:noFill/>
          </p:spPr>
          <p:txBody>
            <a:bodyPr wrap="square" lIns="121882" tIns="60941" rIns="121882" bIns="60941" rtlCol="0">
              <a:spAutoFit/>
            </a:bodyPr>
            <a:p>
              <a:pPr algn="ctr"/>
              <a:r>
                <a:rPr lang="zh-CN" sz="1865" dirty="0">
                  <a:solidFill>
                    <a:srgbClr val="333F50"/>
                  </a:solidFill>
                  <a:latin typeface="微软雅黑" panose="020B0503020204020204" charset="-122"/>
                  <a:ea typeface="微软雅黑" panose="020B0503020204020204" charset="-122"/>
                </a:rPr>
                <a:t>指导老师：王冰</a:t>
              </a:r>
              <a:endParaRPr lang="zh-CN" sz="1865" dirty="0">
                <a:solidFill>
                  <a:srgbClr val="333F50"/>
                </a:solidFill>
                <a:latin typeface="微软雅黑" panose="020B0503020204020204" charset="-122"/>
                <a:ea typeface="微软雅黑" panose="020B0503020204020204" charset="-122"/>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72720" y="207010"/>
            <a:ext cx="6132830" cy="398780"/>
          </a:xfrm>
          <a:prstGeom prst="rect">
            <a:avLst/>
          </a:prstGeom>
          <a:noFill/>
        </p:spPr>
        <p:txBody>
          <a:bodyPr wrap="square" rtlCol="0">
            <a:spAutoFit/>
          </a:bodyPr>
          <a:p>
            <a:r>
              <a:rPr lang="zh-CN" altLang="en-US" sz="2000" b="1">
                <a:sym typeface="+mn-ea"/>
              </a:rPr>
              <a:t>①不同</a:t>
            </a:r>
            <a:r>
              <a:rPr lang="zh-CN" altLang="en-US" sz="2000" b="1">
                <a:highlight>
                  <a:srgbClr val="FFFF00"/>
                </a:highlight>
                <a:sym typeface="+mn-ea"/>
              </a:rPr>
              <a:t>感染率增长系数</a:t>
            </a:r>
            <a:r>
              <a:rPr lang="zh-CN" altLang="en-US" sz="2000" b="1">
                <a:sym typeface="+mn-ea"/>
              </a:rPr>
              <a:t>下的流行病传播</a:t>
            </a:r>
            <a:r>
              <a:rPr lang="en-US" altLang="zh-CN" sz="2000" b="1">
                <a:sym typeface="+mn-ea"/>
              </a:rPr>
              <a:t> </a:t>
            </a:r>
            <a:r>
              <a:rPr lang="zh-CN" altLang="en-US" sz="2000" b="1">
                <a:latin typeface="Arial" panose="020B0604020202020204" pitchFamily="34" charset="0"/>
                <a:cs typeface="Arial" panose="020B0604020202020204" pitchFamily="34" charset="0"/>
                <a:sym typeface="+mn-ea"/>
              </a:rPr>
              <a:t>β</a:t>
            </a:r>
            <a:r>
              <a:rPr lang="zh-CN" altLang="en-US" sz="2000" b="1">
                <a:latin typeface="Arial" panose="020B0604020202020204" pitchFamily="34" charset="0"/>
                <a:cs typeface="Arial" panose="020B0604020202020204" pitchFamily="34" charset="0"/>
                <a:sym typeface="+mn-ea"/>
              </a:rPr>
              <a:t> = </a:t>
            </a:r>
            <a:r>
              <a:rPr lang="en-US" altLang="zh-CN" sz="2000" b="1">
                <a:highlight>
                  <a:srgbClr val="FFFF00"/>
                </a:highlight>
                <a:latin typeface="Arial" panose="020B0604020202020204" pitchFamily="34" charset="0"/>
                <a:cs typeface="Arial" panose="020B0604020202020204" pitchFamily="34" charset="0"/>
                <a:sym typeface="+mn-ea"/>
              </a:rPr>
              <a:t>γ</a:t>
            </a:r>
            <a:r>
              <a:rPr lang="zh-CN" altLang="en-US" sz="2000" b="1" baseline="-25000">
                <a:highlight>
                  <a:srgbClr val="FFFF00"/>
                </a:highlight>
                <a:latin typeface="Arial" panose="020B0604020202020204" pitchFamily="34" charset="0"/>
                <a:cs typeface="Arial" panose="020B0604020202020204" pitchFamily="34" charset="0"/>
                <a:sym typeface="+mn-ea"/>
              </a:rPr>
              <a:t>β</a:t>
            </a:r>
            <a:r>
              <a:rPr lang="zh-CN" altLang="en-US" sz="2000" b="1">
                <a:latin typeface="Arial" panose="020B0604020202020204" pitchFamily="34" charset="0"/>
                <a:cs typeface="Arial" panose="020B0604020202020204" pitchFamily="34" charset="0"/>
                <a:sym typeface="+mn-ea"/>
              </a:rPr>
              <a:t>·</a:t>
            </a:r>
            <a:r>
              <a:rPr lang="en-US" altLang="zh-CN" sz="2000" b="1">
                <a:sym typeface="+mn-ea"/>
              </a:rPr>
              <a:t>CS</a:t>
            </a:r>
            <a:r>
              <a:rPr lang="en-US" altLang="zh-CN" sz="2000" b="1">
                <a:latin typeface="Arial" panose="020B0604020202020204" pitchFamily="34" charset="0"/>
                <a:cs typeface="Arial" panose="020B0604020202020204" pitchFamily="34" charset="0"/>
                <a:sym typeface="+mn-ea"/>
              </a:rPr>
              <a:t>+</a:t>
            </a:r>
            <a:r>
              <a:rPr lang="zh-CN" altLang="en-US" sz="2000" b="1">
                <a:latin typeface="Arial" panose="020B0604020202020204" pitchFamily="34" charset="0"/>
                <a:cs typeface="Arial" panose="020B0604020202020204" pitchFamily="34" charset="0"/>
                <a:sym typeface="+mn-ea"/>
              </a:rPr>
              <a:t>β</a:t>
            </a:r>
            <a:r>
              <a:rPr lang="en-US" altLang="zh-CN" sz="2000" b="1" baseline="-25000">
                <a:latin typeface="Arial" panose="020B0604020202020204" pitchFamily="34" charset="0"/>
                <a:cs typeface="Arial" panose="020B0604020202020204" pitchFamily="34" charset="0"/>
                <a:sym typeface="+mn-ea"/>
              </a:rPr>
              <a:t>0</a:t>
            </a:r>
            <a:endParaRPr lang="en-US" altLang="zh-CN" sz="2000" b="1" baseline="-25000">
              <a:solidFill>
                <a:schemeClr val="tx1"/>
              </a:solidFill>
              <a:latin typeface="Arial" panose="020B0604020202020204" pitchFamily="34" charset="0"/>
              <a:cs typeface="Arial" panose="020B0604020202020204" pitchFamily="34" charset="0"/>
              <a:sym typeface="+mn-ea"/>
            </a:endParaRPr>
          </a:p>
        </p:txBody>
      </p:sp>
      <p:sp>
        <p:nvSpPr>
          <p:cNvPr id="12" name="文本框 11"/>
          <p:cNvSpPr txBox="1"/>
          <p:nvPr/>
        </p:nvSpPr>
        <p:spPr>
          <a:xfrm>
            <a:off x="6707505" y="4881245"/>
            <a:ext cx="5273040" cy="1714500"/>
          </a:xfrm>
          <a:prstGeom prst="rect">
            <a:avLst/>
          </a:prstGeom>
          <a:noFill/>
        </p:spPr>
        <p:txBody>
          <a:bodyPr wrap="square" rtlCol="0">
            <a:spAutoFit/>
          </a:bodyPr>
          <a:p>
            <a:pPr>
              <a:lnSpc>
                <a:spcPct val="110000"/>
              </a:lnSpc>
              <a:spcBef>
                <a:spcPts val="0"/>
              </a:spcBef>
              <a:spcAft>
                <a:spcPts val="0"/>
              </a:spcAft>
            </a:pPr>
            <a:r>
              <a:rPr lang="zh-CN" altLang="en-US" sz="1600" b="1"/>
              <a:t>恢复率不变时：</a:t>
            </a:r>
            <a:endParaRPr lang="zh-CN" altLang="en-US" sz="1600" b="1"/>
          </a:p>
          <a:p>
            <a:pPr>
              <a:lnSpc>
                <a:spcPct val="110000"/>
              </a:lnSpc>
              <a:spcBef>
                <a:spcPts val="0"/>
              </a:spcBef>
              <a:spcAft>
                <a:spcPts val="0"/>
              </a:spcAft>
            </a:pPr>
            <a:r>
              <a:rPr lang="zh-CN" altLang="en-US" sz="1600"/>
              <a:t>①</a:t>
            </a:r>
            <a:r>
              <a:rPr lang="en-US" altLang="zh-CN" sz="1600"/>
              <a:t> </a:t>
            </a:r>
            <a:r>
              <a:rPr lang="zh-CN" altLang="en-US" sz="1600"/>
              <a:t>感染规模随着感染率增长系数的增大而增大，且感染规模的扩大量有先增加后减少的趋势。</a:t>
            </a:r>
            <a:endParaRPr lang="zh-CN" altLang="en-US" sz="1600"/>
          </a:p>
          <a:p>
            <a:pPr>
              <a:lnSpc>
                <a:spcPct val="110000"/>
              </a:lnSpc>
              <a:spcBef>
                <a:spcPts val="0"/>
              </a:spcBef>
              <a:spcAft>
                <a:spcPts val="0"/>
              </a:spcAft>
            </a:pPr>
            <a:r>
              <a:rPr lang="zh-CN" altLang="en-US" sz="1600"/>
              <a:t>②</a:t>
            </a:r>
            <a:r>
              <a:rPr lang="en-US" altLang="zh-CN" sz="1600"/>
              <a:t> </a:t>
            </a:r>
            <a:r>
              <a:rPr lang="zh-CN" altLang="en-US" sz="1600"/>
              <a:t>波峰人数随着感染率增长系数的增大而增加；当恢复率增长系数大于某一个阈值后，波峰到达时间会随着系数的增大而减少，即流行病的传播得到控制的时间提前。</a:t>
            </a:r>
            <a:endParaRPr lang="zh-CN" altLang="en-US" sz="1600"/>
          </a:p>
        </p:txBody>
      </p:sp>
      <p:pic>
        <p:nvPicPr>
          <p:cNvPr id="6" name="图片 5" descr="C:\Users\xiayiying\Desktop\感染ok1.png感染ok1"/>
          <p:cNvPicPr>
            <a:picLocks noChangeAspect="1"/>
          </p:cNvPicPr>
          <p:nvPr/>
        </p:nvPicPr>
        <p:blipFill>
          <a:blip r:embed="rId2"/>
          <a:srcRect/>
          <a:stretch>
            <a:fillRect/>
          </a:stretch>
        </p:blipFill>
        <p:spPr>
          <a:xfrm>
            <a:off x="257175" y="711418"/>
            <a:ext cx="4131250" cy="4139565"/>
          </a:xfrm>
          <a:prstGeom prst="rect">
            <a:avLst/>
          </a:prstGeom>
        </p:spPr>
      </p:pic>
      <p:pic>
        <p:nvPicPr>
          <p:cNvPr id="7" name="图片 6" descr="C:\Users\xiayiying\Desktop\感染ok2.png感染ok2"/>
          <p:cNvPicPr>
            <a:picLocks noChangeAspect="1"/>
          </p:cNvPicPr>
          <p:nvPr/>
        </p:nvPicPr>
        <p:blipFill>
          <a:blip r:embed="rId3"/>
          <a:srcRect/>
          <a:stretch>
            <a:fillRect/>
          </a:stretch>
        </p:blipFill>
        <p:spPr>
          <a:xfrm>
            <a:off x="4462145" y="711200"/>
            <a:ext cx="7491095" cy="4139565"/>
          </a:xfrm>
          <a:prstGeom prst="rect">
            <a:avLst/>
          </a:prstGeom>
        </p:spPr>
      </p:pic>
      <p:pic>
        <p:nvPicPr>
          <p:cNvPr id="8" name="图片 7" descr="C:\Users\xiayiying\Desktop\感染ok3.jpg感染ok3"/>
          <p:cNvPicPr>
            <a:picLocks noChangeAspect="1"/>
          </p:cNvPicPr>
          <p:nvPr/>
        </p:nvPicPr>
        <p:blipFill>
          <a:blip r:embed="rId4">
            <a:clrChange>
              <a:clrFrom>
                <a:srgbClr val="FFFFFF">
                  <a:alpha val="100000"/>
                </a:srgbClr>
              </a:clrFrom>
              <a:clrTo>
                <a:srgbClr val="FFFFFF">
                  <a:alpha val="100000"/>
                  <a:alpha val="0"/>
                </a:srgbClr>
              </a:clrTo>
            </a:clrChange>
          </a:blip>
          <a:srcRect/>
          <a:stretch>
            <a:fillRect/>
          </a:stretch>
        </p:blipFill>
        <p:spPr>
          <a:xfrm>
            <a:off x="276138" y="5041900"/>
            <a:ext cx="6470015" cy="1430829"/>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72720" y="207010"/>
            <a:ext cx="6480810" cy="398780"/>
          </a:xfrm>
          <a:prstGeom prst="rect">
            <a:avLst/>
          </a:prstGeom>
          <a:noFill/>
        </p:spPr>
        <p:txBody>
          <a:bodyPr wrap="square" rtlCol="0">
            <a:spAutoFit/>
          </a:bodyPr>
          <a:p>
            <a:r>
              <a:rPr lang="zh-CN" altLang="en-US" sz="2000" b="1">
                <a:sym typeface="+mn-ea"/>
              </a:rPr>
              <a:t>②不同</a:t>
            </a:r>
            <a:r>
              <a:rPr lang="zh-CN" altLang="en-US" sz="2000" b="1">
                <a:highlight>
                  <a:srgbClr val="FFFF00"/>
                </a:highlight>
                <a:sym typeface="+mn-ea"/>
              </a:rPr>
              <a:t>恢复率增长系数</a:t>
            </a:r>
            <a:r>
              <a:rPr lang="zh-CN" altLang="en-US" sz="2000" b="1">
                <a:sym typeface="+mn-ea"/>
              </a:rPr>
              <a:t>下的流行病传播</a:t>
            </a:r>
            <a:r>
              <a:rPr lang="en-US" altLang="zh-CN" sz="2000" b="1">
                <a:sym typeface="+mn-ea"/>
              </a:rPr>
              <a:t> </a:t>
            </a:r>
            <a:r>
              <a:rPr lang="en-US" altLang="zh-CN" sz="2000" b="1">
                <a:latin typeface="Arial" panose="020B0604020202020204" pitchFamily="34" charset="0"/>
                <a:cs typeface="Arial" panose="020B0604020202020204" pitchFamily="34" charset="0"/>
                <a:sym typeface="+mn-ea"/>
              </a:rPr>
              <a:t>μ</a:t>
            </a:r>
            <a:r>
              <a:rPr lang="en-US" altLang="zh-CN" sz="2000" b="1">
                <a:latin typeface="Arial" panose="020B0604020202020204" pitchFamily="34" charset="0"/>
                <a:cs typeface="Arial" panose="020B0604020202020204" pitchFamily="34" charset="0"/>
                <a:sym typeface="+mn-ea"/>
              </a:rPr>
              <a:t> = </a:t>
            </a:r>
            <a:r>
              <a:rPr lang="en-US" altLang="zh-CN" sz="2000" b="1">
                <a:highlight>
                  <a:srgbClr val="FFFF00"/>
                </a:highlight>
                <a:latin typeface="Arial" panose="020B0604020202020204" pitchFamily="34" charset="0"/>
                <a:cs typeface="Arial" panose="020B0604020202020204" pitchFamily="34" charset="0"/>
                <a:sym typeface="+mn-ea"/>
              </a:rPr>
              <a:t>γ</a:t>
            </a:r>
            <a:r>
              <a:rPr lang="en-US" altLang="zh-CN" sz="2000" b="1" baseline="-25000">
                <a:highlight>
                  <a:srgbClr val="FFFF00"/>
                </a:highlight>
                <a:latin typeface="Arial" panose="020B0604020202020204" pitchFamily="34" charset="0"/>
                <a:cs typeface="Arial" panose="020B0604020202020204" pitchFamily="34" charset="0"/>
                <a:sym typeface="+mn-ea"/>
              </a:rPr>
              <a:t>μ</a:t>
            </a:r>
            <a:r>
              <a:rPr lang="en-US" altLang="zh-CN" sz="2000" b="1">
                <a:latin typeface="Arial" panose="020B0604020202020204" pitchFamily="34" charset="0"/>
                <a:cs typeface="Arial" panose="020B0604020202020204" pitchFamily="34" charset="0"/>
                <a:sym typeface="+mn-ea"/>
              </a:rPr>
              <a:t>·</a:t>
            </a:r>
            <a:r>
              <a:rPr lang="en-US" altLang="zh-CN" sz="2000" b="1">
                <a:sym typeface="+mn-ea"/>
              </a:rPr>
              <a:t>MR</a:t>
            </a:r>
            <a:r>
              <a:rPr lang="en-US" altLang="zh-CN" sz="2000" b="1">
                <a:latin typeface="Arial" panose="020B0604020202020204" pitchFamily="34" charset="0"/>
                <a:cs typeface="Arial" panose="020B0604020202020204" pitchFamily="34" charset="0"/>
                <a:sym typeface="+mn-ea"/>
              </a:rPr>
              <a:t>+</a:t>
            </a:r>
            <a:r>
              <a:rPr lang="en-US" altLang="zh-CN" sz="2000" b="1">
                <a:latin typeface="Arial" panose="020B0604020202020204" pitchFamily="34" charset="0"/>
                <a:cs typeface="Arial" panose="020B0604020202020204" pitchFamily="34" charset="0"/>
                <a:sym typeface="+mn-ea"/>
              </a:rPr>
              <a:t>μ</a:t>
            </a:r>
            <a:r>
              <a:rPr lang="en-US" altLang="zh-CN" sz="2000" b="1" baseline="-25000">
                <a:latin typeface="Arial" panose="020B0604020202020204" pitchFamily="34" charset="0"/>
                <a:cs typeface="Arial" panose="020B0604020202020204" pitchFamily="34" charset="0"/>
                <a:sym typeface="+mn-ea"/>
              </a:rPr>
              <a:t>0</a:t>
            </a:r>
            <a:endParaRPr lang="en-US" altLang="zh-CN" sz="2000" b="1" baseline="-25000">
              <a:solidFill>
                <a:schemeClr val="tx1"/>
              </a:solidFill>
              <a:latin typeface="Arial" panose="020B0604020202020204" pitchFamily="34" charset="0"/>
              <a:cs typeface="Arial" panose="020B0604020202020204" pitchFamily="34" charset="0"/>
              <a:sym typeface="+mn-ea"/>
            </a:endParaRPr>
          </a:p>
        </p:txBody>
      </p:sp>
      <p:sp>
        <p:nvSpPr>
          <p:cNvPr id="12" name="文本框 11"/>
          <p:cNvSpPr txBox="1"/>
          <p:nvPr/>
        </p:nvSpPr>
        <p:spPr>
          <a:xfrm>
            <a:off x="6754495" y="4648200"/>
            <a:ext cx="5273040" cy="1985010"/>
          </a:xfrm>
          <a:prstGeom prst="rect">
            <a:avLst/>
          </a:prstGeom>
          <a:noFill/>
        </p:spPr>
        <p:txBody>
          <a:bodyPr wrap="square" rtlCol="0">
            <a:spAutoFit/>
          </a:bodyPr>
          <a:p>
            <a:pPr>
              <a:lnSpc>
                <a:spcPct val="110000"/>
              </a:lnSpc>
              <a:spcBef>
                <a:spcPts val="0"/>
              </a:spcBef>
              <a:spcAft>
                <a:spcPts val="0"/>
              </a:spcAft>
            </a:pPr>
            <a:r>
              <a:rPr lang="zh-CN" altLang="en-US" sz="1600" b="1"/>
              <a:t>感染率不变时：</a:t>
            </a:r>
            <a:endParaRPr lang="zh-CN" altLang="en-US" sz="1600" b="1"/>
          </a:p>
          <a:p>
            <a:pPr>
              <a:lnSpc>
                <a:spcPct val="110000"/>
              </a:lnSpc>
              <a:spcBef>
                <a:spcPts val="0"/>
              </a:spcBef>
              <a:spcAft>
                <a:spcPts val="0"/>
              </a:spcAft>
            </a:pPr>
            <a:r>
              <a:rPr lang="zh-CN" altLang="en-US" sz="1600"/>
              <a:t>①</a:t>
            </a:r>
            <a:r>
              <a:rPr lang="en-US" altLang="zh-CN" sz="1600"/>
              <a:t> </a:t>
            </a:r>
            <a:r>
              <a:rPr lang="zh-CN" altLang="en-US" sz="1600"/>
              <a:t>感染规模随着恢复率增长系数的增大而减小，且感染规模的减小量先增大后减小。</a:t>
            </a:r>
            <a:endParaRPr lang="zh-CN" altLang="en-US" sz="1600"/>
          </a:p>
          <a:p>
            <a:pPr>
              <a:lnSpc>
                <a:spcPct val="110000"/>
              </a:lnSpc>
              <a:spcBef>
                <a:spcPts val="0"/>
              </a:spcBef>
              <a:spcAft>
                <a:spcPts val="0"/>
              </a:spcAft>
            </a:pPr>
            <a:r>
              <a:rPr lang="zh-CN" altLang="en-US" sz="1600"/>
              <a:t>②</a:t>
            </a:r>
            <a:r>
              <a:rPr lang="en-US" altLang="zh-CN" sz="1600"/>
              <a:t> </a:t>
            </a:r>
            <a:r>
              <a:rPr lang="zh-CN" altLang="en-US" sz="1600"/>
              <a:t>波峰人数随着恢复率增长系数的增大而减少，且人数的减少量逐渐减小</a:t>
            </a:r>
            <a:r>
              <a:rPr lang="zh-CN" altLang="en-US" sz="1600">
                <a:sym typeface="+mn-ea"/>
              </a:rPr>
              <a:t>趋于</a:t>
            </a:r>
            <a:r>
              <a:rPr lang="en-US" altLang="zh-CN" sz="1600">
                <a:sym typeface="+mn-ea"/>
              </a:rPr>
              <a:t>0</a:t>
            </a:r>
            <a:r>
              <a:rPr lang="zh-CN" altLang="en-US" sz="1600"/>
              <a:t>；波峰到达时间也随着恢复率增长系数的增大而减少直至为</a:t>
            </a:r>
            <a:r>
              <a:rPr lang="en-US" altLang="zh-CN" sz="1600"/>
              <a:t>0</a:t>
            </a:r>
            <a:r>
              <a:rPr lang="zh-CN" altLang="en-US" sz="1600"/>
              <a:t>。当波峰到达时间为</a:t>
            </a:r>
            <a:r>
              <a:rPr lang="en-US" altLang="zh-CN" sz="1600"/>
              <a:t>0</a:t>
            </a:r>
            <a:r>
              <a:rPr lang="zh-CN" altLang="en-US" sz="1600"/>
              <a:t>时，流行病不能传播开来。</a:t>
            </a:r>
            <a:endParaRPr lang="zh-CN" altLang="en-US" sz="1600"/>
          </a:p>
        </p:txBody>
      </p:sp>
      <p:pic>
        <p:nvPicPr>
          <p:cNvPr id="9" name="图片 8" descr="C:\Users\xiayiying\Desktop\恢复ok1.png恢复ok1"/>
          <p:cNvPicPr>
            <a:picLocks noChangeAspect="1"/>
          </p:cNvPicPr>
          <p:nvPr/>
        </p:nvPicPr>
        <p:blipFill>
          <a:blip r:embed="rId2"/>
          <a:srcRect/>
          <a:stretch>
            <a:fillRect/>
          </a:stretch>
        </p:blipFill>
        <p:spPr>
          <a:xfrm>
            <a:off x="230088" y="631825"/>
            <a:ext cx="4139565" cy="4140000"/>
          </a:xfrm>
          <a:prstGeom prst="rect">
            <a:avLst/>
          </a:prstGeom>
        </p:spPr>
      </p:pic>
      <p:pic>
        <p:nvPicPr>
          <p:cNvPr id="10" name="图片 9" descr="C:\Users\xiayiying\Desktop\恢复OK2.png恢复OK2"/>
          <p:cNvPicPr>
            <a:picLocks noChangeAspect="1"/>
          </p:cNvPicPr>
          <p:nvPr/>
        </p:nvPicPr>
        <p:blipFill>
          <a:blip r:embed="rId3"/>
          <a:srcRect/>
          <a:stretch>
            <a:fillRect/>
          </a:stretch>
        </p:blipFill>
        <p:spPr>
          <a:xfrm>
            <a:off x="4451985" y="631825"/>
            <a:ext cx="7500620" cy="4139565"/>
          </a:xfrm>
          <a:prstGeom prst="rect">
            <a:avLst/>
          </a:prstGeom>
        </p:spPr>
      </p:pic>
      <p:pic>
        <p:nvPicPr>
          <p:cNvPr id="11" name="图片 10" descr="C:\Users\xiayiying\Desktop\恢复ok3.jpg恢复ok3"/>
          <p:cNvPicPr>
            <a:picLocks noChangeAspect="1"/>
          </p:cNvPicPr>
          <p:nvPr/>
        </p:nvPicPr>
        <p:blipFill>
          <a:blip r:embed="rId4"/>
          <a:srcRect/>
          <a:stretch>
            <a:fillRect/>
          </a:stretch>
        </p:blipFill>
        <p:spPr>
          <a:xfrm>
            <a:off x="270510" y="4991513"/>
            <a:ext cx="6408000" cy="129921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72795" y="607060"/>
            <a:ext cx="2793365" cy="521970"/>
          </a:xfrm>
          <a:prstGeom prst="rect">
            <a:avLst/>
          </a:prstGeom>
          <a:noFill/>
        </p:spPr>
        <p:txBody>
          <a:bodyPr wrap="square" rtlCol="0">
            <a:spAutoFit/>
          </a:bodyPr>
          <a:p>
            <a:r>
              <a:rPr lang="en-US" altLang="zh-CN" sz="2800" b="1">
                <a:solidFill>
                  <a:schemeClr val="tx2"/>
                </a:solidFill>
              </a:rPr>
              <a:t>3\</a:t>
            </a:r>
            <a:r>
              <a:rPr lang="zh-CN" sz="2800" b="1">
                <a:solidFill>
                  <a:schemeClr val="tx2"/>
                </a:solidFill>
              </a:rPr>
              <a:t>实验与结果</a:t>
            </a:r>
            <a:endParaRPr lang="zh-CN" sz="2800" b="1">
              <a:solidFill>
                <a:schemeClr val="tx2"/>
              </a:solidFill>
            </a:endParaRPr>
          </a:p>
        </p:txBody>
      </p:sp>
      <p:sp>
        <p:nvSpPr>
          <p:cNvPr id="2" name="文本框 1"/>
          <p:cNvSpPr txBox="1"/>
          <p:nvPr/>
        </p:nvSpPr>
        <p:spPr>
          <a:xfrm>
            <a:off x="2559050" y="1020445"/>
            <a:ext cx="7569200" cy="4892675"/>
          </a:xfrm>
          <a:prstGeom prst="rect">
            <a:avLst/>
          </a:prstGeom>
          <a:noFill/>
        </p:spPr>
        <p:txBody>
          <a:bodyPr wrap="square" rtlCol="0">
            <a:spAutoFit/>
          </a:bodyPr>
          <a:p>
            <a:pPr>
              <a:lnSpc>
                <a:spcPct val="200000"/>
              </a:lnSpc>
            </a:pPr>
            <a:r>
              <a:rPr lang="zh-CN" altLang="en-US" sz="2400" b="1">
                <a:solidFill>
                  <a:schemeClr val="bg1">
                    <a:lumMod val="85000"/>
                  </a:schemeClr>
                </a:solidFill>
                <a:sym typeface="+mn-ea"/>
              </a:rPr>
              <a:t>实验一：不同增长系数下的流行病传播情况</a:t>
            </a:r>
            <a:endParaRPr lang="zh-CN" altLang="en-US" sz="2400" b="1">
              <a:solidFill>
                <a:schemeClr val="bg1">
                  <a:lumMod val="85000"/>
                </a:schemeClr>
              </a:solidFill>
            </a:endParaRPr>
          </a:p>
          <a:p>
            <a:pPr lvl="1">
              <a:lnSpc>
                <a:spcPct val="150000"/>
              </a:lnSpc>
            </a:pPr>
            <a:r>
              <a:rPr lang="en-US" altLang="zh-CN" sz="2400">
                <a:solidFill>
                  <a:schemeClr val="bg1">
                    <a:lumMod val="85000"/>
                  </a:schemeClr>
                </a:solidFill>
                <a:sym typeface="+mn-ea"/>
              </a:rPr>
              <a:t>     </a:t>
            </a:r>
            <a:r>
              <a:rPr lang="zh-CN" altLang="en-US" sz="2400">
                <a:solidFill>
                  <a:schemeClr val="bg1">
                    <a:lumMod val="85000"/>
                  </a:schemeClr>
                </a:solidFill>
                <a:sym typeface="+mn-ea"/>
              </a:rPr>
              <a:t>①不同感染率增长系数下的流行病传播</a:t>
            </a:r>
            <a:endParaRPr lang="zh-CN" altLang="en-US" sz="2400">
              <a:solidFill>
                <a:schemeClr val="bg1">
                  <a:lumMod val="85000"/>
                </a:schemeClr>
              </a:solidFill>
            </a:endParaRPr>
          </a:p>
          <a:p>
            <a:pPr lvl="1">
              <a:lnSpc>
                <a:spcPct val="150000"/>
              </a:lnSpc>
            </a:pPr>
            <a:r>
              <a:rPr lang="en-US" altLang="zh-CN" sz="2400">
                <a:solidFill>
                  <a:schemeClr val="bg1">
                    <a:lumMod val="85000"/>
                  </a:schemeClr>
                </a:solidFill>
                <a:sym typeface="+mn-ea"/>
              </a:rPr>
              <a:t>     </a:t>
            </a:r>
            <a:r>
              <a:rPr lang="zh-CN" altLang="en-US" sz="2400">
                <a:solidFill>
                  <a:schemeClr val="bg1">
                    <a:lumMod val="85000"/>
                  </a:schemeClr>
                </a:solidFill>
                <a:sym typeface="+mn-ea"/>
              </a:rPr>
              <a:t>②不同恢复率增长系数下的流行病传播</a:t>
            </a:r>
            <a:endParaRPr lang="zh-CN" altLang="en-US" sz="2400" b="1">
              <a:solidFill>
                <a:schemeClr val="bg1">
                  <a:lumMod val="85000"/>
                </a:schemeClr>
              </a:solidFill>
              <a:sym typeface="+mn-ea"/>
            </a:endParaRPr>
          </a:p>
          <a:p>
            <a:pPr>
              <a:lnSpc>
                <a:spcPct val="200000"/>
              </a:lnSpc>
            </a:pPr>
            <a:r>
              <a:rPr lang="zh-CN" altLang="en-US" sz="2400" b="1">
                <a:solidFill>
                  <a:schemeClr val="tx1"/>
                </a:solidFill>
                <a:sym typeface="+mn-ea"/>
              </a:rPr>
              <a:t>实验二：特定增长系数下的流行病传播情况</a:t>
            </a:r>
            <a:endParaRPr lang="zh-CN" altLang="en-US" sz="2400" b="1">
              <a:solidFill>
                <a:schemeClr val="tx1"/>
              </a:solidFill>
            </a:endParaRPr>
          </a:p>
          <a:p>
            <a:pPr lvl="1">
              <a:lnSpc>
                <a:spcPct val="150000"/>
              </a:lnSpc>
            </a:pPr>
            <a:r>
              <a:rPr lang="en-US" altLang="zh-CN" sz="2400">
                <a:solidFill>
                  <a:schemeClr val="tx1"/>
                </a:solidFill>
              </a:rPr>
              <a:t>     </a:t>
            </a:r>
            <a:r>
              <a:rPr lang="zh-CN" altLang="en-US" sz="2400">
                <a:solidFill>
                  <a:schemeClr val="tx1"/>
                </a:solidFill>
              </a:rPr>
              <a:t>①城市规模均匀分布，无医疗资源</a:t>
            </a:r>
            <a:endParaRPr lang="zh-CN" altLang="en-US" sz="2400">
              <a:solidFill>
                <a:schemeClr val="tx1"/>
              </a:solidFill>
            </a:endParaRPr>
          </a:p>
          <a:p>
            <a:pPr lvl="1">
              <a:lnSpc>
                <a:spcPct val="150000"/>
              </a:lnSpc>
            </a:pPr>
            <a:r>
              <a:rPr lang="en-US" altLang="zh-CN" sz="2400">
                <a:solidFill>
                  <a:schemeClr val="tx1"/>
                </a:solidFill>
              </a:rPr>
              <a:t>     </a:t>
            </a:r>
            <a:r>
              <a:rPr lang="zh-CN" altLang="en-US" sz="2400">
                <a:solidFill>
                  <a:schemeClr val="tx1"/>
                </a:solidFill>
              </a:rPr>
              <a:t>②城市规模不均匀分布，无医疗资源</a:t>
            </a:r>
            <a:endParaRPr lang="zh-CN" altLang="en-US" sz="2400">
              <a:solidFill>
                <a:schemeClr val="tx1"/>
              </a:solidFill>
            </a:endParaRPr>
          </a:p>
          <a:p>
            <a:pPr lvl="1">
              <a:lnSpc>
                <a:spcPct val="150000"/>
              </a:lnSpc>
            </a:pPr>
            <a:r>
              <a:rPr lang="en-US" altLang="zh-CN" sz="2400">
                <a:solidFill>
                  <a:schemeClr val="tx1"/>
                </a:solidFill>
              </a:rPr>
              <a:t>     </a:t>
            </a:r>
            <a:r>
              <a:rPr lang="zh-CN" altLang="en-US" sz="2400">
                <a:solidFill>
                  <a:schemeClr val="tx1"/>
                </a:solidFill>
              </a:rPr>
              <a:t>③城市规模不均匀分布，医疗资源均匀分布</a:t>
            </a:r>
            <a:r>
              <a:rPr lang="en-US" altLang="zh-CN" sz="2400">
                <a:solidFill>
                  <a:schemeClr val="tx1"/>
                </a:solidFill>
              </a:rPr>
              <a:t>              </a:t>
            </a:r>
            <a:endParaRPr lang="en-US" altLang="zh-CN" sz="2400">
              <a:solidFill>
                <a:schemeClr val="tx1"/>
              </a:solidFill>
            </a:endParaRPr>
          </a:p>
          <a:p>
            <a:pPr lvl="1">
              <a:lnSpc>
                <a:spcPct val="150000"/>
              </a:lnSpc>
            </a:pPr>
            <a:r>
              <a:rPr lang="en-US" altLang="zh-CN" sz="2400">
                <a:solidFill>
                  <a:schemeClr val="tx1"/>
                </a:solidFill>
              </a:rPr>
              <a:t>     </a:t>
            </a:r>
            <a:r>
              <a:rPr lang="zh-CN" altLang="en-US" sz="2400">
                <a:solidFill>
                  <a:schemeClr val="tx1"/>
                </a:solidFill>
              </a:rPr>
              <a:t>④城市规模不均匀分布，医疗资源不均匀分布</a:t>
            </a:r>
            <a:endParaRPr lang="zh-CN" altLang="en-US" sz="2400" b="1">
              <a:solidFill>
                <a:schemeClr val="bg1">
                  <a:lumMod val="75000"/>
                </a:schemeClr>
              </a:solidFill>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0345" y="231140"/>
            <a:ext cx="4992370" cy="398780"/>
          </a:xfrm>
          <a:prstGeom prst="rect">
            <a:avLst/>
          </a:prstGeom>
          <a:noFill/>
        </p:spPr>
        <p:txBody>
          <a:bodyPr wrap="square" rtlCol="0">
            <a:spAutoFit/>
          </a:bodyPr>
          <a:p>
            <a:r>
              <a:rPr lang="zh-CN" altLang="en-US" sz="2000" b="1">
                <a:solidFill>
                  <a:schemeClr val="tx2"/>
                </a:solidFill>
                <a:latin typeface="Arial" panose="020B0604020202020204" pitchFamily="34" charset="0"/>
                <a:cs typeface="Arial" panose="020B0604020202020204" pitchFamily="34" charset="0"/>
                <a:sym typeface="+mn-ea"/>
              </a:rPr>
              <a:t>四种地点影响力分布下的流行病传播情况</a:t>
            </a:r>
            <a:endParaRPr lang="zh-CN" altLang="en-US" sz="2000" b="1">
              <a:solidFill>
                <a:schemeClr val="tx2"/>
              </a:solidFill>
              <a:latin typeface="Arial" panose="020B0604020202020204" pitchFamily="34" charset="0"/>
              <a:cs typeface="Arial" panose="020B0604020202020204" pitchFamily="34" charset="0"/>
              <a:sym typeface="+mn-ea"/>
            </a:endParaRPr>
          </a:p>
        </p:txBody>
      </p:sp>
      <p:pic>
        <p:nvPicPr>
          <p:cNvPr id="10" name="图片 9"/>
          <p:cNvPicPr>
            <a:picLocks noChangeAspect="1"/>
          </p:cNvPicPr>
          <p:nvPr/>
        </p:nvPicPr>
        <p:blipFill>
          <a:blip r:embed="rId2"/>
          <a:srcRect r="19935"/>
          <a:stretch>
            <a:fillRect/>
          </a:stretch>
        </p:blipFill>
        <p:spPr>
          <a:xfrm>
            <a:off x="220345" y="2025015"/>
            <a:ext cx="4489450" cy="2045335"/>
          </a:xfrm>
          <a:prstGeom prst="rect">
            <a:avLst/>
          </a:prstGeom>
        </p:spPr>
      </p:pic>
      <p:pic>
        <p:nvPicPr>
          <p:cNvPr id="35" name="图片 34"/>
          <p:cNvPicPr>
            <a:picLocks noChangeAspect="1"/>
          </p:cNvPicPr>
          <p:nvPr/>
        </p:nvPicPr>
        <p:blipFill>
          <a:blip r:embed="rId3">
            <a:lum bright="-6000" contrast="12000"/>
          </a:blip>
          <a:stretch>
            <a:fillRect/>
          </a:stretch>
        </p:blipFill>
        <p:spPr>
          <a:xfrm>
            <a:off x="4669155" y="850900"/>
            <a:ext cx="7200000" cy="5400000"/>
          </a:xfrm>
          <a:prstGeom prst="rect">
            <a:avLst/>
          </a:prstGeom>
        </p:spPr>
      </p:pic>
      <p:pic>
        <p:nvPicPr>
          <p:cNvPr id="41" name="图片 40"/>
          <p:cNvPicPr>
            <a:picLocks noChangeAspect="1"/>
          </p:cNvPicPr>
          <p:nvPr/>
        </p:nvPicPr>
        <p:blipFill>
          <a:blip r:embed="rId4">
            <a:lum bright="-6000" contrast="12000"/>
          </a:blip>
          <a:stretch>
            <a:fillRect/>
          </a:stretch>
        </p:blipFill>
        <p:spPr>
          <a:xfrm>
            <a:off x="4669155" y="850900"/>
            <a:ext cx="7200000" cy="5400000"/>
          </a:xfrm>
          <a:prstGeom prst="rect">
            <a:avLst/>
          </a:prstGeom>
        </p:spPr>
      </p:pic>
      <p:pic>
        <p:nvPicPr>
          <p:cNvPr id="46" name="图片 45"/>
          <p:cNvPicPr>
            <a:picLocks noChangeAspect="1"/>
          </p:cNvPicPr>
          <p:nvPr/>
        </p:nvPicPr>
        <p:blipFill>
          <a:blip r:embed="rId5">
            <a:lum bright="-6000" contrast="12000"/>
          </a:blip>
          <a:stretch>
            <a:fillRect/>
          </a:stretch>
        </p:blipFill>
        <p:spPr>
          <a:xfrm>
            <a:off x="4669155" y="850900"/>
            <a:ext cx="7200000" cy="54000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2" descr="C:\Users\xiayiying\Desktop\图片1.png图片1"/>
          <p:cNvPicPr>
            <a:picLocks noChangeAspect="1"/>
          </p:cNvPicPr>
          <p:nvPr/>
        </p:nvPicPr>
        <p:blipFill>
          <a:blip r:embed="rId2"/>
          <a:srcRect/>
          <a:stretch>
            <a:fillRect/>
          </a:stretch>
        </p:blipFill>
        <p:spPr>
          <a:xfrm>
            <a:off x="257810" y="3419475"/>
            <a:ext cx="3817620" cy="3155950"/>
          </a:xfrm>
          <a:prstGeom prst="rect">
            <a:avLst/>
          </a:prstGeom>
        </p:spPr>
      </p:pic>
      <p:sp>
        <p:nvSpPr>
          <p:cNvPr id="100" name="文本框 99"/>
          <p:cNvSpPr txBox="1"/>
          <p:nvPr/>
        </p:nvSpPr>
        <p:spPr>
          <a:xfrm>
            <a:off x="4219575" y="3701415"/>
            <a:ext cx="7640320" cy="2608580"/>
          </a:xfrm>
          <a:prstGeom prst="rect">
            <a:avLst/>
          </a:prstGeom>
          <a:noFill/>
          <a:ln w="9525">
            <a:noFill/>
          </a:ln>
        </p:spPr>
        <p:txBody>
          <a:bodyPr wrap="square">
            <a:spAutoFit/>
          </a:bodyPr>
          <a:p>
            <a:pPr indent="0">
              <a:lnSpc>
                <a:spcPct val="130000"/>
              </a:lnSpc>
            </a:pPr>
            <a:r>
              <a:rPr lang="zh-CN">
                <a:latin typeface="微软雅黑" panose="020B0503020204020204" charset="-122"/>
                <a:ea typeface="微软雅黑" panose="020B0503020204020204" charset="-122"/>
                <a:cs typeface="微软雅黑" panose="020B0503020204020204" charset="-122"/>
              </a:rPr>
              <a:t>① </a:t>
            </a:r>
            <a:r>
              <a:rPr lang="zh-CN" u="sng">
                <a:solidFill>
                  <a:schemeClr val="tx1"/>
                </a:solidFill>
                <a:latin typeface="微软雅黑" panose="020B0503020204020204" charset="-122"/>
                <a:ea typeface="微软雅黑" panose="020B0503020204020204" charset="-122"/>
                <a:cs typeface="微软雅黑" panose="020B0503020204020204" charset="-122"/>
              </a:rPr>
              <a:t>城市规模</a:t>
            </a:r>
            <a:r>
              <a:rPr lang="zh-CN">
                <a:latin typeface="微软雅黑" panose="020B0503020204020204" charset="-122"/>
                <a:ea typeface="微软雅黑" panose="020B0503020204020204" charset="-122"/>
                <a:cs typeface="微软雅黑" panose="020B0503020204020204" charset="-122"/>
              </a:rPr>
              <a:t>和</a:t>
            </a:r>
            <a:r>
              <a:rPr lang="zh-CN" u="sng">
                <a:solidFill>
                  <a:schemeClr val="tx1"/>
                </a:solidFill>
                <a:latin typeface="微软雅黑" panose="020B0503020204020204" charset="-122"/>
                <a:ea typeface="微软雅黑" panose="020B0503020204020204" charset="-122"/>
                <a:cs typeface="微软雅黑" panose="020B0503020204020204" charset="-122"/>
              </a:rPr>
              <a:t>医疗资源的分布</a:t>
            </a:r>
            <a:r>
              <a:rPr lang="zh-CN">
                <a:latin typeface="微软雅黑" panose="020B0503020204020204" charset="-122"/>
                <a:ea typeface="微软雅黑" panose="020B0503020204020204" charset="-122"/>
                <a:cs typeface="微软雅黑" panose="020B0503020204020204" charset="-122"/>
              </a:rPr>
              <a:t>对流行病传播有很大影响。</a:t>
            </a:r>
            <a:endParaRPr lang="zh-CN">
              <a:latin typeface="微软雅黑" panose="020B0503020204020204" charset="-122"/>
              <a:ea typeface="微软雅黑" panose="020B0503020204020204" charset="-122"/>
              <a:cs typeface="微软雅黑" panose="020B0503020204020204" charset="-122"/>
            </a:endParaRPr>
          </a:p>
          <a:p>
            <a:pPr indent="0">
              <a:lnSpc>
                <a:spcPct val="130000"/>
              </a:lnSpc>
            </a:pPr>
            <a:endParaRPr lang="zh-CN" sz="900">
              <a:latin typeface="微软雅黑" panose="020B0503020204020204" charset="-122"/>
              <a:ea typeface="微软雅黑" panose="020B0503020204020204" charset="-122"/>
              <a:cs typeface="微软雅黑" panose="020B0503020204020204" charset="-122"/>
            </a:endParaRPr>
          </a:p>
          <a:p>
            <a:pPr indent="0">
              <a:lnSpc>
                <a:spcPct val="130000"/>
              </a:lnSpc>
            </a:pPr>
            <a:r>
              <a:rPr lang="zh-CN">
                <a:latin typeface="微软雅黑" panose="020B0503020204020204" charset="-122"/>
                <a:ea typeface="微软雅黑" panose="020B0503020204020204" charset="-122"/>
                <a:cs typeface="微软雅黑" panose="020B0503020204020204" charset="-122"/>
              </a:rPr>
              <a:t>② 城市规模分布不均匀时，感染规模会变大，I态波峰人数会变大，但是波峰到达时间减少，整个流行病传播进程会缩短。</a:t>
            </a:r>
            <a:endParaRPr lang="zh-CN">
              <a:latin typeface="微软雅黑" panose="020B0503020204020204" charset="-122"/>
              <a:ea typeface="微软雅黑" panose="020B0503020204020204" charset="-122"/>
              <a:cs typeface="微软雅黑" panose="020B0503020204020204" charset="-122"/>
            </a:endParaRPr>
          </a:p>
          <a:p>
            <a:pPr indent="0">
              <a:lnSpc>
                <a:spcPct val="130000"/>
              </a:lnSpc>
            </a:pPr>
            <a:endParaRPr lang="zh-CN" sz="900">
              <a:latin typeface="微软雅黑" panose="020B0503020204020204" charset="-122"/>
              <a:ea typeface="微软雅黑" panose="020B0503020204020204" charset="-122"/>
              <a:cs typeface="微软雅黑" panose="020B0503020204020204" charset="-122"/>
            </a:endParaRPr>
          </a:p>
          <a:p>
            <a:pPr indent="0">
              <a:lnSpc>
                <a:spcPct val="130000"/>
              </a:lnSpc>
            </a:pPr>
            <a:r>
              <a:rPr lang="zh-CN">
                <a:latin typeface="微软雅黑" panose="020B0503020204020204" charset="-122"/>
                <a:ea typeface="微软雅黑" panose="020B0503020204020204" charset="-122"/>
                <a:cs typeface="微软雅黑" panose="020B0503020204020204" charset="-122"/>
              </a:rPr>
              <a:t>③ 医疗资源的分配对减小感染规模，和减小I态波峰人数有很大帮助。其中不均匀的资源分配比均匀的资源分配更能有效地控制感染规模和I态波峰人数。</a:t>
            </a:r>
            <a:endParaRPr lang="zh-CN">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3272790" y="178435"/>
            <a:ext cx="8722360" cy="3241040"/>
            <a:chOff x="5199" y="236"/>
            <a:chExt cx="13736" cy="5104"/>
          </a:xfrm>
        </p:grpSpPr>
        <p:pic>
          <p:nvPicPr>
            <p:cNvPr id="6" name="图片 5" descr="C:\Users\xiayiying\Desktop\实验二1.png实验二1"/>
            <p:cNvPicPr>
              <a:picLocks noChangeAspect="1"/>
            </p:cNvPicPr>
            <p:nvPr/>
          </p:nvPicPr>
          <p:blipFill>
            <a:blip r:embed="rId3"/>
            <a:srcRect/>
            <a:stretch>
              <a:fillRect/>
            </a:stretch>
          </p:blipFill>
          <p:spPr>
            <a:xfrm>
              <a:off x="5199" y="238"/>
              <a:ext cx="4499" cy="5102"/>
            </a:xfrm>
            <a:prstGeom prst="rect">
              <a:avLst/>
            </a:prstGeom>
          </p:spPr>
        </p:pic>
        <p:pic>
          <p:nvPicPr>
            <p:cNvPr id="9" name="图片 8" descr="C:\Users\xiayiying\Desktop\实验二2.png实验二2"/>
            <p:cNvPicPr>
              <a:picLocks noChangeAspect="1"/>
            </p:cNvPicPr>
            <p:nvPr/>
          </p:nvPicPr>
          <p:blipFill>
            <a:blip r:embed="rId4"/>
            <a:srcRect/>
            <a:stretch>
              <a:fillRect/>
            </a:stretch>
          </p:blipFill>
          <p:spPr>
            <a:xfrm>
              <a:off x="14513" y="238"/>
              <a:ext cx="4422" cy="5102"/>
            </a:xfrm>
            <a:prstGeom prst="rect">
              <a:avLst/>
            </a:prstGeom>
          </p:spPr>
        </p:pic>
        <p:pic>
          <p:nvPicPr>
            <p:cNvPr id="11" name="图片 10" descr="C:\Users\xiayiying\Desktop\实验二3.png实验二3"/>
            <p:cNvPicPr>
              <a:picLocks noChangeAspect="1"/>
            </p:cNvPicPr>
            <p:nvPr/>
          </p:nvPicPr>
          <p:blipFill>
            <a:blip r:embed="rId5"/>
            <a:srcRect/>
            <a:stretch>
              <a:fillRect/>
            </a:stretch>
          </p:blipFill>
          <p:spPr>
            <a:xfrm>
              <a:off x="9855" y="236"/>
              <a:ext cx="4500" cy="5016"/>
            </a:xfrm>
            <a:prstGeom prst="rect">
              <a:avLst/>
            </a:prstGeom>
          </p:spPr>
        </p:pic>
      </p:grpSp>
      <p:pic>
        <p:nvPicPr>
          <p:cNvPr id="20" name="图片 19"/>
          <p:cNvPicPr>
            <a:picLocks noChangeAspect="1"/>
          </p:cNvPicPr>
          <p:nvPr/>
        </p:nvPicPr>
        <p:blipFill>
          <a:blip r:embed="rId6"/>
          <a:srcRect r="19935"/>
          <a:stretch>
            <a:fillRect/>
          </a:stretch>
        </p:blipFill>
        <p:spPr>
          <a:xfrm>
            <a:off x="256540" y="1075690"/>
            <a:ext cx="3040380" cy="1400810"/>
          </a:xfrm>
          <a:prstGeom prst="rect">
            <a:avLst/>
          </a:prstGeom>
        </p:spPr>
      </p:pic>
      <p:grpSp>
        <p:nvGrpSpPr>
          <p:cNvPr id="5" name="组合 4"/>
          <p:cNvGrpSpPr/>
          <p:nvPr/>
        </p:nvGrpSpPr>
        <p:grpSpPr>
          <a:xfrm>
            <a:off x="256540" y="1057275"/>
            <a:ext cx="10083800" cy="3917950"/>
            <a:chOff x="805" y="1627"/>
            <a:chExt cx="15880" cy="6170"/>
          </a:xfrm>
        </p:grpSpPr>
        <p:grpSp>
          <p:nvGrpSpPr>
            <p:cNvPr id="30" name="组合 29"/>
            <p:cNvGrpSpPr/>
            <p:nvPr/>
          </p:nvGrpSpPr>
          <p:grpSpPr>
            <a:xfrm>
              <a:off x="6402" y="1627"/>
              <a:ext cx="10283" cy="2592"/>
              <a:chOff x="-3278" y="1615"/>
              <a:chExt cx="10283" cy="2592"/>
            </a:xfrm>
          </p:grpSpPr>
          <p:sp>
            <p:nvSpPr>
              <p:cNvPr id="21" name="矩形 20"/>
              <p:cNvSpPr/>
              <p:nvPr/>
            </p:nvSpPr>
            <p:spPr>
              <a:xfrm>
                <a:off x="-3278" y="1644"/>
                <a:ext cx="1020" cy="1291"/>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455" y="1615"/>
                <a:ext cx="1020" cy="90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5985" y="1821"/>
                <a:ext cx="1020" cy="2386"/>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矩形 3"/>
            <p:cNvSpPr/>
            <p:nvPr/>
          </p:nvSpPr>
          <p:spPr>
            <a:xfrm>
              <a:off x="805" y="5347"/>
              <a:ext cx="6028" cy="24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2" name="组合 11"/>
          <p:cNvGrpSpPr/>
          <p:nvPr/>
        </p:nvGrpSpPr>
        <p:grpSpPr>
          <a:xfrm>
            <a:off x="257175" y="1188085"/>
            <a:ext cx="10852785" cy="5386070"/>
            <a:chOff x="683" y="1881"/>
            <a:chExt cx="17091" cy="8482"/>
          </a:xfrm>
        </p:grpSpPr>
        <p:grpSp>
          <p:nvGrpSpPr>
            <p:cNvPr id="31" name="组合 30"/>
            <p:cNvGrpSpPr/>
            <p:nvPr/>
          </p:nvGrpSpPr>
          <p:grpSpPr>
            <a:xfrm>
              <a:off x="7483" y="1881"/>
              <a:ext cx="10291" cy="2299"/>
              <a:chOff x="2318" y="2002"/>
              <a:chExt cx="10291" cy="2299"/>
            </a:xfrm>
          </p:grpSpPr>
          <p:sp>
            <p:nvSpPr>
              <p:cNvPr id="24" name="矩形 23"/>
              <p:cNvSpPr/>
              <p:nvPr/>
            </p:nvSpPr>
            <p:spPr>
              <a:xfrm>
                <a:off x="2318" y="2703"/>
                <a:ext cx="1020" cy="150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7020" y="2306"/>
                <a:ext cx="1020" cy="19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11589" y="2002"/>
                <a:ext cx="1020" cy="52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矩形 6"/>
            <p:cNvSpPr/>
            <p:nvPr/>
          </p:nvSpPr>
          <p:spPr>
            <a:xfrm>
              <a:off x="683" y="7845"/>
              <a:ext cx="2999" cy="2518"/>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3682" y="5395"/>
              <a:ext cx="3028" cy="245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 name="组合 13"/>
          <p:cNvGrpSpPr/>
          <p:nvPr/>
        </p:nvGrpSpPr>
        <p:grpSpPr>
          <a:xfrm>
            <a:off x="256540" y="1188085"/>
            <a:ext cx="11603355" cy="5387340"/>
            <a:chOff x="571" y="1729"/>
            <a:chExt cx="18273" cy="8484"/>
          </a:xfrm>
        </p:grpSpPr>
        <p:grpSp>
          <p:nvGrpSpPr>
            <p:cNvPr id="32" name="组合 31"/>
            <p:cNvGrpSpPr/>
            <p:nvPr/>
          </p:nvGrpSpPr>
          <p:grpSpPr>
            <a:xfrm>
              <a:off x="8576" y="1729"/>
              <a:ext cx="10268" cy="2974"/>
              <a:chOff x="3257" y="1835"/>
              <a:chExt cx="10268" cy="2974"/>
            </a:xfrm>
          </p:grpSpPr>
          <p:sp>
            <p:nvSpPr>
              <p:cNvPr id="26" name="矩形 25"/>
              <p:cNvSpPr/>
              <p:nvPr/>
            </p:nvSpPr>
            <p:spPr>
              <a:xfrm>
                <a:off x="3257" y="2536"/>
                <a:ext cx="1020" cy="2273"/>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7958" y="2139"/>
                <a:ext cx="961" cy="648"/>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12505" y="1835"/>
                <a:ext cx="1020" cy="528"/>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矩形 12"/>
            <p:cNvSpPr/>
            <p:nvPr/>
          </p:nvSpPr>
          <p:spPr>
            <a:xfrm>
              <a:off x="571" y="7693"/>
              <a:ext cx="6028" cy="252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228600" y="227330"/>
            <a:ext cx="3549650" cy="706755"/>
          </a:xfrm>
          <a:prstGeom prst="rect">
            <a:avLst/>
          </a:prstGeom>
          <a:noFill/>
        </p:spPr>
        <p:txBody>
          <a:bodyPr wrap="square" rtlCol="0">
            <a:spAutoFit/>
          </a:bodyPr>
          <a:p>
            <a:r>
              <a:rPr lang="zh-CN" altLang="en-US" sz="2000" b="1">
                <a:solidFill>
                  <a:schemeClr val="tx2"/>
                </a:solidFill>
                <a:latin typeface="Arial" panose="020B0604020202020204" pitchFamily="34" charset="0"/>
                <a:cs typeface="Arial" panose="020B0604020202020204" pitchFamily="34" charset="0"/>
                <a:sym typeface="+mn-ea"/>
              </a:rPr>
              <a:t>四种地点影响力分布下的</a:t>
            </a:r>
            <a:endParaRPr lang="zh-CN" altLang="en-US" sz="2000" b="1">
              <a:solidFill>
                <a:schemeClr val="tx2"/>
              </a:solidFill>
              <a:latin typeface="Arial" panose="020B0604020202020204" pitchFamily="34" charset="0"/>
              <a:cs typeface="Arial" panose="020B0604020202020204" pitchFamily="34" charset="0"/>
              <a:sym typeface="+mn-ea"/>
            </a:endParaRPr>
          </a:p>
          <a:p>
            <a:r>
              <a:rPr lang="zh-CN" altLang="en-US" sz="2000" b="1">
                <a:solidFill>
                  <a:schemeClr val="tx2"/>
                </a:solidFill>
                <a:latin typeface="Arial" panose="020B0604020202020204" pitchFamily="34" charset="0"/>
                <a:cs typeface="Arial" panose="020B0604020202020204" pitchFamily="34" charset="0"/>
                <a:sym typeface="+mn-ea"/>
              </a:rPr>
              <a:t>流行病传播情况</a:t>
            </a:r>
            <a:endParaRPr lang="zh-CN" altLang="en-US" sz="2000" b="1">
              <a:solidFill>
                <a:schemeClr val="tx2"/>
              </a:solidFill>
              <a:latin typeface="Arial" panose="020B0604020202020204" pitchFamily="34" charset="0"/>
              <a:cs typeface="Arial" panose="020B0604020202020204" pitchFamily="34" charset="0"/>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3" presetClass="entr" presetSubtype="1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linds(horizont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3"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52475" y="558165"/>
            <a:ext cx="2793365" cy="521970"/>
          </a:xfrm>
          <a:prstGeom prst="rect">
            <a:avLst/>
          </a:prstGeom>
          <a:noFill/>
        </p:spPr>
        <p:txBody>
          <a:bodyPr wrap="square" rtlCol="0">
            <a:spAutoFit/>
          </a:bodyPr>
          <a:p>
            <a:r>
              <a:rPr lang="en-US" altLang="zh-CN" sz="2800" b="1">
                <a:solidFill>
                  <a:schemeClr val="tx2"/>
                </a:solidFill>
              </a:rPr>
              <a:t>4\</a:t>
            </a:r>
            <a:r>
              <a:rPr lang="zh-CN" sz="2800" b="1">
                <a:solidFill>
                  <a:schemeClr val="tx2"/>
                </a:solidFill>
              </a:rPr>
              <a:t>可视化展示</a:t>
            </a:r>
            <a:endParaRPr lang="zh-CN" sz="2800" b="1">
              <a:solidFill>
                <a:schemeClr val="tx2"/>
              </a:solidFill>
            </a:endParaRPr>
          </a:p>
        </p:txBody>
      </p:sp>
      <p:sp>
        <p:nvSpPr>
          <p:cNvPr id="5" name="文本框 4"/>
          <p:cNvSpPr txBox="1"/>
          <p:nvPr/>
        </p:nvSpPr>
        <p:spPr>
          <a:xfrm>
            <a:off x="3249295" y="1663700"/>
            <a:ext cx="5521325" cy="1568450"/>
          </a:xfrm>
          <a:prstGeom prst="rect">
            <a:avLst/>
          </a:prstGeom>
          <a:noFill/>
        </p:spPr>
        <p:txBody>
          <a:bodyPr wrap="square" rtlCol="0">
            <a:spAutoFit/>
          </a:bodyPr>
          <a:p>
            <a:pPr algn="ctr">
              <a:lnSpc>
                <a:spcPct val="200000"/>
              </a:lnSpc>
            </a:pPr>
            <a:r>
              <a:rPr lang="zh-CN" altLang="en-US" sz="2400" b="1"/>
              <a:t>可视化</a:t>
            </a:r>
            <a:r>
              <a:rPr lang="en-US" altLang="zh-CN" sz="2400" b="1"/>
              <a:t>1</a:t>
            </a:r>
            <a:r>
              <a:rPr lang="zh-CN" altLang="en-US" sz="2400" b="1"/>
              <a:t>：</a:t>
            </a:r>
            <a:r>
              <a:rPr lang="zh-CN" altLang="en-US" sz="2400"/>
              <a:t>个体空间移动的轨迹可视化</a:t>
            </a:r>
            <a:endParaRPr lang="zh-CN" altLang="en-US" sz="2400"/>
          </a:p>
          <a:p>
            <a:pPr algn="ctr">
              <a:lnSpc>
                <a:spcPct val="200000"/>
              </a:lnSpc>
            </a:pPr>
            <a:r>
              <a:rPr lang="zh-CN" altLang="en-US" sz="2400" b="1"/>
              <a:t>可视化</a:t>
            </a:r>
            <a:r>
              <a:rPr lang="en-US" altLang="zh-CN" sz="2400" b="1"/>
              <a:t>2</a:t>
            </a:r>
            <a:r>
              <a:rPr lang="zh-CN" altLang="en-US" sz="2400" b="1"/>
              <a:t>：</a:t>
            </a:r>
            <a:r>
              <a:rPr lang="zh-CN" altLang="en-US" sz="2400"/>
              <a:t>流行病传播过程的可视化</a:t>
            </a:r>
            <a:endParaRPr lang="zh-CN" altLang="en-US" sz="2400"/>
          </a:p>
        </p:txBody>
      </p:sp>
      <p:sp>
        <p:nvSpPr>
          <p:cNvPr id="8" name="文本框 7"/>
          <p:cNvSpPr txBox="1"/>
          <p:nvPr/>
        </p:nvSpPr>
        <p:spPr>
          <a:xfrm>
            <a:off x="3707765" y="3378835"/>
            <a:ext cx="4777105" cy="1753235"/>
          </a:xfrm>
          <a:prstGeom prst="rect">
            <a:avLst/>
          </a:prstGeom>
          <a:noFill/>
        </p:spPr>
        <p:txBody>
          <a:bodyPr wrap="square" rtlCol="0">
            <a:spAutoFit/>
          </a:bodyPr>
          <a:p>
            <a:pPr algn="ctr">
              <a:lnSpc>
                <a:spcPct val="150000"/>
              </a:lnSpc>
            </a:pPr>
            <a:r>
              <a:rPr lang="zh-CN" altLang="en-US"/>
              <a:t>以实验二中的第三种情况为例：</a:t>
            </a:r>
            <a:endParaRPr lang="zh-CN" altLang="en-US"/>
          </a:p>
          <a:p>
            <a:pPr algn="ctr">
              <a:lnSpc>
                <a:spcPct val="150000"/>
              </a:lnSpc>
            </a:pPr>
            <a:r>
              <a:rPr lang="zh-CN" altLang="en-US"/>
              <a:t>城市规模不均匀分布，医疗资源均匀分布</a:t>
            </a:r>
            <a:endParaRPr lang="zh-CN" altLang="en-US"/>
          </a:p>
          <a:p>
            <a:pPr algn="ctr">
              <a:lnSpc>
                <a:spcPct val="150000"/>
              </a:lnSpc>
            </a:pPr>
            <a:r>
              <a:rPr lang="zh-CN" altLang="en-US"/>
              <a:t>二维网络大小：</a:t>
            </a:r>
            <a:r>
              <a:rPr lang="en-US" altLang="zh-CN"/>
              <a:t>4*4</a:t>
            </a:r>
            <a:endParaRPr lang="en-US" altLang="zh-CN"/>
          </a:p>
          <a:p>
            <a:pPr algn="ctr">
              <a:lnSpc>
                <a:spcPct val="150000"/>
              </a:lnSpc>
            </a:pPr>
            <a:r>
              <a:rPr lang="zh-CN" altLang="en-US"/>
              <a:t>总人数：</a:t>
            </a:r>
            <a:r>
              <a:rPr lang="en-US" altLang="zh-CN"/>
              <a:t>100</a:t>
            </a:r>
            <a:r>
              <a:rPr lang="zh-CN" altLang="en-US"/>
              <a:t>人</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77495" y="273685"/>
            <a:ext cx="7106920" cy="521970"/>
          </a:xfrm>
          <a:prstGeom prst="rect">
            <a:avLst/>
          </a:prstGeom>
          <a:noFill/>
        </p:spPr>
        <p:txBody>
          <a:bodyPr wrap="square" rtlCol="0">
            <a:spAutoFit/>
          </a:bodyPr>
          <a:p>
            <a:r>
              <a:rPr lang="en-US" altLang="zh-CN" sz="2800" b="1">
                <a:solidFill>
                  <a:schemeClr val="tx2"/>
                </a:solidFill>
              </a:rPr>
              <a:t>4\</a:t>
            </a:r>
            <a:r>
              <a:rPr lang="zh-CN" sz="2800" b="1">
                <a:solidFill>
                  <a:schemeClr val="tx2"/>
                </a:solidFill>
              </a:rPr>
              <a:t>可视化展示：</a:t>
            </a:r>
            <a:r>
              <a:rPr lang="zh-CN" sz="2800">
                <a:solidFill>
                  <a:schemeClr val="tx2"/>
                </a:solidFill>
              </a:rPr>
              <a:t>个体空间移动轨迹的可视化</a:t>
            </a:r>
            <a:endParaRPr lang="zh-CN" sz="2800">
              <a:solidFill>
                <a:schemeClr val="tx2"/>
              </a:solidFill>
            </a:endParaRPr>
          </a:p>
        </p:txBody>
      </p:sp>
      <p:pic>
        <p:nvPicPr>
          <p:cNvPr id="2" name="图片 1" descr="360截图20220515120423321"/>
          <p:cNvPicPr>
            <a:picLocks noChangeAspect="1"/>
          </p:cNvPicPr>
          <p:nvPr/>
        </p:nvPicPr>
        <p:blipFill>
          <a:blip r:embed="rId2"/>
          <a:srcRect r="4975" b="1990"/>
          <a:stretch>
            <a:fillRect/>
          </a:stretch>
        </p:blipFill>
        <p:spPr>
          <a:xfrm>
            <a:off x="904240" y="881380"/>
            <a:ext cx="2628000" cy="2710363"/>
          </a:xfrm>
          <a:prstGeom prst="rect">
            <a:avLst/>
          </a:prstGeom>
        </p:spPr>
      </p:pic>
      <p:grpSp>
        <p:nvGrpSpPr>
          <p:cNvPr id="5" name="组合 4"/>
          <p:cNvGrpSpPr/>
          <p:nvPr/>
        </p:nvGrpSpPr>
        <p:grpSpPr>
          <a:xfrm>
            <a:off x="285750" y="938530"/>
            <a:ext cx="11592560" cy="5365115"/>
            <a:chOff x="450" y="1478"/>
            <a:chExt cx="18256" cy="8449"/>
          </a:xfrm>
        </p:grpSpPr>
        <p:pic>
          <p:nvPicPr>
            <p:cNvPr id="3" name="图片 2" descr="下载 (1)"/>
            <p:cNvPicPr>
              <a:picLocks noChangeAspect="1"/>
            </p:cNvPicPr>
            <p:nvPr/>
          </p:nvPicPr>
          <p:blipFill>
            <a:blip r:embed="rId3"/>
            <a:stretch>
              <a:fillRect/>
            </a:stretch>
          </p:blipFill>
          <p:spPr>
            <a:xfrm>
              <a:off x="6685" y="1478"/>
              <a:ext cx="5786" cy="3969"/>
            </a:xfrm>
            <a:prstGeom prst="rect">
              <a:avLst/>
            </a:prstGeom>
          </p:spPr>
        </p:pic>
        <p:pic>
          <p:nvPicPr>
            <p:cNvPr id="4" name="图片 3" descr="下载 (2)"/>
            <p:cNvPicPr>
              <a:picLocks noChangeAspect="1"/>
            </p:cNvPicPr>
            <p:nvPr/>
          </p:nvPicPr>
          <p:blipFill>
            <a:blip r:embed="rId4"/>
            <a:stretch>
              <a:fillRect/>
            </a:stretch>
          </p:blipFill>
          <p:spPr>
            <a:xfrm>
              <a:off x="450" y="5958"/>
              <a:ext cx="5786" cy="3969"/>
            </a:xfrm>
            <a:prstGeom prst="rect">
              <a:avLst/>
            </a:prstGeom>
          </p:spPr>
        </p:pic>
        <p:pic>
          <p:nvPicPr>
            <p:cNvPr id="9" name="图片 8" descr="下载 (4)"/>
            <p:cNvPicPr>
              <a:picLocks noChangeAspect="1"/>
            </p:cNvPicPr>
            <p:nvPr/>
          </p:nvPicPr>
          <p:blipFill>
            <a:blip r:embed="rId5"/>
            <a:stretch>
              <a:fillRect/>
            </a:stretch>
          </p:blipFill>
          <p:spPr>
            <a:xfrm>
              <a:off x="12919" y="1478"/>
              <a:ext cx="5786" cy="3969"/>
            </a:xfrm>
            <a:prstGeom prst="rect">
              <a:avLst/>
            </a:prstGeom>
          </p:spPr>
        </p:pic>
        <p:pic>
          <p:nvPicPr>
            <p:cNvPr id="11" name="图片 10" descr="下载"/>
            <p:cNvPicPr>
              <a:picLocks noChangeAspect="1"/>
            </p:cNvPicPr>
            <p:nvPr/>
          </p:nvPicPr>
          <p:blipFill>
            <a:blip r:embed="rId6"/>
            <a:stretch>
              <a:fillRect/>
            </a:stretch>
          </p:blipFill>
          <p:spPr>
            <a:xfrm>
              <a:off x="6685" y="5958"/>
              <a:ext cx="5786" cy="3969"/>
            </a:xfrm>
            <a:prstGeom prst="rect">
              <a:avLst/>
            </a:prstGeom>
          </p:spPr>
        </p:pic>
        <p:pic>
          <p:nvPicPr>
            <p:cNvPr id="12" name="图片 11" descr="下载 (3)"/>
            <p:cNvPicPr>
              <a:picLocks noChangeAspect="1"/>
            </p:cNvPicPr>
            <p:nvPr/>
          </p:nvPicPr>
          <p:blipFill>
            <a:blip r:embed="rId7"/>
            <a:stretch>
              <a:fillRect/>
            </a:stretch>
          </p:blipFill>
          <p:spPr>
            <a:xfrm>
              <a:off x="12920" y="5958"/>
              <a:ext cx="5786" cy="3969"/>
            </a:xfrm>
            <a:prstGeom prst="rect">
              <a:avLst/>
            </a:prstGeom>
          </p:spPr>
        </p:pic>
      </p:grpSp>
    </p:spTree>
    <p:custDataLst>
      <p:tags r:id="rId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15595" y="273685"/>
            <a:ext cx="7858125" cy="521970"/>
          </a:xfrm>
          <a:prstGeom prst="rect">
            <a:avLst/>
          </a:prstGeom>
          <a:noFill/>
        </p:spPr>
        <p:txBody>
          <a:bodyPr wrap="square" rtlCol="0">
            <a:spAutoFit/>
          </a:bodyPr>
          <a:p>
            <a:r>
              <a:rPr lang="en-US" altLang="zh-CN" sz="2800" b="1">
                <a:solidFill>
                  <a:schemeClr val="tx2"/>
                </a:solidFill>
              </a:rPr>
              <a:t>4\</a:t>
            </a:r>
            <a:r>
              <a:rPr lang="zh-CN" sz="2800" b="1">
                <a:solidFill>
                  <a:schemeClr val="tx2"/>
                </a:solidFill>
              </a:rPr>
              <a:t>可视化展示：</a:t>
            </a:r>
            <a:r>
              <a:rPr lang="zh-CN" sz="2800">
                <a:solidFill>
                  <a:schemeClr val="tx2"/>
                </a:solidFill>
              </a:rPr>
              <a:t>流行病传播过程的可视化</a:t>
            </a:r>
            <a:endParaRPr lang="zh-CN" sz="2800">
              <a:solidFill>
                <a:schemeClr val="tx2"/>
              </a:solidFill>
            </a:endParaRPr>
          </a:p>
        </p:txBody>
      </p:sp>
      <p:pic>
        <p:nvPicPr>
          <p:cNvPr id="5" name="图片 4" descr="360截图20220516121131918"/>
          <p:cNvPicPr>
            <a:picLocks noChangeAspect="1"/>
          </p:cNvPicPr>
          <p:nvPr/>
        </p:nvPicPr>
        <p:blipFill>
          <a:blip r:embed="rId2"/>
          <a:stretch>
            <a:fillRect/>
          </a:stretch>
        </p:blipFill>
        <p:spPr>
          <a:xfrm>
            <a:off x="468630" y="1071880"/>
            <a:ext cx="2520000" cy="2631774"/>
          </a:xfrm>
          <a:prstGeom prst="rect">
            <a:avLst/>
          </a:prstGeom>
        </p:spPr>
      </p:pic>
      <p:pic>
        <p:nvPicPr>
          <p:cNvPr id="8" name="图片 7"/>
          <p:cNvPicPr>
            <a:picLocks noChangeAspect="1"/>
          </p:cNvPicPr>
          <p:nvPr/>
        </p:nvPicPr>
        <p:blipFill>
          <a:blip r:embed="rId3"/>
          <a:stretch>
            <a:fillRect/>
          </a:stretch>
        </p:blipFill>
        <p:spPr>
          <a:xfrm>
            <a:off x="468630" y="3794760"/>
            <a:ext cx="2520000" cy="2408000"/>
          </a:xfrm>
          <a:prstGeom prst="rect">
            <a:avLst/>
          </a:prstGeom>
        </p:spPr>
      </p:pic>
      <p:pic>
        <p:nvPicPr>
          <p:cNvPr id="9" name="1">
            <a:hlinkClick r:id="" action="ppaction://media"/>
          </p:cNvPr>
          <p:cNvPicPr/>
          <p:nvPr>
            <a:videoFile r:link="rId4"/>
            <p:extLst>
              <p:ext uri="{DAA4B4D4-6D71-4841-9C94-3DE7FCFB9230}">
                <p14:media xmlns:p14="http://schemas.microsoft.com/office/powerpoint/2010/main" r:embed="rId5"/>
              </p:ext>
            </p:extLst>
            <p:custDataLst>
              <p:tags r:id="rId6"/>
            </p:custDataLst>
          </p:nvPr>
        </p:nvPicPr>
        <p:blipFill>
          <a:blip r:embed="rId7"/>
          <a:stretch>
            <a:fillRect/>
          </a:stretch>
        </p:blipFill>
        <p:spPr>
          <a:xfrm>
            <a:off x="3185160" y="1351280"/>
            <a:ext cx="8686800" cy="459232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video fullScrn="0">
              <p:cMediaNode vol="0" mute="1">
                <p:cTn id="2" repeatCount="indefinite" fill="remove" display="1">
                  <p:stCondLst>
                    <p:cond delay="indefinite"/>
                  </p:stCondLst>
                </p:cTn>
                <p:tgtEl>
                  <p:spTgt spid="9"/>
                </p:tgtEl>
              </p:cMediaNode>
            </p:video>
            <p:seq concurrent="1" nextAc="seek">
              <p:cTn id="3" restart="whenNotActive" fill="hold" evtFilter="cancelBubble" nodeType="interactiveSeq">
                <p:stCondLst>
                  <p:cond evt="onClick" delay="0">
                    <p:tgtEl>
                      <p:spTgt spid="9"/>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52475" y="558165"/>
            <a:ext cx="3711575" cy="521970"/>
          </a:xfrm>
          <a:prstGeom prst="rect">
            <a:avLst/>
          </a:prstGeom>
          <a:noFill/>
        </p:spPr>
        <p:txBody>
          <a:bodyPr wrap="square" rtlCol="0">
            <a:spAutoFit/>
          </a:bodyPr>
          <a:p>
            <a:r>
              <a:rPr lang="en-US" altLang="zh-CN" sz="2800" b="1">
                <a:solidFill>
                  <a:schemeClr val="tx2"/>
                </a:solidFill>
              </a:rPr>
              <a:t>5\</a:t>
            </a:r>
            <a:r>
              <a:rPr lang="zh-CN" altLang="en-US" sz="2800" b="1">
                <a:solidFill>
                  <a:schemeClr val="tx2"/>
                </a:solidFill>
              </a:rPr>
              <a:t>总结与展望</a:t>
            </a:r>
            <a:r>
              <a:rPr lang="en-US" altLang="zh-CN" sz="2800" b="1">
                <a:solidFill>
                  <a:schemeClr val="tx2"/>
                </a:solidFill>
              </a:rPr>
              <a:t>·</a:t>
            </a:r>
            <a:r>
              <a:rPr lang="zh-CN" altLang="en-US" sz="2800" b="1">
                <a:solidFill>
                  <a:schemeClr val="tx2"/>
                </a:solidFill>
              </a:rPr>
              <a:t>总结</a:t>
            </a:r>
            <a:endParaRPr lang="zh-CN" altLang="en-US" sz="2800" b="1">
              <a:solidFill>
                <a:schemeClr val="tx2"/>
              </a:solidFill>
            </a:endParaRPr>
          </a:p>
        </p:txBody>
      </p:sp>
      <p:sp>
        <p:nvSpPr>
          <p:cNvPr id="3" name="文本框 2"/>
          <p:cNvSpPr txBox="1"/>
          <p:nvPr>
            <p:custDataLst>
              <p:tags r:id="rId2"/>
            </p:custDataLst>
          </p:nvPr>
        </p:nvSpPr>
        <p:spPr>
          <a:xfrm>
            <a:off x="1837690" y="1389380"/>
            <a:ext cx="6959600" cy="1138555"/>
          </a:xfrm>
          <a:prstGeom prst="rect">
            <a:avLst/>
          </a:prstGeom>
          <a:noFill/>
        </p:spPr>
        <p:txBody>
          <a:bodyPr wrap="square" rtlCol="0">
            <a:noAutofit/>
          </a:bodyPr>
          <a:p>
            <a:pPr algn="l">
              <a:lnSpc>
                <a:spcPct val="130000"/>
              </a:lnSpc>
              <a:spcBef>
                <a:spcPts val="0"/>
              </a:spcBef>
              <a:spcAft>
                <a:spcPts val="0"/>
              </a:spcAft>
            </a:pPr>
            <a:r>
              <a:rPr lang="zh-CN" sz="2000" b="1">
                <a:latin typeface="微软雅黑" panose="020B0503020204020204" charset="-122"/>
                <a:ea typeface="微软雅黑" panose="020B0503020204020204" charset="-122"/>
                <a:cs typeface="微软雅黑" panose="020B0503020204020204" charset="-122"/>
                <a:sym typeface="+mn-ea"/>
              </a:rPr>
              <a:t>流行病传播模型：</a:t>
            </a:r>
            <a:endParaRPr lang="zh-CN" sz="2000" b="1">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pPr>
            <a:r>
              <a:rPr lang="zh-CN" sz="2000">
                <a:latin typeface="微软雅黑" panose="020B0503020204020204" charset="-122"/>
                <a:ea typeface="微软雅黑" panose="020B0503020204020204" charset="-122"/>
                <a:cs typeface="微软雅黑" panose="020B0503020204020204" charset="-122"/>
                <a:sym typeface="+mn-ea"/>
              </a:rPr>
              <a:t>本课题建立了一种</a:t>
            </a:r>
            <a:r>
              <a:rPr lang="zh-CN" sz="2000">
                <a:latin typeface="微软雅黑" panose="020B0503020204020204" charset="-122"/>
                <a:ea typeface="微软雅黑" panose="020B0503020204020204" charset="-122"/>
                <a:cs typeface="微软雅黑" panose="020B0503020204020204" charset="-122"/>
                <a:sym typeface="+mn-ea"/>
              </a:rPr>
              <a:t>运用强化学习的方法使个体在地点影响力作用下进行种群间的空间移动来传播流行病的模型。</a:t>
            </a:r>
            <a:endParaRPr lang="zh-CN" altLang="en-US" sz="2000" b="0" spc="150"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endParaRPr>
          </a:p>
          <a:p>
            <a:pPr algn="l">
              <a:lnSpc>
                <a:spcPct val="130000"/>
              </a:lnSpc>
              <a:spcBef>
                <a:spcPts val="0"/>
              </a:spcBef>
              <a:spcAft>
                <a:spcPts val="0"/>
              </a:spcAft>
            </a:pPr>
            <a:endParaRPr lang="zh-CN" altLang="en-US" sz="2000" spc="150"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3"/>
            </p:custDataLst>
          </p:nvPr>
        </p:nvSpPr>
        <p:spPr>
          <a:xfrm>
            <a:off x="1837690" y="2794635"/>
            <a:ext cx="9334500" cy="2007235"/>
          </a:xfrm>
          <a:prstGeom prst="rect">
            <a:avLst/>
          </a:prstGeom>
          <a:noFill/>
        </p:spPr>
        <p:txBody>
          <a:bodyPr wrap="square" rtlCol="0">
            <a:noAutofit/>
          </a:bodyPr>
          <a:p>
            <a:pPr algn="l">
              <a:lnSpc>
                <a:spcPct val="130000"/>
              </a:lnSpc>
              <a:spcBef>
                <a:spcPts val="0"/>
              </a:spcBef>
              <a:spcAft>
                <a:spcPts val="0"/>
              </a:spcAft>
            </a:pPr>
            <a:r>
              <a:rPr lang="zh-CN" sz="2000" b="1">
                <a:latin typeface="微软雅黑" panose="020B0503020204020204" charset="-122"/>
                <a:ea typeface="微软雅黑" panose="020B0503020204020204" charset="-122"/>
                <a:cs typeface="微软雅黑" panose="020B0503020204020204" charset="-122"/>
                <a:sym typeface="+mn-ea"/>
              </a:rPr>
              <a:t>两个实验：</a:t>
            </a:r>
            <a:endParaRPr lang="zh-CN" sz="2000" b="1">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pPr>
            <a:r>
              <a:rPr lang="zh-CN" sz="2000">
                <a:latin typeface="微软雅黑" panose="020B0503020204020204" charset="-122"/>
                <a:ea typeface="微软雅黑" panose="020B0503020204020204" charset="-122"/>
                <a:cs typeface="微软雅黑" panose="020B0503020204020204" charset="-122"/>
                <a:sym typeface="+mn-ea"/>
              </a:rPr>
              <a:t>研究城市规模和医疗资源对流行病传播的影响。</a:t>
            </a:r>
            <a:endParaRPr lang="zh-CN" sz="2000">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pPr>
            <a:r>
              <a:rPr lang="zh-CN" sz="2000">
                <a:latin typeface="微软雅黑" panose="020B0503020204020204" charset="-122"/>
                <a:ea typeface="微软雅黑" panose="020B0503020204020204" charset="-122"/>
                <a:cs typeface="微软雅黑" panose="020B0503020204020204" charset="-122"/>
              </a:rPr>
              <a:t>①城市规模的扩大能增加感染规模、缩短传播进程</a:t>
            </a:r>
            <a:endParaRPr lang="zh-CN" sz="2000">
              <a:latin typeface="微软雅黑" panose="020B0503020204020204" charset="-122"/>
              <a:ea typeface="微软雅黑" panose="020B0503020204020204" charset="-122"/>
              <a:cs typeface="微软雅黑" panose="020B0503020204020204" charset="-122"/>
            </a:endParaRPr>
          </a:p>
          <a:p>
            <a:pPr algn="l">
              <a:lnSpc>
                <a:spcPct val="130000"/>
              </a:lnSpc>
              <a:spcBef>
                <a:spcPts val="0"/>
              </a:spcBef>
              <a:spcAft>
                <a:spcPts val="0"/>
              </a:spcAft>
            </a:pPr>
            <a:r>
              <a:rPr lang="zh-CN" sz="2000">
                <a:latin typeface="微软雅黑" panose="020B0503020204020204" charset="-122"/>
                <a:ea typeface="微软雅黑" panose="020B0503020204020204" charset="-122"/>
                <a:cs typeface="微软雅黑" panose="020B0503020204020204" charset="-122"/>
              </a:rPr>
              <a:t>②医疗资源的增加能减小感染规模、减少波峰人数，其中不均匀分布时效果更明显。</a:t>
            </a:r>
            <a:endParaRPr lang="zh-CN" sz="2000">
              <a:latin typeface="微软雅黑" panose="020B0503020204020204" charset="-122"/>
              <a:ea typeface="微软雅黑" panose="020B0503020204020204" charset="-122"/>
              <a:cs typeface="微软雅黑" panose="020B0503020204020204" charset="-122"/>
            </a:endParaRPr>
          </a:p>
          <a:p>
            <a:pPr algn="l">
              <a:lnSpc>
                <a:spcPct val="130000"/>
              </a:lnSpc>
              <a:spcBef>
                <a:spcPts val="0"/>
              </a:spcBef>
              <a:spcAft>
                <a:spcPts val="0"/>
              </a:spcAft>
            </a:pPr>
            <a:endParaRPr 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a:stCxn id="7" idx="2"/>
            <a:endCxn id="17" idx="2"/>
          </p:cNvCxnSpPr>
          <p:nvPr>
            <p:custDataLst>
              <p:tags r:id="rId4"/>
            </p:custDataLst>
          </p:nvPr>
        </p:nvCxnSpPr>
        <p:spPr>
          <a:xfrm>
            <a:off x="1024255" y="1776717"/>
            <a:ext cx="0" cy="1410335"/>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7" name="对角圆角矩形 6"/>
          <p:cNvSpPr/>
          <p:nvPr>
            <p:custDataLst>
              <p:tags r:id="rId5"/>
            </p:custDataLst>
          </p:nvPr>
        </p:nvSpPr>
        <p:spPr>
          <a:xfrm>
            <a:off x="1024255" y="1563473"/>
            <a:ext cx="674756" cy="426162"/>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a:bodyPr>
          <a:p>
            <a:pPr algn="ctr"/>
            <a:endParaRPr lang="en-US" altLang="zh-CN" b="1" dirty="0"/>
          </a:p>
        </p:txBody>
      </p:sp>
      <p:sp>
        <p:nvSpPr>
          <p:cNvPr id="17" name="对角圆角矩形 16"/>
          <p:cNvSpPr/>
          <p:nvPr>
            <p:custDataLst>
              <p:tags r:id="rId6"/>
            </p:custDataLst>
          </p:nvPr>
        </p:nvSpPr>
        <p:spPr>
          <a:xfrm>
            <a:off x="1024255" y="2973446"/>
            <a:ext cx="674756" cy="426162"/>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a:bodyPr>
          <a:p>
            <a:pPr algn="ctr"/>
            <a:endParaRPr lang="en-US" altLang="zh-CN" b="1" dirty="0"/>
          </a:p>
        </p:txBody>
      </p:sp>
      <p:cxnSp>
        <p:nvCxnSpPr>
          <p:cNvPr id="15" name="直接连接符 14"/>
          <p:cNvCxnSpPr>
            <a:stCxn id="17" idx="2"/>
            <a:endCxn id="10" idx="2"/>
          </p:cNvCxnSpPr>
          <p:nvPr>
            <p:custDataLst>
              <p:tags r:id="rId7"/>
            </p:custDataLst>
          </p:nvPr>
        </p:nvCxnSpPr>
        <p:spPr>
          <a:xfrm>
            <a:off x="1024255" y="3187324"/>
            <a:ext cx="0" cy="1759585"/>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8"/>
            </p:custDataLst>
          </p:nvPr>
        </p:nvSpPr>
        <p:spPr>
          <a:xfrm>
            <a:off x="1837972" y="4559101"/>
            <a:ext cx="6231608" cy="1253463"/>
          </a:xfrm>
          <a:prstGeom prst="rect">
            <a:avLst/>
          </a:prstGeom>
          <a:noFill/>
        </p:spPr>
        <p:txBody>
          <a:bodyPr wrap="square" rtlCol="0">
            <a:noAutofit/>
          </a:bodyPr>
          <a:p>
            <a:pPr algn="l">
              <a:lnSpc>
                <a:spcPct val="130000"/>
              </a:lnSpc>
              <a:spcBef>
                <a:spcPts val="0"/>
              </a:spcBef>
              <a:spcAft>
                <a:spcPts val="0"/>
              </a:spcAft>
            </a:pPr>
            <a:r>
              <a:rPr lang="zh-CN" sz="2000" b="1">
                <a:latin typeface="微软雅黑" panose="020B0503020204020204" charset="-122"/>
                <a:ea typeface="微软雅黑" panose="020B0503020204020204" charset="-122"/>
                <a:cs typeface="微软雅黑" panose="020B0503020204020204" charset="-122"/>
                <a:sym typeface="+mn-ea"/>
              </a:rPr>
              <a:t>可视化：</a:t>
            </a:r>
            <a:endParaRPr lang="zh-CN" sz="2000" b="1">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buClrTx/>
              <a:buSzTx/>
              <a:buNone/>
            </a:pPr>
            <a:r>
              <a:rPr lang="zh-CN" sz="2000">
                <a:latin typeface="微软雅黑" panose="020B0503020204020204" charset="-122"/>
                <a:ea typeface="微软雅黑" panose="020B0503020204020204" charset="-122"/>
                <a:cs typeface="微软雅黑" panose="020B0503020204020204" charset="-122"/>
                <a:sym typeface="+mn-ea"/>
              </a:rPr>
              <a:t>直观地展现个体空间移动和流行病传播的过程。</a:t>
            </a:r>
            <a:endParaRPr lang="zh-CN" sz="2000">
              <a:latin typeface="微软雅黑" panose="020B0503020204020204" charset="-122"/>
              <a:ea typeface="微软雅黑" panose="020B0503020204020204" charset="-122"/>
              <a:cs typeface="微软雅黑" panose="020B0503020204020204" charset="-122"/>
              <a:sym typeface="+mn-ea"/>
            </a:endParaRPr>
          </a:p>
        </p:txBody>
      </p:sp>
      <p:sp>
        <p:nvSpPr>
          <p:cNvPr id="10" name="对角圆角矩形 16"/>
          <p:cNvSpPr/>
          <p:nvPr>
            <p:custDataLst>
              <p:tags r:id="rId9"/>
            </p:custDataLst>
          </p:nvPr>
        </p:nvSpPr>
        <p:spPr>
          <a:xfrm>
            <a:off x="1024255" y="4733260"/>
            <a:ext cx="674756" cy="426162"/>
          </a:xfrm>
          <a:prstGeom prst="round2Diag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a:bodyPr>
          <a:p>
            <a:pPr algn="ctr"/>
            <a:endParaRPr lang="en-US" altLang="zh-CN" b="1" dirty="0"/>
          </a:p>
        </p:txBody>
      </p:sp>
      <p:cxnSp>
        <p:nvCxnSpPr>
          <p:cNvPr id="22" name="直接连接符 21"/>
          <p:cNvCxnSpPr>
            <a:stCxn id="10" idx="2"/>
          </p:cNvCxnSpPr>
          <p:nvPr>
            <p:custDataLst>
              <p:tags r:id="rId10"/>
            </p:custDataLst>
          </p:nvPr>
        </p:nvCxnSpPr>
        <p:spPr>
          <a:xfrm>
            <a:off x="1024255" y="4946359"/>
            <a:ext cx="0" cy="991825"/>
          </a:xfrm>
          <a:prstGeom prst="line">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11"/>
            </p:custDataLst>
          </p:nvPr>
        </p:nvSpPr>
        <p:spPr>
          <a:xfrm>
            <a:off x="1050565" y="1552877"/>
            <a:ext cx="621132" cy="453654"/>
          </a:xfrm>
          <a:prstGeom prst="rect">
            <a:avLst/>
          </a:prstGeom>
          <a:noFill/>
        </p:spPr>
        <p:txBody>
          <a:bodyPr wrap="square" rtlCol="0" anchor="ctr">
            <a:normAutofit lnSpcReduction="10000"/>
          </a:bodyPr>
          <a:p>
            <a:pPr algn="ctr"/>
            <a:r>
              <a:rPr lang="en-US" altLang="zh-CN" sz="2400" b="1" dirty="0">
                <a:solidFill>
                  <a:schemeClr val="bg1"/>
                </a:solidFill>
              </a:rPr>
              <a:t>01</a:t>
            </a:r>
            <a:endParaRPr lang="en-US" altLang="zh-CN" sz="2400" b="1" dirty="0">
              <a:solidFill>
                <a:schemeClr val="bg1"/>
              </a:solidFill>
            </a:endParaRPr>
          </a:p>
        </p:txBody>
      </p:sp>
      <p:sp>
        <p:nvSpPr>
          <p:cNvPr id="14" name="文本框 13"/>
          <p:cNvSpPr txBox="1"/>
          <p:nvPr>
            <p:custDataLst>
              <p:tags r:id="rId12"/>
            </p:custDataLst>
          </p:nvPr>
        </p:nvSpPr>
        <p:spPr>
          <a:xfrm>
            <a:off x="1034278" y="2961427"/>
            <a:ext cx="621132" cy="453654"/>
          </a:xfrm>
          <a:prstGeom prst="rect">
            <a:avLst/>
          </a:prstGeom>
          <a:noFill/>
        </p:spPr>
        <p:txBody>
          <a:bodyPr wrap="square" rtlCol="0" anchor="ctr">
            <a:normAutofit lnSpcReduction="10000"/>
          </a:bodyPr>
          <a:p>
            <a:pPr algn="ctr"/>
            <a:r>
              <a:rPr lang="en-US" altLang="zh-CN" sz="2400" b="1" dirty="0">
                <a:solidFill>
                  <a:schemeClr val="bg1"/>
                </a:solidFill>
              </a:rPr>
              <a:t>02</a:t>
            </a:r>
            <a:endParaRPr lang="en-US" altLang="zh-CN" sz="2400" b="1" dirty="0">
              <a:solidFill>
                <a:schemeClr val="bg1"/>
              </a:solidFill>
            </a:endParaRPr>
          </a:p>
        </p:txBody>
      </p:sp>
      <p:sp>
        <p:nvSpPr>
          <p:cNvPr id="18" name="文本框 17"/>
          <p:cNvSpPr txBox="1"/>
          <p:nvPr>
            <p:custDataLst>
              <p:tags r:id="rId13"/>
            </p:custDataLst>
          </p:nvPr>
        </p:nvSpPr>
        <p:spPr>
          <a:xfrm>
            <a:off x="1054949" y="4729341"/>
            <a:ext cx="621407" cy="517421"/>
          </a:xfrm>
          <a:prstGeom prst="rect">
            <a:avLst/>
          </a:prstGeom>
          <a:noFill/>
        </p:spPr>
        <p:txBody>
          <a:bodyPr wrap="square" rtlCol="0" anchor="ctr">
            <a:normAutofit lnSpcReduction="20000"/>
          </a:bodyPr>
          <a:p>
            <a:pPr algn="ctr"/>
            <a:r>
              <a:rPr lang="en-US" altLang="zh-CN" sz="2400" b="1" dirty="0">
                <a:solidFill>
                  <a:schemeClr val="bg1"/>
                </a:solidFill>
              </a:rPr>
              <a:t>03</a:t>
            </a:r>
            <a:endParaRPr lang="en-US" altLang="zh-CN" sz="2400" b="1" dirty="0">
              <a:solidFill>
                <a:schemeClr val="bg1"/>
              </a:solidFill>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52475" y="558165"/>
            <a:ext cx="3711575" cy="521970"/>
          </a:xfrm>
          <a:prstGeom prst="rect">
            <a:avLst/>
          </a:prstGeom>
          <a:noFill/>
        </p:spPr>
        <p:txBody>
          <a:bodyPr wrap="square" rtlCol="0">
            <a:spAutoFit/>
          </a:bodyPr>
          <a:p>
            <a:r>
              <a:rPr lang="en-US" altLang="zh-CN" sz="2800" b="1">
                <a:solidFill>
                  <a:schemeClr val="tx2"/>
                </a:solidFill>
              </a:rPr>
              <a:t>5\</a:t>
            </a:r>
            <a:r>
              <a:rPr lang="zh-CN" altLang="en-US" sz="2800" b="1">
                <a:solidFill>
                  <a:schemeClr val="tx2"/>
                </a:solidFill>
              </a:rPr>
              <a:t>总结与展望</a:t>
            </a:r>
            <a:r>
              <a:rPr lang="en-US" altLang="zh-CN" sz="2800" b="1">
                <a:solidFill>
                  <a:schemeClr val="tx2"/>
                </a:solidFill>
              </a:rPr>
              <a:t>·</a:t>
            </a:r>
            <a:r>
              <a:rPr lang="zh-CN" altLang="en-US" sz="2800" b="1">
                <a:solidFill>
                  <a:schemeClr val="tx2"/>
                </a:solidFill>
              </a:rPr>
              <a:t>展望</a:t>
            </a:r>
            <a:endParaRPr lang="zh-CN" altLang="en-US" sz="2800" b="1">
              <a:solidFill>
                <a:schemeClr val="tx2"/>
              </a:solidFill>
            </a:endParaRPr>
          </a:p>
        </p:txBody>
      </p:sp>
      <p:sp>
        <p:nvSpPr>
          <p:cNvPr id="3" name="文本框 2"/>
          <p:cNvSpPr txBox="1"/>
          <p:nvPr>
            <p:custDataLst>
              <p:tags r:id="rId2"/>
            </p:custDataLst>
          </p:nvPr>
        </p:nvSpPr>
        <p:spPr>
          <a:xfrm>
            <a:off x="1837690" y="1389380"/>
            <a:ext cx="9256395" cy="1396365"/>
          </a:xfrm>
          <a:prstGeom prst="rect">
            <a:avLst/>
          </a:prstGeom>
          <a:noFill/>
        </p:spPr>
        <p:txBody>
          <a:bodyPr wrap="square" rtlCol="0">
            <a:noAutofit/>
          </a:bodyPr>
          <a:p>
            <a:pPr algn="l">
              <a:lnSpc>
                <a:spcPct val="130000"/>
              </a:lnSpc>
              <a:spcBef>
                <a:spcPts val="0"/>
              </a:spcBef>
              <a:spcAft>
                <a:spcPts val="0"/>
              </a:spcAft>
            </a:pPr>
            <a:r>
              <a:rPr lang="zh-CN" sz="2000" b="1">
                <a:latin typeface="微软雅黑" panose="020B0503020204020204" charset="-122"/>
                <a:ea typeface="微软雅黑" panose="020B0503020204020204" charset="-122"/>
                <a:cs typeface="微软雅黑" panose="020B0503020204020204" charset="-122"/>
                <a:sym typeface="+mn-ea"/>
              </a:rPr>
              <a:t>扩大规模：</a:t>
            </a:r>
            <a:endParaRPr lang="zh-CN" sz="2000" b="1">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pPr>
            <a:r>
              <a:rPr lang="zh-CN" sz="2000" b="0">
                <a:latin typeface="微软雅黑" panose="020B0503020204020204" charset="-122"/>
                <a:ea typeface="微软雅黑" panose="020B0503020204020204" charset="-122"/>
                <a:cs typeface="微软雅黑" panose="020B0503020204020204" charset="-122"/>
              </a:rPr>
              <a:t>小规模的仿真实验只能得出定性研究的结论，如果想要进行定量研究，就必须扩大规模。可以将规模扩大到10*10,10000人。</a:t>
            </a:r>
            <a:endParaRPr lang="zh-CN" sz="2000" b="0">
              <a:latin typeface="微软雅黑" panose="020B0503020204020204" charset="-122"/>
              <a:ea typeface="微软雅黑" panose="020B0503020204020204" charset="-122"/>
              <a:cs typeface="微软雅黑" panose="020B0503020204020204" charset="-122"/>
            </a:endParaRPr>
          </a:p>
          <a:p>
            <a:pPr algn="l">
              <a:lnSpc>
                <a:spcPct val="130000"/>
              </a:lnSpc>
              <a:spcBef>
                <a:spcPts val="0"/>
              </a:spcBef>
              <a:spcAft>
                <a:spcPts val="0"/>
              </a:spcAft>
            </a:pPr>
            <a:endParaRPr lang="zh-CN" altLang="en-US" sz="2000" spc="150" dirty="0">
              <a:solidFill>
                <a:schemeClr val="tx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3"/>
            </p:custDataLst>
          </p:nvPr>
        </p:nvSpPr>
        <p:spPr>
          <a:xfrm>
            <a:off x="1837690" y="2736850"/>
            <a:ext cx="9334500" cy="1732915"/>
          </a:xfrm>
          <a:prstGeom prst="rect">
            <a:avLst/>
          </a:prstGeom>
          <a:noFill/>
        </p:spPr>
        <p:txBody>
          <a:bodyPr wrap="square" rtlCol="0">
            <a:noAutofit/>
          </a:bodyPr>
          <a:p>
            <a:pPr algn="l">
              <a:lnSpc>
                <a:spcPct val="130000"/>
              </a:lnSpc>
              <a:spcBef>
                <a:spcPts val="0"/>
              </a:spcBef>
              <a:spcAft>
                <a:spcPts val="0"/>
              </a:spcAft>
            </a:pPr>
            <a:r>
              <a:rPr lang="zh-CN" sz="2000" b="1">
                <a:latin typeface="微软雅黑" panose="020B0503020204020204" charset="-122"/>
                <a:ea typeface="微软雅黑" panose="020B0503020204020204" charset="-122"/>
                <a:cs typeface="微软雅黑" panose="020B0503020204020204" charset="-122"/>
                <a:sym typeface="+mn-ea"/>
              </a:rPr>
              <a:t>增加决定地点影响力的因素：</a:t>
            </a:r>
            <a:endParaRPr lang="zh-CN" sz="2000" b="1">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pPr>
            <a:r>
              <a:rPr lang="zh-CN" sz="2000">
                <a:latin typeface="微软雅黑" panose="020B0503020204020204" charset="-122"/>
                <a:ea typeface="微软雅黑" panose="020B0503020204020204" charset="-122"/>
                <a:cs typeface="微软雅黑" panose="020B0503020204020204" charset="-122"/>
              </a:rPr>
              <a:t>课题定义了两个控制地点影响力大小的因素，然而在现实生活中，除了城市规模和医疗资源数量，经济活跃度、教育水平、气候环境、消费水平、就业水平等等其他因素都能影响一个城市的地点影响力。</a:t>
            </a:r>
            <a:endParaRPr lang="zh-CN" sz="2000">
              <a:latin typeface="微软雅黑" panose="020B0503020204020204" charset="-122"/>
              <a:ea typeface="微软雅黑" panose="020B0503020204020204" charset="-122"/>
              <a:cs typeface="微软雅黑" panose="020B0503020204020204" charset="-122"/>
            </a:endParaRPr>
          </a:p>
          <a:p>
            <a:pPr algn="l">
              <a:lnSpc>
                <a:spcPct val="130000"/>
              </a:lnSpc>
              <a:spcBef>
                <a:spcPts val="0"/>
              </a:spcBef>
              <a:spcAft>
                <a:spcPts val="0"/>
              </a:spcAft>
            </a:pPr>
            <a:endParaRPr 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a:stCxn id="7" idx="2"/>
            <a:endCxn id="17" idx="2"/>
          </p:cNvCxnSpPr>
          <p:nvPr>
            <p:custDataLst>
              <p:tags r:id="rId4"/>
            </p:custDataLst>
          </p:nvPr>
        </p:nvCxnSpPr>
        <p:spPr>
          <a:xfrm>
            <a:off x="1024255" y="1776717"/>
            <a:ext cx="0" cy="133604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7" name="对角圆角矩形 6"/>
          <p:cNvSpPr/>
          <p:nvPr>
            <p:custDataLst>
              <p:tags r:id="rId5"/>
            </p:custDataLst>
          </p:nvPr>
        </p:nvSpPr>
        <p:spPr>
          <a:xfrm>
            <a:off x="1024255" y="1563473"/>
            <a:ext cx="674756" cy="426162"/>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a:bodyPr>
          <a:p>
            <a:pPr algn="ctr"/>
            <a:endParaRPr lang="en-US" altLang="zh-CN" b="1" dirty="0"/>
          </a:p>
        </p:txBody>
      </p:sp>
      <p:sp>
        <p:nvSpPr>
          <p:cNvPr id="17" name="对角圆角矩形 16"/>
          <p:cNvSpPr/>
          <p:nvPr>
            <p:custDataLst>
              <p:tags r:id="rId6"/>
            </p:custDataLst>
          </p:nvPr>
        </p:nvSpPr>
        <p:spPr>
          <a:xfrm>
            <a:off x="1024255" y="2899151"/>
            <a:ext cx="674756" cy="426162"/>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a:bodyPr>
          <a:p>
            <a:pPr algn="ctr"/>
            <a:endParaRPr lang="en-US" altLang="zh-CN" b="1" dirty="0"/>
          </a:p>
        </p:txBody>
      </p:sp>
      <p:cxnSp>
        <p:nvCxnSpPr>
          <p:cNvPr id="15" name="直接连接符 14"/>
          <p:cNvCxnSpPr>
            <a:stCxn id="17" idx="2"/>
            <a:endCxn id="10" idx="2"/>
          </p:cNvCxnSpPr>
          <p:nvPr>
            <p:custDataLst>
              <p:tags r:id="rId7"/>
            </p:custDataLst>
          </p:nvPr>
        </p:nvCxnSpPr>
        <p:spPr>
          <a:xfrm>
            <a:off x="1024255" y="3113029"/>
            <a:ext cx="0" cy="1776095"/>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8"/>
            </p:custDataLst>
          </p:nvPr>
        </p:nvSpPr>
        <p:spPr>
          <a:xfrm>
            <a:off x="1837690" y="4501515"/>
            <a:ext cx="9333865" cy="1253490"/>
          </a:xfrm>
          <a:prstGeom prst="rect">
            <a:avLst/>
          </a:prstGeom>
          <a:noFill/>
        </p:spPr>
        <p:txBody>
          <a:bodyPr wrap="square" rtlCol="0">
            <a:noAutofit/>
          </a:bodyPr>
          <a:p>
            <a:pPr algn="l">
              <a:lnSpc>
                <a:spcPct val="130000"/>
              </a:lnSpc>
              <a:spcBef>
                <a:spcPts val="0"/>
              </a:spcBef>
              <a:spcAft>
                <a:spcPts val="0"/>
              </a:spcAft>
            </a:pPr>
            <a:r>
              <a:rPr lang="zh-CN" sz="2000" b="1">
                <a:latin typeface="微软雅黑" panose="020B0503020204020204" charset="-122"/>
                <a:ea typeface="微软雅黑" panose="020B0503020204020204" charset="-122"/>
                <a:cs typeface="微软雅黑" panose="020B0503020204020204" charset="-122"/>
                <a:sym typeface="+mn-ea"/>
              </a:rPr>
              <a:t>使用真实数据：</a:t>
            </a:r>
            <a:endParaRPr lang="zh-CN" sz="2000" b="1">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buClrTx/>
              <a:buSzTx/>
              <a:buNone/>
            </a:pPr>
            <a:r>
              <a:rPr lang="zh-CN" sz="2000">
                <a:latin typeface="微软雅黑" panose="020B0503020204020204" charset="-122"/>
                <a:ea typeface="微软雅黑" panose="020B0503020204020204" charset="-122"/>
                <a:cs typeface="微软雅黑" panose="020B0503020204020204" charset="-122"/>
                <a:sym typeface="+mn-ea"/>
              </a:rPr>
              <a:t>仿真数据只能研究地点影响力对个体空间移动与传播行为的影响。</a:t>
            </a:r>
            <a:endParaRPr lang="zh-CN" sz="2000">
              <a:latin typeface="微软雅黑" panose="020B0503020204020204" charset="-122"/>
              <a:ea typeface="微软雅黑" panose="020B0503020204020204" charset="-122"/>
              <a:cs typeface="微软雅黑" panose="020B0503020204020204" charset="-122"/>
              <a:sym typeface="+mn-ea"/>
            </a:endParaRPr>
          </a:p>
          <a:p>
            <a:pPr algn="l">
              <a:lnSpc>
                <a:spcPct val="130000"/>
              </a:lnSpc>
              <a:spcBef>
                <a:spcPts val="0"/>
              </a:spcBef>
              <a:spcAft>
                <a:spcPts val="0"/>
              </a:spcAft>
              <a:buClrTx/>
              <a:buSzTx/>
              <a:buNone/>
            </a:pPr>
            <a:r>
              <a:rPr lang="zh-CN" sz="2000">
                <a:latin typeface="微软雅黑" panose="020B0503020204020204" charset="-122"/>
                <a:ea typeface="微软雅黑" panose="020B0503020204020204" charset="-122"/>
                <a:cs typeface="微软雅黑" panose="020B0503020204020204" charset="-122"/>
                <a:sym typeface="+mn-ea"/>
              </a:rPr>
              <a:t>如果想要进一步预测传播趋势、研究干预方法，就需要使用真实的数据进行模拟。</a:t>
            </a:r>
            <a:endParaRPr lang="zh-CN" sz="2000">
              <a:latin typeface="微软雅黑" panose="020B0503020204020204" charset="-122"/>
              <a:ea typeface="微软雅黑" panose="020B0503020204020204" charset="-122"/>
              <a:cs typeface="微软雅黑" panose="020B0503020204020204" charset="-122"/>
              <a:sym typeface="+mn-ea"/>
            </a:endParaRPr>
          </a:p>
        </p:txBody>
      </p:sp>
      <p:sp>
        <p:nvSpPr>
          <p:cNvPr id="10" name="对角圆角矩形 16"/>
          <p:cNvSpPr/>
          <p:nvPr>
            <p:custDataLst>
              <p:tags r:id="rId9"/>
            </p:custDataLst>
          </p:nvPr>
        </p:nvSpPr>
        <p:spPr>
          <a:xfrm>
            <a:off x="1024255" y="4675475"/>
            <a:ext cx="674756" cy="426162"/>
          </a:xfrm>
          <a:prstGeom prst="round2Diag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7500"/>
          </a:bodyPr>
          <a:p>
            <a:pPr algn="ctr"/>
            <a:endParaRPr lang="en-US" altLang="zh-CN" b="1" dirty="0"/>
          </a:p>
        </p:txBody>
      </p:sp>
      <p:cxnSp>
        <p:nvCxnSpPr>
          <p:cNvPr id="22" name="直接连接符 21"/>
          <p:cNvCxnSpPr>
            <a:stCxn id="10" idx="2"/>
          </p:cNvCxnSpPr>
          <p:nvPr>
            <p:custDataLst>
              <p:tags r:id="rId10"/>
            </p:custDataLst>
          </p:nvPr>
        </p:nvCxnSpPr>
        <p:spPr>
          <a:xfrm>
            <a:off x="1024255" y="4888574"/>
            <a:ext cx="0" cy="991825"/>
          </a:xfrm>
          <a:prstGeom prst="line">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11"/>
            </p:custDataLst>
          </p:nvPr>
        </p:nvSpPr>
        <p:spPr>
          <a:xfrm>
            <a:off x="1050565" y="1552877"/>
            <a:ext cx="621132" cy="453654"/>
          </a:xfrm>
          <a:prstGeom prst="rect">
            <a:avLst/>
          </a:prstGeom>
          <a:noFill/>
        </p:spPr>
        <p:txBody>
          <a:bodyPr wrap="square" rtlCol="0" anchor="ctr">
            <a:normAutofit lnSpcReduction="10000"/>
          </a:bodyPr>
          <a:p>
            <a:pPr algn="ctr"/>
            <a:r>
              <a:rPr lang="en-US" altLang="zh-CN" sz="2400" b="1" dirty="0">
                <a:solidFill>
                  <a:schemeClr val="bg1"/>
                </a:solidFill>
              </a:rPr>
              <a:t>01</a:t>
            </a:r>
            <a:endParaRPr lang="en-US" altLang="zh-CN" sz="2400" b="1" dirty="0">
              <a:solidFill>
                <a:schemeClr val="bg1"/>
              </a:solidFill>
            </a:endParaRPr>
          </a:p>
        </p:txBody>
      </p:sp>
      <p:sp>
        <p:nvSpPr>
          <p:cNvPr id="14" name="文本框 13"/>
          <p:cNvSpPr txBox="1"/>
          <p:nvPr>
            <p:custDataLst>
              <p:tags r:id="rId12"/>
            </p:custDataLst>
          </p:nvPr>
        </p:nvSpPr>
        <p:spPr>
          <a:xfrm>
            <a:off x="1034278" y="2887132"/>
            <a:ext cx="621132" cy="453654"/>
          </a:xfrm>
          <a:prstGeom prst="rect">
            <a:avLst/>
          </a:prstGeom>
          <a:noFill/>
        </p:spPr>
        <p:txBody>
          <a:bodyPr wrap="square" rtlCol="0" anchor="ctr">
            <a:normAutofit lnSpcReduction="10000"/>
          </a:bodyPr>
          <a:p>
            <a:pPr algn="ctr"/>
            <a:r>
              <a:rPr lang="en-US" altLang="zh-CN" sz="2400" b="1" dirty="0">
                <a:solidFill>
                  <a:schemeClr val="bg1"/>
                </a:solidFill>
              </a:rPr>
              <a:t>02</a:t>
            </a:r>
            <a:endParaRPr lang="en-US" altLang="zh-CN" sz="2400" b="1" dirty="0">
              <a:solidFill>
                <a:schemeClr val="bg1"/>
              </a:solidFill>
            </a:endParaRPr>
          </a:p>
        </p:txBody>
      </p:sp>
      <p:sp>
        <p:nvSpPr>
          <p:cNvPr id="18" name="文本框 17"/>
          <p:cNvSpPr txBox="1"/>
          <p:nvPr>
            <p:custDataLst>
              <p:tags r:id="rId13"/>
            </p:custDataLst>
          </p:nvPr>
        </p:nvSpPr>
        <p:spPr>
          <a:xfrm>
            <a:off x="1054949" y="4671556"/>
            <a:ext cx="621407" cy="517421"/>
          </a:xfrm>
          <a:prstGeom prst="rect">
            <a:avLst/>
          </a:prstGeom>
          <a:noFill/>
        </p:spPr>
        <p:txBody>
          <a:bodyPr wrap="square" rtlCol="0" anchor="ctr">
            <a:normAutofit lnSpcReduction="20000"/>
          </a:bodyPr>
          <a:p>
            <a:pPr algn="ctr"/>
            <a:r>
              <a:rPr lang="en-US" altLang="zh-CN" sz="2400" b="1" dirty="0">
                <a:solidFill>
                  <a:schemeClr val="bg1"/>
                </a:solidFill>
              </a:rPr>
              <a:t>03</a:t>
            </a:r>
            <a:endParaRPr lang="en-US" altLang="zh-CN" sz="2400" b="1" dirty="0">
              <a:solidFill>
                <a:schemeClr val="bg1"/>
              </a:solidFill>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7" name="Object 203"/>
          <p:cNvSpPr txBox="1"/>
          <p:nvPr>
            <p:custDataLst>
              <p:tags r:id="rId2"/>
            </p:custDataLst>
          </p:nvPr>
        </p:nvSpPr>
        <p:spPr>
          <a:xfrm>
            <a:off x="1277931" y="1872297"/>
            <a:ext cx="1063625" cy="617220"/>
          </a:xfrm>
          <a:prstGeom prst="rect">
            <a:avLst/>
          </a:prstGeom>
        </p:spPr>
        <p:txBody>
          <a:bodyPr vert="horz" wrap="square" lIns="0" tIns="0" rIns="0" bIns="0" rtlCol="0" anchor="t" anchorCtr="0">
            <a:normAutofit lnSpcReduction="10000"/>
          </a:bodyPr>
          <a:lstStyle/>
          <a:p>
            <a:pPr algn="l">
              <a:lnSpc>
                <a:spcPct val="114000"/>
              </a:lnSpc>
            </a:pPr>
            <a:r>
              <a:rPr lang="zh-CN" sz="3600" b="0" i="0" dirty="0">
                <a:solidFill>
                  <a:schemeClr val="tx2"/>
                </a:solidFill>
                <a:latin typeface="Arial Black" panose="020B0A04020102020204" charset="0"/>
                <a:ea typeface="汉仪粗黑 简" charset="0"/>
              </a:rPr>
              <a:t>目录</a:t>
            </a:r>
            <a:endParaRPr lang="zh-CN" sz="3600" b="0" i="0" dirty="0">
              <a:solidFill>
                <a:schemeClr val="tx2"/>
              </a:solidFill>
              <a:latin typeface="Arial Black" panose="020B0A04020102020204" charset="0"/>
              <a:ea typeface="汉仪粗黑 简" charset="0"/>
            </a:endParaRPr>
          </a:p>
        </p:txBody>
      </p:sp>
      <p:sp>
        <p:nvSpPr>
          <p:cNvPr id="206" name="Object 206"/>
          <p:cNvSpPr txBox="1"/>
          <p:nvPr>
            <p:custDataLst>
              <p:tags r:id="rId3"/>
            </p:custDataLst>
          </p:nvPr>
        </p:nvSpPr>
        <p:spPr>
          <a:xfrm>
            <a:off x="2535959" y="2648902"/>
            <a:ext cx="467995" cy="935990"/>
          </a:xfrm>
          <a:prstGeom prst="rect">
            <a:avLst/>
          </a:prstGeom>
        </p:spPr>
        <p:txBody>
          <a:bodyPr vert="horz" wrap="square" lIns="0" tIns="0" rIns="0" bIns="0" rtlCol="0" anchor="t" anchorCtr="0">
            <a:normAutofit lnSpcReduction="10000"/>
          </a:bodyPr>
          <a:lstStyle/>
          <a:p>
            <a:pPr algn="r">
              <a:lnSpc>
                <a:spcPct val="114000"/>
              </a:lnSpc>
            </a:pPr>
            <a:r>
              <a:rPr lang="zh-CN" sz="5400" b="0" i="0" dirty="0">
                <a:solidFill>
                  <a:schemeClr val="tx2"/>
                </a:solidFill>
                <a:latin typeface="Arial Black" panose="020B0A04020102020204" charset="0"/>
                <a:ea typeface="汉仪旗黑-50简" charset="0"/>
                <a:cs typeface="汉仪旗黑-50简" charset="0"/>
              </a:rPr>
              <a:t>1</a:t>
            </a:r>
            <a:endParaRPr lang="zh-CN" altLang="en-US" sz="5400" b="0" i="0" dirty="0">
              <a:solidFill>
                <a:schemeClr val="tx2"/>
              </a:solidFill>
              <a:latin typeface="Arial Black" panose="020B0A04020102020204" charset="0"/>
              <a:ea typeface="汉仪旗黑-50简" charset="0"/>
              <a:cs typeface="汉仪旗黑-50简" charset="0"/>
            </a:endParaRPr>
          </a:p>
        </p:txBody>
      </p:sp>
      <p:sp>
        <p:nvSpPr>
          <p:cNvPr id="209" name="Object 209"/>
          <p:cNvSpPr txBox="1"/>
          <p:nvPr>
            <p:custDataLst>
              <p:tags r:id="rId4"/>
            </p:custDataLst>
          </p:nvPr>
        </p:nvSpPr>
        <p:spPr>
          <a:xfrm>
            <a:off x="3170555" y="3000375"/>
            <a:ext cx="2105660" cy="513080"/>
          </a:xfrm>
          <a:prstGeom prst="rect">
            <a:avLst/>
          </a:prstGeom>
        </p:spPr>
        <p:txBody>
          <a:bodyPr vert="horz" wrap="square" lIns="0" tIns="0" rIns="0" bIns="0" rtlCol="0" anchor="t" anchorCtr="0"/>
          <a:lstStyle/>
          <a:p>
            <a:pPr algn="l">
              <a:lnSpc>
                <a:spcPct val="114000"/>
              </a:lnSpc>
            </a:pPr>
            <a:r>
              <a:rPr lang="zh-CN" altLang="en-US" sz="2400" b="0" i="0" dirty="0">
                <a:solidFill>
                  <a:srgbClr val="333F50"/>
                </a:solidFill>
                <a:latin typeface="Arial Black" panose="020B0A04020102020204" charset="0"/>
                <a:ea typeface="汉仪旗黑-50简" charset="0"/>
              </a:rPr>
              <a:t>背景现状意义</a:t>
            </a:r>
            <a:endParaRPr lang="zh-CN" altLang="en-US" sz="2400" b="0" i="0" dirty="0">
              <a:solidFill>
                <a:srgbClr val="333F50"/>
              </a:solidFill>
              <a:latin typeface="Arial Black" panose="020B0A04020102020204" charset="0"/>
              <a:ea typeface="汉仪旗黑-50简" charset="0"/>
            </a:endParaRPr>
          </a:p>
        </p:txBody>
      </p:sp>
      <p:sp>
        <p:nvSpPr>
          <p:cNvPr id="2010" name="Object 2010"/>
          <p:cNvSpPr txBox="1"/>
          <p:nvPr>
            <p:custDataLst>
              <p:tags r:id="rId5"/>
            </p:custDataLst>
          </p:nvPr>
        </p:nvSpPr>
        <p:spPr>
          <a:xfrm>
            <a:off x="5624599" y="2648902"/>
            <a:ext cx="467995" cy="935990"/>
          </a:xfrm>
          <a:prstGeom prst="rect">
            <a:avLst/>
          </a:prstGeom>
        </p:spPr>
        <p:txBody>
          <a:bodyPr vert="horz" wrap="square" lIns="0" tIns="0" rIns="0" bIns="0" rtlCol="0" anchor="t" anchorCtr="0">
            <a:normAutofit lnSpcReduction="10000"/>
          </a:bodyPr>
          <a:lstStyle/>
          <a:p>
            <a:pPr algn="r">
              <a:lnSpc>
                <a:spcPct val="114000"/>
              </a:lnSpc>
            </a:pPr>
            <a:r>
              <a:rPr lang="zh-CN" sz="5400" b="0" i="0" dirty="0">
                <a:solidFill>
                  <a:schemeClr val="tx2"/>
                </a:solidFill>
                <a:latin typeface="Arial Black" panose="020B0A04020102020204" charset="0"/>
                <a:ea typeface="汉仪旗黑-50简" charset="0"/>
                <a:cs typeface="汉仪旗黑-50简" charset="0"/>
              </a:rPr>
              <a:t>2</a:t>
            </a:r>
            <a:endParaRPr lang="zh-CN" altLang="en-US" sz="5400" b="0" i="0" dirty="0">
              <a:solidFill>
                <a:schemeClr val="tx2"/>
              </a:solidFill>
              <a:latin typeface="Arial Black" panose="020B0A04020102020204" charset="0"/>
              <a:ea typeface="汉仪旗黑-50简" charset="0"/>
              <a:cs typeface="汉仪旗黑-50简" charset="0"/>
            </a:endParaRPr>
          </a:p>
        </p:txBody>
      </p:sp>
      <p:sp>
        <p:nvSpPr>
          <p:cNvPr id="2014" name="Object 2014"/>
          <p:cNvSpPr txBox="1"/>
          <p:nvPr>
            <p:custDataLst>
              <p:tags r:id="rId6"/>
            </p:custDataLst>
          </p:nvPr>
        </p:nvSpPr>
        <p:spPr>
          <a:xfrm>
            <a:off x="8594494" y="2648902"/>
            <a:ext cx="467995" cy="935990"/>
          </a:xfrm>
          <a:prstGeom prst="rect">
            <a:avLst/>
          </a:prstGeom>
        </p:spPr>
        <p:txBody>
          <a:bodyPr vert="horz" wrap="square" lIns="0" tIns="0" rIns="0" bIns="0" rtlCol="0" anchor="t" anchorCtr="0">
            <a:normAutofit lnSpcReduction="10000"/>
          </a:bodyPr>
          <a:lstStyle/>
          <a:p>
            <a:pPr algn="r">
              <a:lnSpc>
                <a:spcPct val="114000"/>
              </a:lnSpc>
            </a:pPr>
            <a:r>
              <a:rPr lang="zh-CN" sz="5400" b="0" i="0" dirty="0">
                <a:solidFill>
                  <a:schemeClr val="tx2"/>
                </a:solidFill>
                <a:latin typeface="Arial Black" panose="020B0A04020102020204" charset="0"/>
                <a:ea typeface="汉仪旗黑-50简" charset="0"/>
                <a:cs typeface="汉仪旗黑-50简" charset="0"/>
              </a:rPr>
              <a:t>3</a:t>
            </a:r>
            <a:endParaRPr lang="zh-CN" altLang="en-US" sz="5400" b="0" i="0" dirty="0">
              <a:solidFill>
                <a:schemeClr val="tx2"/>
              </a:solidFill>
              <a:latin typeface="Arial Black" panose="020B0A04020102020204" charset="0"/>
              <a:ea typeface="汉仪旗黑-50简" charset="0"/>
              <a:cs typeface="汉仪旗黑-50简" charset="0"/>
            </a:endParaRPr>
          </a:p>
        </p:txBody>
      </p:sp>
      <p:sp>
        <p:nvSpPr>
          <p:cNvPr id="2018" name="Object 2018"/>
          <p:cNvSpPr txBox="1"/>
          <p:nvPr>
            <p:custDataLst>
              <p:tags r:id="rId7"/>
            </p:custDataLst>
          </p:nvPr>
        </p:nvSpPr>
        <p:spPr>
          <a:xfrm>
            <a:off x="2535959" y="4289107"/>
            <a:ext cx="467995" cy="935990"/>
          </a:xfrm>
          <a:prstGeom prst="rect">
            <a:avLst/>
          </a:prstGeom>
        </p:spPr>
        <p:txBody>
          <a:bodyPr vert="horz" wrap="square" lIns="0" tIns="0" rIns="0" bIns="0" rtlCol="0" anchor="t" anchorCtr="0">
            <a:normAutofit lnSpcReduction="10000"/>
          </a:bodyPr>
          <a:lstStyle/>
          <a:p>
            <a:pPr algn="r">
              <a:lnSpc>
                <a:spcPct val="114000"/>
              </a:lnSpc>
            </a:pPr>
            <a:r>
              <a:rPr lang="zh-CN" sz="5400" b="0" i="0" dirty="0">
                <a:solidFill>
                  <a:schemeClr val="tx2"/>
                </a:solidFill>
                <a:latin typeface="Arial Black" panose="020B0A04020102020204" charset="0"/>
                <a:ea typeface="汉仪旗黑-50简" charset="0"/>
                <a:cs typeface="汉仪旗黑-50简" charset="0"/>
              </a:rPr>
              <a:t>4</a:t>
            </a:r>
            <a:endParaRPr lang="zh-CN" altLang="en-US" sz="5400" b="0" i="0" dirty="0">
              <a:solidFill>
                <a:schemeClr val="tx2"/>
              </a:solidFill>
              <a:latin typeface="Arial Black" panose="020B0A04020102020204" charset="0"/>
              <a:ea typeface="汉仪旗黑-50简" charset="0"/>
              <a:cs typeface="汉仪旗黑-50简" charset="0"/>
            </a:endParaRPr>
          </a:p>
        </p:txBody>
      </p:sp>
      <p:sp>
        <p:nvSpPr>
          <p:cNvPr id="47" name="Object 2010"/>
          <p:cNvSpPr txBox="1"/>
          <p:nvPr>
            <p:custDataLst>
              <p:tags r:id="rId8"/>
            </p:custDataLst>
          </p:nvPr>
        </p:nvSpPr>
        <p:spPr>
          <a:xfrm>
            <a:off x="5624599" y="4289107"/>
            <a:ext cx="467995" cy="935990"/>
          </a:xfrm>
          <a:prstGeom prst="rect">
            <a:avLst/>
          </a:prstGeom>
        </p:spPr>
        <p:txBody>
          <a:bodyPr vert="horz" wrap="square" lIns="0" tIns="0" rIns="0" bIns="0" rtlCol="0" anchor="t" anchorCtr="0">
            <a:normAutofit lnSpcReduction="10000"/>
          </a:bodyPr>
          <a:lstStyle/>
          <a:p>
            <a:pPr algn="r">
              <a:lnSpc>
                <a:spcPct val="114000"/>
              </a:lnSpc>
            </a:pPr>
            <a:r>
              <a:rPr lang="en-US" altLang="zh-CN" sz="5400" b="0" i="0" dirty="0">
                <a:solidFill>
                  <a:schemeClr val="tx2"/>
                </a:solidFill>
                <a:latin typeface="Arial Black" panose="020B0A04020102020204" charset="0"/>
                <a:ea typeface="汉仪旗黑-50简" charset="0"/>
                <a:cs typeface="汉仪旗黑-50简" charset="0"/>
              </a:rPr>
              <a:t>5</a:t>
            </a:r>
            <a:endParaRPr lang="en-US" altLang="zh-CN" sz="5400" b="0" i="0" dirty="0">
              <a:solidFill>
                <a:schemeClr val="tx2"/>
              </a:solidFill>
              <a:latin typeface="Arial Black" panose="020B0A04020102020204" charset="0"/>
              <a:ea typeface="汉仪旗黑-50简" charset="0"/>
              <a:cs typeface="汉仪旗黑-50简" charset="0"/>
            </a:endParaRPr>
          </a:p>
        </p:txBody>
      </p:sp>
      <p:sp>
        <p:nvSpPr>
          <p:cNvPr id="25" name="Rectangle 1"/>
          <p:cNvSpPr/>
          <p:nvPr>
            <p:custDataLst>
              <p:tags r:id="rId9"/>
            </p:custDataLst>
          </p:nvPr>
        </p:nvSpPr>
        <p:spPr>
          <a:xfrm>
            <a:off x="2990969" y="2929543"/>
            <a:ext cx="166466" cy="561032"/>
          </a:xfrm>
          <a:custGeom>
            <a:avLst/>
            <a:gdLst>
              <a:gd name="connsiteX0" fmla="*/ 149082 w 166466"/>
              <a:gd name="connsiteY0" fmla="*/ 0 h 561032"/>
              <a:gd name="connsiteX1" fmla="*/ 166466 w 166466"/>
              <a:gd name="connsiteY1" fmla="*/ 4659 h 561032"/>
              <a:gd name="connsiteX2" fmla="*/ 17388 w 166466"/>
              <a:gd name="connsiteY2" fmla="*/ 561032 h 561032"/>
              <a:gd name="connsiteX3" fmla="*/ 0 w 166466"/>
              <a:gd name="connsiteY3" fmla="*/ 556373 h 561032"/>
            </a:gdLst>
            <a:ahLst/>
            <a:cxnLst>
              <a:cxn ang="0">
                <a:pos x="connsiteX0" y="connsiteY0"/>
              </a:cxn>
              <a:cxn ang="0">
                <a:pos x="connsiteX1" y="connsiteY1"/>
              </a:cxn>
              <a:cxn ang="0">
                <a:pos x="connsiteX2" y="connsiteY2"/>
              </a:cxn>
              <a:cxn ang="0">
                <a:pos x="connsiteX3" y="connsiteY3"/>
              </a:cxn>
            </a:cxnLst>
            <a:rect l="l" t="t" r="r" b="b"/>
            <a:pathLst>
              <a:path w="166466" h="561032">
                <a:moveTo>
                  <a:pt x="149082" y="0"/>
                </a:moveTo>
                <a:lnTo>
                  <a:pt x="166466" y="4659"/>
                </a:lnTo>
                <a:lnTo>
                  <a:pt x="17388" y="561032"/>
                </a:lnTo>
                <a:lnTo>
                  <a:pt x="0" y="556373"/>
                </a:lnTo>
                <a:close/>
              </a:path>
            </a:pathLst>
          </a:cu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333F50"/>
              </a:solidFill>
              <a:latin typeface="Arial Black" panose="020B0A04020102020204" charset="0"/>
              <a:ea typeface="汉仪旗黑-50简" charset="0"/>
              <a:cs typeface="汉仪旗黑-50简" charset="0"/>
            </a:endParaRPr>
          </a:p>
        </p:txBody>
      </p:sp>
      <p:sp>
        <p:nvSpPr>
          <p:cNvPr id="2" name="Rectangle 1"/>
          <p:cNvSpPr/>
          <p:nvPr>
            <p:custDataLst>
              <p:tags r:id="rId10"/>
            </p:custDataLst>
          </p:nvPr>
        </p:nvSpPr>
        <p:spPr>
          <a:xfrm>
            <a:off x="6084494" y="2952403"/>
            <a:ext cx="166466" cy="561032"/>
          </a:xfrm>
          <a:custGeom>
            <a:avLst/>
            <a:gdLst>
              <a:gd name="connsiteX0" fmla="*/ 149082 w 166466"/>
              <a:gd name="connsiteY0" fmla="*/ 0 h 561032"/>
              <a:gd name="connsiteX1" fmla="*/ 166466 w 166466"/>
              <a:gd name="connsiteY1" fmla="*/ 4659 h 561032"/>
              <a:gd name="connsiteX2" fmla="*/ 17388 w 166466"/>
              <a:gd name="connsiteY2" fmla="*/ 561032 h 561032"/>
              <a:gd name="connsiteX3" fmla="*/ 0 w 166466"/>
              <a:gd name="connsiteY3" fmla="*/ 556373 h 561032"/>
            </a:gdLst>
            <a:ahLst/>
            <a:cxnLst>
              <a:cxn ang="0">
                <a:pos x="connsiteX0" y="connsiteY0"/>
              </a:cxn>
              <a:cxn ang="0">
                <a:pos x="connsiteX1" y="connsiteY1"/>
              </a:cxn>
              <a:cxn ang="0">
                <a:pos x="connsiteX2" y="connsiteY2"/>
              </a:cxn>
              <a:cxn ang="0">
                <a:pos x="connsiteX3" y="connsiteY3"/>
              </a:cxn>
            </a:cxnLst>
            <a:rect l="l" t="t" r="r" b="b"/>
            <a:pathLst>
              <a:path w="166466" h="561032">
                <a:moveTo>
                  <a:pt x="149082" y="0"/>
                </a:moveTo>
                <a:lnTo>
                  <a:pt x="166466" y="4659"/>
                </a:lnTo>
                <a:lnTo>
                  <a:pt x="17388" y="561032"/>
                </a:lnTo>
                <a:lnTo>
                  <a:pt x="0" y="556373"/>
                </a:lnTo>
                <a:close/>
              </a:path>
            </a:pathLst>
          </a:cu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333F50"/>
              </a:solidFill>
              <a:latin typeface="Arial Black" panose="020B0A04020102020204" charset="0"/>
              <a:ea typeface="汉仪旗黑-50简" charset="0"/>
              <a:cs typeface="汉仪旗黑-50简" charset="0"/>
            </a:endParaRPr>
          </a:p>
        </p:txBody>
      </p:sp>
      <p:sp>
        <p:nvSpPr>
          <p:cNvPr id="3" name="Rectangle 1"/>
          <p:cNvSpPr/>
          <p:nvPr>
            <p:custDataLst>
              <p:tags r:id="rId11"/>
            </p:custDataLst>
          </p:nvPr>
        </p:nvSpPr>
        <p:spPr>
          <a:xfrm>
            <a:off x="9062418" y="2929543"/>
            <a:ext cx="166466" cy="561032"/>
          </a:xfrm>
          <a:custGeom>
            <a:avLst/>
            <a:gdLst>
              <a:gd name="connsiteX0" fmla="*/ 149082 w 166466"/>
              <a:gd name="connsiteY0" fmla="*/ 0 h 561032"/>
              <a:gd name="connsiteX1" fmla="*/ 166466 w 166466"/>
              <a:gd name="connsiteY1" fmla="*/ 4659 h 561032"/>
              <a:gd name="connsiteX2" fmla="*/ 17388 w 166466"/>
              <a:gd name="connsiteY2" fmla="*/ 561032 h 561032"/>
              <a:gd name="connsiteX3" fmla="*/ 0 w 166466"/>
              <a:gd name="connsiteY3" fmla="*/ 556373 h 561032"/>
            </a:gdLst>
            <a:ahLst/>
            <a:cxnLst>
              <a:cxn ang="0">
                <a:pos x="connsiteX0" y="connsiteY0"/>
              </a:cxn>
              <a:cxn ang="0">
                <a:pos x="connsiteX1" y="connsiteY1"/>
              </a:cxn>
              <a:cxn ang="0">
                <a:pos x="connsiteX2" y="connsiteY2"/>
              </a:cxn>
              <a:cxn ang="0">
                <a:pos x="connsiteX3" y="connsiteY3"/>
              </a:cxn>
            </a:cxnLst>
            <a:rect l="l" t="t" r="r" b="b"/>
            <a:pathLst>
              <a:path w="166466" h="561032">
                <a:moveTo>
                  <a:pt x="149082" y="0"/>
                </a:moveTo>
                <a:lnTo>
                  <a:pt x="166466" y="4659"/>
                </a:lnTo>
                <a:lnTo>
                  <a:pt x="17388" y="561032"/>
                </a:lnTo>
                <a:lnTo>
                  <a:pt x="0" y="556373"/>
                </a:lnTo>
                <a:close/>
              </a:path>
            </a:pathLst>
          </a:cu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333F50"/>
              </a:solidFill>
              <a:latin typeface="Arial Black" panose="020B0A04020102020204" charset="0"/>
              <a:ea typeface="汉仪旗黑-50简" charset="0"/>
              <a:cs typeface="汉仪旗黑-50简" charset="0"/>
            </a:endParaRPr>
          </a:p>
        </p:txBody>
      </p:sp>
      <p:sp>
        <p:nvSpPr>
          <p:cNvPr id="4" name="Rectangle 1"/>
          <p:cNvSpPr/>
          <p:nvPr>
            <p:custDataLst>
              <p:tags r:id="rId12"/>
            </p:custDataLst>
          </p:nvPr>
        </p:nvSpPr>
        <p:spPr>
          <a:xfrm>
            <a:off x="3004304" y="4576181"/>
            <a:ext cx="166466" cy="561032"/>
          </a:xfrm>
          <a:custGeom>
            <a:avLst/>
            <a:gdLst>
              <a:gd name="connsiteX0" fmla="*/ 149082 w 166466"/>
              <a:gd name="connsiteY0" fmla="*/ 0 h 561032"/>
              <a:gd name="connsiteX1" fmla="*/ 166466 w 166466"/>
              <a:gd name="connsiteY1" fmla="*/ 4659 h 561032"/>
              <a:gd name="connsiteX2" fmla="*/ 17388 w 166466"/>
              <a:gd name="connsiteY2" fmla="*/ 561032 h 561032"/>
              <a:gd name="connsiteX3" fmla="*/ 0 w 166466"/>
              <a:gd name="connsiteY3" fmla="*/ 556373 h 561032"/>
            </a:gdLst>
            <a:ahLst/>
            <a:cxnLst>
              <a:cxn ang="0">
                <a:pos x="connsiteX0" y="connsiteY0"/>
              </a:cxn>
              <a:cxn ang="0">
                <a:pos x="connsiteX1" y="connsiteY1"/>
              </a:cxn>
              <a:cxn ang="0">
                <a:pos x="connsiteX2" y="connsiteY2"/>
              </a:cxn>
              <a:cxn ang="0">
                <a:pos x="connsiteX3" y="connsiteY3"/>
              </a:cxn>
            </a:cxnLst>
            <a:rect l="l" t="t" r="r" b="b"/>
            <a:pathLst>
              <a:path w="166466" h="561032">
                <a:moveTo>
                  <a:pt x="149082" y="0"/>
                </a:moveTo>
                <a:lnTo>
                  <a:pt x="166466" y="4659"/>
                </a:lnTo>
                <a:lnTo>
                  <a:pt x="17388" y="561032"/>
                </a:lnTo>
                <a:lnTo>
                  <a:pt x="0" y="556373"/>
                </a:lnTo>
                <a:close/>
              </a:path>
            </a:pathLst>
          </a:cu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333F50"/>
              </a:solidFill>
              <a:latin typeface="Arial Black" panose="020B0A04020102020204" charset="0"/>
              <a:ea typeface="汉仪旗黑-50简" charset="0"/>
              <a:cs typeface="汉仪旗黑-50简" charset="0"/>
            </a:endParaRPr>
          </a:p>
        </p:txBody>
      </p:sp>
      <p:sp>
        <p:nvSpPr>
          <p:cNvPr id="5" name="Rectangle 1"/>
          <p:cNvSpPr/>
          <p:nvPr>
            <p:custDataLst>
              <p:tags r:id="rId13"/>
            </p:custDataLst>
          </p:nvPr>
        </p:nvSpPr>
        <p:spPr>
          <a:xfrm>
            <a:off x="6072429" y="4575546"/>
            <a:ext cx="166466" cy="561032"/>
          </a:xfrm>
          <a:custGeom>
            <a:avLst/>
            <a:gdLst>
              <a:gd name="connsiteX0" fmla="*/ 149082 w 166466"/>
              <a:gd name="connsiteY0" fmla="*/ 0 h 561032"/>
              <a:gd name="connsiteX1" fmla="*/ 166466 w 166466"/>
              <a:gd name="connsiteY1" fmla="*/ 4659 h 561032"/>
              <a:gd name="connsiteX2" fmla="*/ 17388 w 166466"/>
              <a:gd name="connsiteY2" fmla="*/ 561032 h 561032"/>
              <a:gd name="connsiteX3" fmla="*/ 0 w 166466"/>
              <a:gd name="connsiteY3" fmla="*/ 556373 h 561032"/>
            </a:gdLst>
            <a:ahLst/>
            <a:cxnLst>
              <a:cxn ang="0">
                <a:pos x="connsiteX0" y="connsiteY0"/>
              </a:cxn>
              <a:cxn ang="0">
                <a:pos x="connsiteX1" y="connsiteY1"/>
              </a:cxn>
              <a:cxn ang="0">
                <a:pos x="connsiteX2" y="connsiteY2"/>
              </a:cxn>
              <a:cxn ang="0">
                <a:pos x="connsiteX3" y="connsiteY3"/>
              </a:cxn>
            </a:cxnLst>
            <a:rect l="l" t="t" r="r" b="b"/>
            <a:pathLst>
              <a:path w="166466" h="561032">
                <a:moveTo>
                  <a:pt x="149082" y="0"/>
                </a:moveTo>
                <a:lnTo>
                  <a:pt x="166466" y="4659"/>
                </a:lnTo>
                <a:lnTo>
                  <a:pt x="17388" y="561032"/>
                </a:lnTo>
                <a:lnTo>
                  <a:pt x="0" y="556373"/>
                </a:lnTo>
                <a:close/>
              </a:path>
            </a:pathLst>
          </a:cu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solidFill>
                <a:srgbClr val="333F50"/>
              </a:solidFill>
              <a:latin typeface="Arial Black" panose="020B0A04020102020204" charset="0"/>
              <a:ea typeface="汉仪旗黑-50简" charset="0"/>
              <a:cs typeface="汉仪旗黑-50简" charset="0"/>
            </a:endParaRPr>
          </a:p>
        </p:txBody>
      </p:sp>
      <p:sp>
        <p:nvSpPr>
          <p:cNvPr id="6" name="Object 209"/>
          <p:cNvSpPr txBox="1"/>
          <p:nvPr>
            <p:custDataLst>
              <p:tags r:id="rId14"/>
            </p:custDataLst>
          </p:nvPr>
        </p:nvSpPr>
        <p:spPr>
          <a:xfrm>
            <a:off x="6290945" y="3000375"/>
            <a:ext cx="2105660" cy="513080"/>
          </a:xfrm>
          <a:prstGeom prst="rect">
            <a:avLst/>
          </a:prstGeom>
        </p:spPr>
        <p:txBody>
          <a:bodyPr vert="horz" wrap="square" lIns="0" tIns="0" rIns="0" bIns="0" rtlCol="0" anchor="t" anchorCtr="0"/>
          <a:p>
            <a:pPr algn="l">
              <a:lnSpc>
                <a:spcPct val="114000"/>
              </a:lnSpc>
            </a:pPr>
            <a:r>
              <a:rPr lang="zh-CN" altLang="en-US" sz="2400" b="0" i="0" dirty="0">
                <a:solidFill>
                  <a:srgbClr val="333F50"/>
                </a:solidFill>
                <a:latin typeface="Arial Black" panose="020B0A04020102020204" charset="0"/>
                <a:ea typeface="汉仪旗黑-50简" charset="0"/>
              </a:rPr>
              <a:t>模型的建立</a:t>
            </a:r>
            <a:endParaRPr lang="zh-CN" altLang="en-US" sz="2400" b="0" i="0" dirty="0">
              <a:solidFill>
                <a:srgbClr val="333F50"/>
              </a:solidFill>
              <a:latin typeface="Arial Black" panose="020B0A04020102020204" charset="0"/>
              <a:ea typeface="汉仪旗黑-50简" charset="0"/>
            </a:endParaRPr>
          </a:p>
        </p:txBody>
      </p:sp>
      <p:sp>
        <p:nvSpPr>
          <p:cNvPr id="7" name="Object 209"/>
          <p:cNvSpPr txBox="1"/>
          <p:nvPr>
            <p:custDataLst>
              <p:tags r:id="rId15"/>
            </p:custDataLst>
          </p:nvPr>
        </p:nvSpPr>
        <p:spPr>
          <a:xfrm>
            <a:off x="9260840" y="3000375"/>
            <a:ext cx="2105660" cy="513080"/>
          </a:xfrm>
          <a:prstGeom prst="rect">
            <a:avLst/>
          </a:prstGeom>
        </p:spPr>
        <p:txBody>
          <a:bodyPr vert="horz" wrap="square" lIns="0" tIns="0" rIns="0" bIns="0" rtlCol="0" anchor="t" anchorCtr="0"/>
          <a:p>
            <a:pPr algn="l">
              <a:lnSpc>
                <a:spcPct val="114000"/>
              </a:lnSpc>
            </a:pPr>
            <a:r>
              <a:rPr lang="zh-CN" altLang="en-US" sz="2400" b="0" i="0" dirty="0">
                <a:solidFill>
                  <a:srgbClr val="333F50"/>
                </a:solidFill>
                <a:latin typeface="Arial Black" panose="020B0A04020102020204" charset="0"/>
                <a:ea typeface="汉仪旗黑-50简" charset="0"/>
              </a:rPr>
              <a:t>实验与结果</a:t>
            </a:r>
            <a:endParaRPr lang="zh-CN" altLang="en-US" sz="2400" b="0" i="0" dirty="0">
              <a:solidFill>
                <a:srgbClr val="333F50"/>
              </a:solidFill>
              <a:latin typeface="Arial Black" panose="020B0A04020102020204" charset="0"/>
              <a:ea typeface="汉仪旗黑-50简" charset="0"/>
            </a:endParaRPr>
          </a:p>
        </p:txBody>
      </p:sp>
      <p:sp>
        <p:nvSpPr>
          <p:cNvPr id="8" name="Object 209"/>
          <p:cNvSpPr txBox="1"/>
          <p:nvPr>
            <p:custDataLst>
              <p:tags r:id="rId16"/>
            </p:custDataLst>
          </p:nvPr>
        </p:nvSpPr>
        <p:spPr>
          <a:xfrm>
            <a:off x="3170555" y="4640580"/>
            <a:ext cx="2105660" cy="513080"/>
          </a:xfrm>
          <a:prstGeom prst="rect">
            <a:avLst/>
          </a:prstGeom>
        </p:spPr>
        <p:txBody>
          <a:bodyPr vert="horz" wrap="square" lIns="0" tIns="0" rIns="0" bIns="0" rtlCol="0" anchor="t" anchorCtr="0"/>
          <a:p>
            <a:pPr algn="l">
              <a:lnSpc>
                <a:spcPct val="114000"/>
              </a:lnSpc>
            </a:pPr>
            <a:r>
              <a:rPr lang="zh-CN" altLang="en-US" sz="2400" b="0" i="0" dirty="0">
                <a:solidFill>
                  <a:srgbClr val="333F50"/>
                </a:solidFill>
                <a:latin typeface="Arial Black" panose="020B0A04020102020204" charset="0"/>
                <a:ea typeface="汉仪旗黑-50简" charset="0"/>
              </a:rPr>
              <a:t>可视化展示</a:t>
            </a:r>
            <a:endParaRPr lang="zh-CN" altLang="en-US" sz="2400" b="0" i="0" dirty="0">
              <a:solidFill>
                <a:srgbClr val="333F50"/>
              </a:solidFill>
              <a:latin typeface="Arial Black" panose="020B0A04020102020204" charset="0"/>
              <a:ea typeface="汉仪旗黑-50简" charset="0"/>
            </a:endParaRPr>
          </a:p>
        </p:txBody>
      </p:sp>
      <p:sp>
        <p:nvSpPr>
          <p:cNvPr id="9" name="Object 209"/>
          <p:cNvSpPr txBox="1"/>
          <p:nvPr>
            <p:custDataLst>
              <p:tags r:id="rId17"/>
            </p:custDataLst>
          </p:nvPr>
        </p:nvSpPr>
        <p:spPr>
          <a:xfrm>
            <a:off x="6250940" y="4623435"/>
            <a:ext cx="2105660" cy="513080"/>
          </a:xfrm>
          <a:prstGeom prst="rect">
            <a:avLst/>
          </a:prstGeom>
        </p:spPr>
        <p:txBody>
          <a:bodyPr vert="horz" wrap="square" lIns="0" tIns="0" rIns="0" bIns="0" rtlCol="0" anchor="t" anchorCtr="0"/>
          <a:p>
            <a:pPr algn="l">
              <a:lnSpc>
                <a:spcPct val="114000"/>
              </a:lnSpc>
            </a:pPr>
            <a:r>
              <a:rPr lang="zh-CN" altLang="en-US" sz="2400" b="0" i="0" dirty="0">
                <a:solidFill>
                  <a:srgbClr val="333F50"/>
                </a:solidFill>
                <a:latin typeface="Arial Black" panose="020B0A04020102020204" charset="0"/>
                <a:ea typeface="汉仪旗黑-50简" charset="0"/>
              </a:rPr>
              <a:t>总结与展望</a:t>
            </a:r>
            <a:endParaRPr lang="zh-CN" altLang="en-US" sz="2400" b="0" i="0" dirty="0">
              <a:solidFill>
                <a:srgbClr val="333F50"/>
              </a:solidFill>
              <a:latin typeface="Arial Black" panose="020B0A04020102020204" charset="0"/>
              <a:ea typeface="汉仪旗黑-50简" charset="0"/>
            </a:endParaRPr>
          </a:p>
        </p:txBody>
      </p:sp>
      <p:sp>
        <p:nvSpPr>
          <p:cNvPr id="10" name="文本框 9"/>
          <p:cNvSpPr txBox="1"/>
          <p:nvPr/>
        </p:nvSpPr>
        <p:spPr>
          <a:xfrm>
            <a:off x="1216660" y="1186180"/>
            <a:ext cx="3286760" cy="768350"/>
          </a:xfrm>
          <a:prstGeom prst="rect">
            <a:avLst/>
          </a:prstGeom>
          <a:noFill/>
        </p:spPr>
        <p:txBody>
          <a:bodyPr wrap="square" rtlCol="0">
            <a:spAutoFit/>
          </a:bodyPr>
          <a:p>
            <a:r>
              <a:rPr lang="en-US" altLang="zh-CN" sz="4400" b="1">
                <a:solidFill>
                  <a:schemeClr val="tx2"/>
                </a:solidFill>
              </a:rPr>
              <a:t>CONTENTS</a:t>
            </a:r>
            <a:endParaRPr lang="en-US" altLang="zh-CN" sz="4400" b="1">
              <a:solidFill>
                <a:schemeClr val="tx2"/>
              </a:solidFill>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4799965" y="1678940"/>
            <a:ext cx="2594610" cy="1322070"/>
          </a:xfrm>
          <a:prstGeom prst="rect">
            <a:avLst/>
          </a:prstGeom>
        </p:spPr>
        <p:txBody>
          <a:bodyPr wrap="square">
            <a:spAutoFit/>
          </a:bodyPr>
          <a:p>
            <a:pPr algn="dist"/>
            <a:r>
              <a:rPr lang="zh-CN" altLang="en-US" sz="8000" b="1" dirty="0">
                <a:solidFill>
                  <a:schemeClr val="tx2"/>
                </a:solidFill>
                <a:latin typeface="微软雅黑" panose="020B0503020204020204" charset="-122"/>
                <a:ea typeface="微软雅黑" panose="020B0503020204020204" charset="-122"/>
                <a:cs typeface="方正兰亭细黑_GBK_M" panose="02010600010101010101" pitchFamily="2" charset="2"/>
              </a:rPr>
              <a:t>谢谢</a:t>
            </a:r>
            <a:endParaRPr lang="zh-CN" altLang="en-US" sz="8000" b="1" dirty="0">
              <a:solidFill>
                <a:schemeClr val="tx2"/>
              </a:solidFill>
              <a:latin typeface="微软雅黑" panose="020B0503020204020204" charset="-122"/>
              <a:ea typeface="微软雅黑" panose="020B0503020204020204" charset="-122"/>
              <a:cs typeface="方正兰亭细黑_GBK_M" panose="02010600010101010101" pitchFamily="2" charset="2"/>
            </a:endParaRPr>
          </a:p>
        </p:txBody>
      </p:sp>
      <p:grpSp>
        <p:nvGrpSpPr>
          <p:cNvPr id="3" name="组合 2"/>
          <p:cNvGrpSpPr/>
          <p:nvPr/>
        </p:nvGrpSpPr>
        <p:grpSpPr>
          <a:xfrm>
            <a:off x="3048635" y="4108450"/>
            <a:ext cx="6098540" cy="1287780"/>
            <a:chOff x="4798" y="7186"/>
            <a:chExt cx="9604" cy="2028"/>
          </a:xfrm>
        </p:grpSpPr>
        <p:sp>
          <p:nvSpPr>
            <p:cNvPr id="2" name="矩形 1"/>
            <p:cNvSpPr/>
            <p:nvPr/>
          </p:nvSpPr>
          <p:spPr>
            <a:xfrm>
              <a:off x="4799" y="7186"/>
              <a:ext cx="9601" cy="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65" b="1" dirty="0">
                  <a:solidFill>
                    <a:schemeClr val="bg1"/>
                  </a:solidFill>
                  <a:latin typeface="微软雅黑" panose="020B0503020204020204" charset="-122"/>
                  <a:ea typeface="微软雅黑" panose="020B0503020204020204" charset="-122"/>
                </a:rPr>
                <a:t>答辩人：夏艺颖</a:t>
              </a:r>
              <a:endParaRPr lang="zh-CN" sz="1865" dirty="0">
                <a:solidFill>
                  <a:schemeClr val="bg1"/>
                </a:solidFill>
                <a:latin typeface="微软雅黑" panose="020B0503020204020204" charset="-122"/>
                <a:ea typeface="微软雅黑" panose="020B0503020204020204" charset="-122"/>
              </a:endParaRPr>
            </a:p>
          </p:txBody>
        </p:sp>
        <p:sp>
          <p:nvSpPr>
            <p:cNvPr id="4" name="TextBox 113"/>
            <p:cNvSpPr txBox="1"/>
            <p:nvPr/>
          </p:nvSpPr>
          <p:spPr>
            <a:xfrm>
              <a:off x="4798" y="8572"/>
              <a:ext cx="9602" cy="642"/>
            </a:xfrm>
            <a:prstGeom prst="rect">
              <a:avLst/>
            </a:prstGeom>
            <a:noFill/>
          </p:spPr>
          <p:txBody>
            <a:bodyPr wrap="square" lIns="121882" tIns="60941" rIns="121882" bIns="60941" rtlCol="0">
              <a:spAutoFit/>
            </a:bodyPr>
            <a:p>
              <a:pPr algn="ctr"/>
              <a:r>
                <a:rPr lang="zh-CN" altLang="en-US" sz="1865" dirty="0">
                  <a:solidFill>
                    <a:srgbClr val="333F50"/>
                  </a:solidFill>
                  <a:latin typeface="微软雅黑" panose="020B0503020204020204" charset="-122"/>
                  <a:ea typeface="微软雅黑" panose="020B0503020204020204" charset="-122"/>
                </a:rPr>
                <a:t>时间：2022年</a:t>
              </a:r>
              <a:r>
                <a:rPr lang="en-US" altLang="zh-CN" sz="1865" dirty="0">
                  <a:solidFill>
                    <a:srgbClr val="333F50"/>
                  </a:solidFill>
                  <a:latin typeface="微软雅黑" panose="020B0503020204020204" charset="-122"/>
                  <a:ea typeface="微软雅黑" panose="020B0503020204020204" charset="-122"/>
                </a:rPr>
                <a:t>6</a:t>
              </a:r>
              <a:r>
                <a:rPr lang="zh-CN" altLang="en-US" sz="1865" dirty="0">
                  <a:solidFill>
                    <a:srgbClr val="333F50"/>
                  </a:solidFill>
                  <a:latin typeface="微软雅黑" panose="020B0503020204020204" charset="-122"/>
                  <a:ea typeface="微软雅黑" panose="020B0503020204020204" charset="-122"/>
                </a:rPr>
                <a:t>月</a:t>
              </a:r>
              <a:r>
                <a:rPr lang="en-US" altLang="zh-CN" sz="1865" dirty="0">
                  <a:solidFill>
                    <a:srgbClr val="333F50"/>
                  </a:solidFill>
                  <a:latin typeface="微软雅黑" panose="020B0503020204020204" charset="-122"/>
                  <a:ea typeface="微软雅黑" panose="020B0503020204020204" charset="-122"/>
                </a:rPr>
                <a:t>6</a:t>
              </a:r>
              <a:r>
                <a:rPr lang="zh-CN" altLang="en-US" sz="1865" dirty="0">
                  <a:solidFill>
                    <a:srgbClr val="333F50"/>
                  </a:solidFill>
                  <a:latin typeface="微软雅黑" panose="020B0503020204020204" charset="-122"/>
                  <a:ea typeface="微软雅黑" panose="020B0503020204020204" charset="-122"/>
                </a:rPr>
                <a:t>日</a:t>
              </a:r>
              <a:endParaRPr lang="zh-CN" altLang="en-US" sz="1865" dirty="0">
                <a:solidFill>
                  <a:srgbClr val="333F50"/>
                </a:solidFill>
                <a:latin typeface="微软雅黑" panose="020B0503020204020204" charset="-122"/>
                <a:ea typeface="微软雅黑" panose="020B0503020204020204" charset="-122"/>
              </a:endParaRPr>
            </a:p>
          </p:txBody>
        </p:sp>
        <p:sp>
          <p:nvSpPr>
            <p:cNvPr id="5" name="TextBox 113"/>
            <p:cNvSpPr txBox="1"/>
            <p:nvPr/>
          </p:nvSpPr>
          <p:spPr>
            <a:xfrm>
              <a:off x="4800" y="7975"/>
              <a:ext cx="9602" cy="642"/>
            </a:xfrm>
            <a:prstGeom prst="rect">
              <a:avLst/>
            </a:prstGeom>
            <a:noFill/>
          </p:spPr>
          <p:txBody>
            <a:bodyPr wrap="square" lIns="121882" tIns="60941" rIns="121882" bIns="60941" rtlCol="0">
              <a:spAutoFit/>
            </a:bodyPr>
            <a:p>
              <a:pPr algn="ctr"/>
              <a:r>
                <a:rPr lang="zh-CN" sz="1865" dirty="0">
                  <a:solidFill>
                    <a:srgbClr val="333F50"/>
                  </a:solidFill>
                  <a:latin typeface="微软雅黑" panose="020B0503020204020204" charset="-122"/>
                  <a:ea typeface="微软雅黑" panose="020B0503020204020204" charset="-122"/>
                </a:rPr>
                <a:t>指导老师：王冰</a:t>
              </a:r>
              <a:endParaRPr lang="zh-CN" sz="1865" dirty="0">
                <a:solidFill>
                  <a:srgbClr val="333F50"/>
                </a:solidFill>
                <a:latin typeface="微软雅黑" panose="020B0503020204020204" charset="-122"/>
                <a:ea typeface="微软雅黑" panose="020B0503020204020204" charset="-122"/>
              </a:endParaRPr>
            </a:p>
          </p:txBody>
        </p:sp>
      </p:grpSp>
      <p:sp>
        <p:nvSpPr>
          <p:cNvPr id="7" name="矩形 6"/>
          <p:cNvSpPr/>
          <p:nvPr/>
        </p:nvSpPr>
        <p:spPr>
          <a:xfrm>
            <a:off x="1941830" y="3018155"/>
            <a:ext cx="8632825" cy="829945"/>
          </a:xfrm>
          <a:prstGeom prst="rect">
            <a:avLst/>
          </a:prstGeom>
        </p:spPr>
        <p:txBody>
          <a:bodyPr wrap="square">
            <a:spAutoFit/>
          </a:bodyPr>
          <a:p>
            <a:pPr algn="ctr"/>
            <a:r>
              <a:rPr lang="zh-CN" altLang="en-US" sz="4800" b="1" dirty="0">
                <a:solidFill>
                  <a:schemeClr val="tx2"/>
                </a:solidFill>
                <a:latin typeface="微软雅黑" panose="020B0503020204020204" charset="-122"/>
                <a:ea typeface="微软雅黑" panose="020B0503020204020204" charset="-122"/>
                <a:cs typeface="方正兰亭细黑_GBK_M" panose="02010600010101010101" pitchFamily="2" charset="2"/>
              </a:rPr>
              <a:t>请各位老师批评指正！</a:t>
            </a:r>
            <a:endParaRPr lang="zh-CN" altLang="en-US" sz="4800" b="1" dirty="0">
              <a:solidFill>
                <a:schemeClr val="tx2"/>
              </a:solidFill>
              <a:latin typeface="微软雅黑" panose="020B0503020204020204" charset="-122"/>
              <a:ea typeface="微软雅黑" panose="020B0503020204020204" charset="-122"/>
              <a:cs typeface="方正兰亭细黑_GBK_M" panose="02010600010101010101" pitchFamily="2" charset="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00990" y="293370"/>
            <a:ext cx="3479165" cy="521970"/>
          </a:xfrm>
          <a:prstGeom prst="rect">
            <a:avLst/>
          </a:prstGeom>
          <a:noFill/>
        </p:spPr>
        <p:txBody>
          <a:bodyPr wrap="square" rtlCol="0">
            <a:spAutoFit/>
          </a:bodyPr>
          <a:p>
            <a:r>
              <a:rPr lang="en-US" altLang="zh-CN" sz="2800" b="1">
                <a:solidFill>
                  <a:schemeClr val="tx2"/>
                </a:solidFill>
              </a:rPr>
              <a:t>1\</a:t>
            </a:r>
            <a:r>
              <a:rPr lang="zh-CN" sz="2800" b="1">
                <a:solidFill>
                  <a:schemeClr val="tx2"/>
                </a:solidFill>
              </a:rPr>
              <a:t>背景</a:t>
            </a:r>
            <a:r>
              <a:rPr lang="en-US" altLang="zh-CN" sz="2800" b="1">
                <a:solidFill>
                  <a:schemeClr val="tx2"/>
                </a:solidFill>
              </a:rPr>
              <a:t>·</a:t>
            </a:r>
            <a:r>
              <a:rPr lang="zh-CN" altLang="en-US" sz="2800" b="1">
                <a:solidFill>
                  <a:schemeClr val="tx2"/>
                </a:solidFill>
              </a:rPr>
              <a:t>现状</a:t>
            </a:r>
            <a:r>
              <a:rPr lang="en-US" altLang="zh-CN" sz="2800" b="1">
                <a:solidFill>
                  <a:schemeClr val="tx2"/>
                </a:solidFill>
              </a:rPr>
              <a:t>·</a:t>
            </a:r>
            <a:r>
              <a:rPr lang="zh-CN" altLang="en-US" sz="2800" b="1">
                <a:solidFill>
                  <a:schemeClr val="tx2"/>
                </a:solidFill>
              </a:rPr>
              <a:t>意义</a:t>
            </a:r>
            <a:endParaRPr lang="en-US" altLang="zh-CN" sz="2800" b="1">
              <a:solidFill>
                <a:schemeClr val="tx2"/>
              </a:solidFill>
            </a:endParaRPr>
          </a:p>
        </p:txBody>
      </p:sp>
      <p:grpSp>
        <p:nvGrpSpPr>
          <p:cNvPr id="11" name="组合 10"/>
          <p:cNvGrpSpPr/>
          <p:nvPr/>
        </p:nvGrpSpPr>
        <p:grpSpPr>
          <a:xfrm>
            <a:off x="6871968" y="222342"/>
            <a:ext cx="5599994" cy="7153349"/>
            <a:chOff x="8115" y="1697"/>
            <a:chExt cx="5458" cy="6520"/>
          </a:xfrm>
        </p:grpSpPr>
        <p:sp>
          <p:nvSpPr>
            <p:cNvPr id="26" name="Freeform 24"/>
            <p:cNvSpPr/>
            <p:nvPr>
              <p:custDataLst>
                <p:tags r:id="rId2"/>
              </p:custDataLst>
            </p:nvPr>
          </p:nvSpPr>
          <p:spPr bwMode="auto">
            <a:xfrm rot="21060000">
              <a:off x="8177" y="4997"/>
              <a:ext cx="2247" cy="2507"/>
            </a:xfrm>
            <a:custGeom>
              <a:avLst/>
              <a:gdLst>
                <a:gd name="T0" fmla="*/ 19 w 1060"/>
                <a:gd name="T1" fmla="*/ 370 h 1010"/>
                <a:gd name="T2" fmla="*/ 602 w 1060"/>
                <a:gd name="T3" fmla="*/ 57 h 1010"/>
                <a:gd name="T4" fmla="*/ 1012 w 1060"/>
                <a:gd name="T5" fmla="*/ 577 h 1010"/>
                <a:gd name="T6" fmla="*/ 824 w 1060"/>
                <a:gd name="T7" fmla="*/ 830 h 1010"/>
                <a:gd name="T8" fmla="*/ 967 w 1060"/>
                <a:gd name="T9" fmla="*/ 949 h 1010"/>
                <a:gd name="T10" fmla="*/ 63 w 1060"/>
                <a:gd name="T11" fmla="*/ 635 h 1010"/>
                <a:gd name="T12" fmla="*/ 63 w 1060"/>
                <a:gd name="T13" fmla="*/ 635 h 1010"/>
                <a:gd name="T14" fmla="*/ 19 w 1060"/>
                <a:gd name="T15" fmla="*/ 370 h 10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0" h="1010">
                  <a:moveTo>
                    <a:pt x="19" y="370"/>
                  </a:moveTo>
                  <a:cubicBezTo>
                    <a:pt x="67" y="140"/>
                    <a:pt x="328" y="0"/>
                    <a:pt x="602" y="57"/>
                  </a:cubicBezTo>
                  <a:cubicBezTo>
                    <a:pt x="876" y="114"/>
                    <a:pt x="1060" y="347"/>
                    <a:pt x="1012" y="577"/>
                  </a:cubicBezTo>
                  <a:cubicBezTo>
                    <a:pt x="990" y="685"/>
                    <a:pt x="920" y="773"/>
                    <a:pt x="824" y="830"/>
                  </a:cubicBezTo>
                  <a:cubicBezTo>
                    <a:pt x="836" y="923"/>
                    <a:pt x="967" y="949"/>
                    <a:pt x="967" y="949"/>
                  </a:cubicBezTo>
                  <a:cubicBezTo>
                    <a:pt x="227" y="1010"/>
                    <a:pt x="63" y="635"/>
                    <a:pt x="63" y="635"/>
                  </a:cubicBezTo>
                  <a:cubicBezTo>
                    <a:pt x="63" y="635"/>
                    <a:pt x="63" y="635"/>
                    <a:pt x="63" y="635"/>
                  </a:cubicBezTo>
                  <a:cubicBezTo>
                    <a:pt x="17" y="553"/>
                    <a:pt x="0" y="461"/>
                    <a:pt x="19" y="370"/>
                  </a:cubicBezTo>
                  <a:close/>
                </a:path>
              </a:pathLst>
            </a:custGeom>
            <a:solidFill>
              <a:srgbClr val="F2AB21"/>
            </a:solidFill>
            <a:ln>
              <a:noFill/>
            </a:ln>
          </p:spPr>
          <p:txBody>
            <a:bodyPr>
              <a:normAutofit/>
            </a:bodyPr>
            <a:p>
              <a:endParaRPr lang="zh-CN" altLang="en-US" sz="1350"/>
            </a:p>
          </p:txBody>
        </p:sp>
        <p:sp>
          <p:nvSpPr>
            <p:cNvPr id="27" name="Freeform 25"/>
            <p:cNvSpPr/>
            <p:nvPr>
              <p:custDataLst>
                <p:tags r:id="rId3"/>
              </p:custDataLst>
            </p:nvPr>
          </p:nvSpPr>
          <p:spPr bwMode="auto">
            <a:xfrm rot="20700000">
              <a:off x="8115" y="2635"/>
              <a:ext cx="3326" cy="3000"/>
            </a:xfrm>
            <a:custGeom>
              <a:avLst/>
              <a:gdLst>
                <a:gd name="T0" fmla="*/ 911 w 1608"/>
                <a:gd name="T1" fmla="*/ 104 h 1577"/>
                <a:gd name="T2" fmla="*/ 109 w 1608"/>
                <a:gd name="T3" fmla="*/ 549 h 1577"/>
                <a:gd name="T4" fmla="*/ 513 w 1608"/>
                <a:gd name="T5" fmla="*/ 1372 h 1577"/>
                <a:gd name="T6" fmla="*/ 972 w 1608"/>
                <a:gd name="T7" fmla="*/ 1334 h 1577"/>
                <a:gd name="T8" fmla="*/ 1031 w 1608"/>
                <a:gd name="T9" fmla="*/ 1577 h 1577"/>
                <a:gd name="T10" fmla="*/ 1227 w 1608"/>
                <a:gd name="T11" fmla="*/ 337 h 1577"/>
                <a:gd name="T12" fmla="*/ 1227 w 1608"/>
                <a:gd name="T13" fmla="*/ 337 h 1577"/>
                <a:gd name="T14" fmla="*/ 911 w 1608"/>
                <a:gd name="T15" fmla="*/ 104 h 1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8" h="1577">
                  <a:moveTo>
                    <a:pt x="911" y="104"/>
                  </a:moveTo>
                  <a:cubicBezTo>
                    <a:pt x="578" y="0"/>
                    <a:pt x="219" y="199"/>
                    <a:pt x="109" y="549"/>
                  </a:cubicBezTo>
                  <a:cubicBezTo>
                    <a:pt x="0" y="900"/>
                    <a:pt x="181" y="1268"/>
                    <a:pt x="513" y="1372"/>
                  </a:cubicBezTo>
                  <a:cubicBezTo>
                    <a:pt x="670" y="1421"/>
                    <a:pt x="832" y="1403"/>
                    <a:pt x="972" y="1334"/>
                  </a:cubicBezTo>
                  <a:cubicBezTo>
                    <a:pt x="1085" y="1412"/>
                    <a:pt x="1031" y="1577"/>
                    <a:pt x="1031" y="1577"/>
                  </a:cubicBezTo>
                  <a:cubicBezTo>
                    <a:pt x="1608" y="781"/>
                    <a:pt x="1227" y="337"/>
                    <a:pt x="1227" y="337"/>
                  </a:cubicBezTo>
                  <a:cubicBezTo>
                    <a:pt x="1227" y="337"/>
                    <a:pt x="1227" y="337"/>
                    <a:pt x="1227" y="337"/>
                  </a:cubicBezTo>
                  <a:cubicBezTo>
                    <a:pt x="1152" y="229"/>
                    <a:pt x="1043" y="146"/>
                    <a:pt x="911" y="104"/>
                  </a:cubicBezTo>
                  <a:close/>
                </a:path>
              </a:pathLst>
            </a:custGeom>
            <a:solidFill>
              <a:srgbClr val="44405E"/>
            </a:solidFill>
            <a:ln>
              <a:noFill/>
            </a:ln>
          </p:spPr>
          <p:txBody>
            <a:bodyPr>
              <a:normAutofit/>
            </a:bodyPr>
            <a:p>
              <a:endParaRPr lang="zh-CN" altLang="en-US" sz="1350"/>
            </a:p>
          </p:txBody>
        </p:sp>
        <p:sp>
          <p:nvSpPr>
            <p:cNvPr id="28" name="Freeform 26"/>
            <p:cNvSpPr/>
            <p:nvPr>
              <p:custDataLst>
                <p:tags r:id="rId4"/>
              </p:custDataLst>
            </p:nvPr>
          </p:nvSpPr>
          <p:spPr bwMode="auto">
            <a:xfrm rot="19980000">
              <a:off x="10370" y="4898"/>
              <a:ext cx="3203" cy="3319"/>
            </a:xfrm>
            <a:custGeom>
              <a:avLst/>
              <a:gdLst>
                <a:gd name="T0" fmla="*/ 479 w 1088"/>
                <a:gd name="T1" fmla="*/ 1119 h 1119"/>
                <a:gd name="T2" fmla="*/ 424 w 1088"/>
                <a:gd name="T3" fmla="*/ 947 h 1119"/>
                <a:gd name="T4" fmla="*/ 228 w 1088"/>
                <a:gd name="T5" fmla="*/ 796 h 1119"/>
                <a:gd name="T6" fmla="*/ 85 w 1088"/>
                <a:gd name="T7" fmla="*/ 683 h 1119"/>
                <a:gd name="T8" fmla="*/ 25 w 1088"/>
                <a:gd name="T9" fmla="*/ 677 h 1119"/>
                <a:gd name="T10" fmla="*/ 25 w 1088"/>
                <a:gd name="T11" fmla="*/ 615 h 1119"/>
                <a:gd name="T12" fmla="*/ 167 w 1088"/>
                <a:gd name="T13" fmla="*/ 590 h 1119"/>
                <a:gd name="T14" fmla="*/ 331 w 1088"/>
                <a:gd name="T15" fmla="*/ 674 h 1119"/>
                <a:gd name="T16" fmla="*/ 419 w 1088"/>
                <a:gd name="T17" fmla="*/ 567 h 1119"/>
                <a:gd name="T18" fmla="*/ 339 w 1088"/>
                <a:gd name="T19" fmla="*/ 308 h 1119"/>
                <a:gd name="T20" fmla="*/ 299 w 1088"/>
                <a:gd name="T21" fmla="*/ 111 h 1119"/>
                <a:gd name="T22" fmla="*/ 345 w 1088"/>
                <a:gd name="T23" fmla="*/ 57 h 1119"/>
                <a:gd name="T24" fmla="*/ 429 w 1088"/>
                <a:gd name="T25" fmla="*/ 219 h 1119"/>
                <a:gd name="T26" fmla="*/ 525 w 1088"/>
                <a:gd name="T27" fmla="*/ 443 h 1119"/>
                <a:gd name="T28" fmla="*/ 541 w 1088"/>
                <a:gd name="T29" fmla="*/ 371 h 1119"/>
                <a:gd name="T30" fmla="*/ 542 w 1088"/>
                <a:gd name="T31" fmla="*/ 78 h 1119"/>
                <a:gd name="T32" fmla="*/ 603 w 1088"/>
                <a:gd name="T33" fmla="*/ 7 h 1119"/>
                <a:gd name="T34" fmla="*/ 638 w 1088"/>
                <a:gd name="T35" fmla="*/ 219 h 1119"/>
                <a:gd name="T36" fmla="*/ 647 w 1088"/>
                <a:gd name="T37" fmla="*/ 407 h 1119"/>
                <a:gd name="T38" fmla="*/ 668 w 1088"/>
                <a:gd name="T39" fmla="*/ 450 h 1119"/>
                <a:gd name="T40" fmla="*/ 745 w 1088"/>
                <a:gd name="T41" fmla="*/ 334 h 1119"/>
                <a:gd name="T42" fmla="*/ 813 w 1088"/>
                <a:gd name="T43" fmla="*/ 125 h 1119"/>
                <a:gd name="T44" fmla="*/ 875 w 1088"/>
                <a:gd name="T45" fmla="*/ 82 h 1119"/>
                <a:gd name="T46" fmla="*/ 857 w 1088"/>
                <a:gd name="T47" fmla="*/ 272 h 1119"/>
                <a:gd name="T48" fmla="*/ 807 w 1088"/>
                <a:gd name="T49" fmla="*/ 436 h 1119"/>
                <a:gd name="T50" fmla="*/ 802 w 1088"/>
                <a:gd name="T51" fmla="*/ 508 h 1119"/>
                <a:gd name="T52" fmla="*/ 881 w 1088"/>
                <a:gd name="T53" fmla="*/ 450 h 1119"/>
                <a:gd name="T54" fmla="*/ 1005 w 1088"/>
                <a:gd name="T55" fmla="*/ 283 h 1119"/>
                <a:gd name="T56" fmla="*/ 1067 w 1088"/>
                <a:gd name="T57" fmla="*/ 253 h 1119"/>
                <a:gd name="T58" fmla="*/ 985 w 1088"/>
                <a:gd name="T59" fmla="*/ 441 h 1119"/>
                <a:gd name="T60" fmla="*/ 889 w 1088"/>
                <a:gd name="T61" fmla="*/ 667 h 1119"/>
                <a:gd name="T62" fmla="*/ 858 w 1088"/>
                <a:gd name="T63" fmla="*/ 889 h 1119"/>
                <a:gd name="T64" fmla="*/ 803 w 1088"/>
                <a:gd name="T65" fmla="*/ 1031 h 1119"/>
                <a:gd name="T66" fmla="*/ 803 w 1088"/>
                <a:gd name="T67" fmla="*/ 1119 h 1119"/>
                <a:gd name="T68" fmla="*/ 479 w 1088"/>
                <a:gd name="T69" fmla="*/ 1119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8" h="1119">
                  <a:moveTo>
                    <a:pt x="479" y="1119"/>
                  </a:moveTo>
                  <a:cubicBezTo>
                    <a:pt x="479" y="1119"/>
                    <a:pt x="479" y="996"/>
                    <a:pt x="424" y="947"/>
                  </a:cubicBezTo>
                  <a:cubicBezTo>
                    <a:pt x="369" y="897"/>
                    <a:pt x="263" y="836"/>
                    <a:pt x="228" y="796"/>
                  </a:cubicBezTo>
                  <a:cubicBezTo>
                    <a:pt x="193" y="756"/>
                    <a:pt x="109" y="689"/>
                    <a:pt x="85" y="683"/>
                  </a:cubicBezTo>
                  <a:cubicBezTo>
                    <a:pt x="61" y="676"/>
                    <a:pt x="36" y="682"/>
                    <a:pt x="25" y="677"/>
                  </a:cubicBezTo>
                  <a:cubicBezTo>
                    <a:pt x="14" y="672"/>
                    <a:pt x="0" y="646"/>
                    <a:pt x="25" y="615"/>
                  </a:cubicBezTo>
                  <a:cubicBezTo>
                    <a:pt x="50" y="583"/>
                    <a:pt x="108" y="565"/>
                    <a:pt x="167" y="590"/>
                  </a:cubicBezTo>
                  <a:cubicBezTo>
                    <a:pt x="227" y="615"/>
                    <a:pt x="292" y="677"/>
                    <a:pt x="331" y="674"/>
                  </a:cubicBezTo>
                  <a:cubicBezTo>
                    <a:pt x="370" y="671"/>
                    <a:pt x="421" y="640"/>
                    <a:pt x="419" y="567"/>
                  </a:cubicBezTo>
                  <a:cubicBezTo>
                    <a:pt x="418" y="494"/>
                    <a:pt x="365" y="389"/>
                    <a:pt x="339" y="308"/>
                  </a:cubicBezTo>
                  <a:cubicBezTo>
                    <a:pt x="314" y="227"/>
                    <a:pt x="297" y="148"/>
                    <a:pt x="299" y="111"/>
                  </a:cubicBezTo>
                  <a:cubicBezTo>
                    <a:pt x="301" y="73"/>
                    <a:pt x="323" y="49"/>
                    <a:pt x="345" y="57"/>
                  </a:cubicBezTo>
                  <a:cubicBezTo>
                    <a:pt x="367" y="65"/>
                    <a:pt x="386" y="89"/>
                    <a:pt x="429" y="219"/>
                  </a:cubicBezTo>
                  <a:cubicBezTo>
                    <a:pt x="473" y="348"/>
                    <a:pt x="504" y="438"/>
                    <a:pt x="525" y="443"/>
                  </a:cubicBezTo>
                  <a:cubicBezTo>
                    <a:pt x="547" y="449"/>
                    <a:pt x="543" y="426"/>
                    <a:pt x="541" y="371"/>
                  </a:cubicBezTo>
                  <a:cubicBezTo>
                    <a:pt x="539" y="315"/>
                    <a:pt x="537" y="122"/>
                    <a:pt x="542" y="78"/>
                  </a:cubicBezTo>
                  <a:cubicBezTo>
                    <a:pt x="548" y="34"/>
                    <a:pt x="566" y="0"/>
                    <a:pt x="603" y="7"/>
                  </a:cubicBezTo>
                  <a:cubicBezTo>
                    <a:pt x="641" y="15"/>
                    <a:pt x="641" y="131"/>
                    <a:pt x="638" y="219"/>
                  </a:cubicBezTo>
                  <a:cubicBezTo>
                    <a:pt x="635" y="307"/>
                    <a:pt x="644" y="381"/>
                    <a:pt x="647" y="407"/>
                  </a:cubicBezTo>
                  <a:cubicBezTo>
                    <a:pt x="651" y="433"/>
                    <a:pt x="655" y="448"/>
                    <a:pt x="668" y="450"/>
                  </a:cubicBezTo>
                  <a:cubicBezTo>
                    <a:pt x="681" y="452"/>
                    <a:pt x="713" y="436"/>
                    <a:pt x="745" y="334"/>
                  </a:cubicBezTo>
                  <a:cubicBezTo>
                    <a:pt x="776" y="232"/>
                    <a:pt x="801" y="154"/>
                    <a:pt x="813" y="125"/>
                  </a:cubicBezTo>
                  <a:cubicBezTo>
                    <a:pt x="824" y="97"/>
                    <a:pt x="849" y="67"/>
                    <a:pt x="875" y="82"/>
                  </a:cubicBezTo>
                  <a:cubicBezTo>
                    <a:pt x="900" y="97"/>
                    <a:pt x="894" y="153"/>
                    <a:pt x="857" y="272"/>
                  </a:cubicBezTo>
                  <a:cubicBezTo>
                    <a:pt x="819" y="391"/>
                    <a:pt x="813" y="414"/>
                    <a:pt x="807" y="436"/>
                  </a:cubicBezTo>
                  <a:cubicBezTo>
                    <a:pt x="802" y="458"/>
                    <a:pt x="793" y="503"/>
                    <a:pt x="802" y="508"/>
                  </a:cubicBezTo>
                  <a:cubicBezTo>
                    <a:pt x="811" y="513"/>
                    <a:pt x="846" y="493"/>
                    <a:pt x="881" y="450"/>
                  </a:cubicBezTo>
                  <a:cubicBezTo>
                    <a:pt x="917" y="407"/>
                    <a:pt x="987" y="306"/>
                    <a:pt x="1005" y="283"/>
                  </a:cubicBezTo>
                  <a:cubicBezTo>
                    <a:pt x="1023" y="261"/>
                    <a:pt x="1045" y="235"/>
                    <a:pt x="1067" y="253"/>
                  </a:cubicBezTo>
                  <a:cubicBezTo>
                    <a:pt x="1088" y="272"/>
                    <a:pt x="1032" y="365"/>
                    <a:pt x="985" y="441"/>
                  </a:cubicBezTo>
                  <a:cubicBezTo>
                    <a:pt x="939" y="516"/>
                    <a:pt x="897" y="601"/>
                    <a:pt x="889" y="667"/>
                  </a:cubicBezTo>
                  <a:cubicBezTo>
                    <a:pt x="882" y="734"/>
                    <a:pt x="876" y="820"/>
                    <a:pt x="858" y="889"/>
                  </a:cubicBezTo>
                  <a:cubicBezTo>
                    <a:pt x="840" y="958"/>
                    <a:pt x="820" y="1007"/>
                    <a:pt x="803" y="1031"/>
                  </a:cubicBezTo>
                  <a:cubicBezTo>
                    <a:pt x="803" y="1119"/>
                    <a:pt x="803" y="1119"/>
                    <a:pt x="803" y="1119"/>
                  </a:cubicBezTo>
                  <a:lnTo>
                    <a:pt x="479" y="1119"/>
                  </a:lnTo>
                  <a:close/>
                </a:path>
              </a:pathLst>
            </a:custGeom>
            <a:solidFill>
              <a:srgbClr val="4D4D4D">
                <a:lumMod val="40000"/>
                <a:lumOff val="60000"/>
              </a:srgbClr>
            </a:solidFill>
            <a:ln>
              <a:noFill/>
            </a:ln>
          </p:spPr>
          <p:txBody>
            <a:bodyPr>
              <a:normAutofit/>
            </a:bodyPr>
            <a:p>
              <a:endParaRPr lang="zh-CN" altLang="en-US" sz="1350"/>
            </a:p>
          </p:txBody>
        </p:sp>
        <p:sp>
          <p:nvSpPr>
            <p:cNvPr id="29" name="Freeform 27"/>
            <p:cNvSpPr/>
            <p:nvPr>
              <p:custDataLst>
                <p:tags r:id="rId5"/>
              </p:custDataLst>
            </p:nvPr>
          </p:nvSpPr>
          <p:spPr bwMode="auto">
            <a:xfrm rot="20760000">
              <a:off x="10080" y="1697"/>
              <a:ext cx="3012" cy="2982"/>
            </a:xfrm>
            <a:custGeom>
              <a:avLst/>
              <a:gdLst>
                <a:gd name="T0" fmla="*/ 1117 w 1269"/>
                <a:gd name="T1" fmla="*/ 285 h 1399"/>
                <a:gd name="T2" fmla="*/ 317 w 1269"/>
                <a:gd name="T3" fmla="*/ 194 h 1399"/>
                <a:gd name="T4" fmla="*/ 185 w 1269"/>
                <a:gd name="T5" fmla="*/ 988 h 1399"/>
                <a:gd name="T6" fmla="*/ 532 w 1269"/>
                <a:gd name="T7" fmla="*/ 1195 h 1399"/>
                <a:gd name="T8" fmla="*/ 450 w 1269"/>
                <a:gd name="T9" fmla="*/ 1399 h 1399"/>
                <a:gd name="T10" fmla="*/ 1224 w 1269"/>
                <a:gd name="T11" fmla="*/ 613 h 1399"/>
                <a:gd name="T12" fmla="*/ 1224 w 1269"/>
                <a:gd name="T13" fmla="*/ 613 h 1399"/>
                <a:gd name="T14" fmla="*/ 1117 w 1269"/>
                <a:gd name="T15" fmla="*/ 285 h 1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9" h="1399">
                  <a:moveTo>
                    <a:pt x="1117" y="285"/>
                  </a:moveTo>
                  <a:cubicBezTo>
                    <a:pt x="932" y="41"/>
                    <a:pt x="574" y="0"/>
                    <a:pt x="317" y="194"/>
                  </a:cubicBezTo>
                  <a:cubicBezTo>
                    <a:pt x="59" y="388"/>
                    <a:pt x="0" y="744"/>
                    <a:pt x="185" y="988"/>
                  </a:cubicBezTo>
                  <a:cubicBezTo>
                    <a:pt x="272" y="1103"/>
                    <a:pt x="397" y="1173"/>
                    <a:pt x="532" y="1195"/>
                  </a:cubicBezTo>
                  <a:cubicBezTo>
                    <a:pt x="573" y="1309"/>
                    <a:pt x="450" y="1399"/>
                    <a:pt x="450" y="1399"/>
                  </a:cubicBezTo>
                  <a:cubicBezTo>
                    <a:pt x="1269" y="1125"/>
                    <a:pt x="1224" y="613"/>
                    <a:pt x="1224" y="613"/>
                  </a:cubicBezTo>
                  <a:cubicBezTo>
                    <a:pt x="1224" y="613"/>
                    <a:pt x="1224" y="613"/>
                    <a:pt x="1224" y="613"/>
                  </a:cubicBezTo>
                  <a:cubicBezTo>
                    <a:pt x="1225" y="498"/>
                    <a:pt x="1190" y="383"/>
                    <a:pt x="1117" y="285"/>
                  </a:cubicBezTo>
                  <a:close/>
                </a:path>
              </a:pathLst>
            </a:custGeom>
            <a:solidFill>
              <a:srgbClr val="F2AB21"/>
            </a:solidFill>
            <a:ln>
              <a:noFill/>
            </a:ln>
          </p:spPr>
          <p:txBody>
            <a:bodyPr>
              <a:normAutofit/>
            </a:bodyPr>
            <a:p>
              <a:endParaRPr lang="zh-CN" altLang="en-US" sz="1350"/>
            </a:p>
          </p:txBody>
        </p:sp>
      </p:grpSp>
      <p:sp>
        <p:nvSpPr>
          <p:cNvPr id="3" name="文本框 2"/>
          <p:cNvSpPr txBox="1"/>
          <p:nvPr/>
        </p:nvSpPr>
        <p:spPr>
          <a:xfrm>
            <a:off x="325755" y="837565"/>
            <a:ext cx="6695440" cy="5384800"/>
          </a:xfrm>
          <a:prstGeom prst="rect">
            <a:avLst/>
          </a:prstGeom>
          <a:noFill/>
          <a:ln w="9525">
            <a:noFill/>
          </a:ln>
        </p:spPr>
        <p:txBody>
          <a:bodyPr wrap="square">
            <a:spAutoFit/>
          </a:bodyPr>
          <a:p>
            <a:pPr indent="0" fontAlgn="auto">
              <a:lnSpc>
                <a:spcPct val="150000"/>
              </a:lnSpc>
              <a:spcBef>
                <a:spcPts val="600"/>
              </a:spcBef>
              <a:spcAft>
                <a:spcPts val="600"/>
              </a:spcAft>
            </a:pPr>
            <a:r>
              <a:rPr lang="en-US" altLang="zh-CN">
                <a:latin typeface="微软雅黑" panose="020B0503020204020204" charset="-122"/>
                <a:ea typeface="微软雅黑" panose="020B0503020204020204" charset="-122"/>
              </a:rPr>
              <a:t>       </a:t>
            </a:r>
            <a:r>
              <a:rPr lang="zh-CN">
                <a:latin typeface="微软雅黑" panose="020B0503020204020204" charset="-122"/>
                <a:ea typeface="微软雅黑" panose="020B0503020204020204" charset="-122"/>
              </a:rPr>
              <a:t>自古以来，流行病一直是一个阻碍人类社会发展进程的大问题，每一次流行病的爆发都给我们的生活、经济带来了巨大的影响。为战胜流行病，人类开始研究数学传播模型，希望通过建模的方法找到阻止病毒传播的途径。</a:t>
            </a:r>
            <a:endParaRPr lang="zh-CN">
              <a:latin typeface="微软雅黑" panose="020B0503020204020204" charset="-122"/>
              <a:ea typeface="微软雅黑" panose="020B0503020204020204" charset="-122"/>
            </a:endParaRPr>
          </a:p>
          <a:p>
            <a:pPr indent="0" fontAlgn="auto">
              <a:lnSpc>
                <a:spcPct val="150000"/>
              </a:lnSpc>
              <a:spcBef>
                <a:spcPts val="600"/>
              </a:spcBef>
              <a:spcAft>
                <a:spcPts val="600"/>
              </a:spcAft>
            </a:pPr>
            <a:r>
              <a:rPr lang="zh-CN">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      </a:t>
            </a:r>
            <a:r>
              <a:rPr lang="zh-CN">
                <a:latin typeface="微软雅黑" panose="020B0503020204020204" charset="-122"/>
                <a:ea typeface="微软雅黑" panose="020B0503020204020204" charset="-122"/>
              </a:rPr>
              <a:t>在现实生活中，人们的空间移动行为受到如地点的医疗资源、地点的经济活跃度等因素的影响，如果一个地点的影响力比其他地点的大，那么人们就会倾向于向这个地方移动，这种现象对流行病的传播有很大的影响。</a:t>
            </a:r>
            <a:endParaRPr lang="zh-CN">
              <a:latin typeface="微软雅黑" panose="020B0503020204020204" charset="-122"/>
              <a:ea typeface="微软雅黑" panose="020B0503020204020204" charset="-122"/>
            </a:endParaRPr>
          </a:p>
          <a:p>
            <a:pPr indent="0" fontAlgn="auto">
              <a:lnSpc>
                <a:spcPct val="150000"/>
              </a:lnSpc>
              <a:spcBef>
                <a:spcPts val="600"/>
              </a:spcBef>
              <a:spcAft>
                <a:spcPts val="600"/>
              </a:spcAft>
            </a:pPr>
            <a:r>
              <a:rPr lang="en-US" altLang="zh-CN">
                <a:latin typeface="微软雅黑" panose="020B0503020204020204" charset="-122"/>
                <a:ea typeface="微软雅黑" panose="020B0503020204020204" charset="-122"/>
                <a:sym typeface="+mn-ea"/>
              </a:rPr>
              <a:t>       </a:t>
            </a:r>
            <a:r>
              <a:rPr lang="zh-CN">
                <a:latin typeface="微软雅黑" panose="020B0503020204020204" charset="-122"/>
                <a:ea typeface="微软雅黑" panose="020B0503020204020204" charset="-122"/>
                <a:sym typeface="+mn-ea"/>
              </a:rPr>
              <a:t>目前，流行病传播模型在个体空间移动方面大多都是随机移动的，没有考虑到地点影响力的作用。</a:t>
            </a:r>
            <a:r>
              <a:rPr lang="zh-CN">
                <a:latin typeface="微软雅黑" panose="020B0503020204020204" charset="-122"/>
                <a:ea typeface="微软雅黑" panose="020B0503020204020204" charset="-122"/>
              </a:rPr>
              <a:t>本课题借助计算机建立数学模型，目的是为了理解地点影响力下的个体空间移动是如何影响流行病传播的，为之后更好地控制流行病传播打下基础。</a:t>
            </a:r>
            <a:endParaRPr lang="zh-CN" altLang="en-US">
              <a:latin typeface="微软雅黑" panose="020B0503020204020204" charset="-122"/>
              <a:ea typeface="微软雅黑" panose="020B0503020204020204" charset="-122"/>
              <a:cs typeface="Times New Roman" panose="02020603050405020304" charset="0"/>
            </a:endParaRPr>
          </a:p>
        </p:txBody>
      </p:sp>
      <p:sp>
        <p:nvSpPr>
          <p:cNvPr id="8" name="文本框 7"/>
          <p:cNvSpPr txBox="1"/>
          <p:nvPr/>
        </p:nvSpPr>
        <p:spPr>
          <a:xfrm>
            <a:off x="7230110" y="4899660"/>
            <a:ext cx="1717040" cy="460375"/>
          </a:xfrm>
          <a:prstGeom prst="rect">
            <a:avLst/>
          </a:prstGeom>
          <a:noFill/>
        </p:spPr>
        <p:txBody>
          <a:bodyPr wrap="square" rtlCol="0">
            <a:spAutoFit/>
          </a:bodyPr>
          <a:p>
            <a:r>
              <a:rPr lang="zh-CN" altLang="en-US" sz="2400" b="1">
                <a:solidFill>
                  <a:schemeClr val="bg1"/>
                </a:solidFill>
              </a:rPr>
              <a:t>地点影响力</a:t>
            </a:r>
            <a:endParaRPr lang="zh-CN" altLang="en-US" sz="2400" b="1">
              <a:solidFill>
                <a:schemeClr val="bg1"/>
              </a:solidFill>
            </a:endParaRPr>
          </a:p>
        </p:txBody>
      </p:sp>
      <p:sp>
        <p:nvSpPr>
          <p:cNvPr id="12" name="文本框 11"/>
          <p:cNvSpPr txBox="1"/>
          <p:nvPr/>
        </p:nvSpPr>
        <p:spPr>
          <a:xfrm>
            <a:off x="7320915" y="2582545"/>
            <a:ext cx="2226310" cy="460375"/>
          </a:xfrm>
          <a:prstGeom prst="rect">
            <a:avLst/>
          </a:prstGeom>
          <a:noFill/>
        </p:spPr>
        <p:txBody>
          <a:bodyPr wrap="square" rtlCol="0">
            <a:spAutoFit/>
          </a:bodyPr>
          <a:p>
            <a:r>
              <a:rPr lang="zh-CN" altLang="en-US" sz="2400" b="1">
                <a:solidFill>
                  <a:schemeClr val="bg1"/>
                </a:solidFill>
              </a:rPr>
              <a:t>个体空间移动</a:t>
            </a:r>
            <a:endParaRPr lang="zh-CN" altLang="en-US" sz="2400" b="1">
              <a:solidFill>
                <a:schemeClr val="bg1"/>
              </a:solidFill>
            </a:endParaRPr>
          </a:p>
        </p:txBody>
      </p:sp>
      <p:sp>
        <p:nvSpPr>
          <p:cNvPr id="13" name="文本框 12"/>
          <p:cNvSpPr txBox="1"/>
          <p:nvPr/>
        </p:nvSpPr>
        <p:spPr>
          <a:xfrm>
            <a:off x="9604375" y="1426845"/>
            <a:ext cx="2003425" cy="460375"/>
          </a:xfrm>
          <a:prstGeom prst="rect">
            <a:avLst/>
          </a:prstGeom>
          <a:noFill/>
        </p:spPr>
        <p:txBody>
          <a:bodyPr wrap="square" rtlCol="0">
            <a:spAutoFit/>
          </a:bodyPr>
          <a:p>
            <a:r>
              <a:rPr lang="zh-CN" altLang="en-US" sz="2400" b="1">
                <a:solidFill>
                  <a:schemeClr val="bg1"/>
                </a:solidFill>
              </a:rPr>
              <a:t>流行病传播</a:t>
            </a:r>
            <a:endParaRPr lang="zh-CN" altLang="en-US" sz="2400" b="1">
              <a:solidFill>
                <a:schemeClr val="bg1"/>
              </a:solidFill>
            </a:endParaRPr>
          </a:p>
        </p:txBody>
      </p:sp>
      <p:sp>
        <p:nvSpPr>
          <p:cNvPr id="2" name="文本框 1"/>
          <p:cNvSpPr txBox="1"/>
          <p:nvPr/>
        </p:nvSpPr>
        <p:spPr>
          <a:xfrm>
            <a:off x="10634345" y="5723890"/>
            <a:ext cx="1491615" cy="460375"/>
          </a:xfrm>
          <a:prstGeom prst="rect">
            <a:avLst/>
          </a:prstGeom>
          <a:noFill/>
        </p:spPr>
        <p:txBody>
          <a:bodyPr wrap="square" rtlCol="0">
            <a:spAutoFit/>
          </a:bodyPr>
          <a:p>
            <a:r>
              <a:rPr lang="zh-CN" altLang="en-US" sz="2400" b="1">
                <a:solidFill>
                  <a:schemeClr val="tx1"/>
                </a:solidFill>
              </a:rPr>
              <a:t>建立模型</a:t>
            </a:r>
            <a:endParaRPr lang="zh-CN" altLang="en-US" sz="2400" b="1">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593090" y="946785"/>
            <a:ext cx="10941685" cy="891540"/>
          </a:xfrm>
          <a:prstGeom prst="rect">
            <a:avLst/>
          </a:prstGeom>
          <a:noFill/>
          <a:ln w="28575">
            <a:noFill/>
            <a:prstDash val="dash"/>
          </a:ln>
        </p:spPr>
        <p:txBody>
          <a:bodyPr wrap="square" rtlCol="0">
            <a:spAutoFit/>
          </a:bodyPr>
          <a:p>
            <a:pPr fontAlgn="t">
              <a:lnSpc>
                <a:spcPct val="130000"/>
              </a:lnSpc>
              <a:spcBef>
                <a:spcPts val="0"/>
              </a:spcBef>
              <a:spcAft>
                <a:spcPts val="0"/>
              </a:spcAft>
            </a:pPr>
            <a:r>
              <a:rPr lang="zh-CN" altLang="en-US" sz="2000" b="1"/>
              <a:t>定义：</a:t>
            </a:r>
            <a:r>
              <a:rPr lang="zh-CN" altLang="en-US" sz="2000"/>
              <a:t>一个地点（城市）因为其医疗资源、经济活跃度等因素吸引个体，使个体向其移动的能力叫做地点影响力。一个城市地点影响力越大，个体越倾向于向它移动。</a:t>
            </a:r>
            <a:endParaRPr lang="zh-CN" altLang="en-US" sz="2000"/>
          </a:p>
        </p:txBody>
      </p:sp>
      <p:grpSp>
        <p:nvGrpSpPr>
          <p:cNvPr id="2" name="组合 1"/>
          <p:cNvGrpSpPr/>
          <p:nvPr/>
        </p:nvGrpSpPr>
        <p:grpSpPr>
          <a:xfrm>
            <a:off x="1019175" y="3163570"/>
            <a:ext cx="4552315" cy="2277110"/>
            <a:chOff x="415" y="4723"/>
            <a:chExt cx="7169" cy="3586"/>
          </a:xfrm>
        </p:grpSpPr>
        <p:sp>
          <p:nvSpPr>
            <p:cNvPr id="4" name="文本框 3"/>
            <p:cNvSpPr txBox="1"/>
            <p:nvPr/>
          </p:nvSpPr>
          <p:spPr>
            <a:xfrm>
              <a:off x="415" y="6176"/>
              <a:ext cx="3003" cy="628"/>
            </a:xfrm>
            <a:prstGeom prst="rect">
              <a:avLst/>
            </a:prstGeom>
            <a:noFill/>
          </p:spPr>
          <p:txBody>
            <a:bodyPr wrap="square" rtlCol="0">
              <a:spAutoFit/>
            </a:bodyPr>
            <a:p>
              <a:r>
                <a:rPr lang="zh-CN" altLang="en-US" sz="2000" b="1"/>
                <a:t>地点影响力</a:t>
              </a:r>
              <a:r>
                <a:rPr lang="en-US" altLang="zh-CN" sz="2000" b="1"/>
                <a:t>CI</a:t>
              </a:r>
              <a:endParaRPr lang="en-US" altLang="zh-CN" sz="2000" b="1"/>
            </a:p>
          </p:txBody>
        </p:sp>
        <p:sp>
          <p:nvSpPr>
            <p:cNvPr id="5" name="文本框 4"/>
            <p:cNvSpPr txBox="1"/>
            <p:nvPr/>
          </p:nvSpPr>
          <p:spPr>
            <a:xfrm>
              <a:off x="4247" y="4723"/>
              <a:ext cx="3337" cy="628"/>
            </a:xfrm>
            <a:prstGeom prst="rect">
              <a:avLst/>
            </a:prstGeom>
            <a:noFill/>
          </p:spPr>
          <p:txBody>
            <a:bodyPr wrap="square" rtlCol="0">
              <a:spAutoFit/>
            </a:bodyPr>
            <a:p>
              <a:r>
                <a:rPr lang="zh-CN" altLang="en-US" sz="2000" b="1"/>
                <a:t>城市规模</a:t>
              </a:r>
              <a:r>
                <a:rPr lang="en-US" altLang="zh-CN" sz="2000" b="1"/>
                <a:t> CS</a:t>
              </a:r>
              <a:endParaRPr lang="en-US" altLang="zh-CN" sz="2000" b="1"/>
            </a:p>
          </p:txBody>
        </p:sp>
        <p:sp>
          <p:nvSpPr>
            <p:cNvPr id="8" name="文本框 7"/>
            <p:cNvSpPr txBox="1"/>
            <p:nvPr/>
          </p:nvSpPr>
          <p:spPr>
            <a:xfrm>
              <a:off x="4199" y="7681"/>
              <a:ext cx="3337" cy="628"/>
            </a:xfrm>
            <a:prstGeom prst="rect">
              <a:avLst/>
            </a:prstGeom>
            <a:noFill/>
          </p:spPr>
          <p:txBody>
            <a:bodyPr wrap="square" rtlCol="0">
              <a:spAutoFit/>
            </a:bodyPr>
            <a:p>
              <a:r>
                <a:rPr lang="zh-CN" altLang="en-US" sz="2000" b="1"/>
                <a:t>医疗资源</a:t>
              </a:r>
              <a:r>
                <a:rPr lang="en-US" altLang="zh-CN" sz="2000" b="1"/>
                <a:t> MR</a:t>
              </a:r>
              <a:endParaRPr lang="en-US" altLang="zh-CN" sz="2000" b="1"/>
            </a:p>
          </p:txBody>
        </p:sp>
        <p:sp>
          <p:nvSpPr>
            <p:cNvPr id="9" name="左大括号 8"/>
            <p:cNvSpPr/>
            <p:nvPr/>
          </p:nvSpPr>
          <p:spPr>
            <a:xfrm>
              <a:off x="3968" y="5145"/>
              <a:ext cx="171" cy="2865"/>
            </a:xfrm>
            <a:prstGeom prst="leftBrace">
              <a:avLst>
                <a:gd name="adj1" fmla="val 8333"/>
                <a:gd name="adj2" fmla="val 4628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grpSp>
        <p:nvGrpSpPr>
          <p:cNvPr id="27" name="组合 26"/>
          <p:cNvGrpSpPr/>
          <p:nvPr/>
        </p:nvGrpSpPr>
        <p:grpSpPr>
          <a:xfrm>
            <a:off x="2644140" y="2365375"/>
            <a:ext cx="8282940" cy="1854200"/>
            <a:chOff x="2800" y="3466"/>
            <a:chExt cx="13044" cy="2920"/>
          </a:xfrm>
        </p:grpSpPr>
        <p:sp>
          <p:nvSpPr>
            <p:cNvPr id="16" name="右箭头 15"/>
            <p:cNvSpPr/>
            <p:nvPr/>
          </p:nvSpPr>
          <p:spPr>
            <a:xfrm rot="19140000">
              <a:off x="15050" y="3958"/>
              <a:ext cx="794" cy="5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grpSp>
          <p:nvGrpSpPr>
            <p:cNvPr id="26" name="组合 25"/>
            <p:cNvGrpSpPr/>
            <p:nvPr/>
          </p:nvGrpSpPr>
          <p:grpSpPr>
            <a:xfrm>
              <a:off x="2800" y="3466"/>
              <a:ext cx="12358" cy="2920"/>
              <a:chOff x="3104" y="3466"/>
              <a:chExt cx="12358" cy="2920"/>
            </a:xfrm>
          </p:grpSpPr>
          <p:sp>
            <p:nvSpPr>
              <p:cNvPr id="10" name="文本框 9"/>
              <p:cNvSpPr txBox="1"/>
              <p:nvPr/>
            </p:nvSpPr>
            <p:spPr>
              <a:xfrm>
                <a:off x="7760" y="3928"/>
                <a:ext cx="4448" cy="628"/>
              </a:xfrm>
              <a:prstGeom prst="rect">
                <a:avLst/>
              </a:prstGeom>
              <a:noFill/>
            </p:spPr>
            <p:txBody>
              <a:bodyPr wrap="square" rtlCol="0">
                <a:spAutoFit/>
              </a:bodyPr>
              <a:p>
                <a:r>
                  <a:rPr lang="zh-CN" altLang="en-US" sz="2000" b="1">
                    <a:latin typeface="Arial" panose="020B0604020202020204" pitchFamily="34" charset="0"/>
                    <a:cs typeface="Arial" panose="020B0604020202020204" pitchFamily="34" charset="0"/>
                  </a:rPr>
                  <a:t>感染率 </a:t>
                </a:r>
                <a:r>
                  <a:rPr lang="zh-CN" altLang="en-US" sz="2000" b="1">
                    <a:latin typeface="Arial" panose="020B0604020202020204" pitchFamily="34" charset="0"/>
                    <a:cs typeface="Arial" panose="020B0604020202020204" pitchFamily="34" charset="0"/>
                    <a:sym typeface="+mn-ea"/>
                  </a:rPr>
                  <a:t>β</a:t>
                </a:r>
                <a:r>
                  <a:rPr lang="zh-CN" altLang="en-US" sz="2000" b="1">
                    <a:latin typeface="Arial" panose="020B0604020202020204" pitchFamily="34" charset="0"/>
                    <a:cs typeface="Arial" panose="020B0604020202020204" pitchFamily="34" charset="0"/>
                  </a:rPr>
                  <a:t> = </a:t>
                </a:r>
                <a:r>
                  <a:rPr lang="en-US" altLang="zh-CN" sz="2000" b="1">
                    <a:latin typeface="Arial" panose="020B0604020202020204" pitchFamily="34" charset="0"/>
                    <a:cs typeface="Arial" panose="020B0604020202020204" pitchFamily="34" charset="0"/>
                  </a:rPr>
                  <a:t>γ</a:t>
                </a:r>
                <a:r>
                  <a:rPr lang="zh-CN" altLang="en-US" sz="2000" b="1" baseline="-25000">
                    <a:latin typeface="Arial" panose="020B0604020202020204" pitchFamily="34" charset="0"/>
                    <a:cs typeface="Arial" panose="020B0604020202020204" pitchFamily="34" charset="0"/>
                    <a:sym typeface="+mn-ea"/>
                  </a:rPr>
                  <a:t>β</a:t>
                </a:r>
                <a:r>
                  <a:rPr lang="zh-CN" altLang="en-US" sz="2000" b="1">
                    <a:latin typeface="Arial" panose="020B0604020202020204" pitchFamily="34" charset="0"/>
                    <a:cs typeface="Arial" panose="020B0604020202020204" pitchFamily="34" charset="0"/>
                  </a:rPr>
                  <a:t>·</a:t>
                </a:r>
                <a:r>
                  <a:rPr lang="en-US" altLang="zh-CN" sz="2000" b="1">
                    <a:sym typeface="+mn-ea"/>
                  </a:rPr>
                  <a:t>CS</a:t>
                </a:r>
                <a:r>
                  <a:rPr lang="en-US" altLang="zh-CN" sz="2000" b="1">
                    <a:latin typeface="Arial" panose="020B0604020202020204" pitchFamily="34" charset="0"/>
                    <a:cs typeface="Arial" panose="020B0604020202020204" pitchFamily="34" charset="0"/>
                  </a:rPr>
                  <a:t>+</a:t>
                </a:r>
                <a:r>
                  <a:rPr lang="zh-CN" altLang="en-US" sz="2000" b="1">
                    <a:latin typeface="Arial" panose="020B0604020202020204" pitchFamily="34" charset="0"/>
                    <a:cs typeface="Arial" panose="020B0604020202020204" pitchFamily="34" charset="0"/>
                    <a:sym typeface="+mn-ea"/>
                  </a:rPr>
                  <a:t>β</a:t>
                </a:r>
                <a:r>
                  <a:rPr lang="en-US" altLang="zh-CN" sz="2000" b="1" baseline="-25000">
                    <a:latin typeface="Arial" panose="020B0604020202020204" pitchFamily="34" charset="0"/>
                    <a:cs typeface="Arial" panose="020B0604020202020204" pitchFamily="34" charset="0"/>
                    <a:sym typeface="+mn-ea"/>
                  </a:rPr>
                  <a:t>0</a:t>
                </a:r>
                <a:r>
                  <a:rPr lang="zh-CN" altLang="en-US" sz="2000">
                    <a:latin typeface="Arial" panose="020B0604020202020204" pitchFamily="34" charset="0"/>
                    <a:cs typeface="Arial" panose="020B0604020202020204" pitchFamily="34" charset="0"/>
                    <a:sym typeface="+mn-ea"/>
                  </a:rPr>
                  <a:t>，</a:t>
                </a:r>
                <a:endParaRPr lang="zh-CN" altLang="en-US" sz="2000">
                  <a:latin typeface="Arial" panose="020B0604020202020204" pitchFamily="34" charset="0"/>
                  <a:cs typeface="Arial" panose="020B0604020202020204" pitchFamily="34" charset="0"/>
                  <a:sym typeface="+mn-ea"/>
                </a:endParaRPr>
              </a:p>
            </p:txBody>
          </p:sp>
          <p:sp>
            <p:nvSpPr>
              <p:cNvPr id="11" name="文本框 10"/>
              <p:cNvSpPr txBox="1"/>
              <p:nvPr/>
            </p:nvSpPr>
            <p:spPr>
              <a:xfrm>
                <a:off x="7760" y="5424"/>
                <a:ext cx="5638" cy="628"/>
              </a:xfrm>
              <a:prstGeom prst="rect">
                <a:avLst/>
              </a:prstGeom>
              <a:noFill/>
            </p:spPr>
            <p:txBody>
              <a:bodyPr wrap="square" rtlCol="0">
                <a:spAutoFit/>
              </a:bodyPr>
              <a:p>
                <a:r>
                  <a:rPr lang="zh-CN" altLang="en-US" sz="2000" b="1"/>
                  <a:t>初始人口密度</a:t>
                </a:r>
                <a:r>
                  <a:rPr lang="en-US" altLang="zh-CN" sz="2000" b="1"/>
                  <a:t> ρ∝CS</a:t>
                </a:r>
                <a:endParaRPr lang="en-US" altLang="zh-CN" sz="2000" b="1"/>
              </a:p>
            </p:txBody>
          </p:sp>
          <p:sp>
            <p:nvSpPr>
              <p:cNvPr id="13" name="左大括号 12"/>
              <p:cNvSpPr/>
              <p:nvPr/>
            </p:nvSpPr>
            <p:spPr>
              <a:xfrm>
                <a:off x="7555" y="4308"/>
                <a:ext cx="171" cy="1534"/>
              </a:xfrm>
              <a:prstGeom prst="leftBrace">
                <a:avLst>
                  <a:gd name="adj1" fmla="val 8333"/>
                  <a:gd name="adj2" fmla="val 4996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右箭头 16"/>
              <p:cNvSpPr/>
              <p:nvPr/>
            </p:nvSpPr>
            <p:spPr>
              <a:xfrm rot="19140000">
                <a:off x="12123" y="5444"/>
                <a:ext cx="794" cy="5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8" name="右箭头 17"/>
              <p:cNvSpPr/>
              <p:nvPr/>
            </p:nvSpPr>
            <p:spPr>
              <a:xfrm rot="19140000">
                <a:off x="3104" y="5876"/>
                <a:ext cx="794" cy="5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19" name="右箭头 18"/>
              <p:cNvSpPr/>
              <p:nvPr/>
            </p:nvSpPr>
            <p:spPr>
              <a:xfrm rot="19140000">
                <a:off x="6782" y="4740"/>
                <a:ext cx="794" cy="51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4" name="文本框 23"/>
              <p:cNvSpPr txBox="1"/>
              <p:nvPr/>
            </p:nvSpPr>
            <p:spPr>
              <a:xfrm>
                <a:off x="12165" y="3466"/>
                <a:ext cx="3297" cy="1452"/>
              </a:xfrm>
              <a:prstGeom prst="rect">
                <a:avLst/>
              </a:prstGeom>
              <a:noFill/>
            </p:spPr>
            <p:txBody>
              <a:bodyPr wrap="square" rtlCol="0">
                <a:spAutoFit/>
              </a:bodyPr>
              <a:p>
                <a:pPr algn="l">
                  <a:buClrTx/>
                  <a:buSzTx/>
                  <a:buNone/>
                </a:pPr>
                <a:r>
                  <a:rPr lang="zh-CN" altLang="en-US">
                    <a:latin typeface="Arial" panose="020B0604020202020204" pitchFamily="34" charset="0"/>
                    <a:cs typeface="Arial" panose="020B0604020202020204" pitchFamily="34" charset="0"/>
                  </a:rPr>
                  <a:t>(</a:t>
                </a:r>
                <a:r>
                  <a:rPr lang="en-US" altLang="zh-CN">
                    <a:sym typeface="+mn-ea"/>
                  </a:rPr>
                  <a:t>CS</a:t>
                </a:r>
                <a:r>
                  <a:rPr lang="zh-CN" altLang="en-US">
                    <a:latin typeface="Arial" panose="020B0604020202020204" pitchFamily="34" charset="0"/>
                    <a:cs typeface="Arial" panose="020B0604020202020204" pitchFamily="34" charset="0"/>
                  </a:rPr>
                  <a:t>∈N)     </a:t>
                </a:r>
                <a:endParaRPr lang="zh-CN" altLang="en-US">
                  <a:latin typeface="Arial" panose="020B0604020202020204" pitchFamily="34" charset="0"/>
                  <a:cs typeface="Arial" panose="020B0604020202020204" pitchFamily="34" charset="0"/>
                </a:endParaRPr>
              </a:p>
              <a:p>
                <a:pPr algn="l">
                  <a:buClrTx/>
                  <a:buSzTx/>
                  <a:buNone/>
                </a:pPr>
                <a:r>
                  <a:rPr lang="zh-CN" altLang="en-US">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γ</a:t>
                </a:r>
                <a:r>
                  <a:rPr lang="zh-CN" altLang="en-US" baseline="-25000">
                    <a:latin typeface="Arial" panose="020B0604020202020204" pitchFamily="34" charset="0"/>
                    <a:cs typeface="Arial" panose="020B0604020202020204" pitchFamily="34" charset="0"/>
                    <a:sym typeface="+mn-ea"/>
                  </a:rPr>
                  <a:t>β</a:t>
                </a:r>
                <a:r>
                  <a:rPr lang="zh-CN" altLang="en-US">
                    <a:latin typeface="Arial" panose="020B0604020202020204" pitchFamily="34" charset="0"/>
                    <a:cs typeface="Arial" panose="020B0604020202020204" pitchFamily="34" charset="0"/>
                    <a:sym typeface="+mn-ea"/>
                  </a:rPr>
                  <a:t>感染率增长因子)</a:t>
                </a:r>
                <a:endParaRPr lang="zh-CN" altLang="en-US">
                  <a:latin typeface="Arial" panose="020B0604020202020204" pitchFamily="34" charset="0"/>
                  <a:cs typeface="Arial" panose="020B0604020202020204" pitchFamily="34" charset="0"/>
                  <a:sym typeface="+mn-ea"/>
                </a:endParaRPr>
              </a:p>
              <a:p>
                <a:pPr algn="l">
                  <a:buClrTx/>
                  <a:buSzTx/>
                  <a:buNone/>
                </a:pPr>
                <a:r>
                  <a:rPr lang="zh-CN" altLang="en-US">
                    <a:latin typeface="Arial" panose="020B0604020202020204" pitchFamily="34" charset="0"/>
                    <a:cs typeface="Arial" panose="020B0604020202020204" pitchFamily="34" charset="0"/>
                    <a:sym typeface="+mn-ea"/>
                  </a:rPr>
                  <a:t>(</a:t>
                </a:r>
                <a:r>
                  <a:rPr lang="zh-CN" altLang="en-US">
                    <a:latin typeface="Arial" panose="020B0604020202020204" pitchFamily="34" charset="0"/>
                    <a:cs typeface="Arial" panose="020B0604020202020204" pitchFamily="34" charset="0"/>
                    <a:sym typeface="+mn-ea"/>
                  </a:rPr>
                  <a:t>β</a:t>
                </a:r>
                <a:r>
                  <a:rPr lang="en-US" altLang="zh-CN" baseline="-25000">
                    <a:latin typeface="Arial" panose="020B0604020202020204" pitchFamily="34" charset="0"/>
                    <a:cs typeface="Arial" panose="020B0604020202020204" pitchFamily="34" charset="0"/>
                    <a:sym typeface="+mn-ea"/>
                  </a:rPr>
                  <a:t>0</a:t>
                </a:r>
                <a:r>
                  <a:rPr lang="zh-CN" altLang="en-US">
                    <a:latin typeface="Arial" panose="020B0604020202020204" pitchFamily="34" charset="0"/>
                    <a:cs typeface="Arial" panose="020B0604020202020204" pitchFamily="34" charset="0"/>
                    <a:sym typeface="+mn-ea"/>
                  </a:rPr>
                  <a:t>基础</a:t>
                </a:r>
                <a:r>
                  <a:rPr lang="zh-CN" altLang="en-US">
                    <a:latin typeface="Arial" panose="020B0604020202020204" pitchFamily="34" charset="0"/>
                    <a:cs typeface="Arial" panose="020B0604020202020204" pitchFamily="34" charset="0"/>
                    <a:sym typeface="+mn-ea"/>
                  </a:rPr>
                  <a:t>感染率)</a:t>
                </a:r>
                <a:endParaRPr lang="zh-CN" altLang="en-US">
                  <a:latin typeface="Arial" panose="020B0604020202020204" pitchFamily="34" charset="0"/>
                  <a:cs typeface="Arial" panose="020B0604020202020204" pitchFamily="34" charset="0"/>
                  <a:sym typeface="+mn-ea"/>
                </a:endParaRPr>
              </a:p>
            </p:txBody>
          </p:sp>
        </p:grpSp>
      </p:grpSp>
      <p:grpSp>
        <p:nvGrpSpPr>
          <p:cNvPr id="28" name="组合 27"/>
          <p:cNvGrpSpPr/>
          <p:nvPr/>
        </p:nvGrpSpPr>
        <p:grpSpPr>
          <a:xfrm>
            <a:off x="2642235" y="4231640"/>
            <a:ext cx="8393430" cy="1496060"/>
            <a:chOff x="3088" y="6930"/>
            <a:chExt cx="13218" cy="2356"/>
          </a:xfrm>
        </p:grpSpPr>
        <p:sp>
          <p:nvSpPr>
            <p:cNvPr id="12" name="文本框 11"/>
            <p:cNvSpPr txBox="1"/>
            <p:nvPr/>
          </p:nvSpPr>
          <p:spPr>
            <a:xfrm>
              <a:off x="7997" y="8192"/>
              <a:ext cx="7964" cy="628"/>
            </a:xfrm>
            <a:prstGeom prst="rect">
              <a:avLst/>
            </a:prstGeom>
            <a:noFill/>
          </p:spPr>
          <p:txBody>
            <a:bodyPr wrap="square" rtlCol="0">
              <a:spAutoFit/>
            </a:bodyPr>
            <a:p>
              <a:r>
                <a:rPr lang="zh-CN" altLang="en-US" sz="2000" b="1"/>
                <a:t>恢复率</a:t>
              </a:r>
              <a:r>
                <a:rPr lang="en-US" altLang="zh-CN" sz="2000" b="1"/>
                <a:t> </a:t>
              </a:r>
              <a:r>
                <a:rPr lang="en-US" altLang="zh-CN" sz="2000" b="1">
                  <a:latin typeface="Arial" panose="020B0604020202020204" pitchFamily="34" charset="0"/>
                  <a:cs typeface="Arial" panose="020B0604020202020204" pitchFamily="34" charset="0"/>
                  <a:sym typeface="+mn-ea"/>
                </a:rPr>
                <a:t>μ</a:t>
              </a:r>
              <a:r>
                <a:rPr lang="en-US" altLang="zh-CN" sz="2000" b="1">
                  <a:latin typeface="Arial" panose="020B0604020202020204" pitchFamily="34" charset="0"/>
                  <a:cs typeface="Arial" panose="020B0604020202020204" pitchFamily="34" charset="0"/>
                </a:rPr>
                <a:t> = </a:t>
              </a:r>
              <a:r>
                <a:rPr lang="en-US" altLang="zh-CN" sz="2000" b="1">
                  <a:latin typeface="Arial" panose="020B0604020202020204" pitchFamily="34" charset="0"/>
                  <a:cs typeface="Arial" panose="020B0604020202020204" pitchFamily="34" charset="0"/>
                  <a:sym typeface="+mn-ea"/>
                </a:rPr>
                <a:t>γ</a:t>
              </a:r>
              <a:r>
                <a:rPr lang="en-US" altLang="zh-CN" sz="2000" b="1" baseline="-25000">
                  <a:latin typeface="Arial" panose="020B0604020202020204" pitchFamily="34" charset="0"/>
                  <a:cs typeface="Arial" panose="020B0604020202020204" pitchFamily="34" charset="0"/>
                  <a:sym typeface="+mn-ea"/>
                </a:rPr>
                <a:t>μ</a:t>
              </a:r>
              <a:r>
                <a:rPr lang="en-US" altLang="zh-CN" sz="2000" b="1">
                  <a:latin typeface="Arial" panose="020B0604020202020204" pitchFamily="34" charset="0"/>
                  <a:cs typeface="Arial" panose="020B0604020202020204" pitchFamily="34" charset="0"/>
                </a:rPr>
                <a:t>·</a:t>
              </a:r>
              <a:r>
                <a:rPr lang="en-US" altLang="zh-CN" sz="2000" b="1">
                  <a:sym typeface="+mn-ea"/>
                </a:rPr>
                <a:t>MR</a:t>
              </a:r>
              <a:r>
                <a:rPr lang="en-US" altLang="zh-CN" sz="2000" b="1">
                  <a:latin typeface="Arial" panose="020B0604020202020204" pitchFamily="34" charset="0"/>
                  <a:cs typeface="Arial" panose="020B0604020202020204" pitchFamily="34" charset="0"/>
                </a:rPr>
                <a:t>+</a:t>
              </a:r>
              <a:r>
                <a:rPr lang="en-US" altLang="zh-CN" sz="2000" b="1">
                  <a:latin typeface="Arial" panose="020B0604020202020204" pitchFamily="34" charset="0"/>
                  <a:cs typeface="Arial" panose="020B0604020202020204" pitchFamily="34" charset="0"/>
                  <a:sym typeface="+mn-ea"/>
                </a:rPr>
                <a:t>μ</a:t>
              </a:r>
              <a:r>
                <a:rPr lang="en-US" altLang="zh-CN" sz="2000" b="1" baseline="-25000">
                  <a:latin typeface="Arial" panose="020B0604020202020204" pitchFamily="34" charset="0"/>
                  <a:cs typeface="Arial" panose="020B0604020202020204" pitchFamily="34" charset="0"/>
                  <a:sym typeface="+mn-ea"/>
                </a:rPr>
                <a:t>0</a:t>
              </a:r>
              <a:r>
                <a:rPr lang="zh-CN" altLang="en-US" sz="2000">
                  <a:latin typeface="Arial" panose="020B0604020202020204" pitchFamily="34" charset="0"/>
                  <a:cs typeface="Arial" panose="020B0604020202020204" pitchFamily="34" charset="0"/>
                  <a:sym typeface="+mn-ea"/>
                </a:rPr>
                <a:t>，</a:t>
              </a:r>
              <a:endParaRPr lang="zh-CN" altLang="en-US" sz="2000">
                <a:latin typeface="Arial" panose="020B0604020202020204" pitchFamily="34" charset="0"/>
                <a:cs typeface="Arial" panose="020B0604020202020204" pitchFamily="34" charset="0"/>
                <a:sym typeface="+mn-ea"/>
              </a:endParaRPr>
            </a:p>
          </p:txBody>
        </p:sp>
        <p:cxnSp>
          <p:nvCxnSpPr>
            <p:cNvPr id="14" name="直接连接符 13"/>
            <p:cNvCxnSpPr/>
            <p:nvPr/>
          </p:nvCxnSpPr>
          <p:spPr>
            <a:xfrm flipV="1">
              <a:off x="7532" y="8555"/>
              <a:ext cx="530" cy="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右箭头 19"/>
            <p:cNvSpPr/>
            <p:nvPr/>
          </p:nvSpPr>
          <p:spPr>
            <a:xfrm rot="19140000">
              <a:off x="15494" y="8208"/>
              <a:ext cx="794" cy="51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1" name="右箭头 20"/>
            <p:cNvSpPr/>
            <p:nvPr/>
          </p:nvSpPr>
          <p:spPr>
            <a:xfrm rot="19140000">
              <a:off x="6789" y="8317"/>
              <a:ext cx="737" cy="51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2" name="右箭头 21"/>
            <p:cNvSpPr/>
            <p:nvPr/>
          </p:nvSpPr>
          <p:spPr>
            <a:xfrm rot="19140000">
              <a:off x="3088" y="6930"/>
              <a:ext cx="794" cy="510"/>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p>
          </p:txBody>
        </p:sp>
        <p:sp>
          <p:nvSpPr>
            <p:cNvPr id="25" name="文本框 24"/>
            <p:cNvSpPr txBox="1"/>
            <p:nvPr/>
          </p:nvSpPr>
          <p:spPr>
            <a:xfrm>
              <a:off x="12195" y="7834"/>
              <a:ext cx="4111" cy="1452"/>
            </a:xfrm>
            <a:prstGeom prst="rect">
              <a:avLst/>
            </a:prstGeom>
            <a:noFill/>
          </p:spPr>
          <p:txBody>
            <a:bodyPr wrap="square" rtlCol="0">
              <a:spAutoFit/>
            </a:bodyPr>
            <a:p>
              <a:r>
                <a:rPr lang="en-US" altLang="zh-CN">
                  <a:latin typeface="Arial" panose="020B0604020202020204" pitchFamily="34" charset="0"/>
                  <a:cs typeface="Arial" panose="020B0604020202020204" pitchFamily="34" charset="0"/>
                  <a:sym typeface="+mn-ea"/>
                </a:rPr>
                <a:t>(MR∈N)</a:t>
              </a:r>
              <a:endParaRPr lang="en-US" altLang="zh-CN">
                <a:latin typeface="Arial" panose="020B0604020202020204" pitchFamily="34" charset="0"/>
                <a:cs typeface="Arial" panose="020B0604020202020204" pitchFamily="34" charset="0"/>
                <a:sym typeface="+mn-ea"/>
              </a:endParaRPr>
            </a:p>
            <a:p>
              <a:r>
                <a:rPr lang="en-US" altLang="zh-CN">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γ</a:t>
              </a:r>
              <a:r>
                <a:rPr lang="en-US" altLang="zh-CN" baseline="-25000">
                  <a:latin typeface="Arial" panose="020B0604020202020204" pitchFamily="34" charset="0"/>
                  <a:cs typeface="Arial" panose="020B0604020202020204" pitchFamily="34" charset="0"/>
                  <a:sym typeface="+mn-ea"/>
                </a:rPr>
                <a:t>μ</a:t>
              </a:r>
              <a:r>
                <a:rPr lang="zh-CN" altLang="en-US">
                  <a:latin typeface="Arial" panose="020B0604020202020204" pitchFamily="34" charset="0"/>
                  <a:cs typeface="Arial" panose="020B0604020202020204" pitchFamily="34" charset="0"/>
                  <a:sym typeface="+mn-ea"/>
                </a:rPr>
                <a:t>恢复率增长因子</a:t>
              </a:r>
              <a:r>
                <a:rPr lang="en-US" altLang="zh-CN">
                  <a:latin typeface="Arial" panose="020B0604020202020204" pitchFamily="34" charset="0"/>
                  <a:cs typeface="Arial" panose="020B0604020202020204" pitchFamily="34" charset="0"/>
                  <a:sym typeface="+mn-ea"/>
                </a:rPr>
                <a:t>)</a:t>
              </a:r>
              <a:endParaRPr lang="en-US" altLang="zh-CN">
                <a:latin typeface="Arial" panose="020B0604020202020204" pitchFamily="34" charset="0"/>
                <a:cs typeface="Arial" panose="020B0604020202020204" pitchFamily="34" charset="0"/>
                <a:sym typeface="+mn-ea"/>
              </a:endParaRPr>
            </a:p>
            <a:p>
              <a:r>
                <a:rPr lang="en-US" altLang="zh-CN">
                  <a:latin typeface="Arial" panose="020B0604020202020204" pitchFamily="34" charset="0"/>
                  <a:cs typeface="Arial" panose="020B0604020202020204" pitchFamily="34" charset="0"/>
                  <a:sym typeface="+mn-ea"/>
                </a:rPr>
                <a:t>(</a:t>
              </a:r>
              <a:r>
                <a:rPr lang="en-US" altLang="zh-CN">
                  <a:latin typeface="Arial" panose="020B0604020202020204" pitchFamily="34" charset="0"/>
                  <a:cs typeface="Arial" panose="020B0604020202020204" pitchFamily="34" charset="0"/>
                  <a:sym typeface="+mn-ea"/>
                </a:rPr>
                <a:t>μ</a:t>
              </a:r>
              <a:r>
                <a:rPr lang="en-US" altLang="zh-CN" baseline="-25000">
                  <a:latin typeface="Arial" panose="020B0604020202020204" pitchFamily="34" charset="0"/>
                  <a:cs typeface="Arial" panose="020B0604020202020204" pitchFamily="34" charset="0"/>
                  <a:sym typeface="+mn-ea"/>
                </a:rPr>
                <a:t>0</a:t>
              </a:r>
              <a:r>
                <a:rPr lang="zh-CN" altLang="en-US">
                  <a:latin typeface="Arial" panose="020B0604020202020204" pitchFamily="34" charset="0"/>
                  <a:cs typeface="Arial" panose="020B0604020202020204" pitchFamily="34" charset="0"/>
                  <a:sym typeface="+mn-ea"/>
                </a:rPr>
                <a:t>基础恢复率</a:t>
              </a:r>
              <a:r>
                <a:rPr lang="en-US" altLang="zh-CN">
                  <a:latin typeface="Arial" panose="020B0604020202020204" pitchFamily="34" charset="0"/>
                  <a:cs typeface="Arial" panose="020B0604020202020204" pitchFamily="34" charset="0"/>
                  <a:sym typeface="+mn-ea"/>
                </a:rPr>
                <a:t>)</a:t>
              </a:r>
              <a:endParaRPr lang="en-US" altLang="zh-CN">
                <a:latin typeface="Arial" panose="020B0604020202020204" pitchFamily="34" charset="0"/>
                <a:cs typeface="Arial" panose="020B0604020202020204" pitchFamily="34" charset="0"/>
                <a:sym typeface="+mn-ea"/>
              </a:endParaRPr>
            </a:p>
          </p:txBody>
        </p:sp>
      </p:grpSp>
      <p:sp>
        <p:nvSpPr>
          <p:cNvPr id="15" name="文本框 14"/>
          <p:cNvSpPr txBox="1"/>
          <p:nvPr/>
        </p:nvSpPr>
        <p:spPr>
          <a:xfrm>
            <a:off x="300990" y="293370"/>
            <a:ext cx="5299075" cy="521970"/>
          </a:xfrm>
          <a:prstGeom prst="rect">
            <a:avLst/>
          </a:prstGeom>
          <a:noFill/>
        </p:spPr>
        <p:txBody>
          <a:bodyPr wrap="square" rtlCol="0">
            <a:spAutoFit/>
          </a:bodyPr>
          <a:p>
            <a:r>
              <a:rPr lang="en-US" altLang="zh-CN" sz="2800" b="1">
                <a:solidFill>
                  <a:schemeClr val="tx2"/>
                </a:solidFill>
              </a:rPr>
              <a:t>2\</a:t>
            </a:r>
            <a:r>
              <a:rPr lang="zh-CN" altLang="en-US" sz="2800" b="1">
                <a:solidFill>
                  <a:schemeClr val="tx2"/>
                </a:solidFill>
              </a:rPr>
              <a:t>模型建立</a:t>
            </a:r>
            <a:r>
              <a:rPr lang="en-US" altLang="zh-CN" sz="2800" b="1">
                <a:solidFill>
                  <a:schemeClr val="tx2"/>
                </a:solidFill>
              </a:rPr>
              <a:t>·</a:t>
            </a:r>
            <a:r>
              <a:rPr lang="zh-CN" altLang="en-US" sz="2800" b="1">
                <a:solidFill>
                  <a:schemeClr val="tx2"/>
                </a:solidFill>
              </a:rPr>
              <a:t>地点影响力的定义</a:t>
            </a:r>
            <a:endParaRPr lang="zh-CN" altLang="en-US" sz="2800" b="1">
              <a:solidFill>
                <a:schemeClr val="tx2"/>
              </a:solidFill>
            </a:endParaRPr>
          </a:p>
        </p:txBody>
      </p:sp>
      <p:sp>
        <p:nvSpPr>
          <p:cNvPr id="38" name="文本框 37"/>
          <p:cNvSpPr txBox="1"/>
          <p:nvPr/>
        </p:nvSpPr>
        <p:spPr>
          <a:xfrm>
            <a:off x="1019175" y="5756275"/>
            <a:ext cx="4445000" cy="398780"/>
          </a:xfrm>
          <a:prstGeom prst="rect">
            <a:avLst/>
          </a:prstGeom>
          <a:noFill/>
        </p:spPr>
        <p:txBody>
          <a:bodyPr wrap="square" rtlCol="0">
            <a:spAutoFit/>
          </a:bodyPr>
          <a:p>
            <a:r>
              <a:rPr lang="zh-CN" altLang="en-US" sz="2000" b="1"/>
              <a:t>CI = k</a:t>
            </a:r>
            <a:r>
              <a:rPr lang="zh-CN" altLang="en-US" sz="2000" b="1" baseline="-25000"/>
              <a:t>1</a:t>
            </a:r>
            <a:r>
              <a:rPr lang="en-US" altLang="zh-CN" sz="2000" b="1"/>
              <a:t>·C</a:t>
            </a:r>
            <a:r>
              <a:rPr lang="zh-CN" altLang="en-US" sz="2000" b="1"/>
              <a:t>S + k</a:t>
            </a:r>
            <a:r>
              <a:rPr lang="zh-CN" altLang="en-US" sz="2000" b="1" baseline="-25000"/>
              <a:t>2</a:t>
            </a:r>
            <a:r>
              <a:rPr lang="en-US" altLang="zh-CN" sz="2000" b="1"/>
              <a:t>·M</a:t>
            </a:r>
            <a:r>
              <a:rPr lang="zh-CN" altLang="en-US" sz="2000" b="1"/>
              <a:t>R</a:t>
            </a:r>
            <a:r>
              <a:rPr lang="en-US" altLang="zh-CN" sz="2000" b="1"/>
              <a:t>  ,</a:t>
            </a:r>
            <a:r>
              <a:rPr lang="zh-CN" altLang="en-US" sz="2000" b="1"/>
              <a:t>（</a:t>
            </a:r>
            <a:r>
              <a:rPr lang="zh-CN" altLang="en-US" sz="2000" b="1">
                <a:sym typeface="+mn-ea"/>
              </a:rPr>
              <a:t>k</a:t>
            </a:r>
            <a:r>
              <a:rPr lang="zh-CN" altLang="en-US" sz="2000" b="1" baseline="-25000">
                <a:sym typeface="+mn-ea"/>
              </a:rPr>
              <a:t>1</a:t>
            </a:r>
            <a:r>
              <a:rPr lang="en-US" altLang="zh-CN" sz="2000" b="1">
                <a:sym typeface="+mn-ea"/>
              </a:rPr>
              <a:t>,</a:t>
            </a:r>
            <a:r>
              <a:rPr lang="zh-CN" altLang="en-US" sz="2000" b="1">
                <a:sym typeface="+mn-ea"/>
              </a:rPr>
              <a:t>k</a:t>
            </a:r>
            <a:r>
              <a:rPr lang="zh-CN" altLang="en-US" sz="2000" b="1" baseline="-25000">
                <a:sym typeface="+mn-ea"/>
              </a:rPr>
              <a:t>2</a:t>
            </a:r>
            <a:r>
              <a:rPr lang="zh-CN" altLang="en-US" sz="2000" b="1"/>
              <a:t>是常数）</a:t>
            </a:r>
            <a:endParaRPr lang="zh-CN" altLang="en-US" sz="2000" b="1"/>
          </a:p>
        </p:txBody>
      </p:sp>
      <p:sp>
        <p:nvSpPr>
          <p:cNvPr id="44" name="矩形 43"/>
          <p:cNvSpPr/>
          <p:nvPr/>
        </p:nvSpPr>
        <p:spPr>
          <a:xfrm>
            <a:off x="300990" y="886460"/>
            <a:ext cx="11525885" cy="1045210"/>
          </a:xfrm>
          <a:prstGeom prst="rect">
            <a:avLst/>
          </a:prstGeom>
          <a:noFill/>
          <a:ln w="28575">
            <a:solidFill>
              <a:schemeClr val="tx2"/>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300990" y="2054860"/>
            <a:ext cx="11525885" cy="4505960"/>
          </a:xfrm>
          <a:prstGeom prst="rect">
            <a:avLst/>
          </a:prstGeom>
          <a:noFill/>
          <a:ln w="28575">
            <a:solidFill>
              <a:schemeClr val="tx2"/>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tretch>
            <a:fillRect/>
          </a:stretch>
        </p:blipFill>
        <p:spPr>
          <a:xfrm>
            <a:off x="1014095" y="1054735"/>
            <a:ext cx="5076825" cy="4844415"/>
          </a:xfrm>
          <a:prstGeom prst="rect">
            <a:avLst/>
          </a:prstGeom>
        </p:spPr>
      </p:pic>
      <p:grpSp>
        <p:nvGrpSpPr>
          <p:cNvPr id="32" name="组合 31"/>
          <p:cNvGrpSpPr/>
          <p:nvPr/>
        </p:nvGrpSpPr>
        <p:grpSpPr>
          <a:xfrm>
            <a:off x="1112520" y="1177925"/>
            <a:ext cx="4879340" cy="4596765"/>
            <a:chOff x="1050" y="2094"/>
            <a:chExt cx="8330" cy="7789"/>
          </a:xfrm>
        </p:grpSpPr>
        <p:pic>
          <p:nvPicPr>
            <p:cNvPr id="10" name="图片 9" descr="32303038313137363b32303131373337373bc8cb"/>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11" y="2613"/>
              <a:ext cx="1136" cy="1136"/>
            </a:xfrm>
            <a:prstGeom prst="rect">
              <a:avLst/>
            </a:prstGeom>
          </p:spPr>
        </p:pic>
        <p:pic>
          <p:nvPicPr>
            <p:cNvPr id="11" name="图片 10"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1050" y="2221"/>
              <a:ext cx="1136" cy="1136"/>
            </a:xfrm>
            <a:prstGeom prst="rect">
              <a:avLst/>
            </a:prstGeom>
          </p:spPr>
        </p:pic>
        <p:pic>
          <p:nvPicPr>
            <p:cNvPr id="12" name="图片 11"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5605" y="2094"/>
              <a:ext cx="1136" cy="1136"/>
            </a:xfrm>
            <a:prstGeom prst="rect">
              <a:avLst/>
            </a:prstGeom>
          </p:spPr>
        </p:pic>
        <p:pic>
          <p:nvPicPr>
            <p:cNvPr id="13" name="图片 12"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3479" y="4587"/>
              <a:ext cx="1136" cy="1136"/>
            </a:xfrm>
            <a:prstGeom prst="rect">
              <a:avLst/>
            </a:prstGeom>
          </p:spPr>
        </p:pic>
        <p:pic>
          <p:nvPicPr>
            <p:cNvPr id="14" name="图片 13"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1178" y="4268"/>
              <a:ext cx="1136" cy="1136"/>
            </a:xfrm>
            <a:prstGeom prst="rect">
              <a:avLst/>
            </a:prstGeom>
          </p:spPr>
        </p:pic>
        <p:pic>
          <p:nvPicPr>
            <p:cNvPr id="15" name="图片 14"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3479" y="2334"/>
              <a:ext cx="1136" cy="1136"/>
            </a:xfrm>
            <a:prstGeom prst="rect">
              <a:avLst/>
            </a:prstGeom>
          </p:spPr>
        </p:pic>
        <p:pic>
          <p:nvPicPr>
            <p:cNvPr id="16" name="图片 15"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4283" y="2221"/>
              <a:ext cx="1136" cy="1136"/>
            </a:xfrm>
            <a:prstGeom prst="rect">
              <a:avLst/>
            </a:prstGeom>
          </p:spPr>
        </p:pic>
        <p:pic>
          <p:nvPicPr>
            <p:cNvPr id="17" name="图片 16"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5605" y="6154"/>
              <a:ext cx="1136" cy="1136"/>
            </a:xfrm>
            <a:prstGeom prst="rect">
              <a:avLst/>
            </a:prstGeom>
          </p:spPr>
        </p:pic>
        <p:pic>
          <p:nvPicPr>
            <p:cNvPr id="18" name="图片 17"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4144" y="6667"/>
              <a:ext cx="1136" cy="1136"/>
            </a:xfrm>
            <a:prstGeom prst="rect">
              <a:avLst/>
            </a:prstGeom>
          </p:spPr>
        </p:pic>
        <p:pic>
          <p:nvPicPr>
            <p:cNvPr id="19" name="图片 18"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1482" y="8379"/>
              <a:ext cx="1136" cy="1136"/>
            </a:xfrm>
            <a:prstGeom prst="rect">
              <a:avLst/>
            </a:prstGeom>
          </p:spPr>
        </p:pic>
        <p:pic>
          <p:nvPicPr>
            <p:cNvPr id="20" name="图片 19"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6437" y="4124"/>
              <a:ext cx="1136" cy="1136"/>
            </a:xfrm>
            <a:prstGeom prst="rect">
              <a:avLst/>
            </a:prstGeom>
          </p:spPr>
        </p:pic>
        <p:pic>
          <p:nvPicPr>
            <p:cNvPr id="21" name="图片 20"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7780" y="8379"/>
              <a:ext cx="1136" cy="1136"/>
            </a:xfrm>
            <a:prstGeom prst="rect">
              <a:avLst/>
            </a:prstGeom>
          </p:spPr>
        </p:pic>
        <p:pic>
          <p:nvPicPr>
            <p:cNvPr id="22" name="图片 21"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8052" y="2094"/>
              <a:ext cx="1136" cy="1136"/>
            </a:xfrm>
            <a:prstGeom prst="rect">
              <a:avLst/>
            </a:prstGeom>
          </p:spPr>
        </p:pic>
        <p:pic>
          <p:nvPicPr>
            <p:cNvPr id="23" name="图片 22"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1825" y="6154"/>
              <a:ext cx="1136" cy="1136"/>
            </a:xfrm>
            <a:prstGeom prst="rect">
              <a:avLst/>
            </a:prstGeom>
          </p:spPr>
        </p:pic>
        <p:pic>
          <p:nvPicPr>
            <p:cNvPr id="24" name="图片 23"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3147" y="8122"/>
              <a:ext cx="1136" cy="1136"/>
            </a:xfrm>
            <a:prstGeom prst="rect">
              <a:avLst/>
            </a:prstGeom>
          </p:spPr>
        </p:pic>
        <p:pic>
          <p:nvPicPr>
            <p:cNvPr id="26" name="图片 25"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5137" y="8747"/>
              <a:ext cx="1136" cy="1136"/>
            </a:xfrm>
            <a:prstGeom prst="rect">
              <a:avLst/>
            </a:prstGeom>
          </p:spPr>
        </p:pic>
        <p:pic>
          <p:nvPicPr>
            <p:cNvPr id="27" name="图片 26"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7284" y="6026"/>
              <a:ext cx="1136" cy="1136"/>
            </a:xfrm>
            <a:prstGeom prst="rect">
              <a:avLst/>
            </a:prstGeom>
          </p:spPr>
        </p:pic>
        <p:pic>
          <p:nvPicPr>
            <p:cNvPr id="28" name="图片 27"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8244" y="4587"/>
              <a:ext cx="1136" cy="1136"/>
            </a:xfrm>
            <a:prstGeom prst="rect">
              <a:avLst/>
            </a:prstGeom>
          </p:spPr>
        </p:pic>
        <p:pic>
          <p:nvPicPr>
            <p:cNvPr id="29" name="图片 28"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3147" y="6355"/>
              <a:ext cx="1136" cy="1136"/>
            </a:xfrm>
            <a:prstGeom prst="rect">
              <a:avLst/>
            </a:prstGeom>
          </p:spPr>
        </p:pic>
        <p:pic>
          <p:nvPicPr>
            <p:cNvPr id="30" name="图片 29"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5952" y="8184"/>
              <a:ext cx="1136" cy="1136"/>
            </a:xfrm>
            <a:prstGeom prst="rect">
              <a:avLst/>
            </a:prstGeom>
          </p:spPr>
        </p:pic>
        <p:pic>
          <p:nvPicPr>
            <p:cNvPr id="31" name="图片 30" descr="32303038313137363b32303131373337373bc8cb"/>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6459" y="8747"/>
              <a:ext cx="1136" cy="1136"/>
            </a:xfrm>
            <a:prstGeom prst="rect">
              <a:avLst/>
            </a:prstGeom>
          </p:spPr>
        </p:pic>
      </p:grpSp>
      <p:sp>
        <p:nvSpPr>
          <p:cNvPr id="6" name="文本框 5"/>
          <p:cNvSpPr txBox="1"/>
          <p:nvPr/>
        </p:nvSpPr>
        <p:spPr>
          <a:xfrm>
            <a:off x="291465" y="299720"/>
            <a:ext cx="6595745" cy="521970"/>
          </a:xfrm>
          <a:prstGeom prst="rect">
            <a:avLst/>
          </a:prstGeom>
          <a:noFill/>
        </p:spPr>
        <p:txBody>
          <a:bodyPr wrap="square" rtlCol="0">
            <a:spAutoFit/>
          </a:bodyPr>
          <a:p>
            <a:r>
              <a:rPr lang="en-US" altLang="zh-CN" sz="2800" b="1">
                <a:solidFill>
                  <a:schemeClr val="tx2"/>
                </a:solidFill>
              </a:rPr>
              <a:t>2\</a:t>
            </a:r>
            <a:r>
              <a:rPr lang="zh-CN" altLang="en-US" sz="2800" b="1">
                <a:solidFill>
                  <a:schemeClr val="tx2"/>
                </a:solidFill>
              </a:rPr>
              <a:t>模型建立</a:t>
            </a:r>
            <a:r>
              <a:rPr lang="en-US" altLang="zh-CN" sz="2800" b="1">
                <a:solidFill>
                  <a:schemeClr val="tx2"/>
                </a:solidFill>
              </a:rPr>
              <a:t>·</a:t>
            </a:r>
            <a:r>
              <a:rPr lang="zh-CN" altLang="en-US" sz="2800" b="1">
                <a:solidFill>
                  <a:schemeClr val="tx2"/>
                </a:solidFill>
              </a:rPr>
              <a:t>建立二维网络</a:t>
            </a:r>
            <a:endParaRPr lang="zh-CN" altLang="en-US" sz="2800" b="1">
              <a:solidFill>
                <a:schemeClr val="tx2"/>
              </a:solidFill>
            </a:endParaRPr>
          </a:p>
        </p:txBody>
      </p:sp>
      <p:grpSp>
        <p:nvGrpSpPr>
          <p:cNvPr id="34" name="组合 33"/>
          <p:cNvGrpSpPr/>
          <p:nvPr/>
        </p:nvGrpSpPr>
        <p:grpSpPr>
          <a:xfrm>
            <a:off x="6487160" y="1273810"/>
            <a:ext cx="5247005" cy="1943735"/>
            <a:chOff x="10051" y="1961"/>
            <a:chExt cx="8858" cy="3248"/>
          </a:xfrm>
        </p:grpSpPr>
        <p:sp>
          <p:nvSpPr>
            <p:cNvPr id="33" name="圆角矩形标注 32"/>
            <p:cNvSpPr/>
            <p:nvPr/>
          </p:nvSpPr>
          <p:spPr>
            <a:xfrm>
              <a:off x="10051" y="1961"/>
              <a:ext cx="8858" cy="3248"/>
            </a:xfrm>
            <a:prstGeom prst="wedgeRoundRectCallout">
              <a:avLst>
                <a:gd name="adj1" fmla="val -67378"/>
                <a:gd name="adj2" fmla="val -38173"/>
                <a:gd name="adj3" fmla="val 16667"/>
              </a:avLst>
            </a:prstGeom>
            <a:solidFill>
              <a:srgbClr val="F7F7F7"/>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7"/>
            <a:srcRect l="753" b="3197"/>
            <a:stretch>
              <a:fillRect/>
            </a:stretch>
          </p:blipFill>
          <p:spPr>
            <a:xfrm>
              <a:off x="10260" y="2374"/>
              <a:ext cx="8440" cy="2422"/>
            </a:xfrm>
            <a:prstGeom prst="rect">
              <a:avLst/>
            </a:prstGeom>
          </p:spPr>
        </p:pic>
      </p:grpSp>
      <p:grpSp>
        <p:nvGrpSpPr>
          <p:cNvPr id="9" name="组合 8"/>
          <p:cNvGrpSpPr/>
          <p:nvPr/>
        </p:nvGrpSpPr>
        <p:grpSpPr>
          <a:xfrm>
            <a:off x="4831715" y="3836670"/>
            <a:ext cx="6902450" cy="2030437"/>
            <a:chOff x="7444" y="6267"/>
            <a:chExt cx="11564" cy="3404"/>
          </a:xfrm>
        </p:grpSpPr>
        <p:sp>
          <p:nvSpPr>
            <p:cNvPr id="5" name="矩形 4"/>
            <p:cNvSpPr/>
            <p:nvPr/>
          </p:nvSpPr>
          <p:spPr>
            <a:xfrm>
              <a:off x="7444" y="7697"/>
              <a:ext cx="2083" cy="1974"/>
            </a:xfrm>
            <a:prstGeom prst="rect">
              <a:avLst/>
            </a:prstGeom>
            <a:noFill/>
            <a:ln w="76200">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标注 7"/>
            <p:cNvSpPr/>
            <p:nvPr/>
          </p:nvSpPr>
          <p:spPr>
            <a:xfrm>
              <a:off x="10150" y="6267"/>
              <a:ext cx="8858" cy="3248"/>
            </a:xfrm>
            <a:prstGeom prst="wedgeRoundRectCallout">
              <a:avLst>
                <a:gd name="adj1" fmla="val -56961"/>
                <a:gd name="adj2" fmla="val 45116"/>
                <a:gd name="adj3" fmla="val 16667"/>
              </a:avLst>
            </a:prstGeom>
            <a:solidFill>
              <a:srgbClr val="F7F7F7"/>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8"/>
            <a:stretch>
              <a:fillRect/>
            </a:stretch>
          </p:blipFill>
          <p:spPr>
            <a:xfrm>
              <a:off x="10327" y="6539"/>
              <a:ext cx="8504" cy="2734"/>
            </a:xfrm>
            <a:prstGeom prst="rect">
              <a:avLst/>
            </a:prstGeom>
          </p:spPr>
        </p:pic>
      </p:grpSp>
      <p:grpSp>
        <p:nvGrpSpPr>
          <p:cNvPr id="36" name="组合 35"/>
          <p:cNvGrpSpPr/>
          <p:nvPr/>
        </p:nvGrpSpPr>
        <p:grpSpPr>
          <a:xfrm>
            <a:off x="267335" y="1075690"/>
            <a:ext cx="713740" cy="4823460"/>
            <a:chOff x="61" y="1919"/>
            <a:chExt cx="1124" cy="7596"/>
          </a:xfrm>
        </p:grpSpPr>
        <p:sp>
          <p:nvSpPr>
            <p:cNvPr id="25" name="左大括号 24"/>
            <p:cNvSpPr/>
            <p:nvPr/>
          </p:nvSpPr>
          <p:spPr>
            <a:xfrm>
              <a:off x="646" y="1919"/>
              <a:ext cx="539" cy="7596"/>
            </a:xfrm>
            <a:prstGeom prst="leftBrace">
              <a:avLst>
                <a:gd name="adj1" fmla="val 88808"/>
                <a:gd name="adj2" fmla="val 4984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5" name="文本框 34"/>
            <p:cNvSpPr txBox="1"/>
            <p:nvPr/>
          </p:nvSpPr>
          <p:spPr>
            <a:xfrm>
              <a:off x="61" y="5429"/>
              <a:ext cx="605" cy="580"/>
            </a:xfrm>
            <a:prstGeom prst="rect">
              <a:avLst/>
            </a:prstGeom>
            <a:noFill/>
          </p:spPr>
          <p:txBody>
            <a:bodyPr wrap="square" rtlCol="0">
              <a:spAutoFit/>
            </a:bodyPr>
            <a:p>
              <a:r>
                <a:rPr lang="en-US" altLang="zh-CN" b="1"/>
                <a:t>L</a:t>
              </a:r>
              <a:endParaRPr lang="en-US" altLang="zh-CN" b="1"/>
            </a:p>
          </p:txBody>
        </p:sp>
      </p:grpSp>
      <p:grpSp>
        <p:nvGrpSpPr>
          <p:cNvPr id="39" name="组合 38"/>
          <p:cNvGrpSpPr/>
          <p:nvPr/>
        </p:nvGrpSpPr>
        <p:grpSpPr>
          <a:xfrm>
            <a:off x="1056005" y="5937250"/>
            <a:ext cx="5019040" cy="723900"/>
            <a:chOff x="1303" y="9575"/>
            <a:chExt cx="7904" cy="1140"/>
          </a:xfrm>
        </p:grpSpPr>
        <p:sp>
          <p:nvSpPr>
            <p:cNvPr id="37" name="左大括号 36"/>
            <p:cNvSpPr/>
            <p:nvPr/>
          </p:nvSpPr>
          <p:spPr>
            <a:xfrm rot="16200000">
              <a:off x="4985" y="5892"/>
              <a:ext cx="539" cy="7904"/>
            </a:xfrm>
            <a:prstGeom prst="leftBrace">
              <a:avLst>
                <a:gd name="adj1" fmla="val 88808"/>
                <a:gd name="adj2" fmla="val 4984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8" name="文本框 37"/>
            <p:cNvSpPr txBox="1"/>
            <p:nvPr/>
          </p:nvSpPr>
          <p:spPr>
            <a:xfrm>
              <a:off x="4979" y="10135"/>
              <a:ext cx="605" cy="580"/>
            </a:xfrm>
            <a:prstGeom prst="rect">
              <a:avLst/>
            </a:prstGeom>
            <a:noFill/>
          </p:spPr>
          <p:txBody>
            <a:bodyPr wrap="square" rtlCol="0">
              <a:spAutoFit/>
            </a:bodyPr>
            <a:p>
              <a:r>
                <a:rPr lang="en-US" altLang="zh-CN" b="1"/>
                <a:t>L</a:t>
              </a:r>
              <a:endParaRPr lang="en-US" altLang="zh-CN" b="1"/>
            </a:p>
          </p:txBody>
        </p:sp>
      </p:grpSp>
    </p:spTree>
    <p:custDataLst>
      <p:tags r:id="rId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strips(upRigh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8" name="图片 7" descr="21"/>
          <p:cNvPicPr>
            <a:picLocks noChangeAspect="1"/>
          </p:cNvPicPr>
          <p:nvPr/>
        </p:nvPicPr>
        <p:blipFill>
          <a:blip r:embed="rId2"/>
          <a:stretch>
            <a:fillRect/>
          </a:stretch>
        </p:blipFill>
        <p:spPr>
          <a:xfrm>
            <a:off x="8338185" y="2565400"/>
            <a:ext cx="3587115" cy="2770505"/>
          </a:xfrm>
          <a:prstGeom prst="rect">
            <a:avLst/>
          </a:prstGeom>
          <a:ln w="12700">
            <a:noFill/>
          </a:ln>
        </p:spPr>
      </p:pic>
      <p:sp>
        <p:nvSpPr>
          <p:cNvPr id="6" name="文本框 5"/>
          <p:cNvSpPr txBox="1"/>
          <p:nvPr/>
        </p:nvSpPr>
        <p:spPr>
          <a:xfrm>
            <a:off x="279400" y="313690"/>
            <a:ext cx="5627370" cy="521970"/>
          </a:xfrm>
          <a:prstGeom prst="rect">
            <a:avLst/>
          </a:prstGeom>
          <a:noFill/>
        </p:spPr>
        <p:txBody>
          <a:bodyPr wrap="square" rtlCol="0">
            <a:spAutoFit/>
          </a:bodyPr>
          <a:p>
            <a:r>
              <a:rPr lang="en-US" altLang="zh-CN" sz="2800" b="1">
                <a:solidFill>
                  <a:schemeClr val="tx2"/>
                </a:solidFill>
              </a:rPr>
              <a:t>2\</a:t>
            </a:r>
            <a:r>
              <a:rPr lang="zh-CN" altLang="en-US" sz="2800" b="1">
                <a:solidFill>
                  <a:schemeClr val="tx2"/>
                </a:solidFill>
              </a:rPr>
              <a:t>模型建立</a:t>
            </a:r>
            <a:r>
              <a:rPr lang="en-US" altLang="zh-CN" sz="2800" b="1">
                <a:solidFill>
                  <a:schemeClr val="tx2"/>
                </a:solidFill>
              </a:rPr>
              <a:t>·</a:t>
            </a:r>
            <a:r>
              <a:rPr lang="zh-CN" sz="2800" b="1">
                <a:solidFill>
                  <a:schemeClr val="tx2"/>
                </a:solidFill>
              </a:rPr>
              <a:t>个体空间移动</a:t>
            </a:r>
            <a:endParaRPr lang="zh-CN" altLang="en-US" sz="2800" b="1">
              <a:solidFill>
                <a:schemeClr val="tx2"/>
              </a:solidFill>
            </a:endParaRPr>
          </a:p>
        </p:txBody>
      </p:sp>
      <p:sp>
        <p:nvSpPr>
          <p:cNvPr id="2" name="文本框 1"/>
          <p:cNvSpPr txBox="1"/>
          <p:nvPr/>
        </p:nvSpPr>
        <p:spPr>
          <a:xfrm>
            <a:off x="371475" y="1087755"/>
            <a:ext cx="11104880" cy="460375"/>
          </a:xfrm>
          <a:prstGeom prst="rect">
            <a:avLst/>
          </a:prstGeom>
          <a:noFill/>
        </p:spPr>
        <p:txBody>
          <a:bodyPr wrap="square" rtlCol="0">
            <a:spAutoFit/>
          </a:bodyPr>
          <a:p>
            <a:r>
              <a:rPr lang="zh-CN" altLang="en-US" sz="2400" b="1">
                <a:solidFill>
                  <a:schemeClr val="tx2"/>
                </a:solidFill>
              </a:rPr>
              <a:t>强化学习：</a:t>
            </a:r>
            <a:r>
              <a:rPr lang="zh-CN" altLang="en-US" sz="2000">
                <a:solidFill>
                  <a:schemeClr val="tx1"/>
                </a:solidFill>
                <a:sym typeface="+mn-ea"/>
              </a:rPr>
              <a:t>根据环境的反馈，</a:t>
            </a:r>
            <a:r>
              <a:rPr lang="zh-CN" altLang="en-US" sz="2000">
                <a:solidFill>
                  <a:schemeClr val="tx1"/>
                </a:solidFill>
              </a:rPr>
              <a:t>通过积极奖励（强化信号）来强化行为，以获得最佳行为或行动。</a:t>
            </a:r>
            <a:endParaRPr lang="zh-CN" altLang="en-US" sz="2000">
              <a:solidFill>
                <a:schemeClr val="tx1"/>
              </a:solidFill>
            </a:endParaRPr>
          </a:p>
        </p:txBody>
      </p:sp>
      <mc:AlternateContent xmlns:mc="http://schemas.openxmlformats.org/markup-compatibility/2006">
        <mc:Choice xmlns:a14="http://schemas.microsoft.com/office/drawing/2010/main" Requires="a14">
          <p:sp>
            <p:nvSpPr>
              <p:cNvPr id="3" name="文本框 2"/>
              <p:cNvSpPr txBox="1"/>
              <p:nvPr/>
            </p:nvSpPr>
            <p:spPr>
              <a:xfrm>
                <a:off x="381635" y="1800225"/>
                <a:ext cx="11094720" cy="4680585"/>
              </a:xfrm>
              <a:prstGeom prst="rect">
                <a:avLst/>
              </a:prstGeom>
              <a:noFill/>
            </p:spPr>
            <p:txBody>
              <a:bodyPr wrap="square" rtlCol="0">
                <a:spAutoFit/>
              </a:bodyPr>
              <a:p>
                <a:pPr>
                  <a:lnSpc>
                    <a:spcPct val="120000"/>
                  </a:lnSpc>
                </a:pPr>
                <a:r>
                  <a:rPr lang="zh-CN" altLang="en-US" sz="2000" b="1"/>
                  <a:t>Q - learning 算法核心</a:t>
                </a:r>
                <a:r>
                  <a:rPr lang="zh-CN" altLang="en-US" sz="2000"/>
                  <a:t>：</a:t>
                </a:r>
                <a:endParaRPr lang="zh-CN" altLang="en-US" sz="2000"/>
              </a:p>
              <a:p>
                <a:pPr>
                  <a:lnSpc>
                    <a:spcPct val="120000"/>
                  </a:lnSpc>
                </a:pPr>
                <a:r>
                  <a:rPr lang="zh-CN" altLang="en-US" sz="2000">
                    <a:solidFill>
                      <a:schemeClr val="bg1">
                        <a:lumMod val="85000"/>
                      </a:schemeClr>
                    </a:solidFill>
                  </a:rPr>
                  <a:t>Step1  给定</a:t>
                </a:r>
                <a14:m>
                  <m:oMath xmlns:m="http://schemas.openxmlformats.org/officeDocument/2006/math">
                    <m:r>
                      <a:rPr lang="zh-CN" altLang="en-US" sz="2000">
                        <a:solidFill>
                          <a:schemeClr val="bg1">
                            <a:lumMod val="85000"/>
                          </a:schemeClr>
                        </a:solidFill>
                        <a:latin typeface="Cambria Math" panose="02040503050406030204" charset="0"/>
                      </a:rPr>
                      <m:t>可视奖励递减值</m:t>
                    </m:r>
                    <m:r>
                      <a:rPr lang="zh-CN" altLang="en-US" sz="2000">
                        <a:solidFill>
                          <a:schemeClr val="bg1">
                            <a:lumMod val="85000"/>
                          </a:schemeClr>
                        </a:solidFill>
                        <a:latin typeface="Cambria Math" panose="02040503050406030204" charset="0"/>
                      </a:rPr>
                      <m:t>𝛾</m:t>
                    </m:r>
                  </m:oMath>
                </a14:m>
                <a:r>
                  <a:rPr lang="zh-CN" altLang="en-US" sz="2000">
                    <a:solidFill>
                      <a:schemeClr val="bg1">
                        <a:lumMod val="85000"/>
                      </a:schemeClr>
                    </a:solidFill>
                  </a:rPr>
                  <a:t> 、奖励矩阵R 、贪婪度</a:t>
                </a:r>
                <a:r>
                  <a:rPr lang="zh-CN" altLang="en-US" sz="2000">
                    <a:solidFill>
                      <a:schemeClr val="bg1">
                        <a:lumMod val="85000"/>
                      </a:schemeClr>
                    </a:solidFill>
                    <a:latin typeface="微软雅黑" panose="020B0503020204020204" charset="-122"/>
                    <a:ea typeface="微软雅黑" panose="020B0503020204020204" charset="-122"/>
                    <a:cs typeface="Arial" panose="020B0604020202020204" pitchFamily="34" charset="0"/>
                    <a:sym typeface="+mn-ea"/>
                  </a:rPr>
                  <a:t>λ</a:t>
                </a:r>
                <a:r>
                  <a:rPr lang="en-US" altLang="zh-CN" sz="2000">
                    <a:solidFill>
                      <a:schemeClr val="bg1">
                        <a:lumMod val="85000"/>
                      </a:schemeClr>
                    </a:solidFill>
                    <a:latin typeface="Arial" panose="020B0604020202020204" pitchFamily="34" charset="0"/>
                    <a:cs typeface="Arial" panose="020B0604020202020204" pitchFamily="34" charset="0"/>
                  </a:rPr>
                  <a:t> </a:t>
                </a:r>
                <a:r>
                  <a:rPr lang="zh-CN" altLang="en-US" sz="2000">
                    <a:solidFill>
                      <a:schemeClr val="bg1">
                        <a:lumMod val="85000"/>
                      </a:schemeClr>
                    </a:solidFill>
                  </a:rPr>
                  <a:t>和</a:t>
                </a:r>
                <a:r>
                  <a:rPr lang="en-US" altLang="zh-CN" sz="2000">
                    <a:solidFill>
                      <a:schemeClr val="bg1">
                        <a:lumMod val="85000"/>
                      </a:schemeClr>
                    </a:solidFill>
                  </a:rPr>
                  <a:t> </a:t>
                </a:r>
                <a:r>
                  <a:rPr lang="zh-CN" altLang="en-US" sz="2000">
                    <a:solidFill>
                      <a:schemeClr val="bg1">
                        <a:lumMod val="85000"/>
                      </a:schemeClr>
                    </a:solidFill>
                  </a:rPr>
                  <a:t>学习率</a:t>
                </a:r>
                <a14:m>
                  <m:oMath xmlns:m="http://schemas.openxmlformats.org/officeDocument/2006/math">
                    <m:r>
                      <a:rPr lang="zh-CN" altLang="en-US" sz="2000">
                        <a:solidFill>
                          <a:schemeClr val="bg1">
                            <a:lumMod val="85000"/>
                          </a:schemeClr>
                        </a:solidFill>
                        <a:latin typeface="Cambria Math" panose="02040503050406030204" charset="0"/>
                      </a:rPr>
                      <m:t>𝛼</m:t>
                    </m:r>
                  </m:oMath>
                </a14:m>
                <a:endParaRPr lang="zh-CN" altLang="en-US" sz="2000">
                  <a:solidFill>
                    <a:schemeClr val="bg1">
                      <a:lumMod val="85000"/>
                    </a:schemeClr>
                  </a:solidFill>
                </a:endParaRPr>
              </a:p>
              <a:p>
                <a:pPr>
                  <a:lnSpc>
                    <a:spcPct val="120000"/>
                  </a:lnSpc>
                </a:pPr>
                <a:r>
                  <a:rPr lang="zh-CN" altLang="en-US" sz="2000">
                    <a:solidFill>
                      <a:schemeClr val="bg1">
                        <a:lumMod val="85000"/>
                      </a:schemeClr>
                    </a:solidFill>
                  </a:rPr>
                  <a:t>Step2  初始化表Q，使值全为0</a:t>
                </a:r>
                <a:endParaRPr lang="zh-CN" altLang="en-US" sz="2000">
                  <a:solidFill>
                    <a:schemeClr val="bg1">
                      <a:lumMod val="85000"/>
                    </a:schemeClr>
                  </a:solidFill>
                </a:endParaRPr>
              </a:p>
              <a:p>
                <a:pPr>
                  <a:lnSpc>
                    <a:spcPct val="120000"/>
                  </a:lnSpc>
                </a:pPr>
                <a:r>
                  <a:rPr lang="zh-CN" altLang="en-US" sz="2000">
                    <a:solidFill>
                      <a:schemeClr val="bg1">
                        <a:lumMod val="85000"/>
                      </a:schemeClr>
                    </a:solidFill>
                  </a:rPr>
                  <a:t>Step3  For each episode:</a:t>
                </a:r>
                <a:endParaRPr lang="zh-CN" altLang="en-US" sz="2000">
                  <a:solidFill>
                    <a:schemeClr val="bg1">
                      <a:lumMod val="85000"/>
                    </a:schemeClr>
                  </a:solidFill>
                </a:endParaRPr>
              </a:p>
              <a:p>
                <a:pPr>
                  <a:lnSpc>
                    <a:spcPct val="120000"/>
                  </a:lnSpc>
                </a:pPr>
                <a:r>
                  <a:rPr lang="zh-CN" altLang="en-US" sz="2000">
                    <a:solidFill>
                      <a:schemeClr val="bg1">
                        <a:lumMod val="85000"/>
                      </a:schemeClr>
                    </a:solidFill>
                  </a:rPr>
                  <a:t>    3.1  随机选择一个初始状态s</a:t>
                </a:r>
                <a:endParaRPr lang="zh-CN" altLang="en-US" sz="2000">
                  <a:solidFill>
                    <a:schemeClr val="bg1">
                      <a:lumMod val="85000"/>
                    </a:schemeClr>
                  </a:solidFill>
                </a:endParaRPr>
              </a:p>
              <a:p>
                <a:pPr>
                  <a:lnSpc>
                    <a:spcPct val="120000"/>
                  </a:lnSpc>
                </a:pPr>
                <a:r>
                  <a:rPr lang="zh-CN" altLang="en-US" sz="2000">
                    <a:solidFill>
                      <a:schemeClr val="bg1">
                        <a:lumMod val="85000"/>
                      </a:schemeClr>
                    </a:solidFill>
                  </a:rPr>
                  <a:t>    3.2  若未达到目标状态，则执行以下几步</a:t>
                </a:r>
                <a:endParaRPr lang="zh-CN" altLang="en-US" sz="2000">
                  <a:solidFill>
                    <a:schemeClr val="bg1">
                      <a:lumMod val="85000"/>
                    </a:schemeClr>
                  </a:solidFill>
                </a:endParaRPr>
              </a:p>
              <a:p>
                <a:pPr>
                  <a:lnSpc>
                    <a:spcPct val="120000"/>
                  </a:lnSpc>
                </a:pPr>
                <a:r>
                  <a:rPr lang="zh-CN" altLang="en-US" sz="2000">
                    <a:solidFill>
                      <a:schemeClr val="bg1">
                        <a:lumMod val="85000"/>
                      </a:schemeClr>
                    </a:solidFill>
                  </a:rPr>
                  <a:t>         （1）</a:t>
                </a:r>
                <a:r>
                  <a:rPr lang="zh-CN" altLang="en-US" sz="2000">
                    <a:solidFill>
                      <a:schemeClr val="bg1">
                        <a:lumMod val="85000"/>
                      </a:schemeClr>
                    </a:solidFill>
                    <a:sym typeface="+mn-ea"/>
                  </a:rPr>
                  <a:t>在当前状态s的所有可能行为中选取一个行为 a（贪婪度</a:t>
                </a:r>
                <a:r>
                  <a:rPr lang="zh-CN" altLang="en-US" sz="2000">
                    <a:solidFill>
                      <a:schemeClr val="bg1">
                        <a:lumMod val="85000"/>
                      </a:schemeClr>
                    </a:solidFill>
                    <a:latin typeface="微软雅黑" panose="020B0503020204020204" charset="-122"/>
                    <a:ea typeface="微软雅黑" panose="020B0503020204020204" charset="-122"/>
                    <a:cs typeface="Arial" panose="020B0604020202020204" pitchFamily="34" charset="0"/>
                    <a:sym typeface="+mn-ea"/>
                  </a:rPr>
                  <a:t>λ</a:t>
                </a:r>
                <a:r>
                  <a:rPr lang="zh-CN" altLang="en-US" sz="2000">
                    <a:solidFill>
                      <a:schemeClr val="bg1">
                        <a:lumMod val="85000"/>
                      </a:schemeClr>
                    </a:solidFill>
                    <a:latin typeface="Arial" panose="020B0604020202020204" pitchFamily="34" charset="0"/>
                    <a:cs typeface="Arial" panose="020B0604020202020204" pitchFamily="34" charset="0"/>
                    <a:sym typeface="+mn-ea"/>
                  </a:rPr>
                  <a:t>）</a:t>
                </a:r>
                <a:endParaRPr lang="zh-CN" altLang="en-US" sz="2000">
                  <a:solidFill>
                    <a:schemeClr val="bg1">
                      <a:lumMod val="85000"/>
                    </a:schemeClr>
                  </a:solidFill>
                  <a:sym typeface="+mn-ea"/>
                </a:endParaRPr>
              </a:p>
              <a:p>
                <a:pPr>
                  <a:lnSpc>
                    <a:spcPct val="120000"/>
                  </a:lnSpc>
                </a:pPr>
                <a:r>
                  <a:rPr lang="en-US" altLang="zh-CN" sz="2000">
                    <a:solidFill>
                      <a:schemeClr val="bg1">
                        <a:lumMod val="85000"/>
                      </a:schemeClr>
                    </a:solidFill>
                    <a:sym typeface="+mn-ea"/>
                  </a:rPr>
                  <a:t>         </a:t>
                </a:r>
                <a:r>
                  <a:rPr lang="zh-CN" altLang="en-US" sz="2000">
                    <a:solidFill>
                      <a:schemeClr val="bg1">
                        <a:lumMod val="85000"/>
                      </a:schemeClr>
                    </a:solidFill>
                    <a:sym typeface="+mn-ea"/>
                  </a:rPr>
                  <a:t>（2）利用选定的行为 a ，得到下一个状态 </a:t>
                </a:r>
                <a14:m>
                  <m:oMath xmlns:m="http://schemas.openxmlformats.org/officeDocument/2006/math">
                    <m:r>
                      <m:rPr>
                        <m:sty m:val="p"/>
                      </m:rPr>
                      <a:rPr lang="en-US" altLang="zh-CN" sz="2000">
                        <a:solidFill>
                          <a:schemeClr val="bg1">
                            <a:lumMod val="85000"/>
                          </a:schemeClr>
                        </a:solidFill>
                        <a:latin typeface="Cambria Math" panose="02040503050406030204" charset="0"/>
                      </a:rPr>
                      <m:t>s</m:t>
                    </m:r>
                    <m:r>
                      <a:rPr lang="en-US" altLang="zh-CN" sz="2000">
                        <a:solidFill>
                          <a:schemeClr val="bg1">
                            <a:lumMod val="85000"/>
                          </a:schemeClr>
                        </a:solidFill>
                        <a:latin typeface="Cambria Math" panose="02040503050406030204" charset="0"/>
                      </a:rPr>
                      <m:t>’</m:t>
                    </m:r>
                  </m:oMath>
                </a14:m>
                <a:r>
                  <a:rPr lang="en-US" altLang="zh-CN" sz="2000">
                    <a:solidFill>
                      <a:schemeClr val="bg1">
                        <a:lumMod val="85000"/>
                      </a:schemeClr>
                    </a:solidFill>
                    <a:latin typeface="Cambria Math" panose="02040503050406030204" charset="0"/>
                    <a:sym typeface="+mn-ea"/>
                  </a:rPr>
                  <a:t> </a:t>
                </a:r>
                <a:endParaRPr lang="zh-CN" altLang="en-US" sz="2000">
                  <a:solidFill>
                    <a:schemeClr val="bg1">
                      <a:lumMod val="85000"/>
                    </a:schemeClr>
                  </a:solidFill>
                </a:endParaRPr>
              </a:p>
              <a:p>
                <a:pPr algn="l">
                  <a:lnSpc>
                    <a:spcPct val="120000"/>
                  </a:lnSpc>
                  <a:buClrTx/>
                  <a:buSzTx/>
                  <a:buNone/>
                </a:pPr>
                <a:r>
                  <a:rPr lang="zh-CN" altLang="en-US" sz="2000">
                    <a:solidFill>
                      <a:schemeClr val="bg1">
                        <a:lumMod val="85000"/>
                      </a:schemeClr>
                    </a:solidFill>
                    <a:sym typeface="+mn-ea"/>
                  </a:rPr>
                  <a:t>         （3）按照公式：</a:t>
                </a:r>
                <a14:m>
                  <m:oMath xmlns:m="http://schemas.openxmlformats.org/officeDocument/2006/math">
                    <m:r>
                      <a:rPr lang="zh-CN" altLang="en-US" sz="2000">
                        <a:solidFill>
                          <a:schemeClr val="bg1">
                            <a:lumMod val="85000"/>
                          </a:schemeClr>
                        </a:solidFill>
                        <a:latin typeface="Cambria Math" panose="02040503050406030204" charset="0"/>
                      </a:rPr>
                      <m:t>𝑄</m:t>
                    </m:r>
                    <m:r>
                      <a:rPr lang="en-US" altLang="zh-CN"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𝑠</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𝑎</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𝑅</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𝑠</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𝑎</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𝛾</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𝑚𝑎𝑥</m:t>
                    </m:r>
                    <m:r>
                      <a:rPr lang="en-US" altLang="zh-CN" sz="2000">
                        <a:solidFill>
                          <a:schemeClr val="bg1">
                            <a:lumMod val="85000"/>
                          </a:schemeClr>
                        </a:solidFill>
                        <a:latin typeface="Cambria Math" panose="02040503050406030204" charset="0"/>
                      </a:rPr>
                      <m:t>{</m:t>
                    </m:r>
                    <m:r>
                      <a:rPr lang="en-US" altLang="zh-CN" sz="2000">
                        <a:solidFill>
                          <a:schemeClr val="bg1">
                            <a:lumMod val="85000"/>
                          </a:schemeClr>
                        </a:solidFill>
                        <a:latin typeface="Cambria Math" panose="02040503050406030204" charset="0"/>
                      </a:rPr>
                      <m:t>𝑄</m:t>
                    </m:r>
                    <m:r>
                      <a:rPr lang="en-US" altLang="zh-CN" sz="2000">
                        <a:solidFill>
                          <a:schemeClr val="bg1">
                            <a:lumMod val="85000"/>
                          </a:schemeClr>
                        </a:solidFill>
                        <a:latin typeface="Cambria Math" panose="02040503050406030204" charset="0"/>
                      </a:rPr>
                      <m:t>(</m:t>
                    </m:r>
                    <m:r>
                      <m:rPr>
                        <m:sty m:val="p"/>
                      </m:rPr>
                      <a:rPr lang="en-US" altLang="zh-CN" sz="2000">
                        <a:solidFill>
                          <a:schemeClr val="bg1">
                            <a:lumMod val="85000"/>
                          </a:schemeClr>
                        </a:solidFill>
                        <a:latin typeface="Cambria Math" panose="02040503050406030204" charset="0"/>
                      </a:rPr>
                      <m:t>s</m:t>
                    </m:r>
                    <m:r>
                      <a:rPr lang="en-US" altLang="zh-CN" sz="2000">
                        <a:solidFill>
                          <a:schemeClr val="bg1">
                            <a:lumMod val="85000"/>
                          </a:schemeClr>
                        </a:solidFill>
                        <a:latin typeface="Cambria Math" panose="02040503050406030204" charset="0"/>
                      </a:rPr>
                      <m:t>’</m:t>
                    </m:r>
                    <m:r>
                      <a:rPr lang="en-US" altLang="zh-CN" sz="2000">
                        <a:solidFill>
                          <a:schemeClr val="bg1">
                            <a:lumMod val="85000"/>
                          </a:schemeClr>
                        </a:solidFill>
                        <a:latin typeface="Cambria Math" panose="02040503050406030204" charset="0"/>
                      </a:rPr>
                      <m:t>,</m:t>
                    </m:r>
                    <m:r>
                      <m:rPr>
                        <m:sty m:val="p"/>
                      </m:rPr>
                      <a:rPr lang="en-US" altLang="zh-CN" sz="2000">
                        <a:solidFill>
                          <a:schemeClr val="bg1">
                            <a:lumMod val="85000"/>
                          </a:schemeClr>
                        </a:solidFill>
                        <a:latin typeface="Cambria Math" panose="02040503050406030204" charset="0"/>
                      </a:rPr>
                      <m:t>a</m:t>
                    </m:r>
                    <m:r>
                      <a:rPr lang="en-US" altLang="zh-CN"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m:t>
                    </m:r>
                  </m:oMath>
                </a14:m>
                <a:r>
                  <a:rPr lang="zh-CN" altLang="en-US" sz="2000">
                    <a:solidFill>
                      <a:schemeClr val="bg1">
                        <a:lumMod val="85000"/>
                      </a:schemeClr>
                    </a:solidFill>
                    <a:sym typeface="+mn-ea"/>
                  </a:rPr>
                  <a:t> ,求出</a:t>
                </a:r>
                <a14:m>
                  <m:oMath xmlns:m="http://schemas.openxmlformats.org/officeDocument/2006/math">
                    <m:r>
                      <a:rPr lang="zh-CN" altLang="en-US" sz="2000">
                        <a:solidFill>
                          <a:schemeClr val="bg1">
                            <a:lumMod val="85000"/>
                          </a:schemeClr>
                        </a:solidFill>
                        <a:latin typeface="Cambria Math" panose="02040503050406030204" charset="0"/>
                      </a:rPr>
                      <m:t>𝑄</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𝑠</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𝑎</m:t>
                    </m:r>
                    <m:r>
                      <a:rPr lang="zh-CN" altLang="en-US" sz="2000">
                        <a:solidFill>
                          <a:schemeClr val="bg1">
                            <a:lumMod val="85000"/>
                          </a:schemeClr>
                        </a:solidFill>
                        <a:latin typeface="Cambria Math" panose="02040503050406030204" charset="0"/>
                      </a:rPr>
                      <m:t>)</m:t>
                    </m:r>
                  </m:oMath>
                </a14:m>
                <a:r>
                  <a:rPr lang="zh-CN" altLang="en-US" sz="2000">
                    <a:solidFill>
                      <a:schemeClr val="bg1">
                        <a:lumMod val="85000"/>
                      </a:schemeClr>
                    </a:solidFill>
                    <a:sym typeface="+mn-ea"/>
                  </a:rPr>
                  <a:t>  </a:t>
                </a:r>
                <a:endParaRPr lang="zh-CN" altLang="en-US" sz="2000">
                  <a:solidFill>
                    <a:schemeClr val="bg1">
                      <a:lumMod val="85000"/>
                    </a:schemeClr>
                  </a:solidFill>
                </a:endParaRPr>
              </a:p>
              <a:p>
                <a:pPr algn="l">
                  <a:lnSpc>
                    <a:spcPct val="120000"/>
                  </a:lnSpc>
                  <a:buClrTx/>
                  <a:buSzTx/>
                  <a:buNone/>
                </a:pPr>
                <a:r>
                  <a:rPr lang="zh-CN" altLang="en-US" sz="2000">
                    <a:solidFill>
                      <a:schemeClr val="bg1">
                        <a:lumMod val="85000"/>
                      </a:schemeClr>
                    </a:solidFill>
                    <a:sym typeface="+mn-ea"/>
                  </a:rPr>
                  <a:t>         （4）更新</a:t>
                </a:r>
                <a14:m>
                  <m:oMath xmlns:m="http://schemas.openxmlformats.org/officeDocument/2006/math">
                    <m:r>
                      <a:rPr lang="zh-CN" altLang="en-US" sz="2000">
                        <a:solidFill>
                          <a:schemeClr val="bg1">
                            <a:lumMod val="85000"/>
                          </a:schemeClr>
                        </a:solidFill>
                        <a:latin typeface="Cambria Math" panose="02040503050406030204" charset="0"/>
                      </a:rPr>
                      <m:t>𝑄</m:t>
                    </m:r>
                    <m:r>
                      <a:rPr lang="zh-CN" altLang="en-US" sz="2000">
                        <a:solidFill>
                          <a:schemeClr val="bg1">
                            <a:lumMod val="85000"/>
                          </a:schemeClr>
                        </a:solidFill>
                        <a:latin typeface="Cambria Math" panose="02040503050406030204" charset="0"/>
                      </a:rPr>
                      <m:t>表中的 </m:t>
                    </m:r>
                    <m:r>
                      <a:rPr lang="zh-CN" altLang="en-US" sz="2000">
                        <a:solidFill>
                          <a:schemeClr val="bg1">
                            <a:lumMod val="85000"/>
                          </a:schemeClr>
                        </a:solidFill>
                        <a:latin typeface="Cambria Math" panose="02040503050406030204" charset="0"/>
                      </a:rPr>
                      <m:t>𝑄</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𝑠</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𝑎</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𝑄</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𝑠</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𝑎</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𝛼</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𝑄</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𝑠</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𝑎</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𝑄</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𝑠</m:t>
                    </m:r>
                    <m:r>
                      <a:rPr lang="zh-CN" altLang="en-US" sz="2000">
                        <a:solidFill>
                          <a:schemeClr val="bg1">
                            <a:lumMod val="85000"/>
                          </a:schemeClr>
                        </a:solidFill>
                        <a:latin typeface="Cambria Math" panose="02040503050406030204" charset="0"/>
                      </a:rPr>
                      <m:t>,</m:t>
                    </m:r>
                    <m:r>
                      <a:rPr lang="zh-CN" altLang="en-US" sz="2000">
                        <a:solidFill>
                          <a:schemeClr val="bg1">
                            <a:lumMod val="85000"/>
                          </a:schemeClr>
                        </a:solidFill>
                        <a:latin typeface="Cambria Math" panose="02040503050406030204" charset="0"/>
                      </a:rPr>
                      <m:t>𝑎</m:t>
                    </m:r>
                    <m:r>
                      <a:rPr lang="zh-CN" altLang="en-US" sz="2000">
                        <a:solidFill>
                          <a:schemeClr val="bg1">
                            <a:lumMod val="85000"/>
                          </a:schemeClr>
                        </a:solidFill>
                        <a:latin typeface="Cambria Math" panose="02040503050406030204" charset="0"/>
                      </a:rPr>
                      <m:t>)]</m:t>
                    </m:r>
                  </m:oMath>
                </a14:m>
                <a:endParaRPr lang="zh-CN" altLang="en-US" sz="2000">
                  <a:solidFill>
                    <a:schemeClr val="bg1">
                      <a:lumMod val="85000"/>
                    </a:schemeClr>
                  </a:solidFill>
                </a:endParaRPr>
              </a:p>
              <a:p>
                <a:pPr algn="l">
                  <a:lnSpc>
                    <a:spcPct val="120000"/>
                  </a:lnSpc>
                  <a:buClrTx/>
                  <a:buSzTx/>
                  <a:buNone/>
                </a:pPr>
                <a:r>
                  <a:rPr lang="zh-CN" altLang="en-US" sz="2000">
                    <a:solidFill>
                      <a:schemeClr val="bg1">
                        <a:lumMod val="85000"/>
                      </a:schemeClr>
                    </a:solidFill>
                    <a:sym typeface="+mn-ea"/>
                  </a:rPr>
                  <a:t>         （5）令 s =</a:t>
                </a:r>
                <a14:m>
                  <m:oMath xmlns:m="http://schemas.openxmlformats.org/officeDocument/2006/math">
                    <m:r>
                      <a:rPr lang="en-US" altLang="zh-CN" sz="2000">
                        <a:solidFill>
                          <a:schemeClr val="bg1">
                            <a:lumMod val="85000"/>
                          </a:schemeClr>
                        </a:solidFill>
                        <a:latin typeface="Cambria Math" panose="02040503050406030204" charset="0"/>
                      </a:rPr>
                      <m:t> </m:t>
                    </m:r>
                    <m:r>
                      <m:rPr>
                        <m:sty m:val="p"/>
                      </m:rPr>
                      <a:rPr lang="en-US" altLang="zh-CN" sz="2000">
                        <a:solidFill>
                          <a:schemeClr val="bg1">
                            <a:lumMod val="85000"/>
                          </a:schemeClr>
                        </a:solidFill>
                        <a:latin typeface="Cambria Math" panose="02040503050406030204" charset="0"/>
                      </a:rPr>
                      <m:t>s</m:t>
                    </m:r>
                    <m:r>
                      <a:rPr lang="en-US" altLang="zh-CN" sz="2000">
                        <a:solidFill>
                          <a:schemeClr val="bg1">
                            <a:lumMod val="85000"/>
                          </a:schemeClr>
                        </a:solidFill>
                        <a:latin typeface="Cambria Math" panose="02040503050406030204" charset="0"/>
                      </a:rPr>
                      <m:t>’</m:t>
                    </m:r>
                  </m:oMath>
                </a14:m>
                <a:endParaRPr lang="zh-CN" altLang="en-US" sz="2000">
                  <a:solidFill>
                    <a:schemeClr val="bg1">
                      <a:lumMod val="85000"/>
                    </a:schemeClr>
                  </a:solidFill>
                </a:endParaRPr>
              </a:p>
              <a:p>
                <a:pPr>
                  <a:lnSpc>
                    <a:spcPct val="120000"/>
                  </a:lnSpc>
                </a:pPr>
                <a:endParaRPr lang="zh-CN" altLang="en-US" sz="2000">
                  <a:solidFill>
                    <a:schemeClr val="bg1">
                      <a:lumMod val="85000"/>
                    </a:schemeClr>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381635" y="1800225"/>
                <a:ext cx="11094720" cy="4680585"/>
              </a:xfrm>
              <a:prstGeom prst="rect">
                <a:avLst/>
              </a:prstGeom>
              <a:blipFill rotWithShape="1">
                <a:blip r:embed="rId3"/>
                <a:stretch>
                  <a:fillRect/>
                </a:stretch>
              </a:blipFill>
            </p:spPr>
            <p:txBody>
              <a:bodyPr/>
              <a:lstStyle/>
              <a:p>
                <a:r>
                  <a:rPr lang="zh-CN" altLang="en-US">
                    <a:noFill/>
                  </a:rPr>
                  <a:t> </a:t>
                </a:r>
              </a:p>
            </p:txBody>
          </p:sp>
        </mc:Fallback>
      </mc:AlternateContent>
      <p:pic>
        <p:nvPicPr>
          <p:cNvPr id="13" name="图片 12" descr="13"/>
          <p:cNvPicPr>
            <a:picLocks noChangeAspect="1"/>
          </p:cNvPicPr>
          <p:nvPr/>
        </p:nvPicPr>
        <p:blipFill>
          <a:blip r:embed="rId4"/>
          <a:stretch>
            <a:fillRect/>
          </a:stretch>
        </p:blipFill>
        <p:spPr>
          <a:xfrm>
            <a:off x="8691245" y="2183765"/>
            <a:ext cx="3023870" cy="3692525"/>
          </a:xfrm>
          <a:prstGeom prst="rect">
            <a:avLst/>
          </a:prstGeom>
          <a:ln w="12700">
            <a:noFill/>
          </a:ln>
        </p:spPr>
      </p:pic>
      <p:cxnSp>
        <p:nvCxnSpPr>
          <p:cNvPr id="14" name="直接连接符 13"/>
          <p:cNvCxnSpPr/>
          <p:nvPr/>
        </p:nvCxnSpPr>
        <p:spPr>
          <a:xfrm>
            <a:off x="6671310" y="5700395"/>
            <a:ext cx="84328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588635" y="5702300"/>
            <a:ext cx="8432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图片 11" descr="2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338185" y="2486025"/>
            <a:ext cx="3691255" cy="2849880"/>
          </a:xfrm>
          <a:prstGeom prst="rect">
            <a:avLst/>
          </a:prstGeom>
          <a:ln w="12700">
            <a:noFill/>
          </a:ln>
        </p:spPr>
      </p:pic>
      <p:cxnSp>
        <p:nvCxnSpPr>
          <p:cNvPr id="5" name="直接连接符 4"/>
          <p:cNvCxnSpPr/>
          <p:nvPr/>
        </p:nvCxnSpPr>
        <p:spPr>
          <a:xfrm>
            <a:off x="3088005" y="5314950"/>
            <a:ext cx="3943350" cy="50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500" fill="hold"/>
                                        <p:tgtEl>
                                          <p:spTgt spid="3">
                                            <p:txEl>
                                              <p:pRg st="1" end="1"/>
                                            </p:txEl>
                                          </p:spTgt>
                                        </p:tgtEl>
                                        <p:attrNameLst>
                                          <p:attrName>style.color</p:attrName>
                                        </p:attrNameLst>
                                      </p:cBhvr>
                                      <p:to>
                                        <a:schemeClr val="tx1"/>
                                      </p:to>
                                    </p:animClr>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par>
                                <p:cTn id="16" presetID="3" presetClass="emph" presetSubtype="2" fill="hold" nodeType="withEffect">
                                  <p:stCondLst>
                                    <p:cond delay="0"/>
                                  </p:stCondLst>
                                  <p:childTnLst>
                                    <p:animClr clrSpc="rgb" dir="cw">
                                      <p:cBhvr override="childStyle">
                                        <p:cTn id="17" dur="500" fill="hold"/>
                                        <p:tgtEl>
                                          <p:spTgt spid="3">
                                            <p:txEl>
                                              <p:pRg st="2" end="2"/>
                                            </p:txEl>
                                          </p:spTgt>
                                        </p:tgtEl>
                                        <p:attrNameLst>
                                          <p:attrName>style.color</p:attrName>
                                        </p:attrNameLst>
                                      </p:cBhvr>
                                      <p:to>
                                        <a:srgbClr val="1e1e1e"/>
                                      </p:to>
                                    </p:animClr>
                                  </p:childTnLst>
                                </p:cTn>
                              </p:par>
                              <p:par>
                                <p:cTn id="18" presetID="22" presetClass="entr" presetSubtype="4"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500" fill="hold"/>
                                        <p:tgtEl>
                                          <p:spTgt spid="3">
                                            <p:txEl>
                                              <p:pRg st="3" end="3"/>
                                            </p:txEl>
                                          </p:spTgt>
                                        </p:tgtEl>
                                        <p:attrNameLst>
                                          <p:attrName>style.color</p:attrName>
                                        </p:attrNameLst>
                                      </p:cBhvr>
                                      <p:to>
                                        <a:schemeClr val="tx1"/>
                                      </p:to>
                                    </p:animClr>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500" fill="hold"/>
                                        <p:tgtEl>
                                          <p:spTgt spid="3">
                                            <p:txEl>
                                              <p:pRg st="4" end="4"/>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5" end="5"/>
                                            </p:txEl>
                                          </p:spTgt>
                                        </p:tgtEl>
                                        <p:attrNameLst>
                                          <p:attrName>style.color</p:attrName>
                                        </p:attrNameLst>
                                      </p:cBhvr>
                                      <p:to>
                                        <a:schemeClr val="tx1"/>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500" fill="hold"/>
                                        <p:tgtEl>
                                          <p:spTgt spid="3">
                                            <p:txEl>
                                              <p:pRg st="6" end="6"/>
                                            </p:txEl>
                                          </p:spTgt>
                                        </p:tgtEl>
                                        <p:attrNameLst>
                                          <p:attrName>style.color</p:attrName>
                                        </p:attrNameLst>
                                      </p:cBhvr>
                                      <p:to>
                                        <a:schemeClr val="tx1"/>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500" fill="hold"/>
                                        <p:tgtEl>
                                          <p:spTgt spid="3">
                                            <p:txEl>
                                              <p:pRg st="7" end="7"/>
                                            </p:txEl>
                                          </p:spTgt>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mph" presetSubtype="2" fill="hold" nodeType="clickEffect">
                                  <p:stCondLst>
                                    <p:cond delay="0"/>
                                  </p:stCondLst>
                                  <p:childTnLst>
                                    <p:animClr clrSpc="rgb" dir="cw">
                                      <p:cBhvr override="childStyle">
                                        <p:cTn id="47" dur="500" fill="hold"/>
                                        <p:tgtEl>
                                          <p:spTgt spid="3">
                                            <p:txEl>
                                              <p:pRg st="8" end="8"/>
                                            </p:txEl>
                                          </p:spTgt>
                                        </p:tgtEl>
                                        <p:attrNameLst>
                                          <p:attrName>style.color</p:attrName>
                                        </p:attrNameLst>
                                      </p:cBhvr>
                                      <p:to>
                                        <a:schemeClr val="tx1"/>
                                      </p:to>
                                    </p:animClr>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par>
                                <p:cTn id="53" presetID="2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nodeType="clickEffect">
                                  <p:stCondLst>
                                    <p:cond delay="0"/>
                                  </p:stCondLst>
                                  <p:childTnLst>
                                    <p:animClr clrSpc="rgb" dir="cw">
                                      <p:cBhvr override="childStyle">
                                        <p:cTn id="59" dur="500" fill="hold"/>
                                        <p:tgtEl>
                                          <p:spTgt spid="3">
                                            <p:txEl>
                                              <p:pRg st="9" end="9"/>
                                            </p:txEl>
                                          </p:spTgt>
                                        </p:tgtEl>
                                        <p:attrNameLst>
                                          <p:attrName>style.color</p:attrName>
                                        </p:attrNameLst>
                                      </p:cBhvr>
                                      <p:to>
                                        <a:schemeClr val="tx1"/>
                                      </p:to>
                                    </p:animClr>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500" fill="hold"/>
                                        <p:tgtEl>
                                          <p:spTgt spid="3">
                                            <p:txEl>
                                              <p:pRg st="10" end="10"/>
                                            </p:txEl>
                                          </p:spTgt>
                                        </p:tgtEl>
                                        <p:attrNameLst>
                                          <p:attrName>style.color</p:attrName>
                                        </p:attrNameLst>
                                      </p:cBhvr>
                                      <p:to>
                                        <a:schemeClr val="tx1"/>
                                      </p:to>
                                    </p:animClr>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13"/>
                                        </p:tgtEl>
                                        <p:attrNameLst>
                                          <p:attrName>style.visibility</p:attrName>
                                        </p:attrNameLst>
                                      </p:cBhvr>
                                      <p:to>
                                        <p:strVal val="hidden"/>
                                      </p:to>
                                    </p:set>
                                  </p:childTnLst>
                                </p:cTn>
                              </p:par>
                            </p:childTnLst>
                          </p:cTn>
                        </p:par>
                        <p:par>
                          <p:cTn id="68" fill="hold">
                            <p:stCondLst>
                              <p:cond delay="0"/>
                            </p:stCondLst>
                            <p:childTnLst>
                              <p:par>
                                <p:cTn id="69" presetID="22" presetClass="entr" presetSubtype="4"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06070" y="245110"/>
            <a:ext cx="5627370" cy="521970"/>
          </a:xfrm>
          <a:prstGeom prst="rect">
            <a:avLst/>
          </a:prstGeom>
          <a:noFill/>
        </p:spPr>
        <p:txBody>
          <a:bodyPr wrap="square" rtlCol="0">
            <a:spAutoFit/>
          </a:bodyPr>
          <a:p>
            <a:r>
              <a:rPr lang="en-US" altLang="zh-CN" sz="2800" b="1">
                <a:solidFill>
                  <a:schemeClr val="tx2"/>
                </a:solidFill>
              </a:rPr>
              <a:t>2\</a:t>
            </a:r>
            <a:r>
              <a:rPr lang="zh-CN" altLang="en-US" sz="2800" b="1">
                <a:solidFill>
                  <a:schemeClr val="tx2"/>
                </a:solidFill>
              </a:rPr>
              <a:t>模型建立</a:t>
            </a:r>
            <a:r>
              <a:rPr lang="en-US" altLang="zh-CN" sz="2800" b="1">
                <a:solidFill>
                  <a:schemeClr val="tx2"/>
                </a:solidFill>
              </a:rPr>
              <a:t>·</a:t>
            </a:r>
            <a:r>
              <a:rPr lang="zh-CN" sz="2800" b="1">
                <a:solidFill>
                  <a:schemeClr val="tx2"/>
                </a:solidFill>
              </a:rPr>
              <a:t>个体空间移动</a:t>
            </a:r>
            <a:endParaRPr lang="zh-CN" altLang="en-US" sz="2800" b="1">
              <a:solidFill>
                <a:schemeClr val="tx2"/>
              </a:solidFill>
            </a:endParaRPr>
          </a:p>
        </p:txBody>
      </p:sp>
      <p:pic>
        <p:nvPicPr>
          <p:cNvPr id="5" name="图片 4"/>
          <p:cNvPicPr>
            <a:picLocks noChangeAspect="1"/>
          </p:cNvPicPr>
          <p:nvPr/>
        </p:nvPicPr>
        <p:blipFill>
          <a:blip r:embed="rId2"/>
          <a:stretch>
            <a:fillRect/>
          </a:stretch>
        </p:blipFill>
        <p:spPr>
          <a:xfrm>
            <a:off x="8771255" y="4324985"/>
            <a:ext cx="2802890" cy="2042160"/>
          </a:xfrm>
          <a:prstGeom prst="rect">
            <a:avLst/>
          </a:prstGeom>
          <a:ln>
            <a:noFill/>
          </a:ln>
        </p:spPr>
      </p:pic>
      <p:pic>
        <p:nvPicPr>
          <p:cNvPr id="4" name="图片 3" descr="360截图20220408000418254"/>
          <p:cNvPicPr>
            <a:picLocks noChangeAspect="1"/>
          </p:cNvPicPr>
          <p:nvPr/>
        </p:nvPicPr>
        <p:blipFill>
          <a:blip r:embed="rId3"/>
          <a:stretch>
            <a:fillRect/>
          </a:stretch>
        </p:blipFill>
        <p:spPr>
          <a:xfrm>
            <a:off x="242570" y="796290"/>
            <a:ext cx="8039735" cy="5824855"/>
          </a:xfrm>
          <a:prstGeom prst="rect">
            <a:avLst/>
          </a:prstGeom>
        </p:spPr>
      </p:pic>
      <p:pic>
        <p:nvPicPr>
          <p:cNvPr id="3" name="图片 2"/>
          <p:cNvPicPr>
            <a:picLocks noChangeAspect="1"/>
          </p:cNvPicPr>
          <p:nvPr/>
        </p:nvPicPr>
        <p:blipFill>
          <a:blip r:embed="rId4"/>
          <a:stretch>
            <a:fillRect/>
          </a:stretch>
        </p:blipFill>
        <p:spPr>
          <a:xfrm>
            <a:off x="7519035" y="672465"/>
            <a:ext cx="4361815" cy="3458210"/>
          </a:xfrm>
          <a:prstGeom prst="rect">
            <a:avLst/>
          </a:prstGeom>
          <a:ln>
            <a:noFill/>
          </a:ln>
        </p:spPr>
      </p:pic>
      <p:cxnSp>
        <p:nvCxnSpPr>
          <p:cNvPr id="2" name="直接连接符 1"/>
          <p:cNvCxnSpPr/>
          <p:nvPr/>
        </p:nvCxnSpPr>
        <p:spPr>
          <a:xfrm flipV="1">
            <a:off x="7573645" y="2023110"/>
            <a:ext cx="4273550" cy="101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96545" y="271780"/>
            <a:ext cx="5475605" cy="521970"/>
          </a:xfrm>
          <a:prstGeom prst="rect">
            <a:avLst/>
          </a:prstGeom>
          <a:noFill/>
        </p:spPr>
        <p:txBody>
          <a:bodyPr wrap="square" rtlCol="0">
            <a:spAutoFit/>
          </a:bodyPr>
          <a:p>
            <a:r>
              <a:rPr lang="en-US" altLang="zh-CN" sz="2800" b="1">
                <a:solidFill>
                  <a:schemeClr val="tx2"/>
                </a:solidFill>
              </a:rPr>
              <a:t>2\</a:t>
            </a:r>
            <a:r>
              <a:rPr lang="zh-CN" altLang="en-US" sz="2800" b="1">
                <a:solidFill>
                  <a:schemeClr val="tx2"/>
                </a:solidFill>
              </a:rPr>
              <a:t>模型建立</a:t>
            </a:r>
            <a:r>
              <a:rPr lang="en-US" altLang="zh-CN" sz="2800" b="1">
                <a:solidFill>
                  <a:schemeClr val="tx2"/>
                </a:solidFill>
              </a:rPr>
              <a:t>·</a:t>
            </a:r>
            <a:r>
              <a:rPr lang="zh-CN" altLang="en-US" sz="2800" b="1">
                <a:solidFill>
                  <a:schemeClr val="tx2"/>
                </a:solidFill>
              </a:rPr>
              <a:t>流行病传播模型</a:t>
            </a:r>
            <a:endParaRPr lang="zh-CN" altLang="en-US" sz="2800" b="1">
              <a:solidFill>
                <a:schemeClr val="tx2"/>
              </a:solidFill>
            </a:endParaRPr>
          </a:p>
        </p:txBody>
      </p:sp>
      <p:sp>
        <p:nvSpPr>
          <p:cNvPr id="2" name="文本框 1"/>
          <p:cNvSpPr txBox="1"/>
          <p:nvPr/>
        </p:nvSpPr>
        <p:spPr>
          <a:xfrm>
            <a:off x="516890" y="3632200"/>
            <a:ext cx="1494790" cy="521970"/>
          </a:xfrm>
          <a:prstGeom prst="rect">
            <a:avLst/>
          </a:prstGeom>
          <a:noFill/>
        </p:spPr>
        <p:txBody>
          <a:bodyPr wrap="square" rtlCol="0">
            <a:spAutoFit/>
          </a:bodyPr>
          <a:p>
            <a:r>
              <a:rPr lang="en-US" altLang="zh-CN" sz="2800" b="1">
                <a:solidFill>
                  <a:srgbClr val="0070C0"/>
                </a:solidFill>
              </a:rPr>
              <a:t>S</a:t>
            </a:r>
            <a:r>
              <a:rPr lang="zh-CN" altLang="en-US" sz="2800" b="1">
                <a:solidFill>
                  <a:srgbClr val="0070C0"/>
                </a:solidFill>
              </a:rPr>
              <a:t>易感者</a:t>
            </a:r>
            <a:endParaRPr lang="zh-CN" altLang="en-US" sz="2800" b="1">
              <a:solidFill>
                <a:srgbClr val="0070C0"/>
              </a:solidFill>
            </a:endParaRPr>
          </a:p>
        </p:txBody>
      </p:sp>
      <p:sp>
        <p:nvSpPr>
          <p:cNvPr id="3" name="文本框 2"/>
          <p:cNvSpPr txBox="1"/>
          <p:nvPr/>
        </p:nvSpPr>
        <p:spPr>
          <a:xfrm>
            <a:off x="3232785" y="1901190"/>
            <a:ext cx="1494790" cy="521970"/>
          </a:xfrm>
          <a:prstGeom prst="rect">
            <a:avLst/>
          </a:prstGeom>
          <a:noFill/>
        </p:spPr>
        <p:txBody>
          <a:bodyPr wrap="square" rtlCol="0">
            <a:spAutoFit/>
          </a:bodyPr>
          <a:p>
            <a:r>
              <a:rPr lang="en-US" sz="2800" b="1">
                <a:solidFill>
                  <a:srgbClr val="FF0000"/>
                </a:solidFill>
              </a:rPr>
              <a:t>I</a:t>
            </a:r>
            <a:r>
              <a:rPr lang="zh-CN" altLang="en-US" sz="2800" b="1">
                <a:solidFill>
                  <a:srgbClr val="FF0000"/>
                </a:solidFill>
              </a:rPr>
              <a:t>感染者</a:t>
            </a:r>
            <a:endParaRPr lang="zh-CN" altLang="en-US" sz="2800" b="1">
              <a:solidFill>
                <a:srgbClr val="FF0000"/>
              </a:solidFill>
            </a:endParaRPr>
          </a:p>
        </p:txBody>
      </p:sp>
      <p:sp>
        <p:nvSpPr>
          <p:cNvPr id="4" name="文本框 3"/>
          <p:cNvSpPr txBox="1"/>
          <p:nvPr/>
        </p:nvSpPr>
        <p:spPr>
          <a:xfrm>
            <a:off x="4160520" y="4079240"/>
            <a:ext cx="1697355" cy="521970"/>
          </a:xfrm>
          <a:prstGeom prst="rect">
            <a:avLst/>
          </a:prstGeom>
          <a:noFill/>
        </p:spPr>
        <p:txBody>
          <a:bodyPr wrap="square" rtlCol="0">
            <a:spAutoFit/>
          </a:bodyPr>
          <a:p>
            <a:r>
              <a:rPr lang="en-US" sz="2800" b="1">
                <a:solidFill>
                  <a:schemeClr val="accent6"/>
                </a:solidFill>
              </a:rPr>
              <a:t>R</a:t>
            </a:r>
            <a:r>
              <a:rPr lang="zh-CN" altLang="en-US" sz="2800" b="1">
                <a:solidFill>
                  <a:schemeClr val="accent6"/>
                </a:solidFill>
              </a:rPr>
              <a:t>免疫者</a:t>
            </a:r>
            <a:endParaRPr lang="zh-CN" altLang="en-US" sz="2800" b="1">
              <a:solidFill>
                <a:schemeClr val="accent6"/>
              </a:solidFill>
            </a:endParaRPr>
          </a:p>
        </p:txBody>
      </p:sp>
      <p:cxnSp>
        <p:nvCxnSpPr>
          <p:cNvPr id="5" name="直接箭头连接符 4"/>
          <p:cNvCxnSpPr>
            <a:stCxn id="3" idx="2"/>
            <a:endCxn id="4" idx="0"/>
          </p:cNvCxnSpPr>
          <p:nvPr/>
        </p:nvCxnSpPr>
        <p:spPr>
          <a:xfrm>
            <a:off x="3980180" y="2423160"/>
            <a:ext cx="1029335" cy="1656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0"/>
            <a:endCxn id="3" idx="1"/>
          </p:cNvCxnSpPr>
          <p:nvPr/>
        </p:nvCxnSpPr>
        <p:spPr>
          <a:xfrm flipV="1">
            <a:off x="1264285" y="2162175"/>
            <a:ext cx="1968500" cy="14700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1120" y="2359660"/>
            <a:ext cx="1221105" cy="398780"/>
          </a:xfrm>
          <a:prstGeom prst="rect">
            <a:avLst/>
          </a:prstGeom>
          <a:noFill/>
        </p:spPr>
        <p:txBody>
          <a:bodyPr wrap="square" rtlCol="0">
            <a:spAutoFit/>
          </a:bodyPr>
          <a:p>
            <a:r>
              <a:rPr lang="zh-CN" sz="2000" b="1">
                <a:solidFill>
                  <a:schemeClr val="tx1"/>
                </a:solidFill>
              </a:rPr>
              <a:t>感染率</a:t>
            </a:r>
            <a:r>
              <a:rPr lang="zh-CN" sz="2000" b="1">
                <a:solidFill>
                  <a:schemeClr val="tx1"/>
                </a:solidFill>
                <a:latin typeface="Arial" panose="020B0604020202020204" pitchFamily="34" charset="0"/>
                <a:cs typeface="Arial" panose="020B0604020202020204" pitchFamily="34" charset="0"/>
              </a:rPr>
              <a:t>α</a:t>
            </a:r>
            <a:endParaRPr lang="zh-CN" sz="2000" b="1">
              <a:solidFill>
                <a:schemeClr val="tx1"/>
              </a:solidFill>
              <a:latin typeface="Arial" panose="020B0604020202020204" pitchFamily="34" charset="0"/>
              <a:cs typeface="Arial" panose="020B0604020202020204" pitchFamily="34" charset="0"/>
            </a:endParaRPr>
          </a:p>
        </p:txBody>
      </p:sp>
      <p:sp>
        <p:nvSpPr>
          <p:cNvPr id="10" name="文本框 9"/>
          <p:cNvSpPr txBox="1"/>
          <p:nvPr/>
        </p:nvSpPr>
        <p:spPr>
          <a:xfrm>
            <a:off x="4551045" y="2758440"/>
            <a:ext cx="1221105" cy="398780"/>
          </a:xfrm>
          <a:prstGeom prst="rect">
            <a:avLst/>
          </a:prstGeom>
          <a:noFill/>
        </p:spPr>
        <p:txBody>
          <a:bodyPr wrap="square" rtlCol="0">
            <a:spAutoFit/>
          </a:bodyPr>
          <a:p>
            <a:r>
              <a:rPr lang="zh-CN" sz="2000" b="1">
                <a:solidFill>
                  <a:schemeClr val="tx1"/>
                </a:solidFill>
              </a:rPr>
              <a:t>恢复率</a:t>
            </a:r>
            <a:r>
              <a:rPr lang="zh-CN" sz="2000" b="1">
                <a:solidFill>
                  <a:schemeClr val="tx1"/>
                </a:solidFill>
                <a:latin typeface="Arial" panose="020B0604020202020204" pitchFamily="34" charset="0"/>
                <a:cs typeface="Arial" panose="020B0604020202020204" pitchFamily="34" charset="0"/>
              </a:rPr>
              <a:t>β</a:t>
            </a:r>
            <a:endParaRPr lang="zh-CN" sz="2000" b="1">
              <a:solidFill>
                <a:schemeClr val="tx1"/>
              </a:solidFill>
              <a:latin typeface="Arial" panose="020B0604020202020204" pitchFamily="34" charset="0"/>
              <a:cs typeface="Arial" panose="020B0604020202020204" pitchFamily="34" charset="0"/>
            </a:endParaRPr>
          </a:p>
        </p:txBody>
      </p:sp>
      <p:pic>
        <p:nvPicPr>
          <p:cNvPr id="11" name="图片 10"/>
          <p:cNvPicPr>
            <a:picLocks noChangeAspect="1"/>
          </p:cNvPicPr>
          <p:nvPr>
            <p:custDataLst>
              <p:tags r:id="rId2"/>
            </p:custDataLst>
          </p:nvPr>
        </p:nvPicPr>
        <p:blipFill>
          <a:blip r:embed="rId3"/>
          <a:stretch>
            <a:fillRect/>
          </a:stretch>
        </p:blipFill>
        <p:spPr>
          <a:xfrm>
            <a:off x="6218555" y="767080"/>
            <a:ext cx="5494020" cy="5242560"/>
          </a:xfrm>
          <a:prstGeom prst="rect">
            <a:avLst/>
          </a:prstGeom>
        </p:spPr>
      </p:pic>
      <p:pic>
        <p:nvPicPr>
          <p:cNvPr id="12" name="图片 11" descr="32303038313137363b32303131373337373bc8cb"/>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78445" y="4984750"/>
            <a:ext cx="721360" cy="721360"/>
          </a:xfrm>
          <a:prstGeom prst="rect">
            <a:avLst/>
          </a:prstGeom>
        </p:spPr>
      </p:pic>
      <p:pic>
        <p:nvPicPr>
          <p:cNvPr id="13" name="图片 12" descr="32303038313137363b32303131373337373bc8c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85605" y="4730750"/>
            <a:ext cx="721360" cy="721360"/>
          </a:xfrm>
          <a:prstGeom prst="rect">
            <a:avLst/>
          </a:prstGeom>
        </p:spPr>
      </p:pic>
      <p:pic>
        <p:nvPicPr>
          <p:cNvPr id="14" name="图片 13" descr="32303038313137363b32303131373337373bc8cb"/>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9717405" y="5196840"/>
            <a:ext cx="721360" cy="721360"/>
          </a:xfrm>
          <a:prstGeom prst="rect">
            <a:avLst/>
          </a:prstGeom>
        </p:spPr>
      </p:pic>
      <p:pic>
        <p:nvPicPr>
          <p:cNvPr id="19" name="图片 18" descr="32303038313137363b32303131373337373bc8cb"/>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85605" y="4730750"/>
            <a:ext cx="721360" cy="721360"/>
          </a:xfrm>
          <a:prstGeom prst="rect">
            <a:avLst/>
          </a:prstGeom>
        </p:spPr>
      </p:pic>
      <p:pic>
        <p:nvPicPr>
          <p:cNvPr id="20" name="图片 19" descr="32303038313137363b32303131373337373bc8cb"/>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7817485" y="2540000"/>
            <a:ext cx="721360" cy="721360"/>
          </a:xfrm>
          <a:prstGeom prst="rect">
            <a:avLst/>
          </a:prstGeom>
        </p:spPr>
      </p:pic>
      <p:pic>
        <p:nvPicPr>
          <p:cNvPr id="21" name="图片 20" descr="32303038313137363b32303131373337373bc8cb"/>
          <p:cNvPicPr>
            <a:picLocks noChangeAspect="1"/>
          </p:cNvPicPr>
          <p:nvPr/>
        </p:nvPicPr>
        <p:blipFill>
          <a:blip r:embed="rId9">
            <a:extLst>
              <a:ext uri="{96DAC541-7B7A-43D3-8B79-37D633B846F1}">
                <asvg:svgBlip xmlns:asvg="http://schemas.microsoft.com/office/drawing/2016/SVG/main" r:embed="rId12"/>
              </a:ext>
            </a:extLst>
          </a:blip>
          <a:stretch>
            <a:fillRect/>
          </a:stretch>
        </p:blipFill>
        <p:spPr>
          <a:xfrm>
            <a:off x="8274685" y="2141220"/>
            <a:ext cx="721360" cy="721360"/>
          </a:xfrm>
          <a:prstGeom prst="rect">
            <a:avLst/>
          </a:prstGeom>
        </p:spPr>
      </p:pic>
      <p:pic>
        <p:nvPicPr>
          <p:cNvPr id="28" name="图片 27" descr="32303038313137363b32303131373337373bc8cb"/>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279765" y="2141220"/>
            <a:ext cx="721360" cy="721360"/>
          </a:xfrm>
          <a:prstGeom prst="rect">
            <a:avLst/>
          </a:prstGeom>
        </p:spPr>
      </p:pic>
      <p:pic>
        <p:nvPicPr>
          <p:cNvPr id="22" name="图片 21" descr="32303038313137363b32303131373337373bc8cb"/>
          <p:cNvPicPr>
            <a:picLocks noChangeAspect="1"/>
          </p:cNvPicPr>
          <p:nvPr/>
        </p:nvPicPr>
        <p:blipFill>
          <a:blip r:embed="rId13">
            <a:extLst>
              <a:ext uri="{96DAC541-7B7A-43D3-8B79-37D633B846F1}">
                <asvg:svgBlip xmlns:asvg="http://schemas.microsoft.com/office/drawing/2016/SVG/main" r:embed="rId15"/>
              </a:ext>
            </a:extLst>
          </a:blip>
          <a:stretch>
            <a:fillRect/>
          </a:stretch>
        </p:blipFill>
        <p:spPr>
          <a:xfrm>
            <a:off x="10581005" y="2701290"/>
            <a:ext cx="721360" cy="721360"/>
          </a:xfrm>
          <a:prstGeom prst="rect">
            <a:avLst/>
          </a:prstGeom>
        </p:spPr>
      </p:pic>
      <p:pic>
        <p:nvPicPr>
          <p:cNvPr id="23" name="图片 22" descr="32303038313137363b32303131373337373bc8cb"/>
          <p:cNvPicPr>
            <a:picLocks noChangeAspect="1"/>
          </p:cNvPicPr>
          <p:nvPr/>
        </p:nvPicPr>
        <p:blipFill>
          <a:blip r:embed="rId6">
            <a:extLst>
              <a:ext uri="{96DAC541-7B7A-43D3-8B79-37D633B846F1}">
                <asvg:svgBlip xmlns:asvg="http://schemas.microsoft.com/office/drawing/2016/SVG/main" r:embed="rId16"/>
              </a:ext>
            </a:extLst>
          </a:blip>
          <a:stretch>
            <a:fillRect/>
          </a:stretch>
        </p:blipFill>
        <p:spPr>
          <a:xfrm>
            <a:off x="9519285" y="2141220"/>
            <a:ext cx="721360" cy="721360"/>
          </a:xfrm>
          <a:prstGeom prst="rect">
            <a:avLst/>
          </a:prstGeom>
        </p:spPr>
      </p:pic>
      <p:pic>
        <p:nvPicPr>
          <p:cNvPr id="24" name="图片 23" descr="32303038313137363b32303131373337373bc8cb"/>
          <p:cNvPicPr>
            <a:picLocks noChangeAspect="1"/>
          </p:cNvPicPr>
          <p:nvPr/>
        </p:nvPicPr>
        <p:blipFill>
          <a:blip r:embed="rId13">
            <a:extLst>
              <a:ext uri="{96DAC541-7B7A-43D3-8B79-37D633B846F1}">
                <asvg:svgBlip xmlns:asvg="http://schemas.microsoft.com/office/drawing/2016/SVG/main" r:embed="rId17"/>
              </a:ext>
            </a:extLst>
          </a:blip>
          <a:stretch>
            <a:fillRect/>
          </a:stretch>
        </p:blipFill>
        <p:spPr>
          <a:xfrm>
            <a:off x="7538085" y="1259840"/>
            <a:ext cx="721360" cy="721360"/>
          </a:xfrm>
          <a:prstGeom prst="rect">
            <a:avLst/>
          </a:prstGeom>
        </p:spPr>
      </p:pic>
      <p:pic>
        <p:nvPicPr>
          <p:cNvPr id="25" name="图片 24" descr="32303038313137363b32303131373337373bc8cb"/>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995285" y="833120"/>
            <a:ext cx="721360" cy="721360"/>
          </a:xfrm>
          <a:prstGeom prst="rect">
            <a:avLst/>
          </a:prstGeom>
        </p:spPr>
      </p:pic>
      <p:pic>
        <p:nvPicPr>
          <p:cNvPr id="26" name="图片 25" descr="32303038313137363b32303131373337373bc8cb"/>
          <p:cNvPicPr>
            <a:picLocks noChangeAspect="1"/>
          </p:cNvPicPr>
          <p:nvPr/>
        </p:nvPicPr>
        <p:blipFill>
          <a:blip r:embed="rId9">
            <a:extLst>
              <a:ext uri="{96DAC541-7B7A-43D3-8B79-37D633B846F1}">
                <asvg:svgBlip xmlns:asvg="http://schemas.microsoft.com/office/drawing/2016/SVG/main" r:embed="rId20"/>
              </a:ext>
            </a:extLst>
          </a:blip>
          <a:stretch>
            <a:fillRect/>
          </a:stretch>
        </p:blipFill>
        <p:spPr>
          <a:xfrm>
            <a:off x="10991215" y="2141220"/>
            <a:ext cx="721360" cy="721360"/>
          </a:xfrm>
          <a:prstGeom prst="rect">
            <a:avLst/>
          </a:prstGeom>
        </p:spPr>
      </p:pic>
      <p:pic>
        <p:nvPicPr>
          <p:cNvPr id="27" name="图片 26" descr="32303038313137363b32303131373337373bc8cb"/>
          <p:cNvPicPr>
            <a:picLocks noChangeAspect="1"/>
          </p:cNvPicPr>
          <p:nvPr/>
        </p:nvPicPr>
        <p:blipFill>
          <a:blip r:embed="rId6">
            <a:extLst>
              <a:ext uri="{96DAC541-7B7A-43D3-8B79-37D633B846F1}">
                <asvg:svgBlip xmlns:asvg="http://schemas.microsoft.com/office/drawing/2016/SVG/main" r:embed="rId16"/>
              </a:ext>
            </a:extLst>
          </a:blip>
          <a:stretch>
            <a:fillRect/>
          </a:stretch>
        </p:blipFill>
        <p:spPr>
          <a:xfrm>
            <a:off x="8996045" y="3922395"/>
            <a:ext cx="721360" cy="721360"/>
          </a:xfrm>
          <a:prstGeom prst="rect">
            <a:avLst/>
          </a:prstGeom>
        </p:spPr>
      </p:pic>
      <p:pic>
        <p:nvPicPr>
          <p:cNvPr id="30" name="图片 29" descr="32303038313137363b32303131373337373bc8cb"/>
          <p:cNvPicPr>
            <a:picLocks noChangeAspect="1"/>
          </p:cNvPicPr>
          <p:nvPr/>
        </p:nvPicPr>
        <p:blipFill>
          <a:blip r:embed="rId9">
            <a:extLst>
              <a:ext uri="{96DAC541-7B7A-43D3-8B79-37D633B846F1}">
                <asvg:svgBlip xmlns:asvg="http://schemas.microsoft.com/office/drawing/2016/SVG/main" r:embed="rId21"/>
              </a:ext>
            </a:extLst>
          </a:blip>
          <a:stretch>
            <a:fillRect/>
          </a:stretch>
        </p:blipFill>
        <p:spPr>
          <a:xfrm>
            <a:off x="10260965" y="2120900"/>
            <a:ext cx="721360" cy="721360"/>
          </a:xfrm>
          <a:prstGeom prst="rect">
            <a:avLst/>
          </a:prstGeom>
        </p:spPr>
      </p:pic>
      <p:pic>
        <p:nvPicPr>
          <p:cNvPr id="31" name="图片 30" descr="32303038313137363b32303131373337373bc8cb"/>
          <p:cNvPicPr>
            <a:picLocks noChangeAspect="1"/>
          </p:cNvPicPr>
          <p:nvPr/>
        </p:nvPicPr>
        <p:blipFill>
          <a:blip r:embed="rId9">
            <a:extLst>
              <a:ext uri="{96DAC541-7B7A-43D3-8B79-37D633B846F1}">
                <asvg:svgBlip xmlns:asvg="http://schemas.microsoft.com/office/drawing/2016/SVG/main" r:embed="rId22"/>
              </a:ext>
            </a:extLst>
          </a:blip>
          <a:stretch>
            <a:fillRect/>
          </a:stretch>
        </p:blipFill>
        <p:spPr>
          <a:xfrm>
            <a:off x="9001125" y="3922395"/>
            <a:ext cx="721360" cy="721360"/>
          </a:xfrm>
          <a:prstGeom prst="rect">
            <a:avLst/>
          </a:prstGeom>
        </p:spPr>
      </p:pic>
      <p:sp>
        <p:nvSpPr>
          <p:cNvPr id="15" name="文本框 14"/>
          <p:cNvSpPr txBox="1"/>
          <p:nvPr/>
        </p:nvSpPr>
        <p:spPr>
          <a:xfrm>
            <a:off x="2367280" y="4887595"/>
            <a:ext cx="1712595" cy="521970"/>
          </a:xfrm>
          <a:prstGeom prst="rect">
            <a:avLst/>
          </a:prstGeom>
          <a:noFill/>
        </p:spPr>
        <p:txBody>
          <a:bodyPr wrap="square" rtlCol="0">
            <a:spAutoFit/>
          </a:bodyPr>
          <a:p>
            <a:r>
              <a:rPr lang="en-US" altLang="zh-CN" sz="2800" b="1"/>
              <a:t>SIR</a:t>
            </a:r>
            <a:r>
              <a:rPr lang="zh-CN" altLang="en-US" sz="2800" b="1"/>
              <a:t>模型</a:t>
            </a:r>
            <a:endParaRPr lang="zh-CN" altLang="en-US" sz="2800" b="1"/>
          </a:p>
        </p:txBody>
      </p:sp>
      <p:sp>
        <p:nvSpPr>
          <p:cNvPr id="16" name="文本框 15"/>
          <p:cNvSpPr txBox="1"/>
          <p:nvPr/>
        </p:nvSpPr>
        <p:spPr>
          <a:xfrm>
            <a:off x="7814310" y="6045200"/>
            <a:ext cx="2360295" cy="521970"/>
          </a:xfrm>
          <a:prstGeom prst="rect">
            <a:avLst/>
          </a:prstGeom>
          <a:noFill/>
        </p:spPr>
        <p:txBody>
          <a:bodyPr wrap="square" rtlCol="0">
            <a:spAutoFit/>
          </a:bodyPr>
          <a:p>
            <a:r>
              <a:rPr lang="zh-CN" altLang="en-US" sz="2800" b="1"/>
              <a:t>集合种群模型</a:t>
            </a:r>
            <a:endParaRPr lang="zh-CN" altLang="en-US" sz="2800" b="1"/>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783333 0.0311111 " pathEditMode="relative" ptsTypes="">
                                      <p:cBhvr>
                                        <p:cTn id="6" dur="500" fill="hold"/>
                                        <p:tgtEl>
                                          <p:spTgt spid="1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 0 L -0.00833333 0.124444 " pathEditMode="relative" ptsTypes="">
                                      <p:cBhvr>
                                        <p:cTn id="36" dur="500" fill="hold"/>
                                        <p:tgtEl>
                                          <p:spTgt spid="24"/>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 0 L 0.0608333 -0.00444444 " pathEditMode="relative" ptsTypes="">
                                      <p:cBhvr>
                                        <p:cTn id="38" dur="500" fill="hold"/>
                                        <p:tgtEl>
                                          <p:spTgt spid="23"/>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 0 L 0.025 -0.174815 " pathEditMode="relative" ptsTypes="">
                                      <p:cBhvr>
                                        <p:cTn id="40" dur="500" fill="hold"/>
                                        <p:tgtEl>
                                          <p:spTgt spid="1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500"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par>
                                <p:cTn id="46" presetID="22" presetClass="entr" presetSubtype="4"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down)">
                                      <p:cBhvr>
                                        <p:cTn id="48" dur="500"/>
                                        <p:tgtEl>
                                          <p:spTgt spid="30"/>
                                        </p:tgtEl>
                                      </p:cBhvr>
                                    </p:animEffect>
                                  </p:childTnLst>
                                </p:cTn>
                              </p:par>
                              <p:par>
                                <p:cTn id="49" presetID="22" presetClass="entr" presetSubtype="4"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744220" y="607060"/>
            <a:ext cx="2469515" cy="521970"/>
          </a:xfrm>
          <a:prstGeom prst="rect">
            <a:avLst/>
          </a:prstGeom>
          <a:noFill/>
        </p:spPr>
        <p:txBody>
          <a:bodyPr wrap="square" rtlCol="0">
            <a:spAutoFit/>
          </a:bodyPr>
          <a:p>
            <a:r>
              <a:rPr lang="en-US" altLang="zh-CN" sz="2800" b="1">
                <a:solidFill>
                  <a:schemeClr val="tx2"/>
                </a:solidFill>
              </a:rPr>
              <a:t>3\</a:t>
            </a:r>
            <a:r>
              <a:rPr lang="zh-CN" sz="2800" b="1">
                <a:solidFill>
                  <a:schemeClr val="tx2"/>
                </a:solidFill>
              </a:rPr>
              <a:t>实验与结果</a:t>
            </a:r>
            <a:endParaRPr lang="zh-CN" sz="2800" b="1">
              <a:solidFill>
                <a:schemeClr val="tx2"/>
              </a:solidFill>
            </a:endParaRPr>
          </a:p>
        </p:txBody>
      </p:sp>
      <p:sp>
        <p:nvSpPr>
          <p:cNvPr id="2" name="文本框 1"/>
          <p:cNvSpPr txBox="1"/>
          <p:nvPr/>
        </p:nvSpPr>
        <p:spPr>
          <a:xfrm>
            <a:off x="2473325" y="1040130"/>
            <a:ext cx="7569200" cy="4892675"/>
          </a:xfrm>
          <a:prstGeom prst="rect">
            <a:avLst/>
          </a:prstGeom>
          <a:noFill/>
        </p:spPr>
        <p:txBody>
          <a:bodyPr wrap="square" rtlCol="0">
            <a:spAutoFit/>
          </a:bodyPr>
          <a:p>
            <a:pPr>
              <a:lnSpc>
                <a:spcPct val="200000"/>
              </a:lnSpc>
            </a:pPr>
            <a:r>
              <a:rPr lang="zh-CN" altLang="en-US" sz="2400" b="1">
                <a:solidFill>
                  <a:schemeClr val="tx1"/>
                </a:solidFill>
                <a:sym typeface="+mn-ea"/>
              </a:rPr>
              <a:t>实验一：不同增长系数下的流行病传播情况</a:t>
            </a:r>
            <a:endParaRPr lang="zh-CN" altLang="en-US" sz="2400" b="1">
              <a:solidFill>
                <a:schemeClr val="tx1"/>
              </a:solidFill>
            </a:endParaRPr>
          </a:p>
          <a:p>
            <a:pPr lvl="1">
              <a:lnSpc>
                <a:spcPct val="150000"/>
              </a:lnSpc>
            </a:pPr>
            <a:r>
              <a:rPr lang="en-US" altLang="zh-CN" sz="2400">
                <a:solidFill>
                  <a:schemeClr val="tx1"/>
                </a:solidFill>
                <a:sym typeface="+mn-ea"/>
              </a:rPr>
              <a:t>     </a:t>
            </a:r>
            <a:r>
              <a:rPr lang="zh-CN" altLang="en-US" sz="2400">
                <a:solidFill>
                  <a:schemeClr val="tx1"/>
                </a:solidFill>
                <a:sym typeface="+mn-ea"/>
              </a:rPr>
              <a:t>①不同感染率增长系数下的流行病传播</a:t>
            </a:r>
            <a:endParaRPr lang="zh-CN" altLang="en-US" sz="2400">
              <a:solidFill>
                <a:schemeClr val="tx1"/>
              </a:solidFill>
            </a:endParaRPr>
          </a:p>
          <a:p>
            <a:pPr lvl="1">
              <a:lnSpc>
                <a:spcPct val="150000"/>
              </a:lnSpc>
            </a:pPr>
            <a:r>
              <a:rPr lang="en-US" altLang="zh-CN" sz="2400">
                <a:solidFill>
                  <a:schemeClr val="tx1"/>
                </a:solidFill>
                <a:sym typeface="+mn-ea"/>
              </a:rPr>
              <a:t>     </a:t>
            </a:r>
            <a:r>
              <a:rPr lang="zh-CN" altLang="en-US" sz="2400">
                <a:solidFill>
                  <a:schemeClr val="tx1"/>
                </a:solidFill>
                <a:sym typeface="+mn-ea"/>
              </a:rPr>
              <a:t>②不同恢复率增长系数下的流行病传播</a:t>
            </a:r>
            <a:endParaRPr lang="zh-CN" altLang="en-US" sz="2400" b="1">
              <a:solidFill>
                <a:schemeClr val="tx1"/>
              </a:solidFill>
              <a:sym typeface="+mn-ea"/>
            </a:endParaRPr>
          </a:p>
          <a:p>
            <a:pPr>
              <a:lnSpc>
                <a:spcPct val="200000"/>
              </a:lnSpc>
            </a:pPr>
            <a:r>
              <a:rPr lang="zh-CN" altLang="en-US" sz="2400" b="1">
                <a:solidFill>
                  <a:schemeClr val="bg1">
                    <a:lumMod val="85000"/>
                  </a:schemeClr>
                </a:solidFill>
                <a:sym typeface="+mn-ea"/>
              </a:rPr>
              <a:t>实验二：特定增长系数下的流行病传播情况</a:t>
            </a:r>
            <a:endParaRPr lang="zh-CN" altLang="en-US" sz="2400" b="1">
              <a:solidFill>
                <a:schemeClr val="bg1">
                  <a:lumMod val="85000"/>
                </a:schemeClr>
              </a:solidFill>
            </a:endParaRPr>
          </a:p>
          <a:p>
            <a:pPr lvl="1">
              <a:lnSpc>
                <a:spcPct val="150000"/>
              </a:lnSpc>
            </a:pPr>
            <a:r>
              <a:rPr lang="en-US" altLang="zh-CN" sz="2400">
                <a:solidFill>
                  <a:schemeClr val="bg1">
                    <a:lumMod val="85000"/>
                  </a:schemeClr>
                </a:solidFill>
              </a:rPr>
              <a:t>     </a:t>
            </a:r>
            <a:r>
              <a:rPr lang="zh-CN" altLang="en-US" sz="2400">
                <a:solidFill>
                  <a:schemeClr val="bg1">
                    <a:lumMod val="85000"/>
                  </a:schemeClr>
                </a:solidFill>
              </a:rPr>
              <a:t>①城市规模均匀分布，无医疗资源</a:t>
            </a:r>
            <a:endParaRPr lang="zh-CN" altLang="en-US" sz="2400">
              <a:solidFill>
                <a:schemeClr val="bg1">
                  <a:lumMod val="85000"/>
                </a:schemeClr>
              </a:solidFill>
            </a:endParaRPr>
          </a:p>
          <a:p>
            <a:pPr lvl="1">
              <a:lnSpc>
                <a:spcPct val="150000"/>
              </a:lnSpc>
            </a:pPr>
            <a:r>
              <a:rPr lang="en-US" altLang="zh-CN" sz="2400">
                <a:solidFill>
                  <a:schemeClr val="bg1">
                    <a:lumMod val="85000"/>
                  </a:schemeClr>
                </a:solidFill>
              </a:rPr>
              <a:t>     </a:t>
            </a:r>
            <a:r>
              <a:rPr lang="zh-CN" altLang="en-US" sz="2400">
                <a:solidFill>
                  <a:schemeClr val="bg1">
                    <a:lumMod val="85000"/>
                  </a:schemeClr>
                </a:solidFill>
              </a:rPr>
              <a:t>②城市规模不均匀分布，无医疗资源</a:t>
            </a:r>
            <a:endParaRPr lang="zh-CN" altLang="en-US" sz="2400">
              <a:solidFill>
                <a:schemeClr val="bg1">
                  <a:lumMod val="85000"/>
                </a:schemeClr>
              </a:solidFill>
            </a:endParaRPr>
          </a:p>
          <a:p>
            <a:pPr lvl="1">
              <a:lnSpc>
                <a:spcPct val="150000"/>
              </a:lnSpc>
            </a:pPr>
            <a:r>
              <a:rPr lang="en-US" altLang="zh-CN" sz="2400">
                <a:solidFill>
                  <a:schemeClr val="bg1">
                    <a:lumMod val="85000"/>
                  </a:schemeClr>
                </a:solidFill>
              </a:rPr>
              <a:t>     </a:t>
            </a:r>
            <a:r>
              <a:rPr lang="zh-CN" altLang="en-US" sz="2400">
                <a:solidFill>
                  <a:schemeClr val="bg1">
                    <a:lumMod val="85000"/>
                  </a:schemeClr>
                </a:solidFill>
              </a:rPr>
              <a:t>③城市规模不均匀分布，医疗资源均匀分布</a:t>
            </a:r>
            <a:r>
              <a:rPr lang="en-US" altLang="zh-CN" sz="2400">
                <a:solidFill>
                  <a:schemeClr val="bg1">
                    <a:lumMod val="85000"/>
                  </a:schemeClr>
                </a:solidFill>
              </a:rPr>
              <a:t>              </a:t>
            </a:r>
            <a:endParaRPr lang="en-US" altLang="zh-CN" sz="2400">
              <a:solidFill>
                <a:schemeClr val="bg1">
                  <a:lumMod val="85000"/>
                </a:schemeClr>
              </a:solidFill>
            </a:endParaRPr>
          </a:p>
          <a:p>
            <a:pPr lvl="1">
              <a:lnSpc>
                <a:spcPct val="150000"/>
              </a:lnSpc>
            </a:pPr>
            <a:r>
              <a:rPr lang="en-US" altLang="zh-CN" sz="2400">
                <a:solidFill>
                  <a:schemeClr val="bg1">
                    <a:lumMod val="85000"/>
                  </a:schemeClr>
                </a:solidFill>
              </a:rPr>
              <a:t>     </a:t>
            </a:r>
            <a:r>
              <a:rPr lang="zh-CN" altLang="en-US" sz="2400">
                <a:solidFill>
                  <a:schemeClr val="bg1">
                    <a:lumMod val="85000"/>
                  </a:schemeClr>
                </a:solidFill>
              </a:rPr>
              <a:t>④城市规模不均匀分布，医疗资源不均匀分布</a:t>
            </a:r>
            <a:endParaRPr lang="zh-CN" altLang="en-US" sz="2400" b="1">
              <a:solidFill>
                <a:schemeClr val="bg1">
                  <a:lumMod val="85000"/>
                </a:schemeClr>
              </a:solidFill>
              <a:sym typeface="+mn-ea"/>
            </a:endParaRPr>
          </a:p>
        </p:txBody>
      </p:sp>
      <p:sp>
        <p:nvSpPr>
          <p:cNvPr id="5" name="文本框 4"/>
          <p:cNvSpPr txBox="1"/>
          <p:nvPr/>
        </p:nvSpPr>
        <p:spPr>
          <a:xfrm>
            <a:off x="8615680" y="3359785"/>
            <a:ext cx="1303020" cy="532130"/>
          </a:xfrm>
          <a:prstGeom prst="rect">
            <a:avLst/>
          </a:prstGeom>
          <a:noFill/>
        </p:spPr>
        <p:txBody>
          <a:bodyPr wrap="square" rtlCol="0">
            <a:spAutoFit/>
          </a:bodyPr>
          <a:p>
            <a:pPr>
              <a:lnSpc>
                <a:spcPct val="40000"/>
              </a:lnSpc>
              <a:spcBef>
                <a:spcPts val="0"/>
              </a:spcBef>
              <a:spcAft>
                <a:spcPts val="0"/>
              </a:spcAft>
            </a:pPr>
            <a:r>
              <a:rPr lang="en-US" altLang="zh-CN" b="1">
                <a:solidFill>
                  <a:schemeClr val="bg1">
                    <a:lumMod val="85000"/>
                  </a:schemeClr>
                </a:solidFill>
                <a:latin typeface="Arial" panose="020B0604020202020204" pitchFamily="34" charset="0"/>
                <a:cs typeface="Arial" panose="020B0604020202020204" pitchFamily="34" charset="0"/>
                <a:sym typeface="+mn-ea"/>
              </a:rPr>
              <a:t>γ</a:t>
            </a:r>
            <a:r>
              <a:rPr lang="zh-CN" altLang="en-US" b="1" baseline="-25000">
                <a:solidFill>
                  <a:schemeClr val="bg1">
                    <a:lumMod val="85000"/>
                  </a:schemeClr>
                </a:solidFill>
                <a:latin typeface="Arial" panose="020B0604020202020204" pitchFamily="34" charset="0"/>
                <a:cs typeface="Arial" panose="020B0604020202020204" pitchFamily="34" charset="0"/>
                <a:sym typeface="+mn-ea"/>
              </a:rPr>
              <a:t>β</a:t>
            </a:r>
            <a:r>
              <a:rPr lang="zh-CN" altLang="en-US" b="1">
                <a:solidFill>
                  <a:schemeClr val="bg1">
                    <a:lumMod val="85000"/>
                  </a:schemeClr>
                </a:solidFill>
                <a:sym typeface="+mn-ea"/>
              </a:rPr>
              <a:t>=0.0</a:t>
            </a:r>
            <a:r>
              <a:rPr lang="en-US" altLang="zh-CN" b="1">
                <a:solidFill>
                  <a:schemeClr val="bg1">
                    <a:lumMod val="85000"/>
                  </a:schemeClr>
                </a:solidFill>
                <a:sym typeface="+mn-ea"/>
              </a:rPr>
              <a:t>1</a:t>
            </a:r>
            <a:r>
              <a:rPr lang="zh-CN" altLang="en-US" b="1">
                <a:solidFill>
                  <a:schemeClr val="bg1">
                    <a:lumMod val="85000"/>
                  </a:schemeClr>
                </a:solidFill>
                <a:sym typeface="+mn-ea"/>
              </a:rPr>
              <a:t> </a:t>
            </a:r>
            <a:endParaRPr lang="zh-CN" altLang="en-US" b="1">
              <a:solidFill>
                <a:schemeClr val="bg1">
                  <a:lumMod val="85000"/>
                </a:schemeClr>
              </a:solidFill>
              <a:sym typeface="+mn-ea"/>
            </a:endParaRPr>
          </a:p>
          <a:p>
            <a:pPr>
              <a:lnSpc>
                <a:spcPct val="40000"/>
              </a:lnSpc>
              <a:spcBef>
                <a:spcPts val="0"/>
              </a:spcBef>
              <a:spcAft>
                <a:spcPts val="0"/>
              </a:spcAft>
            </a:pPr>
            <a:r>
              <a:rPr lang="zh-CN" altLang="en-US" b="1">
                <a:solidFill>
                  <a:schemeClr val="bg1">
                    <a:lumMod val="85000"/>
                  </a:schemeClr>
                </a:solidFill>
                <a:sym typeface="+mn-ea"/>
              </a:rPr>
              <a:t> </a:t>
            </a:r>
            <a:r>
              <a:rPr lang="en-US" altLang="zh-CN" b="1">
                <a:solidFill>
                  <a:schemeClr val="bg1">
                    <a:lumMod val="85000"/>
                  </a:schemeClr>
                </a:solidFill>
                <a:sym typeface="+mn-ea"/>
              </a:rPr>
              <a:t>                                                                                                 </a:t>
            </a:r>
            <a:r>
              <a:rPr lang="en-US" altLang="zh-CN" b="1">
                <a:solidFill>
                  <a:schemeClr val="bg1">
                    <a:lumMod val="85000"/>
                  </a:schemeClr>
                </a:solidFill>
                <a:latin typeface="Arial" panose="020B0604020202020204" pitchFamily="34" charset="0"/>
                <a:cs typeface="Arial" panose="020B0604020202020204" pitchFamily="34" charset="0"/>
                <a:sym typeface="+mn-ea"/>
              </a:rPr>
              <a:t>γ</a:t>
            </a:r>
            <a:r>
              <a:rPr lang="en-US" altLang="zh-CN" b="1" baseline="-25000">
                <a:solidFill>
                  <a:schemeClr val="bg1">
                    <a:lumMod val="85000"/>
                  </a:schemeClr>
                </a:solidFill>
                <a:latin typeface="Arial" panose="020B0604020202020204" pitchFamily="34" charset="0"/>
                <a:cs typeface="Arial" panose="020B0604020202020204" pitchFamily="34" charset="0"/>
                <a:sym typeface="+mn-ea"/>
              </a:rPr>
              <a:t>μ</a:t>
            </a:r>
            <a:r>
              <a:rPr lang="zh-CN" altLang="en-US" b="1">
                <a:solidFill>
                  <a:schemeClr val="bg1">
                    <a:lumMod val="85000"/>
                  </a:schemeClr>
                </a:solidFill>
                <a:sym typeface="+mn-ea"/>
              </a:rPr>
              <a:t>=0.00</a:t>
            </a:r>
            <a:r>
              <a:rPr lang="en-US" altLang="zh-CN" b="1">
                <a:solidFill>
                  <a:schemeClr val="bg1">
                    <a:lumMod val="85000"/>
                  </a:schemeClr>
                </a:solidFill>
                <a:sym typeface="+mn-ea"/>
              </a:rPr>
              <a:t>4</a:t>
            </a:r>
            <a:endParaRPr lang="zh-CN" altLang="en-US" b="1">
              <a:solidFill>
                <a:schemeClr val="bg1">
                  <a:lumMod val="85000"/>
                </a:schemeClr>
              </a:solidFill>
            </a:endParaRPr>
          </a:p>
          <a:p>
            <a:pPr>
              <a:lnSpc>
                <a:spcPct val="40000"/>
              </a:lnSpc>
            </a:pPr>
            <a:endParaRPr lang="zh-CN" altLang="en-US" b="1">
              <a:solidFill>
                <a:schemeClr val="bg1">
                  <a:lumMod val="85000"/>
                </a:schemeClr>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MEDIACOVER_FLAG" val="1"/>
  <p:tag name="KSO_WM_UNIT_MEDIACOVER_BTN_STATE" val="0"/>
  <p:tag name="KSO_WM_UNIT_MEDIACOVER_BTNRECT" val="6495*3271*689*689"/>
  <p:tag name="KSO_WM_UNIT_MEDIACOVER_STYLEID" val="2"/>
  <p:tag name="KSO_WM_UNIT_MEDIACOVER_TEXTSTATE" val="0"/>
  <p:tag name="KSO_WM_UNIT_MEDIACOVER_BTN_POS" val="c"/>
  <p:tag name="KSO_WM_UNIT_MEDIACOVER_BTN_STYLE" val="ee0bc779c1f3d7f3e90c96344320e69a"/>
</p:tagLst>
</file>

<file path=ppt/tags/tag101.xml><?xml version="1.0" encoding="utf-8"?>
<p:tagLst xmlns:p="http://schemas.openxmlformats.org/presentationml/2006/main">
  <p:tag name="MH" val="20161022204303"/>
  <p:tag name="MH_LIBRARY" val="GRAPHIC"/>
</p:tagLst>
</file>

<file path=ppt/tags/tag102.xml><?xml version="1.0" encoding="utf-8"?>
<p:tagLst xmlns:p="http://schemas.openxmlformats.org/presentationml/2006/main">
  <p:tag name="KSO_WM_UNIT_SUBTYPE" val="a"/>
  <p:tag name="KSO_WM_UNIT_PRESET_TEXT" val="单击此处输入您的正文，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781_2*m_h_f*1_1_1"/>
  <p:tag name="KSO_WM_TEMPLATE_CATEGORY" val="diagram"/>
  <p:tag name="KSO_WM_TEMPLATE_INDEX" val="2020578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SUBTYPE" val="a"/>
  <p:tag name="KSO_WM_UNIT_PRESET_TEXT" val="单击此处输入您的正文，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781_2*m_h_f*1_2_1"/>
  <p:tag name="KSO_WM_TEMPLATE_CATEGORY" val="diagram"/>
  <p:tag name="KSO_WM_TEMPLATE_INDEX" val="2020578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5781_2*m_h_i*1_1_1"/>
  <p:tag name="KSO_WM_TEMPLATE_CATEGORY" val="diagram"/>
  <p:tag name="KSO_WM_TEMPLATE_INDEX" val="20205781"/>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5781_2*m_h_i*1_1_3"/>
  <p:tag name="KSO_WM_TEMPLATE_CATEGORY" val="diagram"/>
  <p:tag name="KSO_WM_TEMPLATE_INDEX" val="2020578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5781_2*m_h_i*1_2_1"/>
  <p:tag name="KSO_WM_TEMPLATE_CATEGORY" val="diagram"/>
  <p:tag name="KSO_WM_TEMPLATE_INDEX" val="20205781"/>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5781_2*m_h_i*1_2_3"/>
  <p:tag name="KSO_WM_TEMPLATE_CATEGORY" val="diagram"/>
  <p:tag name="KSO_WM_TEMPLATE_INDEX" val="20205781"/>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USESOURCEFORMAT_APPLY" val="1"/>
</p:tagLst>
</file>

<file path=ppt/tags/tag108.xml><?xml version="1.0" encoding="utf-8"?>
<p:tagLst xmlns:p="http://schemas.openxmlformats.org/presentationml/2006/main">
  <p:tag name="KSO_WM_UNIT_SUBTYPE" val="a"/>
  <p:tag name="KSO_WM_UNIT_PRESET_TEXT" val="单击此处输入您的正文，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781_2*m_h_f*1_3_1"/>
  <p:tag name="KSO_WM_TEMPLATE_CATEGORY" val="diagram"/>
  <p:tag name="KSO_WM_TEMPLATE_INDEX" val="2020578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5781_2*m_h_i*1_3_1"/>
  <p:tag name="KSO_WM_TEMPLATE_CATEGORY" val="diagram"/>
  <p:tag name="KSO_WM_TEMPLATE_INDEX" val="20205781"/>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5781_2*m_h_i*1_3_3"/>
  <p:tag name="KSO_WM_TEMPLATE_CATEGORY" val="diagram"/>
  <p:tag name="KSO_WM_TEMPLATE_INDEX" val="20205781"/>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USESOURCEFORMAT_APPLY"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ID" val="diagram20205781_2*m_h_i*1_1_2"/>
  <p:tag name="KSO_WM_TEMPLATE_CATEGORY" val="diagram"/>
  <p:tag name="KSO_WM_TEMPLATE_INDEX" val="2020578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205781_2*m_h_i*1_2_2"/>
  <p:tag name="KSO_WM_TEMPLATE_CATEGORY" val="diagram"/>
  <p:tag name="KSO_WM_TEMPLATE_INDEX" val="2020578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ID" val="diagram20205781_2*m_h_i*1_3_2"/>
  <p:tag name="KSO_WM_TEMPLATE_CATEGORY" val="diagram"/>
  <p:tag name="KSO_WM_TEMPLATE_INDEX" val="2020578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14.xml><?xml version="1.0" encoding="utf-8"?>
<p:tagLst xmlns:p="http://schemas.openxmlformats.org/presentationml/2006/main">
  <p:tag name="MH" val="20161022204303"/>
  <p:tag name="MH_LIBRARY" val="GRAPHIC"/>
</p:tagLst>
</file>

<file path=ppt/tags/tag115.xml><?xml version="1.0" encoding="utf-8"?>
<p:tagLst xmlns:p="http://schemas.openxmlformats.org/presentationml/2006/main">
  <p:tag name="KSO_WM_UNIT_SUBTYPE" val="a"/>
  <p:tag name="KSO_WM_UNIT_PRESET_TEXT" val="单击此处输入您的正文，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781_2*m_h_f*1_1_1"/>
  <p:tag name="KSO_WM_TEMPLATE_CATEGORY" val="diagram"/>
  <p:tag name="KSO_WM_TEMPLATE_INDEX" val="2020578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UNIT_SUBTYPE" val="a"/>
  <p:tag name="KSO_WM_UNIT_PRESET_TEXT" val="单击此处输入您的正文，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781_2*m_h_f*1_2_1"/>
  <p:tag name="KSO_WM_TEMPLATE_CATEGORY" val="diagram"/>
  <p:tag name="KSO_WM_TEMPLATE_INDEX" val="2020578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5781_2*m_h_i*1_1_1"/>
  <p:tag name="KSO_WM_TEMPLATE_CATEGORY" val="diagram"/>
  <p:tag name="KSO_WM_TEMPLATE_INDEX" val="20205781"/>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5781_2*m_h_i*1_1_3"/>
  <p:tag name="KSO_WM_TEMPLATE_CATEGORY" val="diagram"/>
  <p:tag name="KSO_WM_TEMPLATE_INDEX" val="2020578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5781_2*m_h_i*1_2_1"/>
  <p:tag name="KSO_WM_TEMPLATE_CATEGORY" val="diagram"/>
  <p:tag name="KSO_WM_TEMPLATE_INDEX" val="20205781"/>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5781_2*m_h_i*1_2_3"/>
  <p:tag name="KSO_WM_TEMPLATE_CATEGORY" val="diagram"/>
  <p:tag name="KSO_WM_TEMPLATE_INDEX" val="20205781"/>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USESOURCEFORMAT_APPLY" val="1"/>
</p:tagLst>
</file>

<file path=ppt/tags/tag121.xml><?xml version="1.0" encoding="utf-8"?>
<p:tagLst xmlns:p="http://schemas.openxmlformats.org/presentationml/2006/main">
  <p:tag name="KSO_WM_UNIT_SUBTYPE" val="a"/>
  <p:tag name="KSO_WM_UNIT_PRESET_TEXT" val="单击此处输入您的正文，请尽量言简意赅的阐述观点。"/>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781_2*m_h_f*1_3_1"/>
  <p:tag name="KSO_WM_TEMPLATE_CATEGORY" val="diagram"/>
  <p:tag name="KSO_WM_TEMPLATE_INDEX" val="2020578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5781_2*m_h_i*1_3_1"/>
  <p:tag name="KSO_WM_TEMPLATE_CATEGORY" val="diagram"/>
  <p:tag name="KSO_WM_TEMPLATE_INDEX" val="20205781"/>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5781_2*m_h_i*1_3_3"/>
  <p:tag name="KSO_WM_TEMPLATE_CATEGORY" val="diagram"/>
  <p:tag name="KSO_WM_TEMPLATE_INDEX" val="20205781"/>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ID" val="diagram20205781_2*m_h_i*1_1_2"/>
  <p:tag name="KSO_WM_TEMPLATE_CATEGORY" val="diagram"/>
  <p:tag name="KSO_WM_TEMPLATE_INDEX" val="2020578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205781_2*m_h_i*1_2_2"/>
  <p:tag name="KSO_WM_TEMPLATE_CATEGORY" val="diagram"/>
  <p:tag name="KSO_WM_TEMPLATE_INDEX" val="2020578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2"/>
  <p:tag name="KSO_WM_UNIT_ID" val="diagram20205781_2*m_h_i*1_3_2"/>
  <p:tag name="KSO_WM_TEMPLATE_CATEGORY" val="diagram"/>
  <p:tag name="KSO_WM_TEMPLATE_INDEX" val="2020578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27.xml><?xml version="1.0" encoding="utf-8"?>
<p:tagLst xmlns:p="http://schemas.openxmlformats.org/presentationml/2006/main">
  <p:tag name="MH" val="20161022204303"/>
  <p:tag name="MH_LIBRARY" val="GRAPHIC"/>
</p:tagLst>
</file>

<file path=ppt/tags/tag12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9.xml><?xml version="1.0" encoding="utf-8"?>
<p:tagLst xmlns:p="http://schemas.openxmlformats.org/presentationml/2006/main">
  <p:tag name="COMMONDATA" val="eyJoZGlkIjoiM2U1MTA1MTFmOTk5MzhjNTM2ODM3NWIxMThlM2MwMDE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1237_4*a*1"/>
  <p:tag name="KSO_WM_TEMPLATE_CATEGORY" val="custom"/>
  <p:tag name="KSO_WM_TEMPLATE_INDEX" val="20221237"/>
  <p:tag name="KSO_WM_UNIT_LAYERLEVEL" val="1"/>
  <p:tag name="KSO_WM_TAG_VERSION" val="1.0"/>
  <p:tag name="KSO_WM_BEAUTIFY_FLAG" val="#wm#"/>
  <p:tag name="KSO_WM_CHIP_GROUPID" val="6170d198528941afc5e264db"/>
  <p:tag name="KSO_WM_CHIP_XID" val="6170d198528941afc5e264d6"/>
  <p:tag name="KSO_WM_UNIT_DEC_AREA_ID" val="405a22aaf16b4e1785ace4d36335c03d"/>
  <p:tag name="KSO_WM_CHIP_FILLAREA_FILL_RULE" val="{&quot;fill_align&quot;:&quot;cm&quot;,&quot;fill_mode&quot;:&quot;fix&quot;,&quot;sacle_strategy&quot;:&quot;stretch&quot;}"/>
  <p:tag name="KSO_WM_ASSEMBLE_CHIP_INDEX" val="7e7c923b38ad45c3aac7cc7956a69914"/>
  <p:tag name="KSO_WM_UNIT_TEXT_FILL_FORE_SCHEMECOLOR_INDEX_BRIGHTNESS" val="0"/>
  <p:tag name="KSO_WM_UNIT_TEXT_FILL_FORE_SCHEMECOLOR_INDEX" val="13"/>
  <p:tag name="KSO_WM_UNIT_TEXT_FILL_TYPE" val="1"/>
  <p:tag name="KSO_WM_UNIT_USESOURCEFORMAT_APPLY"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1237_5*l_h_i*1_1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d8b2cfcfc9e94b3284539e89bea392d4"/>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TEXT_FILL_FORE_SCHEMECOLOR_INDEX_BRIGHTNESS" val="0"/>
  <p:tag name="KSO_WM_UNIT_TEXT_FILL_FORE_SCHEMECOLOR_INDEX" val="13"/>
  <p:tag name="KSO_WM_UNIT_TEXT_FILL_TYPE" val="1"/>
  <p:tag name="KSO_WM_UNIT_VALUE" val="0"/>
  <p:tag name="KSO_WM_UNIT_USESOURCEFORMAT_APPLY" val="1"/>
</p:tagLst>
</file>

<file path=ppt/tags/tag6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1237_5*l_h_a*1_1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431566c1ee7a4e9e91e6a2c814dc7beb"/>
  <p:tag name="KSO_WM_CHIP_FILLAREA_FILL_RULE" val="{&quot;fill_align&quot;:&quot;cm&quot;,&quot;fill_mode&quot;:&quot;fix&quot;,&quot;sacle_strategy&quot;:&quot;stretch&quot;}"/>
  <p:tag name="KSO_WM_ASSEMBLE_CHIP_INDEX" val="772579cc0b8247ac805755a640998fc7"/>
  <p:tag name="KSO_WM_UNIT_TEXT_FILL_FORE_SCHEMECOLOR_INDEX_BRIGHTNESS" val="0"/>
  <p:tag name="KSO_WM_UNIT_TEXT_FILL_FORE_SCHEMECOLOR_INDEX" val="13"/>
  <p:tag name="KSO_WM_UNIT_TEXT_FILL_TYPE" val="1"/>
  <p:tag name="KSO_WM_UNIT_VALUE" val="4"/>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1237_5*l_h_i*1_2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3bc882ea2cd344c98b11986adfc77777"/>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TEXT_FILL_FORE_SCHEMECOLOR_INDEX_BRIGHTNESS" val="0"/>
  <p:tag name="KSO_WM_UNIT_TEXT_FILL_FORE_SCHEMECOLOR_INDEX" val="13"/>
  <p:tag name="KSO_WM_UNIT_TEXT_FILL_TYPE" val="1"/>
  <p:tag name="KSO_WM_UNIT_VALUE" val="0"/>
  <p:tag name="KSO_WM_UNIT_USESOURCEFORMAT_APPLY"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1237_5*l_h_i*1_3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bca9e138d69241ce92d72294e582e9a8"/>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TEXT_FILL_FORE_SCHEMECOLOR_INDEX_BRIGHTNESS" val="0"/>
  <p:tag name="KSO_WM_UNIT_TEXT_FILL_FORE_SCHEMECOLOR_INDEX" val="13"/>
  <p:tag name="KSO_WM_UNIT_TEXT_FILL_TYPE" val="1"/>
  <p:tag name="KSO_WM_UNIT_VALUE" val="0"/>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21237_5*l_h_i*1_4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326e232c6a404d1c9fed5bab76b72768"/>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TEXT_FILL_FORE_SCHEMECOLOR_INDEX_BRIGHTNESS" val="0"/>
  <p:tag name="KSO_WM_UNIT_TEXT_FILL_FORE_SCHEMECOLOR_INDEX" val="13"/>
  <p:tag name="KSO_WM_UNIT_TEXT_FILL_TYPE" val="1"/>
  <p:tag name="KSO_WM_UNIT_VALUE" val="0"/>
  <p:tag name="KSO_WM_UNIT_USESOURCEFORMAT_APPLY"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21237_5*l_h_i*1_5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96398d464f244f948a969fbe7a655f2c"/>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TEXT_FILL_FORE_SCHEMECOLOR_INDEX_BRIGHTNESS" val="0"/>
  <p:tag name="KSO_WM_UNIT_TEXT_FILL_FORE_SCHEMECOLOR_INDEX" val="13"/>
  <p:tag name="KSO_WM_UNIT_TEXT_FILL_TYPE" val="1"/>
  <p:tag name="KSO_WM_UNIT_VALUE" val="0"/>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21237_5*l_h_i*1_1_2"/>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27254e02ffcd42f4b1dfa4a023f53ef6"/>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0"/>
  <p:tag name="KSO_WM_UNIT_USESOURCEFORMAT_APPLY"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21237_5*l_h_i*1_2_2"/>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b77577db257c4bcfad119e6f6f084068"/>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0"/>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21237_5*l_h_i*1_3_2"/>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c2d5523edd0d41b685736938a2dee7fe"/>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0"/>
  <p:tag name="KSO_WM_UNIT_USESOURCEFORMAT_APPLY"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21237_5*l_h_i*1_4_2"/>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c21df337871f4b40a0646b2c83b24fce"/>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0"/>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21237_5*l_h_i*1_5_2"/>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3d0321beef66460f994442e7b735413e"/>
  <p:tag name="KSO_WM_CHIP_FILLAREA_FILL_RULE" val="{&quot;fill_align&quot;:&quot;cm&quot;,&quot;fill_mode&quot;:&quot;fix&quot;,&quot;sacle_strategy&quot;:&quot;stretch&quot;}"/>
  <p:tag name="KSO_WM_UNIT_DEC_SUPPORTCHANGEPIC" val="0"/>
  <p:tag name="KSO_WM_UNIT_DEC_CHANGEPICRESERVED" val="0"/>
  <p:tag name="KSO_WM_ASSEMBLE_CHIP_INDEX" val="772579cc0b8247ac805755a640998fc7"/>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0"/>
  <p:tag name="KSO_WM_UNIT_USESOURCEFORMAT_APPLY" val="1"/>
</p:tagLst>
</file>

<file path=ppt/tags/tag7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1237_5*l_h_a*1_1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431566c1ee7a4e9e91e6a2c814dc7beb"/>
  <p:tag name="KSO_WM_CHIP_FILLAREA_FILL_RULE" val="{&quot;fill_align&quot;:&quot;cm&quot;,&quot;fill_mode&quot;:&quot;fix&quot;,&quot;sacle_strategy&quot;:&quot;stretch&quot;}"/>
  <p:tag name="KSO_WM_ASSEMBLE_CHIP_INDEX" val="772579cc0b8247ac805755a640998fc7"/>
  <p:tag name="KSO_WM_UNIT_TEXT_FILL_FORE_SCHEMECOLOR_INDEX_BRIGHTNESS" val="0"/>
  <p:tag name="KSO_WM_UNIT_TEXT_FILL_FORE_SCHEMECOLOR_INDEX" val="13"/>
  <p:tag name="KSO_WM_UNIT_TEXT_FILL_TYPE" val="1"/>
  <p:tag name="KSO_WM_UNIT_VALUE" val="4"/>
  <p:tag name="KSO_WM_UNIT_USESOURCEFORMAT_APPLY" val="1"/>
</p:tagLst>
</file>

<file path=ppt/tags/tag7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1237_5*l_h_a*1_1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431566c1ee7a4e9e91e6a2c814dc7beb"/>
  <p:tag name="KSO_WM_CHIP_FILLAREA_FILL_RULE" val="{&quot;fill_align&quot;:&quot;cm&quot;,&quot;fill_mode&quot;:&quot;fix&quot;,&quot;sacle_strategy&quot;:&quot;stretch&quot;}"/>
  <p:tag name="KSO_WM_ASSEMBLE_CHIP_INDEX" val="772579cc0b8247ac805755a640998fc7"/>
  <p:tag name="KSO_WM_UNIT_TEXT_FILL_FORE_SCHEMECOLOR_INDEX_BRIGHTNESS" val="0"/>
  <p:tag name="KSO_WM_UNIT_TEXT_FILL_FORE_SCHEMECOLOR_INDEX" val="13"/>
  <p:tag name="KSO_WM_UNIT_TEXT_FILL_TYPE" val="1"/>
  <p:tag name="KSO_WM_UNIT_VALUE" val="4"/>
  <p:tag name="KSO_WM_UNIT_USESOURCEFORMAT_APPLY" val="1"/>
</p:tagLst>
</file>

<file path=ppt/tags/tag7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1237_5*l_h_a*1_1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431566c1ee7a4e9e91e6a2c814dc7beb"/>
  <p:tag name="KSO_WM_CHIP_FILLAREA_FILL_RULE" val="{&quot;fill_align&quot;:&quot;cm&quot;,&quot;fill_mode&quot;:&quot;fix&quot;,&quot;sacle_strategy&quot;:&quot;stretch&quot;}"/>
  <p:tag name="KSO_WM_ASSEMBLE_CHIP_INDEX" val="772579cc0b8247ac805755a640998fc7"/>
  <p:tag name="KSO_WM_UNIT_TEXT_FILL_FORE_SCHEMECOLOR_INDEX_BRIGHTNESS" val="0"/>
  <p:tag name="KSO_WM_UNIT_TEXT_FILL_FORE_SCHEMECOLOR_INDEX" val="13"/>
  <p:tag name="KSO_WM_UNIT_TEXT_FILL_TYPE" val="1"/>
  <p:tag name="KSO_WM_UNIT_VALUE" val="4"/>
  <p:tag name="KSO_WM_UNIT_USESOURCEFORMAT_APPLY" val="1"/>
</p:tagLst>
</file>

<file path=ppt/tags/tag7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1237_5*l_h_a*1_1_1"/>
  <p:tag name="KSO_WM_TEMPLATE_CATEGORY" val="custom"/>
  <p:tag name="KSO_WM_TEMPLATE_INDEX" val="20221237"/>
  <p:tag name="KSO_WM_UNIT_LAYERLEVEL" val="1_1_1"/>
  <p:tag name="KSO_WM_TAG_VERSION" val="1.0"/>
  <p:tag name="KSO_WM_BEAUTIFY_FLAG" val="#wm#"/>
  <p:tag name="KSO_WM_CHIP_GROUPID" val="6170d198528941afc5e264db"/>
  <p:tag name="KSO_WM_CHIP_XID" val="6170d198528941afc5e264d7"/>
  <p:tag name="KSO_WM_UNIT_DEC_AREA_ID" val="431566c1ee7a4e9e91e6a2c814dc7beb"/>
  <p:tag name="KSO_WM_CHIP_FILLAREA_FILL_RULE" val="{&quot;fill_align&quot;:&quot;cm&quot;,&quot;fill_mode&quot;:&quot;fix&quot;,&quot;sacle_strategy&quot;:&quot;stretch&quot;}"/>
  <p:tag name="KSO_WM_ASSEMBLE_CHIP_INDEX" val="772579cc0b8247ac805755a640998fc7"/>
  <p:tag name="KSO_WM_UNIT_TEXT_FILL_FORE_SCHEMECOLOR_INDEX_BRIGHTNESS" val="0"/>
  <p:tag name="KSO_WM_UNIT_TEXT_FILL_FORE_SCHEMECOLOR_INDEX" val="13"/>
  <p:tag name="KSO_WM_UNIT_TEXT_FILL_TYPE" val="1"/>
  <p:tag name="KSO_WM_UNIT_VALUE" val="4"/>
  <p:tag name="KSO_WM_UNIT_USESOURCEFORMAT_APPLY" val="1"/>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5"/>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68681_5*l_h_i*1_1_2"/>
  <p:tag name="KSO_WM_TEMPLATE_CATEGORY" val="diagram"/>
  <p:tag name="KSO_WM_TEMPLATE_INDEX" val="2016868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68681_5*l_h_i*1_2_2"/>
  <p:tag name="KSO_WM_TEMPLATE_CATEGORY" val="diagram"/>
  <p:tag name="KSO_WM_TEMPLATE_INDEX" val="20168681"/>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68681_5*l_i*1_1"/>
  <p:tag name="KSO_WM_TEMPLATE_CATEGORY" val="diagram"/>
  <p:tag name="KSO_WM_TEMPLATE_INDEX" val="20168681"/>
  <p:tag name="KSO_WM_UNIT_LAYERLEVEL" val="1_1"/>
  <p:tag name="KSO_WM_TAG_VERSION" val="1.0"/>
  <p:tag name="KSO_WM_BEAUTIFY_FLAG" val="#wm#"/>
  <p:tag name="KSO_WM_UNIT_FILL_FORE_SCHEMECOLOR_INDEX" val="13"/>
  <p:tag name="KSO_WM_UNIT_FILL_TYPE" val="1"/>
  <p:tag name="KSO_WM_UNIT_TEXT_FILL_FORE_SCHEMECOLOR_INDEX" val="13"/>
  <p:tag name="KSO_WM_UNIT_TEX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68681_5*l_h_i*1_3_2"/>
  <p:tag name="KSO_WM_TEMPLATE_CATEGORY" val="diagram"/>
  <p:tag name="KSO_WM_TEMPLATE_INDEX" val="20168681"/>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4.xml><?xml version="1.0" encoding="utf-8"?>
<p:tagLst xmlns:p="http://schemas.openxmlformats.org/presentationml/2006/main">
  <p:tag name="MH" val="20161022204303"/>
  <p:tag name="MH_LIBRARY" val="GRAPHIC"/>
</p:tagLst>
</file>

<file path=ppt/tags/tag85.xml><?xml version="1.0" encoding="utf-8"?>
<p:tagLst xmlns:p="http://schemas.openxmlformats.org/presentationml/2006/main">
  <p:tag name="MH" val="20161022204303"/>
  <p:tag name="MH_LIBRARY" val="GRAPHIC"/>
</p:tagLst>
</file>

<file path=ppt/tags/tag86.xml><?xml version="1.0" encoding="utf-8"?>
<p:tagLst xmlns:p="http://schemas.openxmlformats.org/presentationml/2006/main">
  <p:tag name="KSO_WM_UNIT_PLACING_PICTURE_USER_VIEWPORT" val="{&quot;height&quot;:8256,&quot;width&quot;:8652}"/>
</p:tagLst>
</file>

<file path=ppt/tags/tag87.xml><?xml version="1.0" encoding="utf-8"?>
<p:tagLst xmlns:p="http://schemas.openxmlformats.org/presentationml/2006/main">
  <p:tag name="MH" val="20161022204303"/>
  <p:tag name="MH_LIBRARY" val="GRAPHIC"/>
</p:tagLst>
</file>

<file path=ppt/tags/tag88.xml><?xml version="1.0" encoding="utf-8"?>
<p:tagLst xmlns:p="http://schemas.openxmlformats.org/presentationml/2006/main">
  <p:tag name="MH" val="20161022204303"/>
  <p:tag name="MH_LIBRARY" val="GRAPHIC"/>
</p:tagLst>
</file>

<file path=ppt/tags/tag89.xml><?xml version="1.0" encoding="utf-8"?>
<p:tagLst xmlns:p="http://schemas.openxmlformats.org/presentationml/2006/main">
  <p:tag name="MH" val="20161022204303"/>
  <p:tag name="MH_LIBRARY" val="GRAPHIC"/>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PLACING_PICTURE_USER_VIEWPORT" val="{&quot;height&quot;:8256,&quot;width&quot;:8652}"/>
</p:tagLst>
</file>

<file path=ppt/tags/tag91.xml><?xml version="1.0" encoding="utf-8"?>
<p:tagLst xmlns:p="http://schemas.openxmlformats.org/presentationml/2006/main">
  <p:tag name="MH" val="20161022204303"/>
  <p:tag name="MH_LIBRARY" val="GRAPHIC"/>
</p:tagLst>
</file>

<file path=ppt/tags/tag92.xml><?xml version="1.0" encoding="utf-8"?>
<p:tagLst xmlns:p="http://schemas.openxmlformats.org/presentationml/2006/main">
  <p:tag name="MH" val="20161022204303"/>
  <p:tag name="MH_LIBRARY" val="GRAPHIC"/>
</p:tagLst>
</file>

<file path=ppt/tags/tag93.xml><?xml version="1.0" encoding="utf-8"?>
<p:tagLst xmlns:p="http://schemas.openxmlformats.org/presentationml/2006/main">
  <p:tag name="MH" val="20161022204303"/>
  <p:tag name="MH_LIBRARY" val="GRAPHIC"/>
</p:tagLst>
</file>

<file path=ppt/tags/tag94.xml><?xml version="1.0" encoding="utf-8"?>
<p:tagLst xmlns:p="http://schemas.openxmlformats.org/presentationml/2006/main">
  <p:tag name="MH" val="20161022204303"/>
  <p:tag name="MH_LIBRARY" val="GRAPHIC"/>
</p:tagLst>
</file>

<file path=ppt/tags/tag95.xml><?xml version="1.0" encoding="utf-8"?>
<p:tagLst xmlns:p="http://schemas.openxmlformats.org/presentationml/2006/main">
  <p:tag name="MH" val="20161022204303"/>
  <p:tag name="MH_LIBRARY" val="GRAPHIC"/>
</p:tagLst>
</file>

<file path=ppt/tags/tag9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8.xml><?xml version="1.0" encoding="utf-8"?>
<p:tagLst xmlns:p="http://schemas.openxmlformats.org/presentationml/2006/main">
  <p:tag name="MH" val="20161022204303"/>
  <p:tag name="MH_LIBRARY" val="GRAPHIC"/>
</p:tagLst>
</file>

<file path=ppt/tags/tag99.xml><?xml version="1.0" encoding="utf-8"?>
<p:tagLst xmlns:p="http://schemas.openxmlformats.org/presentationml/2006/main">
  <p:tag name="MH" val="20161022204303"/>
  <p:tag name="MH_LIBRARY" val="GRAPHI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2788</Words>
  <Application>WPS 演示</Application>
  <PresentationFormat>宽屏</PresentationFormat>
  <Paragraphs>228</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方正正黑简体</vt:lpstr>
      <vt:lpstr>黑体</vt:lpstr>
      <vt:lpstr>方正兰亭细黑_GBK_M</vt:lpstr>
      <vt:lpstr>Arial Black</vt:lpstr>
      <vt:lpstr>汉仪粗黑 简</vt:lpstr>
      <vt:lpstr>汉仪旗黑-50简</vt:lpstr>
      <vt:lpstr>Times New Roman</vt:lpstr>
      <vt:lpstr>Cambria Math</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肥</cp:lastModifiedBy>
  <cp:revision>391</cp:revision>
  <dcterms:created xsi:type="dcterms:W3CDTF">2019-06-19T02:08:00Z</dcterms:created>
  <dcterms:modified xsi:type="dcterms:W3CDTF">2022-06-06T06:15:34Z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D1A0537A4ED14D34AC5A1BF89F0647F7</vt:lpwstr>
  </property>
  <property fmtid="{D5CDD505-2E9C-101B-9397-08002B2CF9AE}" pid="4" name="commondata">
    <vt:lpwstr>eyJoZGlkIjoiM2U1MTA1MTFmOTk5MzhjNTM2ODM3NWIxMThlM2MwMDEifQ==</vt:lpwstr>
  </property>
</Properties>
</file>