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57" r:id="rId6"/>
    <p:sldId id="258" r:id="rId7"/>
    <p:sldId id="259" r:id="rId8"/>
    <p:sldId id="264" r:id="rId9"/>
    <p:sldId id="265" r:id="rId10"/>
    <p:sldId id="262" r:id="rId11"/>
    <p:sldId id="260" r:id="rId12"/>
    <p:sldId id="261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31"/>
    <a:srgbClr val="8D0010"/>
    <a:srgbClr val="335061"/>
    <a:srgbClr val="DD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0" y="2430145"/>
            <a:ext cx="12185650" cy="2159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jenki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591185"/>
            <a:ext cx="5928995" cy="5928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76770" y="2772410"/>
            <a:ext cx="424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Jenkins</a:t>
            </a:r>
            <a:r>
              <a:rPr lang="zh-CN" altLang="en-US" sz="3600">
                <a:solidFill>
                  <a:schemeClr val="bg1">
                    <a:lumMod val="9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的基本使用</a:t>
            </a:r>
            <a:endParaRPr lang="zh-CN" altLang="en-US" sz="3600">
              <a:solidFill>
                <a:schemeClr val="bg1">
                  <a:lumMod val="95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6770" y="3371850"/>
            <a:ext cx="1936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bg1">
                    <a:alpha val="9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Basic use of Jenkins</a:t>
            </a:r>
            <a:endParaRPr lang="en-US" altLang="zh-CN" sz="1200">
              <a:solidFill>
                <a:schemeClr val="bg1">
                  <a:alpha val="9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76770" y="3890645"/>
            <a:ext cx="233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chemeClr val="bg1">
                    <a:alpha val="94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混合开发组：蔡小平</a:t>
            </a:r>
            <a:endParaRPr lang="zh-CN" altLang="en-US" sz="1400">
              <a:solidFill>
                <a:schemeClr val="bg1">
                  <a:alpha val="94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056255" y="2219008"/>
            <a:ext cx="607949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500">
                <a:solidFill>
                  <a:schemeClr val="tx1">
                    <a:lumMod val="85000"/>
                    <a:lumOff val="1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THANKS</a:t>
            </a:r>
            <a:endParaRPr lang="en-US" altLang="zh-CN" sz="11500">
              <a:solidFill>
                <a:schemeClr val="tx1">
                  <a:lumMod val="85000"/>
                  <a:lumOff val="1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4790440" y="1732915"/>
            <a:ext cx="2564765" cy="395605"/>
            <a:chOff x="3348" y="1675"/>
            <a:chExt cx="4039" cy="623"/>
          </a:xfrm>
        </p:grpSpPr>
        <p:sp>
          <p:nvSpPr>
            <p:cNvPr id="5" name="文本框 4"/>
            <p:cNvSpPr txBox="1"/>
            <p:nvPr/>
          </p:nvSpPr>
          <p:spPr>
            <a:xfrm>
              <a:off x="4407" y="1675"/>
              <a:ext cx="29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什么是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Jenkins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？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348" y="1680"/>
              <a:ext cx="1116" cy="618"/>
              <a:chOff x="3348" y="3000"/>
              <a:chExt cx="1116" cy="61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612" y="3000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348" y="3081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01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0440" y="2541270"/>
            <a:ext cx="2432050" cy="396240"/>
            <a:chOff x="3348" y="1675"/>
            <a:chExt cx="3830" cy="624"/>
          </a:xfrm>
        </p:grpSpPr>
        <p:sp>
          <p:nvSpPr>
            <p:cNvPr id="17" name="文本框 16"/>
            <p:cNvSpPr txBox="1"/>
            <p:nvPr/>
          </p:nvSpPr>
          <p:spPr>
            <a:xfrm>
              <a:off x="4407" y="1675"/>
              <a:ext cx="277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什么是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CI/CD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？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348" y="1680"/>
              <a:ext cx="1116" cy="619"/>
              <a:chOff x="3348" y="3000"/>
              <a:chExt cx="1116" cy="619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612" y="3000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348" y="3081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02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790440" y="3349625"/>
            <a:ext cx="3936365" cy="396240"/>
            <a:chOff x="3348" y="1675"/>
            <a:chExt cx="6199" cy="624"/>
          </a:xfrm>
        </p:grpSpPr>
        <p:sp>
          <p:nvSpPr>
            <p:cNvPr id="22" name="文本框 21"/>
            <p:cNvSpPr txBox="1"/>
            <p:nvPr/>
          </p:nvSpPr>
          <p:spPr>
            <a:xfrm>
              <a:off x="4407" y="1675"/>
              <a:ext cx="514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使用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Jenkins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构建自由风格项目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348" y="1680"/>
              <a:ext cx="1116" cy="619"/>
              <a:chOff x="3348" y="3000"/>
              <a:chExt cx="1116" cy="61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612" y="3000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348" y="3081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03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790440" y="4157980"/>
            <a:ext cx="2107565" cy="396240"/>
            <a:chOff x="3348" y="1675"/>
            <a:chExt cx="3319" cy="624"/>
          </a:xfrm>
        </p:grpSpPr>
        <p:sp>
          <p:nvSpPr>
            <p:cNvPr id="27" name="文本框 26"/>
            <p:cNvSpPr txBox="1"/>
            <p:nvPr/>
          </p:nvSpPr>
          <p:spPr>
            <a:xfrm>
              <a:off x="4407" y="1675"/>
              <a:ext cx="226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Jenkins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拓展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348" y="1680"/>
              <a:ext cx="1116" cy="619"/>
              <a:chOff x="3348" y="3000"/>
              <a:chExt cx="1116" cy="619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612" y="3000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348" y="3081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04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4790440" y="4966335"/>
            <a:ext cx="1312545" cy="396240"/>
            <a:chOff x="3348" y="1675"/>
            <a:chExt cx="2067" cy="624"/>
          </a:xfrm>
        </p:grpSpPr>
        <p:sp>
          <p:nvSpPr>
            <p:cNvPr id="32" name="文本框 31"/>
            <p:cNvSpPr txBox="1"/>
            <p:nvPr/>
          </p:nvSpPr>
          <p:spPr>
            <a:xfrm>
              <a:off x="4407" y="1675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总结</a:t>
              </a:r>
              <a:endParaRPr lang="zh-CN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348" y="1680"/>
              <a:ext cx="1116" cy="619"/>
              <a:chOff x="3348" y="3000"/>
              <a:chExt cx="1116" cy="61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612" y="3000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348" y="3081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05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948055" y="95885"/>
            <a:ext cx="2306320" cy="5008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3800">
                <a:solidFill>
                  <a:schemeClr val="bg1">
                    <a:lumMod val="6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目 录</a:t>
            </a:r>
            <a:endParaRPr lang="zh-CN" altLang="en-US" sz="13800">
              <a:solidFill>
                <a:schemeClr val="bg1">
                  <a:lumMod val="6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44805" y="354330"/>
            <a:ext cx="3722370" cy="875030"/>
            <a:chOff x="543" y="558"/>
            <a:chExt cx="5862" cy="1378"/>
          </a:xfrm>
        </p:grpSpPr>
        <p:sp>
          <p:nvSpPr>
            <p:cNvPr id="2" name="文本框 1"/>
            <p:cNvSpPr txBox="1"/>
            <p:nvPr/>
          </p:nvSpPr>
          <p:spPr>
            <a:xfrm>
              <a:off x="2228" y="558"/>
              <a:ext cx="41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什么是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Jenkins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？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3" y="590"/>
              <a:ext cx="1765" cy="1346"/>
              <a:chOff x="415" y="470"/>
              <a:chExt cx="1765" cy="134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15" y="470"/>
                <a:ext cx="1642" cy="1346"/>
                <a:chOff x="461" y="366"/>
                <a:chExt cx="1190" cy="975"/>
              </a:xfrm>
            </p:grpSpPr>
            <p:pic>
              <p:nvPicPr>
                <p:cNvPr id="3" name="图片 2" descr="1_Z0kYtXLNEFuXjnu6JyrsCg"/>
                <p:cNvPicPr>
                  <a:picLocks noChangeAspect="1"/>
                </p:cNvPicPr>
                <p:nvPr/>
              </p:nvPicPr>
              <p:blipFill>
                <a:blip r:embed="rId1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rcRect r="15671" b="-1198"/>
                <a:stretch>
                  <a:fillRect/>
                </a:stretch>
              </p:blipFill>
              <p:spPr>
                <a:xfrm>
                  <a:off x="461" y="413"/>
                  <a:ext cx="1087" cy="929"/>
                </a:xfrm>
                <a:prstGeom prst="rect">
                  <a:avLst/>
                </a:prstGeom>
              </p:spPr>
            </p:pic>
            <p:sp>
              <p:nvSpPr>
                <p:cNvPr id="5" name="矩形 4"/>
                <p:cNvSpPr/>
                <p:nvPr/>
              </p:nvSpPr>
              <p:spPr>
                <a:xfrm>
                  <a:off x="983" y="366"/>
                  <a:ext cx="668" cy="4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椭圆 6"/>
              <p:cNvSpPr/>
              <p:nvPr/>
            </p:nvSpPr>
            <p:spPr>
              <a:xfrm>
                <a:off x="1328" y="502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64" y="583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01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1465580" y="1976120"/>
            <a:ext cx="898398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  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Jenkins是一个开源的、提供友好操作界面的持续集成(CI)工具，主要用于持续、自动的构建/测试软件项目、监控外部任务的运行。Jenkins用Java语言编写，可在Tomcat等流行的servlet容器中运行，也可独立运行。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algn="l">
              <a:lnSpc>
                <a:spcPct val="130000"/>
              </a:lnSpc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11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44805" y="354330"/>
            <a:ext cx="3722370" cy="875030"/>
            <a:chOff x="543" y="558"/>
            <a:chExt cx="5862" cy="1378"/>
          </a:xfrm>
        </p:grpSpPr>
        <p:sp>
          <p:nvSpPr>
            <p:cNvPr id="6" name="文本框 5"/>
            <p:cNvSpPr txBox="1"/>
            <p:nvPr/>
          </p:nvSpPr>
          <p:spPr>
            <a:xfrm>
              <a:off x="2228" y="558"/>
              <a:ext cx="41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什么是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CI/CD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？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3" y="590"/>
              <a:ext cx="1765" cy="1346"/>
              <a:chOff x="415" y="470"/>
              <a:chExt cx="1765" cy="1346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15" y="470"/>
                <a:ext cx="1642" cy="1346"/>
                <a:chOff x="461" y="366"/>
                <a:chExt cx="1190" cy="975"/>
              </a:xfrm>
            </p:grpSpPr>
            <p:pic>
              <p:nvPicPr>
                <p:cNvPr id="8" name="图片 7" descr="1_Z0kYtXLNEFuXjnu6JyrsCg"/>
                <p:cNvPicPr>
                  <a:picLocks noChangeAspect="1"/>
                </p:cNvPicPr>
                <p:nvPr/>
              </p:nvPicPr>
              <p:blipFill>
                <a:blip r:embed="rId1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rcRect r="15671" b="-1198"/>
                <a:stretch>
                  <a:fillRect/>
                </a:stretch>
              </p:blipFill>
              <p:spPr>
                <a:xfrm>
                  <a:off x="461" y="413"/>
                  <a:ext cx="1087" cy="929"/>
                </a:xfrm>
                <a:prstGeom prst="rect">
                  <a:avLst/>
                </a:prstGeom>
              </p:spPr>
            </p:pic>
            <p:sp>
              <p:nvSpPr>
                <p:cNvPr id="11" name="矩形 10"/>
                <p:cNvSpPr/>
                <p:nvPr/>
              </p:nvSpPr>
              <p:spPr>
                <a:xfrm>
                  <a:off x="983" y="366"/>
                  <a:ext cx="668" cy="4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1328" y="502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4" y="583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02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1465580" y="1277620"/>
            <a:ext cx="898398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CI(Continuous integration，持续集成)是一种软件开发时间。持续集成强调开发人员提交了新代码之后，立刻进行构建、（单元）测试。根据测试结果，我们可以确定新代码和原有代码能否正确地集成在一起。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57325" y="2970530"/>
            <a:ext cx="898398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CD(Continuous Delivery， 持续交付)是在持续集成的基础上，将集成后的代码部署到更贴近真实运行环境(类生产环境)中。比如，我们完成单元测试后，可以把代码部署到连接数据库的Staging环境中更多的测试。如果代码没有问题，可以继续手动部署到生产环境。下图反应的是CI/CD 的大概工作模式。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4" grpId="4"/>
      <p:bldP spid="15" grpId="0"/>
      <p:bldP spid="15" grpId="1"/>
      <p:bldP spid="15" grpId="2"/>
      <p:bldP spid="15" grpId="3"/>
      <p:bldP spid="15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44805" y="354330"/>
            <a:ext cx="5697855" cy="875030"/>
            <a:chOff x="543" y="558"/>
            <a:chExt cx="8973" cy="1378"/>
          </a:xfrm>
        </p:grpSpPr>
        <p:sp>
          <p:nvSpPr>
            <p:cNvPr id="6" name="文本框 5"/>
            <p:cNvSpPr txBox="1"/>
            <p:nvPr/>
          </p:nvSpPr>
          <p:spPr>
            <a:xfrm>
              <a:off x="2228" y="558"/>
              <a:ext cx="72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Jenkins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构建自由风格项目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3" y="590"/>
              <a:ext cx="1765" cy="1346"/>
              <a:chOff x="415" y="470"/>
              <a:chExt cx="1765" cy="1346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15" y="470"/>
                <a:ext cx="1642" cy="1346"/>
                <a:chOff x="461" y="366"/>
                <a:chExt cx="1190" cy="975"/>
              </a:xfrm>
            </p:grpSpPr>
            <p:pic>
              <p:nvPicPr>
                <p:cNvPr id="8" name="图片 7" descr="1_Z0kYtXLNEFuXjnu6JyrsCg"/>
                <p:cNvPicPr>
                  <a:picLocks noChangeAspect="1"/>
                </p:cNvPicPr>
                <p:nvPr/>
              </p:nvPicPr>
              <p:blipFill>
                <a:blip r:embed="rId1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rcRect r="15671" b="-1198"/>
                <a:stretch>
                  <a:fillRect/>
                </a:stretch>
              </p:blipFill>
              <p:spPr>
                <a:xfrm>
                  <a:off x="461" y="413"/>
                  <a:ext cx="1087" cy="929"/>
                </a:xfrm>
                <a:prstGeom prst="rect">
                  <a:avLst/>
                </a:prstGeom>
              </p:spPr>
            </p:pic>
            <p:sp>
              <p:nvSpPr>
                <p:cNvPr id="11" name="矩形 10"/>
                <p:cNvSpPr/>
                <p:nvPr/>
              </p:nvSpPr>
              <p:spPr>
                <a:xfrm>
                  <a:off x="983" y="366"/>
                  <a:ext cx="668" cy="4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1328" y="502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4" y="583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03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80" y="1050290"/>
            <a:ext cx="7532370" cy="475678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1410335" y="972820"/>
            <a:ext cx="4346575" cy="508000"/>
          </a:xfrm>
          <a:prstGeom prst="rect">
            <a:avLst/>
          </a:prstGeom>
          <a:noFill/>
          <a:ln w="28575" cmpd="sng">
            <a:solidFill>
              <a:srgbClr val="F9003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44805" y="354330"/>
            <a:ext cx="5697855" cy="875030"/>
            <a:chOff x="543" y="558"/>
            <a:chExt cx="8973" cy="1378"/>
          </a:xfrm>
        </p:grpSpPr>
        <p:sp>
          <p:nvSpPr>
            <p:cNvPr id="6" name="文本框 5"/>
            <p:cNvSpPr txBox="1"/>
            <p:nvPr/>
          </p:nvSpPr>
          <p:spPr>
            <a:xfrm>
              <a:off x="2228" y="558"/>
              <a:ext cx="72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Jenkins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构建自由风格项目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3" y="590"/>
              <a:ext cx="1765" cy="1346"/>
              <a:chOff x="415" y="470"/>
              <a:chExt cx="1765" cy="1346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15" y="470"/>
                <a:ext cx="1642" cy="1346"/>
                <a:chOff x="461" y="366"/>
                <a:chExt cx="1190" cy="975"/>
              </a:xfrm>
            </p:grpSpPr>
            <p:pic>
              <p:nvPicPr>
                <p:cNvPr id="8" name="图片 7" descr="1_Z0kYtXLNEFuXjnu6JyrsCg"/>
                <p:cNvPicPr>
                  <a:picLocks noChangeAspect="1"/>
                </p:cNvPicPr>
                <p:nvPr/>
              </p:nvPicPr>
              <p:blipFill>
                <a:blip r:embed="rId1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rcRect r="15671" b="-1198"/>
                <a:stretch>
                  <a:fillRect/>
                </a:stretch>
              </p:blipFill>
              <p:spPr>
                <a:xfrm>
                  <a:off x="461" y="413"/>
                  <a:ext cx="1087" cy="929"/>
                </a:xfrm>
                <a:prstGeom prst="rect">
                  <a:avLst/>
                </a:prstGeom>
              </p:spPr>
            </p:pic>
            <p:sp>
              <p:nvSpPr>
                <p:cNvPr id="11" name="矩形 10"/>
                <p:cNvSpPr/>
                <p:nvPr/>
              </p:nvSpPr>
              <p:spPr>
                <a:xfrm>
                  <a:off x="983" y="366"/>
                  <a:ext cx="668" cy="4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1328" y="502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4" y="583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03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451610" y="1229995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1.General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5280" y="1736090"/>
            <a:ext cx="8315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General是构建任务的一些基本配置。名称，描述、构建次数、关闭构建之类的。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1610" y="2416810"/>
            <a:ext cx="1290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.源码管理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5280" y="292290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源码管理就是配置你代码的存放位置。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610" y="3603625"/>
            <a:ext cx="151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.构建触发器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05280" y="410972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构建触发器，顾名思义，就是构建任务的触发器。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344805" y="354330"/>
            <a:ext cx="5697855" cy="875030"/>
            <a:chOff x="543" y="558"/>
            <a:chExt cx="8973" cy="1378"/>
          </a:xfrm>
        </p:grpSpPr>
        <p:sp>
          <p:nvSpPr>
            <p:cNvPr id="17" name="文本框 16"/>
            <p:cNvSpPr txBox="1"/>
            <p:nvPr/>
          </p:nvSpPr>
          <p:spPr>
            <a:xfrm>
              <a:off x="2228" y="558"/>
              <a:ext cx="72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Jenkins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构建自由风格项目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543" y="590"/>
              <a:ext cx="1765" cy="1346"/>
              <a:chOff x="415" y="470"/>
              <a:chExt cx="1765" cy="134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15" y="470"/>
                <a:ext cx="1642" cy="1346"/>
                <a:chOff x="461" y="366"/>
                <a:chExt cx="1190" cy="975"/>
              </a:xfrm>
            </p:grpSpPr>
            <p:pic>
              <p:nvPicPr>
                <p:cNvPr id="20" name="图片 19" descr="1_Z0kYtXLNEFuXjnu6JyrsCg"/>
                <p:cNvPicPr>
                  <a:picLocks noChangeAspect="1"/>
                </p:cNvPicPr>
                <p:nvPr/>
              </p:nvPicPr>
              <p:blipFill>
                <a:blip r:embed="rId1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rcRect r="15671" b="-1198"/>
                <a:stretch>
                  <a:fillRect/>
                </a:stretch>
              </p:blipFill>
              <p:spPr>
                <a:xfrm>
                  <a:off x="461" y="413"/>
                  <a:ext cx="1087" cy="929"/>
                </a:xfrm>
                <a:prstGeom prst="rect">
                  <a:avLst/>
                </a:prstGeom>
              </p:spPr>
            </p:pic>
            <p:sp>
              <p:nvSpPr>
                <p:cNvPr id="21" name="矩形 20"/>
                <p:cNvSpPr/>
                <p:nvPr/>
              </p:nvSpPr>
              <p:spPr>
                <a:xfrm>
                  <a:off x="983" y="366"/>
                  <a:ext cx="668" cy="4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" name="椭圆 21"/>
              <p:cNvSpPr/>
              <p:nvPr/>
            </p:nvSpPr>
            <p:spPr>
              <a:xfrm>
                <a:off x="1328" y="502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064" y="583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03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1451610" y="1229995"/>
            <a:ext cx="1290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.构建环境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05280" y="173609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构建环境就是构建之前的一些准备工作。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51610" y="2416810"/>
            <a:ext cx="83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.构建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05280" y="2922905"/>
            <a:ext cx="3035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告诉Jenkins如何构建项目。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51610" y="3603625"/>
            <a:ext cx="151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.构建后操作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05280" y="4109720"/>
            <a:ext cx="9157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构建后操作，就是对project构建完成后的一些后续操作，比如生成相应的代码测试报告。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44805" y="354330"/>
            <a:ext cx="3722370" cy="875030"/>
            <a:chOff x="543" y="558"/>
            <a:chExt cx="5862" cy="1378"/>
          </a:xfrm>
        </p:grpSpPr>
        <p:sp>
          <p:nvSpPr>
            <p:cNvPr id="3" name="文本框 2"/>
            <p:cNvSpPr txBox="1"/>
            <p:nvPr/>
          </p:nvSpPr>
          <p:spPr>
            <a:xfrm>
              <a:off x="2228" y="558"/>
              <a:ext cx="41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Jenkins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拓展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3" y="590"/>
              <a:ext cx="1765" cy="1346"/>
              <a:chOff x="415" y="470"/>
              <a:chExt cx="1765" cy="134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15" y="470"/>
                <a:ext cx="1642" cy="1346"/>
                <a:chOff x="461" y="366"/>
                <a:chExt cx="1190" cy="975"/>
              </a:xfrm>
            </p:grpSpPr>
            <p:pic>
              <p:nvPicPr>
                <p:cNvPr id="4" name="图片 3" descr="1_Z0kYtXLNEFuXjnu6JyrsCg"/>
                <p:cNvPicPr>
                  <a:picLocks noChangeAspect="1"/>
                </p:cNvPicPr>
                <p:nvPr/>
              </p:nvPicPr>
              <p:blipFill>
                <a:blip r:embed="rId1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rcRect r="15671" b="-1198"/>
                <a:stretch>
                  <a:fillRect/>
                </a:stretch>
              </p:blipFill>
              <p:spPr>
                <a:xfrm>
                  <a:off x="461" y="413"/>
                  <a:ext cx="1087" cy="929"/>
                </a:xfrm>
                <a:prstGeom prst="rect">
                  <a:avLst/>
                </a:prstGeom>
              </p:spPr>
            </p:pic>
            <p:sp>
              <p:nvSpPr>
                <p:cNvPr id="5" name="矩形 4"/>
                <p:cNvSpPr/>
                <p:nvPr/>
              </p:nvSpPr>
              <p:spPr>
                <a:xfrm>
                  <a:off x="983" y="366"/>
                  <a:ext cx="668" cy="4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椭圆 6"/>
              <p:cNvSpPr/>
              <p:nvPr/>
            </p:nvSpPr>
            <p:spPr>
              <a:xfrm>
                <a:off x="1328" y="502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64" y="583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04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pic>
        <p:nvPicPr>
          <p:cNvPr id="11" name="图片 10" descr="1_Z0kYtXLNEFuXjnu6JyrsC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6255" y="2003175"/>
            <a:ext cx="1516380" cy="1080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740535" y="2003425"/>
            <a:ext cx="1400810" cy="1131570"/>
            <a:chOff x="2721" y="3062"/>
            <a:chExt cx="2206" cy="1782"/>
          </a:xfrm>
        </p:grpSpPr>
        <p:grpSp>
          <p:nvGrpSpPr>
            <p:cNvPr id="14" name="组合 13"/>
            <p:cNvGrpSpPr/>
            <p:nvPr/>
          </p:nvGrpSpPr>
          <p:grpSpPr>
            <a:xfrm rot="0">
              <a:off x="2721" y="3062"/>
              <a:ext cx="2207" cy="1782"/>
              <a:chOff x="7383" y="2322"/>
              <a:chExt cx="2207" cy="1782"/>
            </a:xfrm>
          </p:grpSpPr>
          <p:pic>
            <p:nvPicPr>
              <p:cNvPr id="12" name="图片 11" descr="1_Z0kYtXLNEFuXjnu6JyrsCg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  <a:alpha val="0"/>
                    </a:srgbClr>
                  </a:clrTo>
                </a:clrChange>
              </a:blip>
              <a:srcRect r="15671" b="-1198"/>
              <a:stretch>
                <a:fillRect/>
              </a:stretch>
            </p:blipFill>
            <p:spPr>
              <a:xfrm>
                <a:off x="7383" y="2404"/>
                <a:ext cx="1989" cy="1701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8360" y="2322"/>
                <a:ext cx="1231" cy="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16" name="图片 15" descr="codercat"/>
            <p:cNvPicPr>
              <a:picLocks noChangeAspect="1"/>
            </p:cNvPicPr>
            <p:nvPr/>
          </p:nvPicPr>
          <p:blipFill>
            <a:blip r:embed="rId2"/>
            <a:srcRect b="7672"/>
            <a:stretch>
              <a:fillRect/>
            </a:stretch>
          </p:blipFill>
          <p:spPr>
            <a:xfrm>
              <a:off x="3973" y="3197"/>
              <a:ext cx="737" cy="680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938395" y="2003425"/>
            <a:ext cx="1400810" cy="1131570"/>
            <a:chOff x="7021" y="3197"/>
            <a:chExt cx="2206" cy="1782"/>
          </a:xfrm>
        </p:grpSpPr>
        <p:grpSp>
          <p:nvGrpSpPr>
            <p:cNvPr id="23" name="组合 22"/>
            <p:cNvGrpSpPr/>
            <p:nvPr/>
          </p:nvGrpSpPr>
          <p:grpSpPr>
            <a:xfrm rot="0">
              <a:off x="7021" y="3197"/>
              <a:ext cx="2207" cy="1782"/>
              <a:chOff x="7383" y="2322"/>
              <a:chExt cx="2207" cy="1782"/>
            </a:xfrm>
          </p:grpSpPr>
          <p:pic>
            <p:nvPicPr>
              <p:cNvPr id="24" name="图片 23" descr="1_Z0kYtXLNEFuXjnu6JyrsCg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  <a:alpha val="0"/>
                    </a:srgbClr>
                  </a:clrTo>
                </a:clrChange>
              </a:blip>
              <a:srcRect r="15671" b="-1198"/>
              <a:stretch>
                <a:fillRect/>
              </a:stretch>
            </p:blipFill>
            <p:spPr>
              <a:xfrm>
                <a:off x="7383" y="2404"/>
                <a:ext cx="1989" cy="1701"/>
              </a:xfrm>
              <a:prstGeom prst="rect">
                <a:avLst/>
              </a:prstGeom>
            </p:spPr>
          </p:pic>
          <p:sp>
            <p:nvSpPr>
              <p:cNvPr id="25" name="矩形 24"/>
              <p:cNvSpPr/>
              <p:nvPr/>
            </p:nvSpPr>
            <p:spPr>
              <a:xfrm>
                <a:off x="8360" y="2322"/>
                <a:ext cx="1231" cy="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 descr="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4" y="3439"/>
              <a:ext cx="567" cy="5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44805" y="354330"/>
            <a:ext cx="3722370" cy="875030"/>
            <a:chOff x="543" y="558"/>
            <a:chExt cx="5862" cy="1378"/>
          </a:xfrm>
        </p:grpSpPr>
        <p:sp>
          <p:nvSpPr>
            <p:cNvPr id="3" name="文本框 2"/>
            <p:cNvSpPr txBox="1"/>
            <p:nvPr/>
          </p:nvSpPr>
          <p:spPr>
            <a:xfrm>
              <a:off x="2228" y="558"/>
              <a:ext cx="41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总结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3" y="590"/>
              <a:ext cx="1765" cy="1346"/>
              <a:chOff x="415" y="470"/>
              <a:chExt cx="1765" cy="134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15" y="470"/>
                <a:ext cx="1642" cy="1346"/>
                <a:chOff x="461" y="366"/>
                <a:chExt cx="1190" cy="975"/>
              </a:xfrm>
            </p:grpSpPr>
            <p:pic>
              <p:nvPicPr>
                <p:cNvPr id="4" name="图片 3" descr="1_Z0kYtXLNEFuXjnu6JyrsCg"/>
                <p:cNvPicPr>
                  <a:picLocks noChangeAspect="1"/>
                </p:cNvPicPr>
                <p:nvPr/>
              </p:nvPicPr>
              <p:blipFill>
                <a:blip r:embed="rId1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rcRect r="15671" b="-1198"/>
                <a:stretch>
                  <a:fillRect/>
                </a:stretch>
              </p:blipFill>
              <p:spPr>
                <a:xfrm>
                  <a:off x="461" y="413"/>
                  <a:ext cx="1087" cy="929"/>
                </a:xfrm>
                <a:prstGeom prst="rect">
                  <a:avLst/>
                </a:prstGeom>
              </p:spPr>
            </p:pic>
            <p:sp>
              <p:nvSpPr>
                <p:cNvPr id="5" name="矩形 4"/>
                <p:cNvSpPr/>
                <p:nvPr/>
              </p:nvSpPr>
              <p:spPr>
                <a:xfrm>
                  <a:off x="983" y="366"/>
                  <a:ext cx="668" cy="4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椭圆 6"/>
              <p:cNvSpPr/>
              <p:nvPr/>
            </p:nvSpPr>
            <p:spPr>
              <a:xfrm>
                <a:off x="1328" y="502"/>
                <a:ext cx="619" cy="619"/>
              </a:xfrm>
              <a:prstGeom prst="ellipse">
                <a:avLst/>
              </a:prstGeom>
              <a:solidFill>
                <a:srgbClr val="000000">
                  <a:alpha val="0"/>
                </a:srgbClr>
              </a:solidFill>
              <a:ln w="28575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64" y="583"/>
                <a:ext cx="11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05</a:t>
                </a:r>
                <a:endPara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409508" y="2944495"/>
            <a:ext cx="73729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latin typeface="PingFang SC Regular" panose="020B0400000000000000" charset="-122"/>
                <a:ea typeface="PingFang SC Regular" panose="020B0400000000000000" charset="-122"/>
              </a:rPr>
              <a:t>Build great things at any scale</a:t>
            </a:r>
            <a:endParaRPr lang="zh-CN" altLang="en-US" sz="40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pic>
        <p:nvPicPr>
          <p:cNvPr id="13" name="图片 12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25" y="1436370"/>
            <a:ext cx="2470785" cy="3490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WPS 文字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方正书宋_GBK</vt:lpstr>
      <vt:lpstr>Wingdings</vt:lpstr>
      <vt:lpstr>PingFang SC</vt:lpstr>
      <vt:lpstr>PingFang SC Regular</vt:lpstr>
      <vt:lpstr>PingFang SC Semibold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caixiaoping</dc:creator>
  <cp:lastModifiedBy>caixiaoping</cp:lastModifiedBy>
  <cp:revision>19</cp:revision>
  <dcterms:created xsi:type="dcterms:W3CDTF">2021-10-28T07:03:36Z</dcterms:created>
  <dcterms:modified xsi:type="dcterms:W3CDTF">2021-10-28T07:03:36Z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