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200" b="1">
                <a:solidFill>
                  <a:srgbClr val="0066CC"/>
                </a:solidFill>
              </a:defRPr>
            </a:pPr>
            <a:r>
              <a:t>Inventario de Emisiones en la Industria del Cemento y Construcción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Ejemplo Estequiométrico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1 t CaCO3 → 0,44 t CO₂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1 t clínker ≈ 0,525 t CO₂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Aplicación en inventario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Emisiones Directas de Energía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Combustibles fósiles: carbón, coque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Alternativos: biomasa, residuos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Impacto en la intensidad de emisiones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Emisiones Indirectas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Electricidad en molienda y bombeo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Transporte externo de insumos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Productos y servicios contratados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Caso Práctico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Planta hipotética: 1 Mt clínker/año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Cálculo de emisiones directas e indirectas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Identificación de oportunidades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WBCSD Cement CO₂ Protocol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Estándar sectorial reconocido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Uso: cálculo por tonelada de clínker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Ejemplo de reporte global (GNR)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Metodologías Aplicables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MDL: ACM0005, AMS-III.F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Verra: VM0046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Gold Standard: co-beneficios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Ejemplo de Proyecto Validado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Sustitución de clínker con adiciones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Reducción medida y verificada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Beneficio económico y reputacional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Herramientas de Cálculo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Software IPCC Inventory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Hojas de Excel sectoriales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Protocolos internos de reporte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Ejercicio Práctico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Calcular emisiones de 1 t clínker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Comparar proceso vs energía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Identificar fuente principal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Conclusiones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Inventario = base para bonos de carbono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Permite priorizar mitigación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Clave para RENAPP y NDC Bolivia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Objetivos de Aprendizaje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Identificar fuentes clave de emisiones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Conocer normas y protocolos internacionales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Aplicar herramientas de cálculo y reporte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Próximos Pasos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De inventario a proyectos de mitigación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Diseño de MRV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Acceso a mercados de carbono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Contexto Global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El cemento = ~7% de emisiones globales de CO₂ (IEA 2022)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Alta relevancia en Bolivia y Latinoamérica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Sector estratégico para mitigación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Conceptos Básicos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Inventario = cuantificación sistemática de GEI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Diferente a huella de producto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Base para proyectos de carbono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Normas Internacionales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IPCC Guidelines (2006)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ISO 14064-1:2018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GHG Protocol (WRI/WBCSD)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Cambio de Nomenclatura ISO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Antes: Alcance 1, 2 y 3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Ahora: Emisiones directas e indirectas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Más claridad y flexibilidad sectorial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Comparación Directas vs Indirectas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Directas: clinkerización, combustibles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Indirectas: electricidad, transporte, insumos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Nueva ISO 14064-1:2018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Panorama de Emisiones Cemento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Proceso: ~60%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Energía térmica: ~30–35%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Electricidad: ~5–10%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36576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1430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66CC"/>
                </a:solidFill>
              </a:defRPr>
            </a:pPr>
            <a:r>
              <a:t>Emisiones de Proceso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C3C3C"/>
                </a:solidFill>
              </a:defRPr>
            </a:pPr>
            <a:r>
              <a:t>Reacción: CaCO3 → CaO + CO2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Mayor fuente de emisiones (~60%)</a:t>
            </a:r>
          </a:p>
          <a:p>
            <a:pPr>
              <a:defRPr sz="2400">
                <a:solidFill>
                  <a:srgbClr val="3C3C3C"/>
                </a:solidFill>
              </a:defRPr>
            </a:pPr>
            <a:r>
              <a:t>Factor IPCC: 0,525 t CO₂/t clínker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