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sldIdLst>
    <p:sldId id="283" r:id="rId3"/>
    <p:sldId id="284" r:id="rId4"/>
    <p:sldId id="288" r:id="rId5"/>
    <p:sldId id="285" r:id="rId6"/>
    <p:sldId id="286" r:id="rId7"/>
    <p:sldId id="287" r:id="rId8"/>
  </p:sldIdLst>
  <p:sldSz cx="9144000" cy="5715000" type="screen16x1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2" autoAdjust="0"/>
    <p:restoredTop sz="93392" autoAdjust="0"/>
  </p:normalViewPr>
  <p:slideViewPr>
    <p:cSldViewPr>
      <p:cViewPr>
        <p:scale>
          <a:sx n="74" d="100"/>
          <a:sy n="74" d="100"/>
        </p:scale>
        <p:origin x="-1020" y="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182" indent="0" algn="ctr" eaLnBrk="1" latinLnBrk="0" hangingPunct="1">
              <a:buNone/>
            </a:lvl2pPr>
            <a:lvl3pPr marL="914364" indent="0" algn="ctr" eaLnBrk="1" latinLnBrk="0" hangingPunct="1">
              <a:buNone/>
            </a:lvl3pPr>
            <a:lvl4pPr marL="1371545" indent="0" algn="ctr" eaLnBrk="1" latinLnBrk="0" hangingPunct="1">
              <a:buNone/>
            </a:lvl4pPr>
            <a:lvl5pPr marL="1828727" indent="0" algn="ctr" eaLnBrk="1" latinLnBrk="0" hangingPunct="1">
              <a:buNone/>
            </a:lvl5pPr>
            <a:lvl6pPr marL="2285909" indent="0" algn="ctr" eaLnBrk="1" latinLnBrk="0" hangingPunct="1">
              <a:buNone/>
            </a:lvl6pPr>
            <a:lvl7pPr marL="2743091" indent="0" algn="ctr" eaLnBrk="1" latinLnBrk="0" hangingPunct="1">
              <a:buNone/>
            </a:lvl7pPr>
            <a:lvl8pPr marL="3200272" indent="0" algn="ctr" eaLnBrk="1" latinLnBrk="0" hangingPunct="1">
              <a:buNone/>
            </a:lvl8pPr>
            <a:lvl9pPr marL="3657454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5/27/2016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4" y="197118"/>
            <a:ext cx="5867400" cy="304271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90500"/>
            <a:ext cx="838200" cy="3175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603500"/>
            <a:ext cx="6477000" cy="2264833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8153400" cy="3640667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286001"/>
            <a:ext cx="7123114" cy="1394354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2" y="1502833"/>
            <a:ext cx="3886200" cy="3631806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2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9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2"/>
            <a:ext cx="2667000" cy="304271"/>
          </a:xfr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41"/>
            <a:ext cx="4572000" cy="304271"/>
          </a:xfr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502835"/>
            <a:ext cx="8153400" cy="360256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smtClean="0"/>
              <a:t>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5207002"/>
            <a:ext cx="2667000" cy="30427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3" y="5206841"/>
            <a:ext cx="5421083" cy="304271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16856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54956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590551" y="1254956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48342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27" indent="-320027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55" indent="-274309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indent="-22859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indent="-22859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indent="-22859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036" indent="-22859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345" indent="-22859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654" indent="-22859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5962" indent="-22859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Optical Number Recognition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GB" altLang="zh-CN" sz="3200" dirty="0" smtClean="0"/>
              <a:t>Generate </a:t>
            </a:r>
            <a:r>
              <a:rPr lang="en-GB" altLang="zh-CN" sz="3200" dirty="0"/>
              <a:t>the training </a:t>
            </a:r>
            <a:r>
              <a:rPr lang="en-GB" altLang="zh-CN" sz="3200" dirty="0" smtClean="0"/>
              <a:t>set</a:t>
            </a:r>
          </a:p>
          <a:p>
            <a:pPr marL="342900" indent="-342900">
              <a:buAutoNum type="arabicPeriod"/>
            </a:pPr>
            <a:r>
              <a:rPr lang="en-GB" altLang="zh-CN" sz="3200" dirty="0" smtClean="0"/>
              <a:t>Three </a:t>
            </a:r>
            <a:r>
              <a:rPr lang="en-GB" altLang="zh-CN" sz="3200" dirty="0"/>
              <a:t>features – </a:t>
            </a:r>
            <a:r>
              <a:rPr lang="en-GB" altLang="zh-CN" sz="1800" b="1" dirty="0">
                <a:solidFill>
                  <a:srgbClr val="FF0000"/>
                </a:solidFill>
              </a:rPr>
              <a:t>Original image, Canny image, Gradient </a:t>
            </a:r>
            <a:r>
              <a:rPr lang="en-GB" altLang="zh-CN" sz="1800" b="1" dirty="0" smtClean="0">
                <a:solidFill>
                  <a:srgbClr val="FF0000"/>
                </a:solidFill>
              </a:rPr>
              <a:t>image</a:t>
            </a:r>
          </a:p>
          <a:p>
            <a:pPr marL="342900" indent="-342900">
              <a:buAutoNum type="arabicPeriod"/>
            </a:pPr>
            <a:r>
              <a:rPr lang="en-GB" altLang="zh-CN" sz="3200" dirty="0" smtClean="0"/>
              <a:t>Train </a:t>
            </a:r>
            <a:r>
              <a:rPr lang="en-GB" altLang="zh-CN" sz="3200" dirty="0"/>
              <a:t>the classifier – </a:t>
            </a:r>
            <a:r>
              <a:rPr lang="en-GB" altLang="zh-CN" sz="1800" b="1" dirty="0">
                <a:solidFill>
                  <a:srgbClr val="FF0000"/>
                </a:solidFill>
              </a:rPr>
              <a:t>KNN, SVM, Random </a:t>
            </a:r>
            <a:r>
              <a:rPr lang="en-GB" altLang="zh-CN" sz="1800" b="1" dirty="0" smtClean="0">
                <a:solidFill>
                  <a:srgbClr val="FF0000"/>
                </a:solidFill>
              </a:rPr>
              <a:t>Forest</a:t>
            </a:r>
            <a:endParaRPr lang="en-GB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GB" altLang="zh-CN" sz="3200" dirty="0" smtClean="0"/>
              <a:t>Pick </a:t>
            </a:r>
            <a:r>
              <a:rPr lang="en-GB" altLang="zh-CN" sz="3200" dirty="0"/>
              <a:t>the result </a:t>
            </a:r>
          </a:p>
          <a:p>
            <a:pPr marL="342900" indent="-342900">
              <a:buAutoNum type="arabicPeriod"/>
            </a:pPr>
            <a:r>
              <a:rPr lang="en-GB" altLang="zh-CN" sz="3200" dirty="0" smtClean="0"/>
              <a:t>Pick </a:t>
            </a:r>
            <a:r>
              <a:rPr lang="en-GB" altLang="zh-CN" sz="3200" dirty="0"/>
              <a:t>the 5 numbers out</a:t>
            </a:r>
          </a:p>
          <a:p>
            <a:pPr marL="0" indent="0">
              <a:buNone/>
            </a:pPr>
            <a:endParaRPr lang="en-GB" altLang="zh-CN" b="1" dirty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endParaRPr lang="en-GB" altLang="zh-CN" sz="32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Training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There are around </a:t>
            </a:r>
            <a:r>
              <a:rPr lang="en-GB" altLang="zh-CN" sz="3200" dirty="0">
                <a:solidFill>
                  <a:srgbClr val="FF0000"/>
                </a:solidFill>
              </a:rPr>
              <a:t>1000</a:t>
            </a:r>
            <a:r>
              <a:rPr lang="en-GB" altLang="zh-CN" sz="3200" dirty="0"/>
              <a:t> samples for each number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Each number was reshaped to </a:t>
            </a:r>
            <a:r>
              <a:rPr lang="en-GB" altLang="zh-CN" sz="3200" dirty="0">
                <a:solidFill>
                  <a:srgbClr val="FF0000"/>
                </a:solidFill>
              </a:rPr>
              <a:t>16*16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Doing </a:t>
            </a:r>
            <a:r>
              <a:rPr lang="en-GB" altLang="zh-CN" sz="3200" dirty="0">
                <a:solidFill>
                  <a:srgbClr val="FF0000"/>
                </a:solidFill>
              </a:rPr>
              <a:t>Canny</a:t>
            </a:r>
            <a:r>
              <a:rPr lang="en-GB" altLang="zh-CN" sz="3200" dirty="0"/>
              <a:t> and </a:t>
            </a:r>
            <a:r>
              <a:rPr lang="en-GB" altLang="zh-CN" sz="3200" dirty="0">
                <a:solidFill>
                  <a:srgbClr val="FF0000"/>
                </a:solidFill>
              </a:rPr>
              <a:t>HOG</a:t>
            </a:r>
            <a:r>
              <a:rPr lang="en-GB" altLang="zh-CN" sz="3200" dirty="0"/>
              <a:t>(for the gradient) for each reshaped image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Turn the outputs to a </a:t>
            </a:r>
            <a:r>
              <a:rPr lang="en-GB" altLang="zh-CN" sz="3200" dirty="0">
                <a:solidFill>
                  <a:srgbClr val="FF0000"/>
                </a:solidFill>
              </a:rPr>
              <a:t>1*256</a:t>
            </a:r>
            <a:r>
              <a:rPr lang="en-GB" altLang="zh-CN" sz="3200" dirty="0"/>
              <a:t> array.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Then we got the Training set, around </a:t>
            </a:r>
            <a:r>
              <a:rPr lang="en-GB" altLang="zh-CN" sz="3200" dirty="0">
                <a:solidFill>
                  <a:srgbClr val="FF0000"/>
                </a:solidFill>
              </a:rPr>
              <a:t>3000 </a:t>
            </a:r>
            <a:r>
              <a:rPr lang="en-GB" altLang="zh-CN" sz="3200" dirty="0"/>
              <a:t>samples for </a:t>
            </a:r>
            <a:r>
              <a:rPr lang="en-GB" altLang="zh-CN" sz="2800" b="1" dirty="0">
                <a:solidFill>
                  <a:schemeClr val="bg1"/>
                </a:solidFill>
                <a:latin typeface="Segoe Script" panose="020B0504020000000003" pitchFamily="34" charset="0"/>
              </a:rPr>
              <a:t>each number.</a:t>
            </a:r>
          </a:p>
          <a:p>
            <a:endParaRPr lang="zh-CN" altLang="en-US" sz="28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034922" y="4432529"/>
            <a:ext cx="4109078" cy="1282471"/>
            <a:chOff x="3243715" y="4353234"/>
            <a:chExt cx="6931023" cy="207840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740" y="4353234"/>
              <a:ext cx="2307998" cy="20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715" y="4353235"/>
              <a:ext cx="2325837" cy="20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552" y="4353235"/>
              <a:ext cx="2297188" cy="207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71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Training </a:t>
            </a:r>
            <a:r>
              <a:rPr lang="en-GB" altLang="zh-CN" smtClean="0"/>
              <a:t>set example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E:\pycode\Raw_Images\9\cce2f2a5f9898931de49df7e603a3c2f-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3324"/>
            <a:ext cx="5087483" cy="511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pycode\Raw_Images\1\b99e109dafc21c5c011e1034bca7a74e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49" y="1298115"/>
            <a:ext cx="4731251" cy="49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Classifier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90000"/>
              </a:lnSpc>
              <a:buFont typeface="Wingdings"/>
              <a:buAutoNum type="arabicPeriod"/>
            </a:pPr>
            <a:r>
              <a:rPr lang="en-GB" altLang="zh-CN" sz="3000" dirty="0"/>
              <a:t>KNN</a:t>
            </a:r>
          </a:p>
          <a:p>
            <a:pPr marL="342900" lvl="0" indent="-342900">
              <a:lnSpc>
                <a:spcPct val="90000"/>
              </a:lnSpc>
              <a:buFont typeface="Wingdings"/>
              <a:buAutoNum type="arabicPeriod"/>
            </a:pPr>
            <a:r>
              <a:rPr lang="en-GB" altLang="zh-CN" sz="3000" dirty="0"/>
              <a:t>SVM</a:t>
            </a:r>
          </a:p>
          <a:p>
            <a:pPr marL="342900" lvl="0" indent="-342900">
              <a:lnSpc>
                <a:spcPct val="90000"/>
              </a:lnSpc>
              <a:buFont typeface="Wingdings"/>
              <a:buAutoNum type="arabicPeriod"/>
            </a:pPr>
            <a:r>
              <a:rPr lang="en-GB" altLang="zh-CN" sz="3000" dirty="0" smtClean="0"/>
              <a:t>Random Forest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" y="3081410"/>
            <a:ext cx="7992888" cy="239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5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Some Results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8164"/>
            <a:ext cx="4121733" cy="219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139952" y="3585983"/>
            <a:ext cx="5004048" cy="212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80"/>
          <a:stretch/>
        </p:blipFill>
        <p:spPr bwMode="auto">
          <a:xfrm>
            <a:off x="0" y="1504365"/>
            <a:ext cx="4119879" cy="208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79" y="1504365"/>
            <a:ext cx="3848825" cy="208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88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Some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" y="1532813"/>
            <a:ext cx="3506343" cy="189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" y="3398721"/>
            <a:ext cx="9144001" cy="231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90" y="1532813"/>
            <a:ext cx="3622770" cy="186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90" y="3428134"/>
            <a:ext cx="35337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9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97</Words>
  <Application>Microsoft Office PowerPoint</Application>
  <PresentationFormat>全屏显示(16:10)</PresentationFormat>
  <Paragraphs>19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WidescreenPresentation16x9</vt:lpstr>
      <vt:lpstr>Optical Number Recognition</vt:lpstr>
      <vt:lpstr>Training data</vt:lpstr>
      <vt:lpstr>Training set example</vt:lpstr>
      <vt:lpstr>Classifier</vt:lpstr>
      <vt:lpstr>Some Results</vt:lpstr>
      <vt:lpstr>Some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2016-05-07T09:30:52Z</dcterms:created>
  <dcterms:modified xsi:type="dcterms:W3CDTF">2016-05-27T08:30:04Z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