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61" r:id="rId4"/>
    <p:sldId id="262" r:id="rId5"/>
    <p:sldId id="264" r:id="rId6"/>
    <p:sldId id="266" r:id="rId7"/>
    <p:sldId id="270" r:id="rId8"/>
    <p:sldId id="265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78723" autoAdjust="0"/>
  </p:normalViewPr>
  <p:slideViewPr>
    <p:cSldViewPr>
      <p:cViewPr>
        <p:scale>
          <a:sx n="100" d="100"/>
          <a:sy n="100" d="100"/>
        </p:scale>
        <p:origin x="-29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C7F-CB71-4560-BE3D-0FDBDAAF7F36}" type="datetimeFigureOut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52178-7D38-4FC5-97F7-5D8518FB8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15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参考</a:t>
            </a:r>
            <a:r>
              <a:rPr lang="en-US" altLang="zh-CN" baseline="0" dirty="0" err="1" smtClean="0"/>
              <a:t>FeiFei</a:t>
            </a:r>
            <a:r>
              <a:rPr lang="en-US" altLang="zh-CN" baseline="0" dirty="0" smtClean="0"/>
              <a:t>-Li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Andrew Ng</a:t>
            </a:r>
            <a:r>
              <a:rPr lang="zh-CN" altLang="en-US" baseline="0" dirty="0" smtClean="0"/>
              <a:t>资料了解了</a:t>
            </a:r>
            <a:r>
              <a:rPr lang="en-US" altLang="zh-CN" baseline="0" dirty="0" smtClean="0"/>
              <a:t>CNN</a:t>
            </a:r>
            <a:r>
              <a:rPr lang="zh-CN" altLang="en-US" baseline="0" dirty="0" smtClean="0"/>
              <a:t>网络及其一些重要属性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FCN</a:t>
            </a:r>
            <a:r>
              <a:rPr lang="zh-CN" altLang="en-US" baseline="0" dirty="0" smtClean="0"/>
              <a:t>相对</a:t>
            </a:r>
            <a:r>
              <a:rPr lang="en-US" altLang="zh-CN" baseline="0" dirty="0" smtClean="0"/>
              <a:t>CNN</a:t>
            </a:r>
            <a:r>
              <a:rPr lang="zh-CN" altLang="en-US" baseline="0" dirty="0" smtClean="0"/>
              <a:t>应用于对图像分割的一些改进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实验中的</a:t>
            </a:r>
            <a:r>
              <a:rPr lang="en-US" altLang="zh-CN" baseline="0" dirty="0" smtClean="0"/>
              <a:t>Tricks</a:t>
            </a:r>
            <a:r>
              <a:rPr lang="zh-CN" altLang="en-US" baseline="0" dirty="0" smtClean="0"/>
              <a:t>很重要，决定着</a:t>
            </a:r>
            <a:r>
              <a:rPr lang="en-US" altLang="zh-CN" baseline="0" dirty="0" smtClean="0"/>
              <a:t>DL</a:t>
            </a:r>
            <a:r>
              <a:rPr lang="zh-CN" altLang="en-US" baseline="0" dirty="0" smtClean="0"/>
              <a:t>算法操作效果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92416" y="6381328"/>
            <a:ext cx="1524000" cy="365125"/>
          </a:xfrm>
        </p:spPr>
        <p:txBody>
          <a:bodyPr/>
          <a:lstStyle/>
          <a:p>
            <a:fld id="{7F2F4E07-F944-48EB-B716-4B2DEE513523}" type="datetime1">
              <a:rPr lang="zh-CN" altLang="en-US" smtClean="0"/>
              <a:t>2015/5/16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057800"/>
            <a:ext cx="899592" cy="899592"/>
          </a:xfrm>
          <a:prstGeom prst="rect">
            <a:avLst/>
          </a:prstGeom>
          <a:ln>
            <a:noFill/>
          </a:ln>
          <a:effectLst>
            <a:glow>
              <a:schemeClr val="accent1"/>
            </a:glow>
            <a:softEdge rad="190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1E04-BCBE-4A2F-AF24-8CB40BD177BF}" type="datetime1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AA44-28D6-4A9A-BA5D-0A12F0A58580}" type="datetime1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958408"/>
            <a:ext cx="899592" cy="899592"/>
          </a:xfrm>
          <a:prstGeom prst="rect">
            <a:avLst/>
          </a:prstGeom>
          <a:ln>
            <a:noFill/>
          </a:ln>
          <a:effectLst>
            <a:glow>
              <a:schemeClr val="accent1"/>
            </a:glow>
            <a:softEdge rad="190500"/>
          </a:effectLst>
        </p:spPr>
      </p:pic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4E07-F944-48EB-B716-4B2DEE513523}" type="datetime1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74B2-CD40-4673-9056-6EFBAA16E7BF}" type="datetime1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2787-8866-432B-BDAA-05A6A6034253}" type="datetime1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E626-F7B5-496C-A7D7-59C20039B3F1}" type="datetime1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F734-2223-482F-A2B9-D3A5D0F2DE8B}" type="datetime1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9A32-BEE2-4D5A-B1B1-2EC9E7CBDA4E}" type="datetime1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D4EC-310E-4EF8-A451-67D9F7792863}" type="datetime1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E45B-E5CD-4754-BB2B-11C77A81BE38}" type="datetime1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7F52-7BD8-4ABB-B579-B28B23A93F93}" type="datetime1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7F2F4E07-F944-48EB-B716-4B2DEE5135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49" r:id="rId12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berkeley.edu/~jonlong/long_shelhamer_fcn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hakirm.com/2015/05/a-statistical-view-of-deep-learning-v-generalisation-and-regularisation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s.toronto.edu/~fritz/absps/imagenet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9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s231n.github.io/convolutional-network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yann.lecun.com/exdb/publis/pdf/lecun-98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oronto.edu/~fritz/absps/imagenet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BVLC/caffe/tree/master/models/bvlc_alexnet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berkeley.edu/~jonlong/long_shelhamer_fcn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s.berkeley.edu/~jonlong/long_shelhamer_fcn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99FC-C0D5-4BA6-BA3B-74745D4EF5A5}" type="datetime1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2015-05-14</a:t>
            </a:r>
          </a:p>
          <a:p>
            <a:r>
              <a:rPr lang="en-US" altLang="zh-CN" dirty="0" smtClean="0"/>
              <a:t>Zuoxin Xiahou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700808"/>
            <a:ext cx="9144000" cy="1470025"/>
          </a:xfrm>
          <a:solidFill>
            <a:schemeClr val="bg2"/>
          </a:solidFill>
        </p:spPr>
        <p:txBody>
          <a:bodyPr/>
          <a:lstStyle/>
          <a:p>
            <a:r>
              <a:rPr lang="en-US" altLang="zh-CN" cap="none" dirty="0" smtClean="0"/>
              <a:t>Fully Convolutional Networks for</a:t>
            </a:r>
            <a:br>
              <a:rPr lang="en-US" altLang="zh-CN" cap="none" dirty="0" smtClean="0"/>
            </a:br>
            <a:r>
              <a:rPr lang="en-US" altLang="zh-CN" cap="none" dirty="0" smtClean="0"/>
              <a:t>Semantic Segmentation</a:t>
            </a:r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36157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标注 17"/>
          <p:cNvSpPr/>
          <p:nvPr/>
        </p:nvSpPr>
        <p:spPr>
          <a:xfrm>
            <a:off x="3491880" y="5206308"/>
            <a:ext cx="4392488" cy="958996"/>
          </a:xfrm>
          <a:prstGeom prst="wedgeRectCallout">
            <a:avLst>
              <a:gd name="adj1" fmla="val -67946"/>
              <a:gd name="adj2" fmla="val -138181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n"/>
            </a:pPr>
            <a:r>
              <a:rPr lang="zh-CN" altLang="en-US" dirty="0"/>
              <a:t>去掉最后一级的</a:t>
            </a:r>
            <a:r>
              <a:rPr lang="en-US" altLang="zh-CN" dirty="0"/>
              <a:t>classifier </a:t>
            </a:r>
            <a:r>
              <a:rPr lang="en-US" altLang="zh-CN" dirty="0" smtClean="0"/>
              <a:t>layer</a:t>
            </a:r>
          </a:p>
          <a:p>
            <a:pPr marL="285750" indent="-285750">
              <a:buFont typeface="Wingdings" pitchFamily="2" charset="2"/>
              <a:buChar char="n"/>
            </a:pPr>
            <a:r>
              <a:rPr lang="zh-CN" altLang="en-US" dirty="0" smtClean="0"/>
              <a:t>将</a:t>
            </a:r>
            <a:r>
              <a:rPr lang="en-US" altLang="zh-CN" dirty="0" err="1" smtClean="0"/>
              <a:t>ConvNet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FC</a:t>
            </a:r>
            <a:r>
              <a:rPr lang="zh-CN" altLang="en-US" dirty="0" smtClean="0"/>
              <a:t>层的矩阵乘法</a:t>
            </a:r>
            <a:r>
              <a:rPr lang="en-US" altLang="zh-CN" dirty="0" smtClean="0"/>
              <a:t>reinterpret</a:t>
            </a:r>
            <a:r>
              <a:rPr lang="zh-CN" altLang="en-US" dirty="0" smtClean="0"/>
              <a:t>成</a:t>
            </a:r>
            <a:r>
              <a:rPr lang="en-US" altLang="zh-CN" dirty="0" smtClean="0"/>
              <a:t>Filter Size=W1xW2</a:t>
            </a:r>
            <a:r>
              <a:rPr lang="zh-CN" altLang="en-US" dirty="0" smtClean="0"/>
              <a:t>的卷积</a:t>
            </a:r>
            <a:endParaRPr lang="en-US" altLang="zh-CN" dirty="0" smtClean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BB9-6458-4360-9BCF-18216EE279C3}" type="datetime1">
              <a:rPr lang="zh-CN" altLang="en-US" smtClean="0">
                <a:solidFill>
                  <a:srgbClr val="FFFFFF"/>
                </a:solidFill>
              </a:rPr>
              <a:pPr/>
              <a:t>2015/5/16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749945"/>
          </a:xfrm>
          <a:noFill/>
        </p:spPr>
        <p:txBody>
          <a:bodyPr>
            <a:normAutofit/>
          </a:bodyPr>
          <a:lstStyle/>
          <a:p>
            <a:r>
              <a:rPr lang="en-US" altLang="zh-CN" sz="4000" b="1" cap="none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endParaRPr lang="zh-CN" altLang="en-US" sz="4000" b="1" cap="none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1520" y="6381328"/>
            <a:ext cx="6221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cvpr2015 : </a:t>
            </a:r>
            <a:r>
              <a:rPr lang="en-US" altLang="zh-CN" dirty="0">
                <a:hlinkClick r:id="rId3"/>
              </a:rPr>
              <a:t>http://www.cs.berkeley.edu/~</a:t>
            </a:r>
            <a:r>
              <a:rPr lang="en-US" altLang="zh-CN" dirty="0" smtClean="0">
                <a:hlinkClick r:id="rId3"/>
              </a:rPr>
              <a:t>jonlong/long_shelhamer_fcn.pdf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75555" y="4522232"/>
            <a:ext cx="2232248" cy="1368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已经存在的</a:t>
            </a:r>
            <a:r>
              <a:rPr lang="en-US" altLang="zh-CN" dirty="0" err="1" smtClean="0">
                <a:solidFill>
                  <a:schemeClr val="bg1"/>
                </a:solidFill>
              </a:rPr>
              <a:t>ConvNet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n"/>
            </a:pPr>
            <a:r>
              <a:rPr lang="en-US" altLang="zh-CN" dirty="0" err="1" smtClean="0">
                <a:solidFill>
                  <a:schemeClr val="bg1"/>
                </a:solidFill>
              </a:rPr>
              <a:t>AlexNet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n"/>
            </a:pPr>
            <a:r>
              <a:rPr lang="en-US" altLang="zh-CN" dirty="0" smtClean="0">
                <a:solidFill>
                  <a:schemeClr val="bg1"/>
                </a:solidFill>
              </a:rPr>
              <a:t>VGG Nets</a:t>
            </a:r>
          </a:p>
          <a:p>
            <a:pPr marL="285750" indent="-285750">
              <a:buFont typeface="Wingdings" pitchFamily="2" charset="2"/>
              <a:buChar char="n"/>
            </a:pPr>
            <a:r>
              <a:rPr lang="en-US" altLang="zh-CN" dirty="0" err="1" smtClean="0">
                <a:solidFill>
                  <a:schemeClr val="bg1"/>
                </a:solidFill>
              </a:rPr>
              <a:t>GoogLeNet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5555" y="2722031"/>
            <a:ext cx="2232248" cy="11108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</a:rPr>
              <a:t>FCN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5536" y="908720"/>
            <a:ext cx="2520280" cy="985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</a:rPr>
              <a:t>Segmentation Map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上箭头 3"/>
          <p:cNvSpPr/>
          <p:nvPr/>
        </p:nvSpPr>
        <p:spPr>
          <a:xfrm>
            <a:off x="1425304" y="3832882"/>
            <a:ext cx="360040" cy="6164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85344" y="3972252"/>
            <a:ext cx="151216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 smtClean="0"/>
              <a:t>Reinterpret</a:t>
            </a:r>
            <a:endParaRPr lang="en-US" altLang="zh-CN" sz="2500" dirty="0"/>
          </a:p>
        </p:txBody>
      </p:sp>
      <p:sp>
        <p:nvSpPr>
          <p:cNvPr id="19" name="上箭头 18"/>
          <p:cNvSpPr/>
          <p:nvPr/>
        </p:nvSpPr>
        <p:spPr>
          <a:xfrm>
            <a:off x="1425304" y="1970594"/>
            <a:ext cx="360040" cy="6480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785344" y="2136824"/>
            <a:ext cx="151216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 err="1" smtClean="0"/>
              <a:t>Upsample</a:t>
            </a:r>
            <a:endParaRPr lang="en-US" altLang="zh-CN" sz="2500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362211" y="2722032"/>
            <a:ext cx="0" cy="3168352"/>
          </a:xfrm>
          <a:prstGeom prst="straightConnector1">
            <a:avLst/>
          </a:prstGeom>
          <a:ln w="127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362211" y="3902567"/>
            <a:ext cx="151216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 smtClean="0">
                <a:solidFill>
                  <a:srgbClr val="FFFF00"/>
                </a:solidFill>
              </a:rPr>
              <a:t>Coarse Process</a:t>
            </a:r>
            <a:endParaRPr lang="en-US" altLang="zh-CN" sz="2500" dirty="0">
              <a:solidFill>
                <a:srgbClr val="FFFF00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3362211" y="1065848"/>
            <a:ext cx="0" cy="1380347"/>
          </a:xfrm>
          <a:prstGeom prst="straightConnector1">
            <a:avLst/>
          </a:prstGeom>
          <a:ln w="127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377274" y="1261399"/>
            <a:ext cx="151216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 smtClean="0">
                <a:solidFill>
                  <a:srgbClr val="FFFF00"/>
                </a:solidFill>
              </a:rPr>
              <a:t>Refining</a:t>
            </a:r>
          </a:p>
          <a:p>
            <a:r>
              <a:rPr lang="en-US" altLang="zh-CN" sz="2500" dirty="0" smtClean="0">
                <a:solidFill>
                  <a:srgbClr val="FFFF00"/>
                </a:solidFill>
              </a:rPr>
              <a:t>Process</a:t>
            </a:r>
            <a:endParaRPr lang="en-US" altLang="zh-CN" sz="2500" dirty="0">
              <a:solidFill>
                <a:srgbClr val="FFFF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88024" y="1199843"/>
            <a:ext cx="39604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文章将</a:t>
            </a:r>
            <a:r>
              <a:rPr lang="en-US" altLang="zh-CN" dirty="0" smtClean="0"/>
              <a:t>FCN</a:t>
            </a:r>
            <a:r>
              <a:rPr lang="zh-CN" altLang="en-US" dirty="0" smtClean="0"/>
              <a:t>用于</a:t>
            </a:r>
            <a:r>
              <a:rPr lang="en-US" altLang="zh-CN" dirty="0" smtClean="0"/>
              <a:t>Sematic Segmentation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）使用已经成熟的</a:t>
            </a:r>
            <a:r>
              <a:rPr lang="en-US" altLang="zh-CN" dirty="0" err="1" smtClean="0"/>
              <a:t>ConvNet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）将</a:t>
            </a:r>
            <a:r>
              <a:rPr lang="en-US" altLang="zh-CN" dirty="0" err="1" smtClean="0"/>
              <a:t>ConvNet</a:t>
            </a:r>
            <a:r>
              <a:rPr lang="zh-CN" altLang="en-US" dirty="0" smtClean="0"/>
              <a:t>转换为</a:t>
            </a:r>
            <a:r>
              <a:rPr lang="en-US" altLang="zh-CN" dirty="0" smtClean="0"/>
              <a:t>FCN</a:t>
            </a:r>
            <a:r>
              <a:rPr lang="zh-CN" altLang="en-US" dirty="0" smtClean="0"/>
              <a:t>进行训练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）提出上采样方法：一方面结合</a:t>
            </a:r>
            <a:r>
              <a:rPr lang="en-US" altLang="zh-CN" dirty="0" smtClean="0"/>
              <a:t>lower layer</a:t>
            </a:r>
            <a:r>
              <a:rPr lang="zh-CN" altLang="en-US" dirty="0" smtClean="0"/>
              <a:t>起到精细化的作用；另一方面保证输出</a:t>
            </a:r>
            <a:r>
              <a:rPr lang="en-US" altLang="zh-CN" dirty="0" smtClean="0"/>
              <a:t>Segmentation Map</a:t>
            </a:r>
            <a:r>
              <a:rPr lang="zh-CN" altLang="en-US" dirty="0" smtClean="0"/>
              <a:t>与输入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一致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148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BB9-6458-4360-9BCF-18216EE279C3}" type="datetime1">
              <a:rPr lang="zh-CN" altLang="en-US" smtClean="0">
                <a:solidFill>
                  <a:srgbClr val="FFFFFF"/>
                </a:solidFill>
              </a:rPr>
              <a:pPr/>
              <a:t>2015/5/16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749945"/>
          </a:xfrm>
          <a:noFill/>
        </p:spPr>
        <p:txBody>
          <a:bodyPr>
            <a:normAutofit/>
          </a:bodyPr>
          <a:lstStyle/>
          <a:p>
            <a:r>
              <a:rPr lang="en-US" altLang="zh-CN" sz="4000" b="1" cap="none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Experimental Tricks</a:t>
            </a:r>
            <a:endParaRPr lang="en-US" altLang="zh-CN" sz="4000" b="1" cap="none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1052736"/>
            <a:ext cx="754176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smtClean="0">
                <a:solidFill>
                  <a:srgbClr val="FFFF00"/>
                </a:solidFill>
              </a:rPr>
              <a:t>Fine-tuning</a:t>
            </a:r>
          </a:p>
          <a:p>
            <a:pPr lvl="0"/>
            <a:r>
              <a:rPr lang="zh-CN" altLang="en-US" dirty="0">
                <a:solidFill>
                  <a:srgbClr val="FFFFFF"/>
                </a:solidFill>
              </a:rPr>
              <a:t>利用已训练好的参数进行新网络的初始化</a:t>
            </a:r>
            <a:r>
              <a:rPr lang="zh-CN" altLang="en-US" dirty="0" smtClean="0">
                <a:solidFill>
                  <a:srgbClr val="FFFFFF"/>
                </a:solidFill>
              </a:rPr>
              <a:t>，一定</a:t>
            </a:r>
            <a:r>
              <a:rPr lang="zh-CN" altLang="en-US" dirty="0">
                <a:solidFill>
                  <a:srgbClr val="FFFFFF"/>
                </a:solidFill>
              </a:rPr>
              <a:t>程度上避免陷入</a:t>
            </a:r>
            <a:r>
              <a:rPr lang="zh-CN" altLang="en-US" dirty="0" smtClean="0">
                <a:solidFill>
                  <a:srgbClr val="FFFFFF"/>
                </a:solidFill>
              </a:rPr>
              <a:t>局部最优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lvl="0"/>
            <a:endParaRPr lang="en-US" altLang="zh-CN" sz="3000" b="1" dirty="0" smtClean="0">
              <a:solidFill>
                <a:srgbClr val="FFFF00"/>
              </a:solidFill>
            </a:endParaRPr>
          </a:p>
          <a:p>
            <a:pPr lvl="0"/>
            <a:r>
              <a:rPr lang="en-US" altLang="zh-CN" sz="3000" b="1" dirty="0" smtClean="0">
                <a:solidFill>
                  <a:srgbClr val="FFFF00"/>
                </a:solidFill>
              </a:rPr>
              <a:t>Dropout</a:t>
            </a:r>
            <a:endParaRPr lang="en-US" altLang="zh-CN" sz="3000" b="1" dirty="0">
              <a:solidFill>
                <a:srgbClr val="FFFF00"/>
              </a:solidFill>
            </a:endParaRPr>
          </a:p>
          <a:p>
            <a:r>
              <a:rPr lang="zh-CN" altLang="en-US" dirty="0" smtClean="0">
                <a:solidFill>
                  <a:srgbClr val="FFFF00"/>
                </a:solidFill>
              </a:rPr>
              <a:t>随机地</a:t>
            </a:r>
            <a:r>
              <a:rPr lang="zh-CN" altLang="en-US" dirty="0" smtClean="0"/>
              <a:t>将输出层中的部分</a:t>
            </a:r>
            <a:r>
              <a:rPr lang="en-US" altLang="zh-CN" dirty="0" smtClean="0"/>
              <a:t>weights</a:t>
            </a:r>
            <a:r>
              <a:rPr lang="zh-CN" altLang="en-US" dirty="0" smtClean="0"/>
              <a:t>置为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，用于</a:t>
            </a:r>
            <a:r>
              <a:rPr lang="en-US" altLang="zh-CN" dirty="0"/>
              <a:t>Deep-Learning</a:t>
            </a:r>
            <a:r>
              <a:rPr lang="zh-CN" altLang="en-US" dirty="0"/>
              <a:t>中抑制过</a:t>
            </a:r>
            <a:r>
              <a:rPr lang="zh-CN" altLang="en-US" dirty="0" smtClean="0"/>
              <a:t>拟合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FFFF"/>
                </a:solidFill>
                <a:hlinkClick r:id="rId3"/>
              </a:rPr>
              <a:t>http://blog.shakirm.com/2015/05/a-statistical-view-of-deep-learning-v-generalisation-and-regularisation</a:t>
            </a:r>
            <a:r>
              <a:rPr lang="en-US" altLang="zh-CN" dirty="0" smtClean="0">
                <a:solidFill>
                  <a:srgbClr val="FFFFFF"/>
                </a:solidFill>
                <a:hlinkClick r:id="rId3"/>
              </a:rPr>
              <a:t>/</a:t>
            </a:r>
            <a:r>
              <a:rPr lang="en-US" altLang="zh-CN" dirty="0" smtClean="0">
                <a:solidFill>
                  <a:srgbClr val="FFFFFF"/>
                </a:solidFill>
              </a:rPr>
              <a:t> </a:t>
            </a:r>
          </a:p>
          <a:p>
            <a:endParaRPr lang="en-US" altLang="zh-CN" dirty="0">
              <a:solidFill>
                <a:srgbClr val="FFFFFF"/>
              </a:solidFill>
            </a:endParaRPr>
          </a:p>
          <a:p>
            <a:r>
              <a:rPr lang="en-US" altLang="zh-CN" sz="3000" b="1" dirty="0" smtClean="0">
                <a:solidFill>
                  <a:srgbClr val="FFFF00"/>
                </a:solidFill>
              </a:rPr>
              <a:t>Local Response Normalization</a:t>
            </a:r>
            <a:endParaRPr lang="en-US" altLang="zh-CN" sz="3000" dirty="0" smtClean="0">
              <a:solidFill>
                <a:srgbClr val="FFFF00"/>
              </a:solidFill>
            </a:endParaRPr>
          </a:p>
          <a:p>
            <a:r>
              <a:rPr lang="zh-CN" altLang="en-US" dirty="0" smtClean="0">
                <a:solidFill>
                  <a:srgbClr val="FFFFFF"/>
                </a:solidFill>
              </a:rPr>
              <a:t>在</a:t>
            </a:r>
            <a:r>
              <a:rPr lang="en-US" altLang="zh-CN" dirty="0" err="1" smtClean="0">
                <a:solidFill>
                  <a:srgbClr val="FFFFFF"/>
                </a:solidFill>
              </a:rPr>
              <a:t>ReLU</a:t>
            </a:r>
            <a:r>
              <a:rPr lang="zh-CN" altLang="en-US" dirty="0" smtClean="0">
                <a:solidFill>
                  <a:srgbClr val="FFFFFF"/>
                </a:solidFill>
              </a:rPr>
              <a:t>激活函数后使用某种归一化函数进行归一化，在一定程度上能提升泛化效果，</a:t>
            </a:r>
            <a:r>
              <a:rPr lang="en-US" altLang="zh-CN" dirty="0" err="1" smtClean="0">
                <a:solidFill>
                  <a:srgbClr val="FFFFFF"/>
                </a:solidFill>
              </a:rPr>
              <a:t>AlexNet</a:t>
            </a:r>
            <a:r>
              <a:rPr lang="zh-CN" altLang="en-US" dirty="0" smtClean="0">
                <a:solidFill>
                  <a:srgbClr val="FFFFFF"/>
                </a:solidFill>
              </a:rPr>
              <a:t>使用到该技巧</a:t>
            </a:r>
            <a:endParaRPr lang="en-US" altLang="zh-CN" dirty="0">
              <a:solidFill>
                <a:srgbClr val="FFFFFF"/>
              </a:solidFill>
            </a:endParaRPr>
          </a:p>
          <a:p>
            <a:r>
              <a:rPr lang="en-US" altLang="zh-CN" sz="1600" dirty="0" err="1" smtClean="0">
                <a:solidFill>
                  <a:srgbClr val="FFFFFF"/>
                </a:solidFill>
                <a:hlinkClick r:id="rId4"/>
              </a:rPr>
              <a:t>ImageNet</a:t>
            </a:r>
            <a:r>
              <a:rPr lang="en-US" altLang="zh-CN" sz="1600" dirty="0" smtClean="0">
                <a:solidFill>
                  <a:srgbClr val="FFFFFF"/>
                </a:solidFill>
                <a:hlinkClick r:id="rId4"/>
              </a:rPr>
              <a:t> </a:t>
            </a:r>
            <a:r>
              <a:rPr lang="en-US" altLang="zh-CN" sz="1600" dirty="0">
                <a:solidFill>
                  <a:srgbClr val="FFFFFF"/>
                </a:solidFill>
                <a:hlinkClick r:id="rId4"/>
              </a:rPr>
              <a:t>Classification with Deep Convolutional Neural Networks </a:t>
            </a:r>
            <a:endParaRPr lang="en-US" altLang="zh-CN" sz="15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81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BB9-6458-4360-9BCF-18216EE279C3}" type="datetime1">
              <a:rPr lang="zh-CN" altLang="en-US" smtClean="0"/>
              <a:t>2015/5/16</a:t>
            </a:fld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547664" y="0"/>
            <a:ext cx="6048672" cy="749945"/>
          </a:xfrm>
          <a:noFill/>
        </p:spPr>
        <p:txBody>
          <a:bodyPr>
            <a:normAutofit/>
          </a:bodyPr>
          <a:lstStyle/>
          <a:p>
            <a:r>
              <a:rPr lang="en-US" altLang="zh-CN" sz="4000" b="1" cap="none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zh-CN" altLang="en-US" sz="4000" b="1" cap="none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标题 1">
            <a:hlinkClick r:id="rId3" action="ppaction://hlinksldjump"/>
          </p:cNvPr>
          <p:cNvSpPr txBox="1">
            <a:spLocks/>
          </p:cNvSpPr>
          <p:nvPr/>
        </p:nvSpPr>
        <p:spPr>
          <a:xfrm>
            <a:off x="683568" y="908720"/>
            <a:ext cx="8037890" cy="585217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rmAutofit/>
            <a:flatTx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just">
              <a:buFont typeface="Wingdings" pitchFamily="2" charset="2"/>
              <a:buChar char="Ø"/>
            </a:pP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CNN</a:t>
            </a:r>
            <a:endParaRPr lang="en-US" altLang="zh-C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标题 1">
            <a:hlinkClick r:id="rId4" action="ppaction://hlinksldjump"/>
          </p:cNvPr>
          <p:cNvSpPr txBox="1">
            <a:spLocks/>
          </p:cNvSpPr>
          <p:nvPr/>
        </p:nvSpPr>
        <p:spPr>
          <a:xfrm>
            <a:off x="683568" y="1506265"/>
            <a:ext cx="8037890" cy="585217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Autofit/>
            <a:flatTx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just">
              <a:buFont typeface="Wingdings" pitchFamily="2" charset="2"/>
              <a:buChar char="Ø"/>
            </a:pP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FCN &amp; </a:t>
            </a:r>
            <a:r>
              <a:rPr lang="en-US" altLang="zh-CN" sz="3200" b="1" dirty="0" err="1" smtClean="0">
                <a:latin typeface="Times New Roman" pitchFamily="18" charset="0"/>
                <a:cs typeface="Times New Roman" pitchFamily="18" charset="0"/>
              </a:rPr>
              <a:t>Upsampling</a:t>
            </a:r>
            <a:endParaRPr lang="en-US" altLang="zh-C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标题 1">
            <a:hlinkClick r:id="rId5" action="ppaction://hlinksldjump"/>
          </p:cNvPr>
          <p:cNvSpPr txBox="1">
            <a:spLocks/>
          </p:cNvSpPr>
          <p:nvPr/>
        </p:nvSpPr>
        <p:spPr>
          <a:xfrm>
            <a:off x="683568" y="2108870"/>
            <a:ext cx="8037890" cy="585217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Autofit/>
            <a:flatTx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just">
              <a:buFont typeface="Wingdings" pitchFamily="2" charset="2"/>
              <a:buChar char="Ø"/>
            </a:pP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Experimental Tricks</a:t>
            </a:r>
            <a:endParaRPr lang="en-US" altLang="zh-CN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3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BB9-6458-4360-9BCF-18216EE279C3}" type="datetime1">
              <a:rPr lang="zh-CN" altLang="en-US" smtClean="0"/>
              <a:t>2015/5/16</a:t>
            </a:fld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749945"/>
          </a:xfrm>
          <a:noFill/>
        </p:spPr>
        <p:txBody>
          <a:bodyPr>
            <a:normAutofit/>
          </a:bodyPr>
          <a:lstStyle/>
          <a:p>
            <a:r>
              <a:rPr lang="en-US" altLang="zh-CN" sz="4000" b="1" cap="none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CNN(Convolutional Neural </a:t>
            </a:r>
            <a:r>
              <a:rPr lang="en-US" altLang="zh-CN" sz="4000" b="1" cap="none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Network)</a:t>
            </a:r>
            <a:endParaRPr lang="zh-CN" altLang="en-US" sz="4000" b="1" cap="none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749102"/>
            <a:ext cx="6120679" cy="375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9564" y="4643844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CNN</a:t>
            </a:r>
            <a:r>
              <a:rPr lang="zh-CN" altLang="en-US" b="1" dirty="0" smtClean="0">
                <a:solidFill>
                  <a:srgbClr val="FFFF00"/>
                </a:solidFill>
              </a:rPr>
              <a:t>中</a:t>
            </a:r>
            <a:r>
              <a:rPr lang="en-US" altLang="zh-CN" b="1" dirty="0" smtClean="0">
                <a:solidFill>
                  <a:srgbClr val="FFFF00"/>
                </a:solidFill>
              </a:rPr>
              <a:t>Active Function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RELU</a:t>
            </a:r>
            <a:r>
              <a:rPr lang="zh-CN" altLang="en-US" dirty="0" smtClean="0"/>
              <a:t>函数</a:t>
            </a:r>
            <a:r>
              <a:rPr lang="en-US" altLang="zh-CN" dirty="0"/>
              <a:t>f(z)=max(0,z</a:t>
            </a:r>
            <a:r>
              <a:rPr lang="en-US" altLang="zh-CN" dirty="0" smtClean="0"/>
              <a:t>)</a:t>
            </a:r>
            <a:r>
              <a:rPr lang="zh-CN" altLang="en-US" dirty="0" smtClean="0"/>
              <a:t>而不是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2331" y="5445224"/>
            <a:ext cx="3082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CNN</a:t>
            </a:r>
            <a:r>
              <a:rPr lang="zh-CN" altLang="en-US" b="1" dirty="0" smtClean="0">
                <a:solidFill>
                  <a:srgbClr val="FFFF00"/>
                </a:solidFill>
              </a:rPr>
              <a:t>组成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CONV</a:t>
            </a:r>
            <a:r>
              <a:rPr lang="zh-CN" altLang="en-US" dirty="0" smtClean="0"/>
              <a:t>卷积层、</a:t>
            </a:r>
            <a:r>
              <a:rPr lang="en-US" altLang="zh-CN" dirty="0" smtClean="0"/>
              <a:t>RELU</a:t>
            </a:r>
            <a:r>
              <a:rPr lang="zh-CN" altLang="en-US" dirty="0" smtClean="0"/>
              <a:t>激活函数</a:t>
            </a:r>
            <a:endParaRPr lang="en-US" altLang="zh-CN" dirty="0" smtClean="0"/>
          </a:p>
          <a:p>
            <a:r>
              <a:rPr lang="en-US" altLang="zh-CN" dirty="0" smtClean="0"/>
              <a:t>POOL</a:t>
            </a:r>
            <a:r>
              <a:rPr lang="zh-CN" altLang="en-US" dirty="0" smtClean="0"/>
              <a:t>降采样层、</a:t>
            </a:r>
            <a:r>
              <a:rPr lang="en-US" altLang="zh-CN" dirty="0" smtClean="0"/>
              <a:t>FC</a:t>
            </a:r>
            <a:r>
              <a:rPr lang="zh-CN" altLang="en-US" dirty="0" smtClean="0"/>
              <a:t>全连接层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293096"/>
            <a:ext cx="4104456" cy="2209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直接箭头连接符 9"/>
          <p:cNvCxnSpPr/>
          <p:nvPr/>
        </p:nvCxnSpPr>
        <p:spPr>
          <a:xfrm>
            <a:off x="4348381" y="5146629"/>
            <a:ext cx="439643" cy="2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22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BB9-6458-4360-9BCF-18216EE279C3}" type="datetime1">
              <a:rPr lang="zh-CN" altLang="en-US" smtClean="0">
                <a:solidFill>
                  <a:srgbClr val="FFFFFF"/>
                </a:solidFill>
              </a:rPr>
              <a:pPr/>
              <a:t>2015/5/16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749945"/>
          </a:xfrm>
          <a:noFill/>
        </p:spPr>
        <p:txBody>
          <a:bodyPr>
            <a:normAutofit/>
          </a:bodyPr>
          <a:lstStyle/>
          <a:p>
            <a:r>
              <a:rPr lang="en-US" altLang="zh-CN" sz="4000" b="1" cap="none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CONV</a:t>
            </a:r>
            <a:r>
              <a:rPr lang="zh-CN" altLang="en-US" sz="4000" b="1" cap="none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卷积层</a:t>
            </a:r>
            <a:endParaRPr lang="zh-CN" altLang="en-US" sz="4000" b="1" cap="none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4" name="Picture 2" descr="C:\Users\miclzx\Desktop\a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836712"/>
            <a:ext cx="5561273" cy="465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5013176"/>
            <a:ext cx="162416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通道</a:t>
            </a:r>
            <a:r>
              <a:rPr lang="en-US" altLang="zh-CN" dirty="0" smtClean="0">
                <a:solidFill>
                  <a:schemeClr val="bg1"/>
                </a:solidFill>
              </a:rPr>
              <a:t>RGB</a:t>
            </a:r>
            <a:r>
              <a:rPr lang="zh-CN" altLang="en-US" dirty="0" smtClean="0">
                <a:solidFill>
                  <a:schemeClr val="bg1"/>
                </a:solidFill>
              </a:rPr>
              <a:t>图像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83768" y="4005064"/>
            <a:ext cx="151996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组</a:t>
            </a:r>
            <a:r>
              <a:rPr lang="en-US" altLang="zh-CN" dirty="0" smtClean="0">
                <a:solidFill>
                  <a:schemeClr val="bg1"/>
                </a:solidFill>
              </a:rPr>
              <a:t>3x3</a:t>
            </a:r>
            <a:r>
              <a:rPr lang="zh-CN" altLang="en-US" dirty="0" smtClean="0">
                <a:solidFill>
                  <a:schemeClr val="bg1"/>
                </a:solidFill>
              </a:rPr>
              <a:t>滤波器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83968" y="2708920"/>
            <a:ext cx="110799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卷积输出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 rot="18422627">
            <a:off x="2245343" y="4512287"/>
            <a:ext cx="703642" cy="31000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18149879">
            <a:off x="3852304" y="3505984"/>
            <a:ext cx="1259911" cy="33214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946179" y="836712"/>
            <a:ext cx="295946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en-US" altLang="zh-CN" dirty="0"/>
              <a:t>Input Size </a:t>
            </a:r>
            <a:r>
              <a:rPr lang="en-US" altLang="zh-CN" dirty="0" smtClean="0"/>
              <a:t>W1xH1xD1=5x5x3</a:t>
            </a:r>
          </a:p>
          <a:p>
            <a:pPr marL="285750" indent="-285750">
              <a:buFont typeface="Wingdings" pitchFamily="2" charset="2"/>
              <a:buChar char="n"/>
            </a:pPr>
            <a:r>
              <a:rPr lang="en-US" altLang="zh-CN" dirty="0" smtClean="0"/>
              <a:t>4 </a:t>
            </a:r>
            <a:r>
              <a:rPr lang="en-US" altLang="zh-CN" dirty="0" err="1" smtClean="0"/>
              <a:t>hyperparameters</a:t>
            </a:r>
            <a:endParaRPr lang="en-US" altLang="zh-CN" dirty="0" smtClean="0"/>
          </a:p>
          <a:p>
            <a:pPr marL="742950" lvl="1" indent="-285750">
              <a:buFont typeface="Wingdings" pitchFamily="2" charset="2"/>
              <a:buChar char="n"/>
            </a:pPr>
            <a:r>
              <a:rPr lang="en-US" altLang="zh-CN" dirty="0" smtClean="0"/>
              <a:t>K: Number </a:t>
            </a:r>
            <a:r>
              <a:rPr lang="en-US" altLang="zh-CN" dirty="0"/>
              <a:t>of </a:t>
            </a:r>
            <a:r>
              <a:rPr lang="en-US" altLang="zh-CN" dirty="0" smtClean="0"/>
              <a:t>filters=2</a:t>
            </a:r>
          </a:p>
          <a:p>
            <a:pPr marL="742950" lvl="1" indent="-285750">
              <a:buFont typeface="Wingdings" pitchFamily="2" charset="2"/>
              <a:buChar char="n"/>
            </a:pPr>
            <a:r>
              <a:rPr lang="en-US" altLang="zh-CN" dirty="0"/>
              <a:t>F </a:t>
            </a:r>
            <a:r>
              <a:rPr lang="en-US" altLang="zh-CN" dirty="0" smtClean="0"/>
              <a:t>: Filter size=3</a:t>
            </a:r>
          </a:p>
          <a:p>
            <a:pPr marL="742950" lvl="1" indent="-285750">
              <a:buFont typeface="Wingdings" pitchFamily="2" charset="2"/>
              <a:buChar char="n"/>
            </a:pPr>
            <a:r>
              <a:rPr lang="en-US" altLang="zh-CN" dirty="0" smtClean="0"/>
              <a:t>S: Stride=2</a:t>
            </a:r>
          </a:p>
          <a:p>
            <a:pPr marL="742950" lvl="1" indent="-285750">
              <a:buFont typeface="Wingdings" pitchFamily="2" charset="2"/>
              <a:buChar char="n"/>
            </a:pPr>
            <a:r>
              <a:rPr lang="en-US" altLang="zh-CN" dirty="0" smtClean="0"/>
              <a:t>P: zero padding=1</a:t>
            </a:r>
            <a:endParaRPr lang="en-US" altLang="zh-CN" dirty="0"/>
          </a:p>
          <a:p>
            <a:pPr marL="285750" indent="-285750">
              <a:buFont typeface="Wingdings" pitchFamily="2" charset="2"/>
              <a:buChar char="n"/>
            </a:pPr>
            <a:r>
              <a:rPr lang="en-US" altLang="zh-CN" dirty="0" smtClean="0"/>
              <a:t>Output Size W2xH2xD2</a:t>
            </a:r>
          </a:p>
          <a:p>
            <a:pPr marL="742950" lvl="1" indent="-285750">
              <a:buFont typeface="Wingdings" pitchFamily="2" charset="2"/>
              <a:buChar char="n"/>
            </a:pPr>
            <a:r>
              <a:rPr lang="en-US" altLang="zh-CN" dirty="0" smtClean="0"/>
              <a:t>W2=(W1-F+2P)/S+1=3</a:t>
            </a:r>
          </a:p>
          <a:p>
            <a:pPr marL="742950" lvl="1" indent="-285750">
              <a:buFont typeface="Wingdings" pitchFamily="2" charset="2"/>
              <a:buChar char="n"/>
            </a:pPr>
            <a:r>
              <a:rPr lang="en-US" altLang="zh-CN" dirty="0" smtClean="0"/>
              <a:t>H2=(H1-F+2P)/S+1=3</a:t>
            </a:r>
          </a:p>
          <a:p>
            <a:pPr marL="742950" lvl="1" indent="-285750">
              <a:buFont typeface="Wingdings" pitchFamily="2" charset="2"/>
              <a:buChar char="n"/>
            </a:pPr>
            <a:r>
              <a:rPr lang="en-US" altLang="zh-CN" dirty="0" smtClean="0"/>
              <a:t>D2=K=2</a:t>
            </a:r>
          </a:p>
          <a:p>
            <a:pPr marL="285750" indent="-285750">
              <a:buFont typeface="Wingdings" pitchFamily="2" charset="2"/>
              <a:buChar char="n"/>
            </a:pPr>
            <a:r>
              <a:rPr lang="en-US" altLang="zh-CN" dirty="0" smtClean="0"/>
              <a:t>Total weights: (FxFxD1)*K</a:t>
            </a:r>
          </a:p>
          <a:p>
            <a:pPr marL="285750" indent="-285750">
              <a:buFont typeface="Wingdings" pitchFamily="2" charset="2"/>
              <a:buChar char="n"/>
            </a:pPr>
            <a:r>
              <a:rPr lang="en-US" altLang="zh-CN" dirty="0" smtClean="0"/>
              <a:t>Total biases: K</a:t>
            </a:r>
          </a:p>
          <a:p>
            <a:pPr marL="285750" indent="-285750">
              <a:buFont typeface="Wingdings" pitchFamily="2" charset="2"/>
              <a:buChar char="n"/>
            </a:pPr>
            <a:r>
              <a:rPr lang="zh-CN" altLang="en-US" dirty="0"/>
              <a:t>卷积过程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输入</a:t>
            </a:r>
            <a:r>
              <a:rPr lang="zh-CN" altLang="en-US" dirty="0"/>
              <a:t>与滤波器进行模板</a:t>
            </a:r>
            <a:r>
              <a:rPr lang="zh-CN" altLang="en-US" dirty="0" smtClean="0"/>
              <a:t>卷积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 err="1"/>
              <a:t>matlab</a:t>
            </a:r>
            <a:r>
              <a:rPr lang="en-US" altLang="zh-CN" dirty="0"/>
              <a:t> conv2(‘valid’))</a:t>
            </a:r>
            <a:r>
              <a:rPr lang="zh-CN" altLang="en-US" dirty="0"/>
              <a:t>操作，</a:t>
            </a:r>
            <a:r>
              <a:rPr lang="zh-CN" altLang="en-US" dirty="0" smtClean="0"/>
              <a:t>设</a:t>
            </a:r>
            <a:endParaRPr lang="en-US" altLang="zh-CN" dirty="0" smtClean="0"/>
          </a:p>
          <a:p>
            <a:r>
              <a:rPr lang="zh-CN" altLang="en-US" dirty="0" smtClean="0"/>
              <a:t>置</a:t>
            </a:r>
            <a:r>
              <a:rPr lang="zh-CN" altLang="en-US" dirty="0"/>
              <a:t>滑动步长</a:t>
            </a:r>
            <a:r>
              <a:rPr lang="en-US" altLang="zh-CN" dirty="0"/>
              <a:t>S</a:t>
            </a:r>
          </a:p>
          <a:p>
            <a:pPr marL="285750" indent="-285750">
              <a:buFont typeface="Wingdings" pitchFamily="2" charset="2"/>
              <a:buChar char="n"/>
            </a:pPr>
            <a:endParaRPr lang="en-US" altLang="zh-CN" dirty="0" smtClean="0"/>
          </a:p>
        </p:txBody>
      </p:sp>
      <p:sp>
        <p:nvSpPr>
          <p:cNvPr id="16" name="矩形 15"/>
          <p:cNvSpPr/>
          <p:nvPr/>
        </p:nvSpPr>
        <p:spPr>
          <a:xfrm>
            <a:off x="209542" y="5494873"/>
            <a:ext cx="78881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en-US" altLang="zh-CN" dirty="0" smtClean="0"/>
              <a:t>CNN</a:t>
            </a:r>
            <a:r>
              <a:rPr lang="zh-CN" altLang="en-US" dirty="0" smtClean="0"/>
              <a:t>特征：</a:t>
            </a:r>
            <a:r>
              <a:rPr lang="en-US" altLang="zh-CN" dirty="0" err="1" smtClean="0"/>
              <a:t>Conv</a:t>
            </a:r>
            <a:r>
              <a:rPr lang="zh-CN" altLang="en-US" dirty="0" smtClean="0"/>
              <a:t>层是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连接，权值数减少了，更不易发生过拟合。上面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：若全连接，则权值数</a:t>
            </a:r>
            <a:r>
              <a:rPr lang="en-US" altLang="zh-CN" dirty="0" smtClean="0"/>
              <a:t>=(5*5*3)*(3*3*2)=1350</a:t>
            </a:r>
            <a:r>
              <a:rPr lang="zh-CN" altLang="en-US" dirty="0"/>
              <a:t>；</a:t>
            </a:r>
            <a:r>
              <a:rPr lang="zh-CN" altLang="en-US" dirty="0" smtClean="0"/>
              <a:t>若</a:t>
            </a:r>
            <a:r>
              <a:rPr lang="en-US" altLang="zh-CN" dirty="0" err="1" smtClean="0"/>
              <a:t>Conv</a:t>
            </a:r>
            <a:r>
              <a:rPr lang="zh-CN" altLang="en-US" dirty="0" smtClean="0"/>
              <a:t>连接，则权值数</a:t>
            </a:r>
            <a:r>
              <a:rPr lang="en-US" altLang="zh-CN" dirty="0" smtClean="0"/>
              <a:t>=(3*3*3)*2=54</a:t>
            </a:r>
            <a:r>
              <a:rPr lang="zh-CN" altLang="en-US" dirty="0" smtClean="0"/>
              <a:t>，减少了很多参数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51520" y="6381328"/>
            <a:ext cx="7050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Fei-Fei</a:t>
            </a:r>
            <a:r>
              <a:rPr lang="en-US" altLang="zh-CN" dirty="0" smtClean="0"/>
              <a:t> Li (Stanford): </a:t>
            </a:r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>
                <a:hlinkClick r:id="rId4"/>
              </a:rPr>
              <a:t>://cs231n.github.io/convolutional-networks/#</a:t>
            </a:r>
            <a:r>
              <a:rPr lang="en-US" altLang="zh-CN" dirty="0" smtClean="0">
                <a:hlinkClick r:id="rId4"/>
              </a:rPr>
              <a:t>architectures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06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BB9-6458-4360-9BCF-18216EE279C3}" type="datetime1">
              <a:rPr lang="zh-CN" altLang="en-US" smtClean="0">
                <a:solidFill>
                  <a:srgbClr val="FFFFFF"/>
                </a:solidFill>
              </a:rPr>
              <a:pPr/>
              <a:t>2015/5/16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749945"/>
          </a:xfrm>
          <a:noFill/>
        </p:spPr>
        <p:txBody>
          <a:bodyPr>
            <a:normAutofit/>
          </a:bodyPr>
          <a:lstStyle/>
          <a:p>
            <a:r>
              <a:rPr lang="en-US" altLang="zh-CN" sz="4000" b="1" cap="none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Pool</a:t>
            </a:r>
            <a:r>
              <a:rPr lang="zh-CN" altLang="en-US" sz="4000" b="1" cap="none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降采样层</a:t>
            </a:r>
            <a:r>
              <a:rPr lang="zh-CN" altLang="en-US" sz="4000" b="1" cap="none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4000" b="1" cap="none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FC</a:t>
            </a:r>
            <a:r>
              <a:rPr lang="zh-CN" altLang="en-US" sz="4000" b="1" cap="none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层</a:t>
            </a:r>
            <a:endParaRPr lang="zh-CN" altLang="en-US" sz="4000" b="1" cap="none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0341" y="4077072"/>
            <a:ext cx="4798108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上图是使用</a:t>
            </a:r>
            <a:r>
              <a:rPr lang="en-US" altLang="zh-CN" dirty="0" smtClean="0"/>
              <a:t>Max-Pooling</a:t>
            </a:r>
            <a:r>
              <a:rPr lang="zh-CN" altLang="en-US" dirty="0" smtClean="0"/>
              <a:t>进行下采样的结果</a:t>
            </a:r>
            <a:endParaRPr lang="en-US" altLang="zh-CN" dirty="0" smtClean="0"/>
          </a:p>
          <a:p>
            <a:r>
              <a:rPr lang="en-US" altLang="zh-CN" dirty="0" smtClean="0"/>
              <a:t>Max-Pooling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CNN</a:t>
            </a:r>
            <a:r>
              <a:rPr lang="zh-CN" altLang="en-US" dirty="0" smtClean="0"/>
              <a:t>中最常用的有效的</a:t>
            </a:r>
            <a:r>
              <a:rPr lang="en-US" altLang="zh-CN" dirty="0" smtClean="0"/>
              <a:t>pooling</a:t>
            </a:r>
            <a:r>
              <a:rPr lang="zh-CN" altLang="en-US" dirty="0"/>
              <a:t>方法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83968" y="2708920"/>
            <a:ext cx="110799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卷积输出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36712"/>
            <a:ext cx="77533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10341" y="5157192"/>
            <a:ext cx="8020144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FC(Fully connect Layer) </a:t>
            </a:r>
            <a:r>
              <a:rPr lang="zh-CN" altLang="en-US" b="1" dirty="0" smtClean="0">
                <a:solidFill>
                  <a:srgbClr val="FFFF00"/>
                </a:solidFill>
              </a:rPr>
              <a:t>与经典的神经网络一致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err="1" smtClean="0"/>
              <a:t>Conv</a:t>
            </a:r>
            <a:r>
              <a:rPr lang="en-US" altLang="zh-CN" dirty="0" smtClean="0"/>
              <a:t> Layer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Pooling</a:t>
            </a:r>
            <a:r>
              <a:rPr lang="zh-CN" altLang="en-US" dirty="0" smtClean="0"/>
              <a:t>结果拉成一个向量，向量的每个元素都对应一个神经元，</a:t>
            </a:r>
            <a:endParaRPr lang="en-US" altLang="zh-CN" dirty="0" smtClean="0"/>
          </a:p>
          <a:p>
            <a:r>
              <a:rPr lang="zh-CN" altLang="en-US" dirty="0" smtClean="0"/>
              <a:t>一般</a:t>
            </a:r>
            <a:r>
              <a:rPr lang="en-US" altLang="zh-CN" dirty="0"/>
              <a:t>CNN</a:t>
            </a:r>
            <a:r>
              <a:rPr lang="zh-CN" altLang="en-US" dirty="0"/>
              <a:t>的</a:t>
            </a:r>
            <a:r>
              <a:rPr lang="zh-CN" altLang="en-US" dirty="0" smtClean="0"/>
              <a:t>最后一层使用</a:t>
            </a:r>
            <a:r>
              <a:rPr lang="en-US" altLang="zh-CN" dirty="0" smtClean="0"/>
              <a:t>FC</a:t>
            </a:r>
            <a:r>
              <a:rPr lang="zh-CN" altLang="en-US" dirty="0" smtClean="0"/>
              <a:t>层来实现分类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733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BB9-6458-4360-9BCF-18216EE279C3}" type="datetime1">
              <a:rPr lang="zh-CN" altLang="en-US" smtClean="0">
                <a:solidFill>
                  <a:srgbClr val="FFFFFF"/>
                </a:solidFill>
              </a:rPr>
              <a:pPr/>
              <a:t>2015/5/16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749945"/>
          </a:xfrm>
          <a:noFill/>
        </p:spPr>
        <p:txBody>
          <a:bodyPr>
            <a:normAutofit/>
          </a:bodyPr>
          <a:lstStyle/>
          <a:p>
            <a:r>
              <a:rPr lang="en-US" altLang="zh-CN" sz="4000" b="1" cap="none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CNN Example: </a:t>
            </a:r>
            <a:r>
              <a:rPr lang="en-US" altLang="zh-CN" sz="4000" b="1" cap="none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LeNet</a:t>
            </a:r>
            <a:endParaRPr lang="zh-CN" altLang="en-US" sz="4000" b="1" cap="none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83968" y="2708920"/>
            <a:ext cx="110799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卷积输出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6381328"/>
            <a:ext cx="5213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1990's </a:t>
            </a:r>
            <a:r>
              <a:rPr lang="en-US" altLang="zh-CN" dirty="0" smtClean="0"/>
              <a:t>: 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yann.lecun.com/exdb/publis/pdf/lecun-98.pdf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18"/>
            <a:ext cx="8802498" cy="3134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4293096"/>
            <a:ext cx="53526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Just  Guess By Above-Knowledge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Layer1(</a:t>
            </a:r>
            <a:r>
              <a:rPr lang="en-US" altLang="zh-CN" dirty="0" err="1" smtClean="0"/>
              <a:t>Conv</a:t>
            </a:r>
            <a:r>
              <a:rPr lang="en-US" altLang="zh-CN" dirty="0" smtClean="0"/>
              <a:t> Layer):         K=6,F=5,S=1,P=0</a:t>
            </a:r>
          </a:p>
          <a:p>
            <a:r>
              <a:rPr lang="en-US" altLang="zh-CN" dirty="0" smtClean="0"/>
              <a:t>Layer2(Pooling Layer):     S=2</a:t>
            </a:r>
          </a:p>
          <a:p>
            <a:r>
              <a:rPr lang="en-US" altLang="zh-CN" dirty="0" smtClean="0"/>
              <a:t>Layer3(</a:t>
            </a:r>
            <a:r>
              <a:rPr lang="en-US" altLang="zh-CN" dirty="0" err="1" smtClean="0"/>
              <a:t>Conv</a:t>
            </a:r>
            <a:r>
              <a:rPr lang="en-US" altLang="zh-CN" dirty="0" smtClean="0"/>
              <a:t> Layer):         K=16,F=5,S=1,P=0</a:t>
            </a:r>
          </a:p>
          <a:p>
            <a:r>
              <a:rPr lang="en-US" altLang="zh-CN" dirty="0" smtClean="0"/>
              <a:t>Layer4(Pooling Layer):     S=2</a:t>
            </a:r>
          </a:p>
          <a:p>
            <a:r>
              <a:rPr lang="en-US" altLang="zh-CN" dirty="0" smtClean="0"/>
              <a:t>Layer5(FC Layer):            Number of </a:t>
            </a:r>
            <a:r>
              <a:rPr lang="en-US" altLang="zh-CN" dirty="0"/>
              <a:t>Weights </a:t>
            </a:r>
            <a:r>
              <a:rPr lang="en-US" altLang="zh-CN" dirty="0" smtClean="0"/>
              <a:t>= (16*5*5)x120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575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BB9-6458-4360-9BCF-18216EE279C3}" type="datetime1">
              <a:rPr lang="zh-CN" altLang="en-US" smtClean="0">
                <a:solidFill>
                  <a:srgbClr val="FFFFFF"/>
                </a:solidFill>
              </a:rPr>
              <a:pPr/>
              <a:t>2015/5/16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547664" y="0"/>
            <a:ext cx="6048672" cy="749945"/>
          </a:xfrm>
          <a:noFill/>
        </p:spPr>
        <p:txBody>
          <a:bodyPr>
            <a:normAutofit/>
          </a:bodyPr>
          <a:lstStyle/>
          <a:p>
            <a:r>
              <a:rPr lang="en-US" altLang="zh-CN" sz="4000" b="1" cap="none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CNN Example: </a:t>
            </a:r>
            <a:r>
              <a:rPr lang="en-US" altLang="zh-CN" sz="4000" b="1" cap="none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AlexNet</a:t>
            </a:r>
            <a:endParaRPr lang="zh-CN" altLang="en-US" sz="4000" b="1" cap="none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5780" y="6038554"/>
            <a:ext cx="8352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 smtClean="0">
                <a:solidFill>
                  <a:srgbClr val="FFFFFF"/>
                </a:solidFill>
              </a:rPr>
              <a:t>NIPS2012: </a:t>
            </a:r>
            <a:r>
              <a:rPr lang="en-US" altLang="zh-CN" sz="1600" dirty="0" err="1">
                <a:solidFill>
                  <a:srgbClr val="FFFFFF"/>
                </a:solidFill>
                <a:hlinkClick r:id="rId3"/>
              </a:rPr>
              <a:t>ImageNet</a:t>
            </a:r>
            <a:r>
              <a:rPr lang="en-US" altLang="zh-CN" sz="1600" dirty="0">
                <a:solidFill>
                  <a:srgbClr val="FFFFFF"/>
                </a:solidFill>
                <a:hlinkClick r:id="rId3"/>
              </a:rPr>
              <a:t> Classification with Deep Convolutional Neural </a:t>
            </a:r>
            <a:r>
              <a:rPr lang="en-US" altLang="zh-CN" sz="1600" dirty="0" smtClean="0">
                <a:solidFill>
                  <a:srgbClr val="FFFFFF"/>
                </a:solidFill>
                <a:hlinkClick r:id="rId3"/>
              </a:rPr>
              <a:t>Networks </a:t>
            </a:r>
            <a:endParaRPr lang="en-US" altLang="zh-CN" sz="15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62372"/>
            <a:ext cx="7848872" cy="3990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2048" y="4793695"/>
            <a:ext cx="6839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en-US" altLang="zh-CN" b="1" dirty="0" smtClean="0">
                <a:solidFill>
                  <a:srgbClr val="FFFF00"/>
                </a:solidFill>
              </a:rPr>
              <a:t>Active Function</a:t>
            </a:r>
            <a:r>
              <a:rPr lang="zh-CN" altLang="en-US" dirty="0" smtClean="0">
                <a:solidFill>
                  <a:srgbClr val="FFFFFF"/>
                </a:solidFill>
              </a:rPr>
              <a:t>：</a:t>
            </a:r>
            <a:r>
              <a:rPr lang="en-US" altLang="zh-CN" dirty="0" smtClean="0">
                <a:solidFill>
                  <a:srgbClr val="FFFFFF"/>
                </a:solidFill>
              </a:rPr>
              <a:t>Rectified Linear Units(</a:t>
            </a:r>
            <a:r>
              <a:rPr lang="en-US" altLang="zh-CN" dirty="0" err="1" smtClean="0">
                <a:solidFill>
                  <a:srgbClr val="FFFFFF"/>
                </a:solidFill>
              </a:rPr>
              <a:t>ReLUs</a:t>
            </a:r>
            <a:r>
              <a:rPr lang="en-US" altLang="zh-CN" dirty="0" smtClean="0">
                <a:solidFill>
                  <a:srgbClr val="FFFFFF"/>
                </a:solidFill>
              </a:rPr>
              <a:t>), f(x)=max(0,x). </a:t>
            </a: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CN" b="1" dirty="0" smtClean="0">
                <a:solidFill>
                  <a:srgbClr val="FFFF00"/>
                </a:solidFill>
              </a:rPr>
              <a:t>2 Cross GPUs Training</a:t>
            </a:r>
            <a:r>
              <a:rPr lang="zh-CN" altLang="en-US" dirty="0" smtClean="0">
                <a:solidFill>
                  <a:srgbClr val="FFFFFF"/>
                </a:solidFill>
              </a:rPr>
              <a:t>：</a:t>
            </a:r>
            <a:r>
              <a:rPr lang="en-US" altLang="zh-CN" dirty="0" err="1" smtClean="0">
                <a:solidFill>
                  <a:srgbClr val="FFFFFF"/>
                </a:solidFill>
              </a:rPr>
              <a:t>Informations</a:t>
            </a:r>
            <a:r>
              <a:rPr lang="en-US" altLang="zh-CN" dirty="0" smtClean="0">
                <a:solidFill>
                  <a:srgbClr val="FFFFFF"/>
                </a:solidFill>
              </a:rPr>
              <a:t> are shared at Layer3 and FC layers</a:t>
            </a: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CN" b="1" dirty="0" smtClean="0">
                <a:solidFill>
                  <a:srgbClr val="FFFF00"/>
                </a:solidFill>
              </a:rPr>
              <a:t>Local Response Normalization</a:t>
            </a:r>
            <a:r>
              <a:rPr lang="zh-CN" altLang="en-US" dirty="0" smtClean="0">
                <a:solidFill>
                  <a:srgbClr val="FFFFFF"/>
                </a:solidFill>
              </a:rPr>
              <a:t>：</a:t>
            </a:r>
            <a:r>
              <a:rPr lang="en-US" altLang="zh-CN" dirty="0" smtClean="0">
                <a:solidFill>
                  <a:srgbClr val="FFFFFF"/>
                </a:solidFill>
              </a:rPr>
              <a:t>Aids generalization</a:t>
            </a: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CN" b="1" dirty="0" smtClean="0">
                <a:solidFill>
                  <a:srgbClr val="FFFF00"/>
                </a:solidFill>
              </a:rPr>
              <a:t>Overlapping Pooling</a:t>
            </a:r>
            <a:r>
              <a:rPr lang="zh-CN" altLang="en-US" dirty="0" smtClean="0">
                <a:solidFill>
                  <a:srgbClr val="FFFFFF"/>
                </a:solidFill>
              </a:rPr>
              <a:t>：</a:t>
            </a:r>
            <a:r>
              <a:rPr lang="en-US" altLang="zh-CN" dirty="0" smtClean="0">
                <a:solidFill>
                  <a:srgbClr val="FFFFFF"/>
                </a:solidFill>
              </a:rPr>
              <a:t>More precise</a:t>
            </a:r>
          </a:p>
        </p:txBody>
      </p:sp>
      <p:sp>
        <p:nvSpPr>
          <p:cNvPr id="7" name="矩形 6"/>
          <p:cNvSpPr/>
          <p:nvPr/>
        </p:nvSpPr>
        <p:spPr>
          <a:xfrm>
            <a:off x="305780" y="6398183"/>
            <a:ext cx="8352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 err="1" smtClean="0">
                <a:solidFill>
                  <a:srgbClr val="FFFFFF"/>
                </a:solidFill>
              </a:rPr>
              <a:t>Caffe</a:t>
            </a:r>
            <a:r>
              <a:rPr lang="en-US" altLang="zh-CN" sz="1500" dirty="0" smtClean="0">
                <a:solidFill>
                  <a:srgbClr val="FFFFFF"/>
                </a:solidFill>
              </a:rPr>
              <a:t> Model(</a:t>
            </a:r>
            <a:r>
              <a:rPr lang="en-US" altLang="zh-CN" sz="1500" dirty="0" err="1" smtClean="0">
                <a:solidFill>
                  <a:srgbClr val="FFFFFF"/>
                </a:solidFill>
              </a:rPr>
              <a:t>AlexNet</a:t>
            </a:r>
            <a:r>
              <a:rPr lang="en-US" altLang="zh-CN" sz="1500" dirty="0" smtClean="0">
                <a:solidFill>
                  <a:srgbClr val="FFFFFF"/>
                </a:solidFill>
              </a:rPr>
              <a:t>): </a:t>
            </a:r>
            <a:r>
              <a:rPr lang="en-US" altLang="zh-CN" sz="1600" dirty="0">
                <a:solidFill>
                  <a:srgbClr val="FFFFFF"/>
                </a:solidFill>
                <a:hlinkClick r:id="rId5"/>
              </a:rPr>
              <a:t>https://</a:t>
            </a:r>
            <a:r>
              <a:rPr lang="en-US" altLang="zh-CN" sz="1600" dirty="0" smtClean="0">
                <a:solidFill>
                  <a:srgbClr val="FFFFFF"/>
                </a:solidFill>
                <a:hlinkClick r:id="rId5"/>
              </a:rPr>
              <a:t>github.com/BVLC/caffe/tree/master/models/bvlc_alexnet</a:t>
            </a:r>
            <a:r>
              <a:rPr lang="en-US" altLang="zh-CN" sz="1600" dirty="0" smtClean="0">
                <a:solidFill>
                  <a:srgbClr val="FFFFFF"/>
                </a:solidFill>
              </a:rPr>
              <a:t> </a:t>
            </a:r>
            <a:endParaRPr lang="en-US" altLang="zh-CN" sz="15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8033974" y="2852936"/>
            <a:ext cx="87215" cy="2995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508104" y="3152436"/>
            <a:ext cx="2736304" cy="369332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分</a:t>
            </a:r>
            <a:r>
              <a:rPr lang="en-US" altLang="zh-CN" dirty="0" smtClean="0">
                <a:solidFill>
                  <a:srgbClr val="FF0000"/>
                </a:solidFill>
              </a:rPr>
              <a:t>1000</a:t>
            </a:r>
            <a:r>
              <a:rPr lang="zh-CN" altLang="en-US" dirty="0" smtClean="0">
                <a:solidFill>
                  <a:srgbClr val="FF0000"/>
                </a:solidFill>
              </a:rPr>
              <a:t>类，</a:t>
            </a:r>
            <a:r>
              <a:rPr lang="en-US" altLang="zh-CN" dirty="0" err="1" smtClean="0">
                <a:solidFill>
                  <a:srgbClr val="FF0000"/>
                </a:solidFill>
              </a:rPr>
              <a:t>Softmax</a:t>
            </a:r>
            <a:r>
              <a:rPr lang="zh-CN" altLang="en-US" dirty="0" smtClean="0">
                <a:solidFill>
                  <a:srgbClr val="FF0000"/>
                </a:solidFill>
              </a:rPr>
              <a:t>分类器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84168" y="5621001"/>
            <a:ext cx="3007555" cy="369332"/>
          </a:xfrm>
          <a:prstGeom prst="rect">
            <a:avLst/>
          </a:prstGeom>
          <a:ln w="25400">
            <a:solidFill>
              <a:srgbClr val="FFFF00"/>
            </a:solidFill>
          </a:ln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FFFF00"/>
                </a:solidFill>
              </a:rPr>
              <a:t>Caffe</a:t>
            </a:r>
            <a:r>
              <a:rPr lang="zh-CN" altLang="en-US" b="1" dirty="0" smtClean="0">
                <a:solidFill>
                  <a:srgbClr val="FFFF00"/>
                </a:solidFill>
              </a:rPr>
              <a:t>中有</a:t>
            </a:r>
            <a:r>
              <a:rPr lang="en-US" altLang="zh-CN" b="1" dirty="0" err="1" smtClean="0">
                <a:solidFill>
                  <a:srgbClr val="FFFF00"/>
                </a:solidFill>
              </a:rPr>
              <a:t>AlexNet</a:t>
            </a:r>
            <a:r>
              <a:rPr lang="zh-CN" altLang="en-US" b="1" dirty="0" smtClean="0">
                <a:solidFill>
                  <a:srgbClr val="FFFF00"/>
                </a:solidFill>
              </a:rPr>
              <a:t>的</a:t>
            </a:r>
            <a:r>
              <a:rPr lang="en-US" altLang="zh-CN" b="1" dirty="0" smtClean="0">
                <a:solidFill>
                  <a:srgbClr val="FFFF00"/>
                </a:solidFill>
              </a:rPr>
              <a:t>proto</a:t>
            </a:r>
            <a:r>
              <a:rPr lang="zh-CN" altLang="en-US" b="1" dirty="0">
                <a:solidFill>
                  <a:srgbClr val="FFFF00"/>
                </a:solidFill>
              </a:rPr>
              <a:t>结构</a:t>
            </a:r>
            <a:endParaRPr lang="en-US" altLang="zh-CN" b="1" dirty="0">
              <a:solidFill>
                <a:srgbClr val="FFFF00"/>
              </a:solidFill>
            </a:endParaRPr>
          </a:p>
        </p:txBody>
      </p:sp>
      <p:cxnSp>
        <p:nvCxnSpPr>
          <p:cNvPr id="14" name="直接箭头连接符 13"/>
          <p:cNvCxnSpPr>
            <a:endCxn id="17" idx="1"/>
          </p:cNvCxnSpPr>
          <p:nvPr/>
        </p:nvCxnSpPr>
        <p:spPr>
          <a:xfrm flipH="1">
            <a:off x="6792416" y="5990333"/>
            <a:ext cx="867538" cy="573558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05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BB9-6458-4360-9BCF-18216EE279C3}" type="datetime1">
              <a:rPr lang="zh-CN" altLang="en-US" smtClean="0">
                <a:solidFill>
                  <a:srgbClr val="FFFFFF"/>
                </a:solidFill>
              </a:rPr>
              <a:pPr/>
              <a:t>2015/5/16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749945"/>
          </a:xfrm>
          <a:noFill/>
        </p:spPr>
        <p:txBody>
          <a:bodyPr>
            <a:normAutofit/>
          </a:bodyPr>
          <a:lstStyle/>
          <a:p>
            <a:r>
              <a:rPr lang="en-US" altLang="zh-CN" sz="4000" b="1" cap="none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FCN(Fully Convolutional Network)</a:t>
            </a:r>
            <a:endParaRPr lang="zh-CN" altLang="en-US" sz="4000" b="1" cap="none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83968" y="2708920"/>
            <a:ext cx="110799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卷积输出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6381328"/>
            <a:ext cx="6221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cvpr2015 : </a:t>
            </a:r>
            <a:r>
              <a:rPr lang="en-US" altLang="zh-CN" dirty="0">
                <a:hlinkClick r:id="rId3"/>
              </a:rPr>
              <a:t>http://www.cs.berkeley.edu/~</a:t>
            </a:r>
            <a:r>
              <a:rPr lang="en-US" altLang="zh-CN" dirty="0" smtClean="0">
                <a:hlinkClick r:id="rId3"/>
              </a:rPr>
              <a:t>jonlong/long_shelhamer_fcn.pdf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0242" y="1896735"/>
            <a:ext cx="73260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zh-CN" altLang="en-US" dirty="0" smtClean="0"/>
              <a:t>所有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都是</a:t>
            </a:r>
            <a:r>
              <a:rPr lang="en-US" altLang="zh-CN" dirty="0" err="1" smtClean="0"/>
              <a:t>Conv</a:t>
            </a:r>
            <a:r>
              <a:rPr lang="en-US" altLang="zh-CN" dirty="0" smtClean="0"/>
              <a:t> Layer</a:t>
            </a:r>
            <a:r>
              <a:rPr lang="zh-CN" altLang="en-US" dirty="0" smtClean="0"/>
              <a:t>，无</a:t>
            </a:r>
            <a:r>
              <a:rPr lang="en-US" altLang="zh-CN" dirty="0" smtClean="0"/>
              <a:t>FC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n"/>
            </a:pPr>
            <a:r>
              <a:rPr lang="zh-CN" altLang="en-US" dirty="0" smtClean="0"/>
              <a:t>适合</a:t>
            </a:r>
            <a:r>
              <a:rPr lang="en-US" altLang="zh-CN" dirty="0" smtClean="0"/>
              <a:t>end-to-end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dense/</a:t>
            </a:r>
            <a:r>
              <a:rPr lang="en-US" altLang="zh-CN" dirty="0" err="1" smtClean="0"/>
              <a:t>pixelwise</a:t>
            </a:r>
            <a:r>
              <a:rPr lang="en-US" altLang="zh-CN" dirty="0" smtClean="0"/>
              <a:t> prediction</a:t>
            </a:r>
            <a:r>
              <a:rPr lang="zh-CN" altLang="en-US" dirty="0" smtClean="0"/>
              <a:t>，输出结果就是</a:t>
            </a:r>
            <a:r>
              <a:rPr lang="en-US" altLang="zh-CN" dirty="0" smtClean="0"/>
              <a:t>Segment Map</a:t>
            </a:r>
          </a:p>
          <a:p>
            <a:pPr marL="285750" indent="-285750">
              <a:buFont typeface="Wingdings" pitchFamily="2" charset="2"/>
              <a:buChar char="n"/>
            </a:pPr>
            <a:r>
              <a:rPr lang="zh-CN" altLang="en-US" dirty="0" smtClean="0"/>
              <a:t>输入：任意</a:t>
            </a:r>
            <a:r>
              <a:rPr lang="en-US" altLang="zh-CN" dirty="0" smtClean="0"/>
              <a:t>size(</a:t>
            </a:r>
            <a:r>
              <a:rPr lang="zh-CN" altLang="en-US" dirty="0" smtClean="0">
                <a:solidFill>
                  <a:srgbClr val="FFFF00"/>
                </a:solidFill>
              </a:rPr>
              <a:t>怎么做到的</a:t>
            </a:r>
            <a:r>
              <a:rPr lang="en-US" altLang="zh-CN" dirty="0" smtClean="0">
                <a:solidFill>
                  <a:srgbClr val="FFFF00"/>
                </a:solidFill>
              </a:rPr>
              <a:t>?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Wingdings" pitchFamily="2" charset="2"/>
              <a:buChar char="n"/>
            </a:pPr>
            <a:r>
              <a:rPr lang="zh-CN" altLang="en-US" dirty="0" smtClean="0"/>
              <a:t>输出：</a:t>
            </a:r>
            <a:r>
              <a:rPr lang="en-US" altLang="zh-CN" dirty="0" smtClean="0"/>
              <a:t>resample</a:t>
            </a:r>
            <a:r>
              <a:rPr lang="zh-CN" altLang="en-US" dirty="0" smtClean="0"/>
              <a:t>到</a:t>
            </a:r>
            <a:r>
              <a:rPr lang="en-US" altLang="zh-CN" dirty="0" smtClean="0"/>
              <a:t>corresponding</a:t>
            </a:r>
            <a:r>
              <a:rPr lang="zh-CN" altLang="en-US" dirty="0" smtClean="0"/>
              <a:t>空间维度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0242" y="939641"/>
            <a:ext cx="8441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CNN</a:t>
            </a:r>
            <a:r>
              <a:rPr lang="zh-CN" altLang="en-US" dirty="0" smtClean="0"/>
              <a:t>对分类问题的效果非常好，但不适合直接做分割；</a:t>
            </a:r>
            <a:endParaRPr lang="en-US" altLang="zh-CN" dirty="0" smtClean="0"/>
          </a:p>
          <a:p>
            <a:r>
              <a:rPr lang="en-US" altLang="zh-CN" dirty="0" smtClean="0"/>
              <a:t>CNN</a:t>
            </a:r>
            <a:r>
              <a:rPr lang="zh-CN" altLang="en-US" dirty="0" smtClean="0"/>
              <a:t>模型的输入维度固定则输出维度也被固定，不适合输入图片尺度变化的情况；</a:t>
            </a:r>
            <a:endParaRPr lang="en-US" altLang="zh-CN" dirty="0" smtClean="0"/>
          </a:p>
          <a:p>
            <a:r>
              <a:rPr lang="en-US" altLang="zh-CN" dirty="0" smtClean="0"/>
              <a:t>FCN</a:t>
            </a:r>
            <a:r>
              <a:rPr lang="zh-CN" altLang="en-US" dirty="0" smtClean="0"/>
              <a:t>是对</a:t>
            </a:r>
            <a:r>
              <a:rPr lang="en-US" altLang="zh-CN" dirty="0" smtClean="0"/>
              <a:t>CNN</a:t>
            </a:r>
            <a:r>
              <a:rPr lang="zh-CN" altLang="en-US" dirty="0" smtClean="0"/>
              <a:t>改进适合直接用于分割的模型：</a:t>
            </a:r>
            <a:endParaRPr lang="zh-CN" alt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18" y="3224218"/>
            <a:ext cx="4370422" cy="2797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126060"/>
            <a:ext cx="3992613" cy="2895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61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BB9-6458-4360-9BCF-18216EE279C3}" type="datetime1">
              <a:rPr lang="zh-CN" altLang="en-US" smtClean="0">
                <a:solidFill>
                  <a:srgbClr val="FFFFFF"/>
                </a:solidFill>
              </a:rPr>
              <a:pPr/>
              <a:t>2015/5/16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749945"/>
          </a:xfrm>
          <a:noFill/>
        </p:spPr>
        <p:txBody>
          <a:bodyPr>
            <a:normAutofit/>
          </a:bodyPr>
          <a:lstStyle/>
          <a:p>
            <a:r>
              <a:rPr lang="en-US" altLang="zh-CN" sz="4000" b="1" cap="none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Upsampling</a:t>
            </a:r>
            <a:endParaRPr lang="zh-CN" altLang="en-US" sz="4000" b="1" cap="none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83968" y="2708920"/>
            <a:ext cx="110799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卷积输出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4437112"/>
            <a:ext cx="69797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Why </a:t>
            </a:r>
            <a:r>
              <a:rPr lang="en-US" altLang="zh-CN" dirty="0" err="1" smtClean="0">
                <a:solidFill>
                  <a:srgbClr val="FFFF00"/>
                </a:solidFill>
              </a:rPr>
              <a:t>upsamping</a:t>
            </a:r>
            <a:r>
              <a:rPr lang="en-US" altLang="zh-CN" dirty="0" smtClean="0">
                <a:solidFill>
                  <a:srgbClr val="FFFF00"/>
                </a:solidFill>
              </a:rPr>
              <a:t>?</a:t>
            </a:r>
            <a:endParaRPr lang="en-US" altLang="zh-CN" dirty="0" smtClean="0"/>
          </a:p>
          <a:p>
            <a:r>
              <a:rPr lang="en-US" altLang="zh-CN" dirty="0" smtClean="0"/>
              <a:t>FCN’s stride operations make the output coarse(</a:t>
            </a:r>
            <a:r>
              <a:rPr lang="zh-CN" altLang="en-US" dirty="0" smtClean="0"/>
              <a:t>粗糙的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>
                <a:solidFill>
                  <a:srgbClr val="FFFF00"/>
                </a:solidFill>
              </a:rPr>
              <a:t>How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>
                <a:solidFill>
                  <a:srgbClr val="FFFF00"/>
                </a:solidFill>
              </a:rPr>
              <a:t>upsamping</a:t>
            </a:r>
            <a:r>
              <a:rPr lang="en-US" altLang="zh-CN" dirty="0">
                <a:solidFill>
                  <a:srgbClr val="FFFF00"/>
                </a:solidFill>
              </a:rPr>
              <a:t>?</a:t>
            </a:r>
            <a:endParaRPr lang="en-US" altLang="zh-CN" dirty="0"/>
          </a:p>
          <a:p>
            <a:pPr marL="285750" indent="-285750">
              <a:buFont typeface="Wingdings" pitchFamily="2" charset="2"/>
              <a:buChar char="n"/>
            </a:pPr>
            <a:r>
              <a:rPr lang="en-US" altLang="zh-CN" dirty="0" smtClean="0"/>
              <a:t>Combine the final prediction layer with lower layers with finer(</a:t>
            </a:r>
            <a:r>
              <a:rPr lang="zh-CN" altLang="en-US" dirty="0" smtClean="0"/>
              <a:t>精细的</a:t>
            </a:r>
            <a:r>
              <a:rPr lang="en-US" altLang="zh-CN" dirty="0" smtClean="0"/>
              <a:t>) strides</a:t>
            </a:r>
            <a:endParaRPr lang="en-US" altLang="zh-CN" dirty="0"/>
          </a:p>
          <a:p>
            <a:pPr marL="285750" indent="-285750">
              <a:buFont typeface="Wingdings" pitchFamily="2" charset="2"/>
              <a:buChar char="n"/>
            </a:pPr>
            <a:r>
              <a:rPr lang="en-US" altLang="zh-CN" dirty="0" smtClean="0"/>
              <a:t>Size of </a:t>
            </a:r>
            <a:r>
              <a:rPr lang="en-US" altLang="zh-CN" dirty="0" err="1" smtClean="0"/>
              <a:t>upsampled</a:t>
            </a:r>
            <a:r>
              <a:rPr lang="en-US" altLang="zh-CN" dirty="0" smtClean="0"/>
              <a:t> prediction is the same as the input(image) size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721788"/>
            <a:ext cx="8892480" cy="3432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251520" y="6381328"/>
            <a:ext cx="6221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cvpr2015 : </a:t>
            </a:r>
            <a:r>
              <a:rPr lang="en-US" altLang="zh-CN" dirty="0">
                <a:hlinkClick r:id="rId4"/>
              </a:rPr>
              <a:t>http://www.cs.berkeley.edu/~</a:t>
            </a:r>
            <a:r>
              <a:rPr lang="en-US" altLang="zh-CN" dirty="0" smtClean="0">
                <a:hlinkClick r:id="rId4"/>
              </a:rPr>
              <a:t>jonlong/long_shelhamer_fcn.pdf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395536" y="1707683"/>
            <a:ext cx="1656184" cy="0"/>
          </a:xfrm>
          <a:prstGeom prst="straightConnector1">
            <a:avLst/>
          </a:prstGeom>
          <a:ln w="127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55576" y="1340768"/>
            <a:ext cx="629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Fine</a:t>
            </a:r>
            <a:endParaRPr lang="en-US" altLang="zh-CN" dirty="0">
              <a:solidFill>
                <a:srgbClr val="00206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267744" y="1704360"/>
            <a:ext cx="1512168" cy="0"/>
          </a:xfrm>
          <a:prstGeom prst="straightConnector1">
            <a:avLst/>
          </a:prstGeom>
          <a:ln w="127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555776" y="1340768"/>
            <a:ext cx="936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Coarse</a:t>
            </a:r>
            <a:endParaRPr lang="en-US" altLang="zh-C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08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极目远眺">
  <a:themeElements>
    <a:clrScheme name="极目远眺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极目远眺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776</Words>
  <Application>Microsoft Office PowerPoint</Application>
  <PresentationFormat>全屏显示(4:3)</PresentationFormat>
  <Paragraphs>138</Paragraphs>
  <Slides>11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极目远眺</vt:lpstr>
      <vt:lpstr>Fully Convolutional Networks for Semantic Segmentation</vt:lpstr>
      <vt:lpstr>Contents</vt:lpstr>
      <vt:lpstr>CNN(Convolutional Neural Network)</vt:lpstr>
      <vt:lpstr>CONV卷积层</vt:lpstr>
      <vt:lpstr>Pool降采样层与FC层</vt:lpstr>
      <vt:lpstr>CNN Example: LeNet</vt:lpstr>
      <vt:lpstr>CNN Example: AlexNet</vt:lpstr>
      <vt:lpstr>FCN(Fully Convolutional Network)</vt:lpstr>
      <vt:lpstr>Upsampling</vt:lpstr>
      <vt:lpstr>Architecture</vt:lpstr>
      <vt:lpstr>Experimental Tricks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monkeyzx</dc:creator>
  <cp:lastModifiedBy>miclzx</cp:lastModifiedBy>
  <cp:revision>334</cp:revision>
  <dcterms:created xsi:type="dcterms:W3CDTF">2013-03-31T08:15:49Z</dcterms:created>
  <dcterms:modified xsi:type="dcterms:W3CDTF">2015-05-16T12:24:46Z</dcterms:modified>
</cp:coreProperties>
</file>