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0" r:id="rId2"/>
    <p:sldId id="275" r:id="rId3"/>
    <p:sldId id="272" r:id="rId4"/>
    <p:sldId id="274" r:id="rId5"/>
    <p:sldId id="27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741" autoAdjust="0"/>
  </p:normalViewPr>
  <p:slideViewPr>
    <p:cSldViewPr>
      <p:cViewPr>
        <p:scale>
          <a:sx n="100" d="100"/>
          <a:sy n="100" d="100"/>
        </p:scale>
        <p:origin x="-29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C7F-CB71-4560-BE3D-0FDBDAAF7F36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2178-7D38-4FC5-97F7-5D8518FB8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新了解到几个</a:t>
            </a:r>
            <a:r>
              <a:rPr lang="en-US" altLang="zh-CN" dirty="0" smtClean="0"/>
              <a:t>Deep Learning</a:t>
            </a:r>
            <a:r>
              <a:rPr lang="zh-CN" altLang="en-US" dirty="0" smtClean="0"/>
              <a:t>中的概念，在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 Model</a:t>
            </a:r>
            <a:r>
              <a:rPr lang="zh-CN" altLang="en-US" dirty="0" smtClean="0"/>
              <a:t>中也有对应的参数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2416" y="6381328"/>
            <a:ext cx="1524000" cy="365125"/>
          </a:xfrm>
        </p:spPr>
        <p:txBody>
          <a:bodyPr/>
          <a:lstStyle/>
          <a:p>
            <a:fld id="{7F2F4E07-F944-48EB-B716-4B2DEE51352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57800"/>
            <a:ext cx="899592" cy="899592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E04-BCBE-4A2F-AF24-8CB40BD177BF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A44-28D6-4A9A-BA5D-0A12F0A58580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958408"/>
            <a:ext cx="899592" cy="899592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4E07-F944-48EB-B716-4B2DEE51352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2787-8866-432B-BDAA-05A6A603425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626-F7B5-496C-A7D7-59C20039B3F1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734-2223-482F-A2B9-D3A5D0F2DE8B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A32-BEE2-4D5A-B1B1-2EC9E7CBDA4E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D4EC-310E-4EF8-A451-67D9F779286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45B-E5CD-4754-BB2B-11C77A81BE38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7F52-7BD8-4ABB-B579-B28B23A93F93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F2F4E07-F944-48EB-B716-4B2DEE5135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49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12.7062v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rxiv.org/pdf/1412.7062v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12.7062v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.berkeleyvision.org/tutorial/solv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9FC-C0D5-4BA6-BA3B-74745D4EF5A5}" type="datetime1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2015-05-15</a:t>
            </a:r>
          </a:p>
          <a:p>
            <a:r>
              <a:rPr lang="en-US" altLang="zh-CN" dirty="0" smtClean="0"/>
              <a:t>Zuoxin Xiahou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2"/>
          </a:solidFill>
        </p:spPr>
        <p:txBody>
          <a:bodyPr/>
          <a:lstStyle/>
          <a:p>
            <a:r>
              <a:rPr lang="en-US" altLang="zh-CN" cap="none" dirty="0"/>
              <a:t>Semantic Image Segmentation With </a:t>
            </a:r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en-US" altLang="zh-CN" cap="none" dirty="0" smtClean="0"/>
              <a:t>Deep </a:t>
            </a:r>
            <a:r>
              <a:rPr lang="en-US" altLang="zh-CN" cap="none" dirty="0"/>
              <a:t>Convolutional Nets and Fully Connected CRFs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6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0"/>
            <a:ext cx="6048672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5858569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 smtClean="0"/>
              <a:t>ICLR2015: </a:t>
            </a:r>
            <a:r>
              <a:rPr lang="en-US" altLang="zh-CN" sz="1500" dirty="0" smtClean="0">
                <a:hlinkClick r:id="rId3"/>
              </a:rPr>
              <a:t>SEMANTIC </a:t>
            </a:r>
            <a:r>
              <a:rPr lang="en-US" altLang="zh-CN" sz="1500" dirty="0">
                <a:hlinkClick r:id="rId3"/>
              </a:rPr>
              <a:t>IMAGE SEGMENTATION WITH DEEP </a:t>
            </a:r>
            <a:r>
              <a:rPr lang="en-US" altLang="zh-CN" sz="1500" dirty="0" smtClean="0">
                <a:hlinkClick r:id="rId3"/>
              </a:rPr>
              <a:t>CONVOLUTIONAL NETS </a:t>
            </a:r>
            <a:r>
              <a:rPr lang="en-US" altLang="zh-CN" sz="1500" dirty="0">
                <a:hlinkClick r:id="rId3"/>
              </a:rPr>
              <a:t>AND FULLY CONNECTED CRFS</a:t>
            </a:r>
            <a:endParaRPr lang="en-US" altLang="zh-CN" sz="1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6" y="764704"/>
            <a:ext cx="76485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423180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Score Map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Input before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algn="just"/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Belief Map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Output of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function</a:t>
            </a: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DCNN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Finetune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VGG-16 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，像素级连接的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CRF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起到平滑边缘的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作用。模型很清晰，看过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FCN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之后再看这个就相对比较轻松了。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0"/>
            <a:ext cx="6048672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Hole algorithm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9531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5614" y="3861048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p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控制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Input Stride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Fine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目标（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Dense Extractor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而不用像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FCN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结合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Lower Layer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和上采样的方式来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Fine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，相对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FCN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减小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了运算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量。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最后还是结合了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Lower Layer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信息，进一步提升了效果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p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层权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值参数大的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问题：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Spatially subsampling(by simple decimation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抽取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the first FC layer to 4x4(or 3x3) spatial size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5858569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 smtClean="0"/>
              <a:t>ICLR2015: </a:t>
            </a:r>
            <a:r>
              <a:rPr lang="en-US" altLang="zh-CN" sz="1500" dirty="0" smtClean="0">
                <a:hlinkClick r:id="rId4"/>
              </a:rPr>
              <a:t>SEMANTIC </a:t>
            </a:r>
            <a:r>
              <a:rPr lang="en-US" altLang="zh-CN" sz="1500" dirty="0">
                <a:hlinkClick r:id="rId4"/>
              </a:rPr>
              <a:t>IMAGE SEGMENTATION WITH DEEP </a:t>
            </a:r>
            <a:r>
              <a:rPr lang="en-US" altLang="zh-CN" sz="1500" dirty="0" smtClean="0">
                <a:hlinkClick r:id="rId4"/>
              </a:rPr>
              <a:t>CONVOLUTIONAL NETS </a:t>
            </a:r>
            <a:r>
              <a:rPr lang="en-US" altLang="zh-CN" sz="1500" dirty="0">
                <a:hlinkClick r:id="rId4"/>
              </a:rPr>
              <a:t>AND FULLY CONNECTED CRFS</a:t>
            </a:r>
            <a:endParaRPr lang="en-US" altLang="zh-CN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0"/>
            <a:ext cx="6048672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CRF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5858569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 smtClean="0"/>
              <a:t>ICLR2015: </a:t>
            </a:r>
            <a:r>
              <a:rPr lang="en-US" altLang="zh-CN" sz="1500" dirty="0" smtClean="0">
                <a:hlinkClick r:id="rId3"/>
              </a:rPr>
              <a:t>SEMANTIC </a:t>
            </a:r>
            <a:r>
              <a:rPr lang="en-US" altLang="zh-CN" sz="1500" dirty="0">
                <a:hlinkClick r:id="rId3"/>
              </a:rPr>
              <a:t>IMAGE SEGMENTATION WITH DEEP </a:t>
            </a:r>
            <a:r>
              <a:rPr lang="en-US" altLang="zh-CN" sz="1500" dirty="0" smtClean="0">
                <a:hlinkClick r:id="rId3"/>
              </a:rPr>
              <a:t>CONVOLUTIONAL NETS </a:t>
            </a:r>
            <a:r>
              <a:rPr lang="en-US" altLang="zh-CN" sz="1500" dirty="0">
                <a:hlinkClick r:id="rId3"/>
              </a:rPr>
              <a:t>AND FULLY CONNECTED CRFS</a:t>
            </a:r>
            <a:endParaRPr lang="en-US" altLang="zh-CN" sz="1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2933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1835696" y="1772817"/>
            <a:ext cx="104174" cy="8456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1760" y="2765033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</a:rPr>
              <a:t>Unary term</a:t>
            </a:r>
            <a:r>
              <a:rPr lang="zh-CN" altLang="en-US" sz="2000" dirty="0" smtClean="0"/>
              <a:t>：内聚程度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915816" y="1740446"/>
            <a:ext cx="648072" cy="6403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89276" y="2218401"/>
            <a:ext cx="4116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FF00"/>
                </a:solidFill>
              </a:rPr>
              <a:t>Pariwise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 term</a:t>
            </a:r>
            <a:r>
              <a:rPr lang="zh-CN" altLang="en-US" sz="2000" dirty="0" smtClean="0"/>
              <a:t>：相邻节点的关联程度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35696" y="3284984"/>
            <a:ext cx="52087" cy="4472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9" y="3791322"/>
            <a:ext cx="16859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直接箭头连接符 22"/>
          <p:cNvCxnSpPr/>
          <p:nvPr/>
        </p:nvCxnSpPr>
        <p:spPr>
          <a:xfrm flipH="1" flipV="1">
            <a:off x="5701205" y="2638890"/>
            <a:ext cx="238947" cy="10933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4"/>
          </p:cNvCxnSpPr>
          <p:nvPr/>
        </p:nvCxnSpPr>
        <p:spPr>
          <a:xfrm flipH="1" flipV="1">
            <a:off x="2251515" y="4140605"/>
            <a:ext cx="72145" cy="5868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016726" y="3719314"/>
            <a:ext cx="469578" cy="4212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97806" y="4799434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CNN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Score Map</a:t>
            </a:r>
            <a:endParaRPr lang="zh-CN" altLang="en-US" sz="2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52" y="3794745"/>
            <a:ext cx="53625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708326" y="1380201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Min E(x)</a:t>
            </a:r>
            <a:r>
              <a:rPr lang="zh-CN" altLang="en-US" sz="2000" dirty="0" smtClean="0"/>
              <a:t>时结构最稳定</a:t>
            </a:r>
            <a:endParaRPr lang="zh-CN" altLang="en-US" sz="2000" dirty="0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5858567" y="4503821"/>
            <a:ext cx="238946" cy="36533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00612" y="4969778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</a:t>
            </a:r>
            <a:r>
              <a:rPr lang="zh-CN" altLang="en-US" sz="2000" dirty="0" smtClean="0"/>
              <a:t>：位置；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：颜色强度</a:t>
            </a:r>
            <a:endParaRPr lang="en-US" altLang="zh-CN" sz="2000" dirty="0" smtClean="0"/>
          </a:p>
        </p:txBody>
      </p:sp>
      <p:sp>
        <p:nvSpPr>
          <p:cNvPr id="39" name="任意多边形 38"/>
          <p:cNvSpPr/>
          <p:nvPr/>
        </p:nvSpPr>
        <p:spPr>
          <a:xfrm>
            <a:off x="2309226" y="990600"/>
            <a:ext cx="1472199" cy="4535078"/>
          </a:xfrm>
          <a:custGeom>
            <a:avLst/>
            <a:gdLst>
              <a:gd name="connsiteX0" fmla="*/ 43449 w 1472199"/>
              <a:gd name="connsiteY0" fmla="*/ 0 h 4535078"/>
              <a:gd name="connsiteX1" fmla="*/ 138699 w 1472199"/>
              <a:gd name="connsiteY1" fmla="*/ 1266825 h 4535078"/>
              <a:gd name="connsiteX2" fmla="*/ 1195974 w 1472199"/>
              <a:gd name="connsiteY2" fmla="*/ 1809750 h 4535078"/>
              <a:gd name="connsiteX3" fmla="*/ 776874 w 1472199"/>
              <a:gd name="connsiteY3" fmla="*/ 3114675 h 4535078"/>
              <a:gd name="connsiteX4" fmla="*/ 1357899 w 1472199"/>
              <a:gd name="connsiteY4" fmla="*/ 4419600 h 4535078"/>
              <a:gd name="connsiteX5" fmla="*/ 1472199 w 1472199"/>
              <a:gd name="connsiteY5" fmla="*/ 4476750 h 453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2199" h="4535078">
                <a:moveTo>
                  <a:pt x="43449" y="0"/>
                </a:moveTo>
                <a:cubicBezTo>
                  <a:pt x="-4970" y="482600"/>
                  <a:pt x="-53388" y="965200"/>
                  <a:pt x="138699" y="1266825"/>
                </a:cubicBezTo>
                <a:cubicBezTo>
                  <a:pt x="330786" y="1568450"/>
                  <a:pt x="1089612" y="1501775"/>
                  <a:pt x="1195974" y="1809750"/>
                </a:cubicBezTo>
                <a:cubicBezTo>
                  <a:pt x="1302337" y="2117725"/>
                  <a:pt x="749887" y="2679700"/>
                  <a:pt x="776874" y="3114675"/>
                </a:cubicBezTo>
                <a:cubicBezTo>
                  <a:pt x="803861" y="3549650"/>
                  <a:pt x="1242012" y="4192588"/>
                  <a:pt x="1357899" y="4419600"/>
                </a:cubicBezTo>
                <a:cubicBezTo>
                  <a:pt x="1473786" y="4646612"/>
                  <a:pt x="1434099" y="4467225"/>
                  <a:pt x="1472199" y="4476750"/>
                </a:cubicBezTo>
              </a:path>
            </a:pathLst>
          </a:cu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2015/5/16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Learned Tricks From Experiment</a:t>
            </a:r>
            <a:r>
              <a:rPr lang="zh-CN" altLang="en-US" sz="4000" b="1" cap="none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908720"/>
            <a:ext cx="85689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FFFF00"/>
                </a:solidFill>
              </a:rPr>
              <a:t>m</a:t>
            </a:r>
            <a:r>
              <a:rPr lang="en-US" altLang="zh-CN" sz="3000" b="1" dirty="0" smtClean="0">
                <a:solidFill>
                  <a:srgbClr val="FFFF00"/>
                </a:solidFill>
              </a:rPr>
              <a:t>ini-batch</a:t>
            </a:r>
            <a:endParaRPr lang="en-US" altLang="zh-CN" sz="3000" b="1" dirty="0" smtClean="0">
              <a:solidFill>
                <a:srgbClr val="FFFF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FFFFFF"/>
                </a:solidFill>
              </a:rPr>
              <a:t>由于</a:t>
            </a:r>
            <a:r>
              <a:rPr lang="en-US" altLang="zh-CN" dirty="0" smtClean="0">
                <a:solidFill>
                  <a:srgbClr val="FFFFFF"/>
                </a:solidFill>
              </a:rPr>
              <a:t>GPU</a:t>
            </a:r>
            <a:r>
              <a:rPr lang="zh-CN" altLang="en-US" dirty="0" smtClean="0">
                <a:solidFill>
                  <a:srgbClr val="FFFFFF"/>
                </a:solidFill>
              </a:rPr>
              <a:t>内存有限，因此每次选择部分数据做</a:t>
            </a:r>
            <a:r>
              <a:rPr lang="en-US" altLang="zh-CN" b="1" dirty="0"/>
              <a:t>Stochastic gradient descent</a:t>
            </a:r>
            <a:r>
              <a:rPr lang="en-US" altLang="zh-CN" dirty="0"/>
              <a:t> </a:t>
            </a:r>
            <a:r>
              <a:rPr lang="en-US" altLang="zh-CN" dirty="0" smtClean="0">
                <a:solidFill>
                  <a:srgbClr val="FFFFFF"/>
                </a:solidFill>
              </a:rPr>
              <a:t>(SGD)</a:t>
            </a:r>
            <a:r>
              <a:rPr lang="zh-CN" altLang="en-US" dirty="0" smtClean="0">
                <a:solidFill>
                  <a:srgbClr val="FFFFFF"/>
                </a:solidFill>
              </a:rPr>
              <a:t>算法；相关参数：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FFFF00"/>
                </a:solidFill>
              </a:rPr>
              <a:t>batch size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zh-CN" altLang="en-US" dirty="0">
                <a:solidFill>
                  <a:srgbClr val="FFFFFF"/>
                </a:solidFill>
              </a:rPr>
              <a:t>每次选择数据</a:t>
            </a:r>
            <a:r>
              <a:rPr lang="zh-CN" altLang="en-US" dirty="0" smtClean="0">
                <a:solidFill>
                  <a:srgbClr val="FFFFFF"/>
                </a:solidFill>
              </a:rPr>
              <a:t>量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lvl="0"/>
            <a:r>
              <a:rPr lang="en-US" altLang="zh-CN" dirty="0">
                <a:solidFill>
                  <a:srgbClr val="FFFF00"/>
                </a:solidFill>
              </a:rPr>
              <a:t>m</a:t>
            </a:r>
            <a:r>
              <a:rPr lang="en-US" altLang="zh-CN" dirty="0" smtClean="0">
                <a:solidFill>
                  <a:srgbClr val="FFFF00"/>
                </a:solidFill>
              </a:rPr>
              <a:t>omentum</a:t>
            </a:r>
            <a:r>
              <a:rPr lang="zh-CN" altLang="en-US" dirty="0" smtClean="0">
                <a:solidFill>
                  <a:srgbClr val="FFFFFF"/>
                </a:solidFill>
              </a:rPr>
              <a:t>：看了看，</a:t>
            </a:r>
            <a:r>
              <a:rPr lang="en-US" altLang="zh-CN" dirty="0" err="1" smtClean="0">
                <a:solidFill>
                  <a:srgbClr val="FFFFFF"/>
                </a:solidFill>
              </a:rPr>
              <a:t>Caffe</a:t>
            </a:r>
            <a:r>
              <a:rPr lang="zh-CN" altLang="en-US" dirty="0" smtClean="0">
                <a:solidFill>
                  <a:srgbClr val="FFFFFF"/>
                </a:solidFill>
              </a:rPr>
              <a:t>中默认大都是</a:t>
            </a:r>
            <a:r>
              <a:rPr lang="en-US" altLang="zh-CN" dirty="0" smtClean="0">
                <a:solidFill>
                  <a:srgbClr val="FFFFFF"/>
                </a:solidFill>
              </a:rPr>
              <a:t>0.9</a:t>
            </a:r>
          </a:p>
          <a:p>
            <a:pPr lvl="0"/>
            <a:r>
              <a:rPr lang="en-US" altLang="zh-CN" dirty="0" smtClean="0">
                <a:solidFill>
                  <a:srgbClr val="FFFF00"/>
                </a:solidFill>
              </a:rPr>
              <a:t>weight decay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en-US" altLang="zh-CN" dirty="0" smtClean="0">
                <a:solidFill>
                  <a:srgbClr val="FFFFFF"/>
                </a:solidFill>
              </a:rPr>
              <a:t>SGD</a:t>
            </a:r>
            <a:r>
              <a:rPr lang="zh-CN" altLang="en-US" dirty="0" smtClean="0">
                <a:solidFill>
                  <a:srgbClr val="FFFFFF"/>
                </a:solidFill>
              </a:rPr>
              <a:t>算法的学习率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lvl="0"/>
            <a:r>
              <a:rPr lang="zh-CN" altLang="en-US" dirty="0" smtClean="0">
                <a:solidFill>
                  <a:srgbClr val="FFFFFF"/>
                </a:solidFill>
              </a:rPr>
              <a:t>参见</a:t>
            </a:r>
            <a:r>
              <a:rPr lang="en-US" altLang="zh-CN" dirty="0" err="1" smtClean="0">
                <a:solidFill>
                  <a:srgbClr val="FFFFFF"/>
                </a:solidFill>
              </a:rPr>
              <a:t>Caffe</a:t>
            </a:r>
            <a:r>
              <a:rPr lang="zh-CN" altLang="en-US" dirty="0" smtClean="0">
                <a:solidFill>
                  <a:srgbClr val="FFFFFF"/>
                </a:solidFill>
              </a:rPr>
              <a:t>的实现中对</a:t>
            </a:r>
            <a:r>
              <a:rPr lang="en-US" altLang="zh-CN" dirty="0" smtClean="0">
                <a:solidFill>
                  <a:srgbClr val="FFFFFF"/>
                </a:solidFill>
              </a:rPr>
              <a:t>solver</a:t>
            </a:r>
            <a:r>
              <a:rPr lang="zh-CN" altLang="en-US" dirty="0" smtClean="0">
                <a:solidFill>
                  <a:srgbClr val="FFFFFF"/>
                </a:solidFill>
              </a:rPr>
              <a:t>的描述：</a:t>
            </a:r>
            <a:r>
              <a:rPr lang="en-US" altLang="zh-CN" dirty="0" smtClean="0">
                <a:solidFill>
                  <a:srgbClr val="FFFFFF"/>
                </a:solidFill>
                <a:hlinkClick r:id="rId3"/>
              </a:rPr>
              <a:t>http</a:t>
            </a:r>
            <a:r>
              <a:rPr lang="en-US" altLang="zh-CN" dirty="0">
                <a:solidFill>
                  <a:srgbClr val="FFFFFF"/>
                </a:solidFill>
                <a:hlinkClick r:id="rId3"/>
              </a:rPr>
              <a:t>://</a:t>
            </a:r>
            <a:r>
              <a:rPr lang="en-US" altLang="zh-CN" dirty="0" smtClean="0">
                <a:solidFill>
                  <a:srgbClr val="FFFFFF"/>
                </a:solidFill>
                <a:hlinkClick r:id="rId3"/>
              </a:rPr>
              <a:t>caffe.berkeleyvision.org/tutorial/solver.html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</a:p>
          <a:p>
            <a:pPr lvl="0"/>
            <a:endParaRPr lang="en-US" altLang="zh-CN" dirty="0">
              <a:solidFill>
                <a:srgbClr val="FFFFFF"/>
              </a:solidFill>
            </a:endParaRPr>
          </a:p>
          <a:p>
            <a:pPr lvl="0"/>
            <a:r>
              <a:rPr lang="en-US" altLang="zh-CN" sz="3000" b="1" dirty="0" smtClean="0">
                <a:solidFill>
                  <a:srgbClr val="FFFF00"/>
                </a:solidFill>
              </a:rPr>
              <a:t>Performance</a:t>
            </a:r>
            <a:r>
              <a:rPr lang="zh-CN" altLang="en-US" sz="3000" b="1" dirty="0">
                <a:solidFill>
                  <a:srgbClr val="FFFF00"/>
                </a:solidFill>
              </a:rPr>
              <a:t> </a:t>
            </a:r>
            <a:r>
              <a:rPr lang="en-US" altLang="zh-CN" sz="3000" b="1" dirty="0" smtClean="0">
                <a:solidFill>
                  <a:srgbClr val="FFFF00"/>
                </a:solidFill>
              </a:rPr>
              <a:t>Indicator</a:t>
            </a:r>
            <a:r>
              <a:rPr lang="zh-CN" altLang="en-US" sz="3000" b="1" dirty="0" smtClean="0">
                <a:solidFill>
                  <a:srgbClr val="FFFF00"/>
                </a:solidFill>
              </a:rPr>
              <a:t>：</a:t>
            </a:r>
            <a:r>
              <a:rPr lang="en-US" altLang="zh-CN" sz="3000" b="1" dirty="0" err="1" smtClean="0">
                <a:solidFill>
                  <a:srgbClr val="FFFF00"/>
                </a:solidFill>
              </a:rPr>
              <a:t>IoU</a:t>
            </a:r>
            <a:endParaRPr lang="en-US" altLang="zh-CN" sz="3000" b="1" dirty="0">
              <a:solidFill>
                <a:srgbClr val="FFFF00"/>
              </a:solidFill>
            </a:endParaRPr>
          </a:p>
          <a:p>
            <a:pPr lvl="0"/>
            <a:endParaRPr lang="en-US" altLang="zh-CN" dirty="0" smtClean="0">
              <a:solidFill>
                <a:srgbClr val="FFFF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"/>
          <a:stretch/>
        </p:blipFill>
        <p:spPr bwMode="auto">
          <a:xfrm>
            <a:off x="323528" y="3789040"/>
            <a:ext cx="5667375" cy="289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0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256</Words>
  <Application>Microsoft Office PowerPoint</Application>
  <PresentationFormat>全屏显示(4:3)</PresentationFormat>
  <Paragraphs>40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极目远眺</vt:lpstr>
      <vt:lpstr>Semantic Image Segmentation With  Deep Convolutional Nets and Fully Connected CRFs</vt:lpstr>
      <vt:lpstr>Model</vt:lpstr>
      <vt:lpstr>Hole algorithm</vt:lpstr>
      <vt:lpstr>CRF</vt:lpstr>
      <vt:lpstr>Learned Tricks From Experiment Part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monkeyzx</dc:creator>
  <cp:lastModifiedBy>miclzx</cp:lastModifiedBy>
  <cp:revision>422</cp:revision>
  <dcterms:created xsi:type="dcterms:W3CDTF">2013-03-31T08:15:49Z</dcterms:created>
  <dcterms:modified xsi:type="dcterms:W3CDTF">2015-05-16T12:20:16Z</dcterms:modified>
</cp:coreProperties>
</file>