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62" r:id="rId4"/>
    <p:sldId id="263" r:id="rId5"/>
    <p:sldId id="265" r:id="rId6"/>
    <p:sldId id="266" r:id="rId7"/>
    <p:sldId id="269" r:id="rId8"/>
    <p:sldId id="256" r:id="rId9"/>
    <p:sldId id="270" r:id="rId10"/>
    <p:sldId id="27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CC6633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5" autoAdjust="0"/>
    <p:restoredTop sz="99467" autoAdjust="0"/>
  </p:normalViewPr>
  <p:slideViewPr>
    <p:cSldViewPr snapToGrid="0" snapToObjects="1">
      <p:cViewPr varScale="1">
        <p:scale>
          <a:sx n="134" d="100"/>
          <a:sy n="134" d="100"/>
        </p:scale>
        <p:origin x="-12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8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6B54-B476-F647-8E69-15E124116F37}" type="datetimeFigureOut"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AE62-A576-2342-9917-77F34FCC1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98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Automated Prediction of 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6000">
                <a:solidFill>
                  <a:schemeClr val="tx2">
                    <a:lumMod val="40000"/>
                    <a:lumOff val="60000"/>
                  </a:schemeClr>
                </a:solidFill>
              </a:rPr>
              <a:t>Interstitial Lung Desease</a:t>
            </a:r>
            <a:br>
              <a:rPr lang="en-US" sz="600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</a:rPr>
              <a:t>(a machine learning application)</a:t>
            </a:r>
            <a:b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sz="220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>
                <a:solidFill>
                  <a:srgbClr val="99CC66"/>
                </a:solidFill>
              </a:rPr>
              <a:t>May 2016</a:t>
            </a:r>
            <a:br>
              <a:rPr lang="en-US" sz="2200">
                <a:solidFill>
                  <a:srgbClr val="99CC66"/>
                </a:solidFill>
              </a:rPr>
            </a:br>
            <a:r>
              <a:rPr lang="en-US" sz="2200">
                <a:solidFill>
                  <a:srgbClr val="99CC66"/>
                </a:solidFill>
              </a:rPr>
              <a:t/>
            </a:r>
            <a:br>
              <a:rPr lang="en-US" sz="2200">
                <a:solidFill>
                  <a:srgbClr val="99CC66"/>
                </a:solidFill>
              </a:rPr>
            </a:br>
            <a:r>
              <a:rPr lang="en-US" sz="3100">
                <a:solidFill>
                  <a:srgbClr val="99CC66"/>
                </a:solidFill>
              </a:rPr>
              <a:t>Peter Hirt</a:t>
            </a:r>
            <a:br>
              <a:rPr lang="en-US" sz="3100">
                <a:solidFill>
                  <a:srgbClr val="99CC66"/>
                </a:solidFill>
              </a:rPr>
            </a:br>
            <a:r>
              <a:rPr lang="en-US" sz="3100">
                <a:solidFill>
                  <a:srgbClr val="99CC66"/>
                </a:solidFill>
              </a:rPr>
              <a:t>Sylvain Kritter</a:t>
            </a:r>
            <a:endParaRPr lang="en-US">
              <a:solidFill>
                <a:srgbClr val="99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5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8EB4E3"/>
                </a:solidFill>
              </a:rPr>
              <a:t>Details (6 of 6)</a:t>
            </a:r>
            <a:br>
              <a:rPr lang="en-US">
                <a:solidFill>
                  <a:srgbClr val="8EB4E3"/>
                </a:solidFill>
              </a:rPr>
            </a:br>
            <a:r>
              <a:rPr lang="en-US">
                <a:solidFill>
                  <a:srgbClr val="8EB4E3"/>
                </a:solidFill>
              </a:rPr>
              <a:t>Predict new patient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091736" y="3925653"/>
            <a:ext cx="2263392" cy="1011793"/>
          </a:xfrm>
          <a:prstGeom prst="foldedCorner">
            <a:avLst/>
          </a:prstGeom>
          <a:solidFill>
            <a:srgbClr val="CC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ILD-CNN Prediction part .ipynb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6429530" y="3636999"/>
            <a:ext cx="2129197" cy="579842"/>
          </a:xfrm>
          <a:prstGeom prst="foldedCorner">
            <a:avLst/>
          </a:prstGeom>
          <a:solidFill>
            <a:srgbClr val="948A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predicted_classes.pkl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35212" y="4434589"/>
            <a:ext cx="771527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97960" y="4593431"/>
            <a:ext cx="440307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olded Corner 42"/>
          <p:cNvSpPr/>
          <p:nvPr/>
        </p:nvSpPr>
        <p:spPr>
          <a:xfrm>
            <a:off x="6429530" y="4486935"/>
            <a:ext cx="2129197" cy="579842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predicted_probabilities.pkl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91736" y="5066777"/>
            <a:ext cx="2031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patient ID : 		       121</a:t>
            </a:r>
          </a:p>
          <a:p>
            <a:r>
              <a:rPr lang="en-US" sz="1100"/>
              <a:t>diagnostic: 		  fibrose</a:t>
            </a:r>
          </a:p>
        </p:txBody>
      </p:sp>
      <p:sp>
        <p:nvSpPr>
          <p:cNvPr id="25" name="Folded Corner 24"/>
          <p:cNvSpPr/>
          <p:nvPr/>
        </p:nvSpPr>
        <p:spPr>
          <a:xfrm>
            <a:off x="3530593" y="2107520"/>
            <a:ext cx="1231404" cy="1011793"/>
          </a:xfrm>
          <a:prstGeom prst="foldedCorner">
            <a:avLst/>
          </a:prstGeom>
          <a:solidFill>
            <a:srgbClr val="99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ild_helpers.py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3777774" y="2650359"/>
            <a:ext cx="1202219" cy="1011793"/>
          </a:xfrm>
          <a:prstGeom prst="foldedCorner">
            <a:avLst/>
          </a:prstGeom>
          <a:solidFill>
            <a:srgbClr val="99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cnn_model4.py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122975" y="3720129"/>
            <a:ext cx="0" cy="206791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352941" y="4303510"/>
            <a:ext cx="1835490" cy="579842"/>
          </a:xfrm>
          <a:prstGeom prst="foldedCorner">
            <a:avLst/>
          </a:prstGeom>
          <a:solidFill>
            <a:srgbClr val="948A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X_predict.pkl</a:t>
            </a:r>
          </a:p>
        </p:txBody>
      </p:sp>
      <p:sp>
        <p:nvSpPr>
          <p:cNvPr id="34" name="Folded Corner 33"/>
          <p:cNvSpPr/>
          <p:nvPr/>
        </p:nvSpPr>
        <p:spPr>
          <a:xfrm>
            <a:off x="352941" y="2295185"/>
            <a:ext cx="1835490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ILD_CNN_model.pkl</a:t>
            </a:r>
          </a:p>
        </p:txBody>
      </p:sp>
      <p:sp>
        <p:nvSpPr>
          <p:cNvPr id="35" name="Folded Corner 34"/>
          <p:cNvSpPr/>
          <p:nvPr/>
        </p:nvSpPr>
        <p:spPr>
          <a:xfrm>
            <a:off x="352940" y="3093221"/>
            <a:ext cx="1835491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ILD_CNN_model_weights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97960" y="2983056"/>
            <a:ext cx="440307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6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568"/>
          </a:xfrm>
        </p:spPr>
        <p:txBody>
          <a:bodyPr>
            <a:normAutofit fontScale="90000"/>
          </a:bodyPr>
          <a:lstStyle/>
          <a:p>
            <a:r>
              <a:rPr lang="en-US"/>
              <a:t>Details Patches</a:t>
            </a:r>
          </a:p>
        </p:txBody>
      </p:sp>
      <p:pic>
        <p:nvPicPr>
          <p:cNvPr id="4" name="Picture 3" descr="Screen Shot 2016-05-17 at 13.2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069"/>
            <a:ext cx="9144000" cy="5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42" y="274638"/>
            <a:ext cx="8229600" cy="824433"/>
          </a:xfrm>
        </p:spPr>
        <p:txBody>
          <a:bodyPr/>
          <a:lstStyle/>
          <a:p>
            <a:r>
              <a:rPr lang="en-US">
                <a:solidFill>
                  <a:srgbClr val="558ED5"/>
                </a:solidFill>
              </a:rPr>
              <a:t>Data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560" y="123977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/>
              <a:t>DICOM is an acronym for Digital Imaging and Communications in Medicine. </a:t>
            </a:r>
          </a:p>
        </p:txBody>
      </p:sp>
      <p:pic>
        <p:nvPicPr>
          <p:cNvPr id="3" name="Picture 2" descr="IM-0001-00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0" y="1488350"/>
            <a:ext cx="4509950" cy="4509950"/>
          </a:xfrm>
          <a:prstGeom prst="rect">
            <a:avLst/>
          </a:prstGeom>
        </p:spPr>
      </p:pic>
      <p:sp>
        <p:nvSpPr>
          <p:cNvPr id="5" name="Snip Same Side Corner Rectangle 4"/>
          <p:cNvSpPr/>
          <p:nvPr/>
        </p:nvSpPr>
        <p:spPr>
          <a:xfrm>
            <a:off x="5497301" y="1526262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9724" y="152626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ILD_DB_lungMasks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497301" y="2047994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9724" y="2047994"/>
            <a:ext cx="166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ILD_DB_txtROIs</a:t>
            </a:r>
          </a:p>
        </p:txBody>
      </p:sp>
      <p:sp>
        <p:nvSpPr>
          <p:cNvPr id="9" name="Snip Same Side Corner Rectangle 8"/>
          <p:cNvSpPr/>
          <p:nvPr/>
        </p:nvSpPr>
        <p:spPr>
          <a:xfrm>
            <a:off x="5506779" y="2607436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89202" y="260743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ILD_DB_volumeROIs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6779" y="5548256"/>
            <a:ext cx="229540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102 cases represented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1340" y="4587013"/>
            <a:ext cx="2718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Source of data:</a:t>
            </a:r>
          </a:p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University Hospital Geneva</a:t>
            </a:r>
          </a:p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under signed EULA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8012" y="6162772"/>
            <a:ext cx="7497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558ED5"/>
                </a:solidFill>
              </a:rPr>
              <a:t>"Building a reference multimedia database for interstitial lung diseases". Depeursinge A, Vargas A, Platon A, Geissbuhler A, Poletti PA, Müller H. In: Computerized Medical Imaging and Graphics, 36:3(227-238)</a:t>
            </a:r>
          </a:p>
        </p:txBody>
      </p:sp>
    </p:spTree>
    <p:extLst>
      <p:ext uri="{BB962C8B-B14F-4D97-AF65-F5344CB8AC3E}">
        <p14:creationId xmlns:p14="http://schemas.microsoft.com/office/powerpoint/2010/main" val="291715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M-0001-00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2" y="1599749"/>
            <a:ext cx="4169593" cy="4169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386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Input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0762" y="2454453"/>
            <a:ext cx="331733" cy="341177"/>
          </a:xfrm>
          <a:prstGeom prst="rect">
            <a:avLst/>
          </a:prstGeom>
          <a:noFill/>
          <a:ln w="5715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72165" y="2283865"/>
            <a:ext cx="2552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patches: 32x32x1   </a:t>
            </a:r>
          </a:p>
          <a:p>
            <a:r>
              <a:rPr lang="en-US" sz="1200"/>
              <a:t>min 80% inside ROI</a:t>
            </a:r>
          </a:p>
          <a:p>
            <a:r>
              <a:rPr lang="en-US" sz="1200"/>
              <a:t>no overlap between patches</a:t>
            </a:r>
          </a:p>
          <a:p>
            <a:r>
              <a:rPr lang="en-US" sz="1200"/>
              <a:t>greyscale coded on 8 bits (256 values) </a:t>
            </a:r>
          </a:p>
          <a:p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8698" y="3280850"/>
            <a:ext cx="3578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 classes: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healthy				1622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GGO					336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reticulation				306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consolidation			59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micronodules			2297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fibrose				1129</a:t>
            </a:r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47019" y="6101026"/>
            <a:ext cx="2193517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ground truth polygon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3711373" y="4933229"/>
            <a:ext cx="332405" cy="1167797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833934" y="5156817"/>
            <a:ext cx="927394" cy="814380"/>
          </a:xfrm>
          <a:custGeom>
            <a:avLst/>
            <a:gdLst>
              <a:gd name="connsiteX0" fmla="*/ 1425039 w 1425039"/>
              <a:gd name="connsiteY0" fmla="*/ 641091 h 641091"/>
              <a:gd name="connsiteX1" fmla="*/ 1037273 w 1425039"/>
              <a:gd name="connsiteY1" fmla="*/ 1221 h 641091"/>
              <a:gd name="connsiteX2" fmla="*/ 601036 w 1425039"/>
              <a:gd name="connsiteY2" fmla="*/ 476276 h 641091"/>
              <a:gd name="connsiteX3" fmla="*/ 0 w 1425039"/>
              <a:gd name="connsiteY3" fmla="*/ 350241 h 641091"/>
              <a:gd name="connsiteX0" fmla="*/ 1278081 w 1278081"/>
              <a:gd name="connsiteY0" fmla="*/ 1179562 h 1179562"/>
              <a:gd name="connsiteX1" fmla="*/ 1037273 w 1278081"/>
              <a:gd name="connsiteY1" fmla="*/ 16162 h 1179562"/>
              <a:gd name="connsiteX2" fmla="*/ 601036 w 1278081"/>
              <a:gd name="connsiteY2" fmla="*/ 491217 h 1179562"/>
              <a:gd name="connsiteX3" fmla="*/ 0 w 1278081"/>
              <a:gd name="connsiteY3" fmla="*/ 365182 h 1179562"/>
              <a:gd name="connsiteX0" fmla="*/ 1278081 w 1278081"/>
              <a:gd name="connsiteY0" fmla="*/ 814380 h 814380"/>
              <a:gd name="connsiteX1" fmla="*/ 997192 w 1278081"/>
              <a:gd name="connsiteY1" fmla="*/ 87254 h 814380"/>
              <a:gd name="connsiteX2" fmla="*/ 601036 w 1278081"/>
              <a:gd name="connsiteY2" fmla="*/ 126035 h 814380"/>
              <a:gd name="connsiteX3" fmla="*/ 0 w 1278081"/>
              <a:gd name="connsiteY3" fmla="*/ 0 h 814380"/>
              <a:gd name="connsiteX0" fmla="*/ 1278081 w 1278081"/>
              <a:gd name="connsiteY0" fmla="*/ 814380 h 814380"/>
              <a:gd name="connsiteX1" fmla="*/ 997192 w 1278081"/>
              <a:gd name="connsiteY1" fmla="*/ 87254 h 814380"/>
              <a:gd name="connsiteX2" fmla="*/ 480797 w 1278081"/>
              <a:gd name="connsiteY2" fmla="*/ 184205 h 814380"/>
              <a:gd name="connsiteX3" fmla="*/ 0 w 1278081"/>
              <a:gd name="connsiteY3" fmla="*/ 0 h 8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081" h="814380">
                <a:moveTo>
                  <a:pt x="1278081" y="814380"/>
                </a:moveTo>
                <a:cubicBezTo>
                  <a:pt x="1152865" y="508179"/>
                  <a:pt x="1130073" y="192283"/>
                  <a:pt x="997192" y="87254"/>
                </a:cubicBezTo>
                <a:cubicBezTo>
                  <a:pt x="864311" y="-17775"/>
                  <a:pt x="646996" y="198747"/>
                  <a:pt x="480797" y="184205"/>
                </a:cubicBezTo>
                <a:cubicBezTo>
                  <a:pt x="314598" y="169663"/>
                  <a:pt x="0" y="0"/>
                  <a:pt x="0" y="0"/>
                </a:cubicBezTo>
              </a:path>
            </a:pathLst>
          </a:custGeom>
          <a:ln w="3175" cmpd="sng">
            <a:solidFill>
              <a:schemeClr val="bg1">
                <a:lumMod val="85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133020" y="4268198"/>
            <a:ext cx="853029" cy="663410"/>
          </a:xfrm>
          <a:custGeom>
            <a:avLst/>
            <a:gdLst>
              <a:gd name="connsiteX0" fmla="*/ 75825 w 853029"/>
              <a:gd name="connsiteY0" fmla="*/ 66341 h 663410"/>
              <a:gd name="connsiteX1" fmla="*/ 75825 w 853029"/>
              <a:gd name="connsiteY1" fmla="*/ 66341 h 663410"/>
              <a:gd name="connsiteX2" fmla="*/ 104259 w 853029"/>
              <a:gd name="connsiteY2" fmla="*/ 217978 h 663410"/>
              <a:gd name="connsiteX3" fmla="*/ 104259 w 853029"/>
              <a:gd name="connsiteY3" fmla="*/ 217978 h 663410"/>
              <a:gd name="connsiteX4" fmla="*/ 104259 w 853029"/>
              <a:gd name="connsiteY4" fmla="*/ 217978 h 663410"/>
              <a:gd name="connsiteX5" fmla="*/ 0 w 853029"/>
              <a:gd name="connsiteY5" fmla="*/ 540206 h 663410"/>
              <a:gd name="connsiteX6" fmla="*/ 47391 w 853029"/>
              <a:gd name="connsiteY6" fmla="*/ 606547 h 663410"/>
              <a:gd name="connsiteX7" fmla="*/ 265387 w 853029"/>
              <a:gd name="connsiteY7" fmla="*/ 663410 h 663410"/>
              <a:gd name="connsiteX8" fmla="*/ 445471 w 853029"/>
              <a:gd name="connsiteY8" fmla="*/ 663410 h 663410"/>
              <a:gd name="connsiteX9" fmla="*/ 720336 w 853029"/>
              <a:gd name="connsiteY9" fmla="*/ 559160 h 663410"/>
              <a:gd name="connsiteX10" fmla="*/ 853029 w 853029"/>
              <a:gd name="connsiteY10" fmla="*/ 379092 h 663410"/>
              <a:gd name="connsiteX11" fmla="*/ 464427 w 853029"/>
              <a:gd name="connsiteY11" fmla="*/ 0 h 663410"/>
              <a:gd name="connsiteX12" fmla="*/ 161128 w 853029"/>
              <a:gd name="connsiteY12" fmla="*/ 0 h 663410"/>
              <a:gd name="connsiteX13" fmla="*/ 75825 w 853029"/>
              <a:gd name="connsiteY13" fmla="*/ 66341 h 6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3029" h="663410">
                <a:moveTo>
                  <a:pt x="75825" y="66341"/>
                </a:moveTo>
                <a:lnTo>
                  <a:pt x="75825" y="66341"/>
                </a:lnTo>
                <a:lnTo>
                  <a:pt x="104259" y="217978"/>
                </a:lnTo>
                <a:lnTo>
                  <a:pt x="104259" y="217978"/>
                </a:lnTo>
                <a:lnTo>
                  <a:pt x="104259" y="217978"/>
                </a:lnTo>
                <a:lnTo>
                  <a:pt x="0" y="540206"/>
                </a:lnTo>
                <a:lnTo>
                  <a:pt x="47391" y="606547"/>
                </a:lnTo>
                <a:lnTo>
                  <a:pt x="265387" y="663410"/>
                </a:lnTo>
                <a:lnTo>
                  <a:pt x="445471" y="663410"/>
                </a:lnTo>
                <a:lnTo>
                  <a:pt x="720336" y="559160"/>
                </a:lnTo>
                <a:lnTo>
                  <a:pt x="853029" y="379092"/>
                </a:lnTo>
                <a:lnTo>
                  <a:pt x="464427" y="0"/>
                </a:lnTo>
                <a:lnTo>
                  <a:pt x="161128" y="0"/>
                </a:lnTo>
                <a:lnTo>
                  <a:pt x="75825" y="66341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38829" y="4292865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4297" y="4411401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41214" y="4413592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40998" y="4410464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72664" y="4291928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08132" y="4410464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43600" y="4533232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09765" y="4534170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09765" y="4293161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76683" y="4534459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43612" y="4656001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09777" y="4656939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76695" y="4657228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47881" y="4656001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14046" y="4656939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80964" y="4657228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47893" y="4533256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80976" y="4534483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47905" y="4778782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80988" y="4780009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10351" y="4778782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3434" y="4780009"/>
            <a:ext cx="133083" cy="120577"/>
          </a:xfrm>
          <a:prstGeom prst="rect">
            <a:avLst/>
          </a:prstGeom>
          <a:noFill/>
          <a:ln w="38100" cmpd="sng">
            <a:solidFill>
              <a:srgbClr val="33CC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8897" y="6476739"/>
            <a:ext cx="3712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tx2">
                    <a:lumMod val="40000"/>
                    <a:lumOff val="60000"/>
                  </a:schemeClr>
                </a:solidFill>
              </a:rPr>
              <a:t>area indicated and labeled by radiologist where ILD is present</a:t>
            </a:r>
          </a:p>
        </p:txBody>
      </p:sp>
    </p:spTree>
    <p:extLst>
      <p:ext uri="{BB962C8B-B14F-4D97-AF65-F5344CB8AC3E}">
        <p14:creationId xmlns:p14="http://schemas.microsoft.com/office/powerpoint/2010/main" val="43162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-0001-00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4888"/>
            <a:ext cx="1890187" cy="18901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075702" y="2096418"/>
            <a:ext cx="840645" cy="57589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87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8EB4E3"/>
                </a:solidFill>
              </a:rPr>
              <a:t>Summary of Data Processing Flow</a:t>
            </a:r>
          </a:p>
        </p:txBody>
      </p:sp>
      <p:pic>
        <p:nvPicPr>
          <p:cNvPr id="5" name="Picture 4" descr="77_slice_17_fibrosis_basal_1_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38" y="1763187"/>
            <a:ext cx="304800" cy="304800"/>
          </a:xfrm>
          <a:prstGeom prst="rect">
            <a:avLst/>
          </a:prstGeom>
        </p:spPr>
      </p:pic>
      <p:pic>
        <p:nvPicPr>
          <p:cNvPr id="8" name="Picture 7" descr="77_slice_15_fibrosis_basal_1_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38" y="2616143"/>
            <a:ext cx="304800" cy="304800"/>
          </a:xfrm>
          <a:prstGeom prst="rect">
            <a:avLst/>
          </a:prstGeom>
        </p:spPr>
      </p:pic>
      <p:pic>
        <p:nvPicPr>
          <p:cNvPr id="9" name="Picture 8" descr="77_slice_16_fibrosis_basal_1_1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38" y="2189664"/>
            <a:ext cx="304800" cy="3048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488690" y="2104088"/>
            <a:ext cx="840645" cy="57589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88690" y="21896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ETL</a:t>
            </a:r>
          </a:p>
        </p:txBody>
      </p:sp>
      <p:sp>
        <p:nvSpPr>
          <p:cNvPr id="14" name="Card 13"/>
          <p:cNvSpPr/>
          <p:nvPr/>
        </p:nvSpPr>
        <p:spPr>
          <a:xfrm>
            <a:off x="4521053" y="2039555"/>
            <a:ext cx="909898" cy="633039"/>
          </a:xfrm>
          <a:prstGeom prst="flowChartPunchedCard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X_train</a:t>
            </a:r>
          </a:p>
          <a:p>
            <a:pPr algn="ctr"/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y_train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584102" y="2144216"/>
            <a:ext cx="840645" cy="57589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84102" y="2258223"/>
            <a:ext cx="74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training</a:t>
            </a:r>
          </a:p>
        </p:txBody>
      </p:sp>
      <p:sp>
        <p:nvSpPr>
          <p:cNvPr id="17" name="Card 16"/>
          <p:cNvSpPr/>
          <p:nvPr/>
        </p:nvSpPr>
        <p:spPr>
          <a:xfrm>
            <a:off x="6644898" y="2059273"/>
            <a:ext cx="909898" cy="633039"/>
          </a:xfrm>
          <a:prstGeom prst="flowChartPunchedCard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model &amp;</a:t>
            </a:r>
          </a:p>
          <a:p>
            <a:pPr algn="ctr"/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weights</a:t>
            </a:r>
          </a:p>
        </p:txBody>
      </p:sp>
      <p:sp>
        <p:nvSpPr>
          <p:cNvPr id="18" name="Freeform 17"/>
          <p:cNvSpPr/>
          <p:nvPr/>
        </p:nvSpPr>
        <p:spPr>
          <a:xfrm>
            <a:off x="862514" y="2226882"/>
            <a:ext cx="379124" cy="350660"/>
          </a:xfrm>
          <a:custGeom>
            <a:avLst/>
            <a:gdLst>
              <a:gd name="connsiteX0" fmla="*/ 0 w 379124"/>
              <a:gd name="connsiteY0" fmla="*/ 142159 h 350660"/>
              <a:gd name="connsiteX1" fmla="*/ 47391 w 379124"/>
              <a:gd name="connsiteY1" fmla="*/ 341182 h 350660"/>
              <a:gd name="connsiteX2" fmla="*/ 217996 w 379124"/>
              <a:gd name="connsiteY2" fmla="*/ 350660 h 350660"/>
              <a:gd name="connsiteX3" fmla="*/ 331734 w 379124"/>
              <a:gd name="connsiteY3" fmla="*/ 255887 h 350660"/>
              <a:gd name="connsiteX4" fmla="*/ 227475 w 379124"/>
              <a:gd name="connsiteY4" fmla="*/ 142159 h 350660"/>
              <a:gd name="connsiteX5" fmla="*/ 369646 w 379124"/>
              <a:gd name="connsiteY5" fmla="*/ 132682 h 350660"/>
              <a:gd name="connsiteX6" fmla="*/ 379124 w 379124"/>
              <a:gd name="connsiteY6" fmla="*/ 0 h 350660"/>
              <a:gd name="connsiteX7" fmla="*/ 94781 w 379124"/>
              <a:gd name="connsiteY7" fmla="*/ 9477 h 350660"/>
              <a:gd name="connsiteX8" fmla="*/ 0 w 379124"/>
              <a:gd name="connsiteY8" fmla="*/ 142159 h 35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124" h="350660">
                <a:moveTo>
                  <a:pt x="0" y="142159"/>
                </a:moveTo>
                <a:lnTo>
                  <a:pt x="47391" y="341182"/>
                </a:lnTo>
                <a:lnTo>
                  <a:pt x="217996" y="350660"/>
                </a:lnTo>
                <a:lnTo>
                  <a:pt x="331734" y="255887"/>
                </a:lnTo>
                <a:lnTo>
                  <a:pt x="227475" y="142159"/>
                </a:lnTo>
                <a:lnTo>
                  <a:pt x="369646" y="132682"/>
                </a:lnTo>
                <a:lnTo>
                  <a:pt x="379124" y="0"/>
                </a:lnTo>
                <a:lnTo>
                  <a:pt x="94781" y="9477"/>
                </a:lnTo>
                <a:lnTo>
                  <a:pt x="0" y="142159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-0001-001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9" y="4321633"/>
            <a:ext cx="1817446" cy="18174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000630" y="4949835"/>
            <a:ext cx="840645" cy="57589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77_slice_17_fibrosis_basal_1_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6" y="4616604"/>
            <a:ext cx="304800" cy="304800"/>
          </a:xfrm>
          <a:prstGeom prst="rect">
            <a:avLst/>
          </a:prstGeom>
        </p:spPr>
      </p:pic>
      <p:pic>
        <p:nvPicPr>
          <p:cNvPr id="24" name="Picture 23" descr="77_slice_15_fibrosis_basal_1_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6" y="5469560"/>
            <a:ext cx="304800" cy="304800"/>
          </a:xfrm>
          <a:prstGeom prst="rect">
            <a:avLst/>
          </a:prstGeom>
        </p:spPr>
      </p:pic>
      <p:pic>
        <p:nvPicPr>
          <p:cNvPr id="25" name="Picture 24" descr="77_slice_16_fibrosis_basal_1_1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6" y="5043081"/>
            <a:ext cx="304800" cy="3048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413618" y="4957505"/>
            <a:ext cx="688245" cy="57589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13618" y="504308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ETL</a:t>
            </a:r>
          </a:p>
        </p:txBody>
      </p:sp>
      <p:sp>
        <p:nvSpPr>
          <p:cNvPr id="29" name="Card 28"/>
          <p:cNvSpPr/>
          <p:nvPr/>
        </p:nvSpPr>
        <p:spPr>
          <a:xfrm>
            <a:off x="4180594" y="4892972"/>
            <a:ext cx="909898" cy="633039"/>
          </a:xfrm>
          <a:prstGeom prst="flowChartPunchedCard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predict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203479" y="4911040"/>
            <a:ext cx="840645" cy="57589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25532" y="5031647"/>
            <a:ext cx="70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predict</a:t>
            </a:r>
          </a:p>
        </p:txBody>
      </p:sp>
      <p:sp>
        <p:nvSpPr>
          <p:cNvPr id="32" name="Freeform 31"/>
          <p:cNvSpPr/>
          <p:nvPr/>
        </p:nvSpPr>
        <p:spPr>
          <a:xfrm>
            <a:off x="4703826" y="2786322"/>
            <a:ext cx="2338405" cy="2009185"/>
          </a:xfrm>
          <a:custGeom>
            <a:avLst/>
            <a:gdLst>
              <a:gd name="connsiteX0" fmla="*/ 985723 w 995201"/>
              <a:gd name="connsiteY0" fmla="*/ 0 h 1724865"/>
              <a:gd name="connsiteX1" fmla="*/ 995201 w 995201"/>
              <a:gd name="connsiteY1" fmla="*/ 464387 h 1724865"/>
              <a:gd name="connsiteX2" fmla="*/ 0 w 995201"/>
              <a:gd name="connsiteY2" fmla="*/ 1108842 h 1724865"/>
              <a:gd name="connsiteX3" fmla="*/ 18956 w 995201"/>
              <a:gd name="connsiteY3" fmla="*/ 1724865 h 1724865"/>
              <a:gd name="connsiteX0" fmla="*/ 988610 w 998088"/>
              <a:gd name="connsiteY0" fmla="*/ 0 h 1733040"/>
              <a:gd name="connsiteX1" fmla="*/ 998088 w 998088"/>
              <a:gd name="connsiteY1" fmla="*/ 464387 h 1733040"/>
              <a:gd name="connsiteX2" fmla="*/ 2887 w 998088"/>
              <a:gd name="connsiteY2" fmla="*/ 1108842 h 1733040"/>
              <a:gd name="connsiteX3" fmla="*/ 1697 w 998088"/>
              <a:gd name="connsiteY3" fmla="*/ 1733040 h 1733040"/>
              <a:gd name="connsiteX0" fmla="*/ 988610 w 994059"/>
              <a:gd name="connsiteY0" fmla="*/ 0 h 1733040"/>
              <a:gd name="connsiteX1" fmla="*/ 994059 w 994059"/>
              <a:gd name="connsiteY1" fmla="*/ 480736 h 1733040"/>
              <a:gd name="connsiteX2" fmla="*/ 2887 w 994059"/>
              <a:gd name="connsiteY2" fmla="*/ 1108842 h 1733040"/>
              <a:gd name="connsiteX3" fmla="*/ 1697 w 994059"/>
              <a:gd name="connsiteY3" fmla="*/ 1733040 h 173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59" h="1733040">
                <a:moveTo>
                  <a:pt x="988610" y="0"/>
                </a:moveTo>
                <a:cubicBezTo>
                  <a:pt x="990426" y="160245"/>
                  <a:pt x="992243" y="320491"/>
                  <a:pt x="994059" y="480736"/>
                </a:cubicBezTo>
                <a:lnTo>
                  <a:pt x="2887" y="1108842"/>
                </a:lnTo>
                <a:cubicBezTo>
                  <a:pt x="9206" y="1314183"/>
                  <a:pt x="-4622" y="1527699"/>
                  <a:pt x="1697" y="1733040"/>
                </a:cubicBezTo>
              </a:path>
            </a:pathLst>
          </a:custGeom>
          <a:ln w="3175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IM-0001-001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84" y="4321633"/>
            <a:ext cx="1817446" cy="1817446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6089349" y="4931240"/>
            <a:ext cx="840645" cy="57589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89349" y="504308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visualise</a:t>
            </a:r>
          </a:p>
        </p:txBody>
      </p:sp>
      <p:sp>
        <p:nvSpPr>
          <p:cNvPr id="36" name="Freeform 35"/>
          <p:cNvSpPr/>
          <p:nvPr/>
        </p:nvSpPr>
        <p:spPr>
          <a:xfrm>
            <a:off x="8208040" y="5041906"/>
            <a:ext cx="265387" cy="464387"/>
          </a:xfrm>
          <a:custGeom>
            <a:avLst/>
            <a:gdLst>
              <a:gd name="connsiteX0" fmla="*/ 28434 w 265387"/>
              <a:gd name="connsiteY0" fmla="*/ 0 h 464387"/>
              <a:gd name="connsiteX1" fmla="*/ 189562 w 265387"/>
              <a:gd name="connsiteY1" fmla="*/ 47386 h 464387"/>
              <a:gd name="connsiteX2" fmla="*/ 265387 w 265387"/>
              <a:gd name="connsiteY2" fmla="*/ 227455 h 464387"/>
              <a:gd name="connsiteX3" fmla="*/ 217996 w 265387"/>
              <a:gd name="connsiteY3" fmla="*/ 464387 h 464387"/>
              <a:gd name="connsiteX4" fmla="*/ 94781 w 265387"/>
              <a:gd name="connsiteY4" fmla="*/ 236932 h 464387"/>
              <a:gd name="connsiteX5" fmla="*/ 104259 w 265387"/>
              <a:gd name="connsiteY5" fmla="*/ 113727 h 464387"/>
              <a:gd name="connsiteX6" fmla="*/ 0 w 265387"/>
              <a:gd name="connsiteY6" fmla="*/ 75818 h 464387"/>
              <a:gd name="connsiteX7" fmla="*/ 28434 w 265387"/>
              <a:gd name="connsiteY7" fmla="*/ 0 h 46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387" h="464387">
                <a:moveTo>
                  <a:pt x="28434" y="0"/>
                </a:moveTo>
                <a:lnTo>
                  <a:pt x="189562" y="47386"/>
                </a:lnTo>
                <a:lnTo>
                  <a:pt x="265387" y="227455"/>
                </a:lnTo>
                <a:lnTo>
                  <a:pt x="217996" y="464387"/>
                </a:lnTo>
                <a:lnTo>
                  <a:pt x="94781" y="236932"/>
                </a:lnTo>
                <a:lnTo>
                  <a:pt x="104259" y="113727"/>
                </a:lnTo>
                <a:lnTo>
                  <a:pt x="0" y="75818"/>
                </a:lnTo>
                <a:lnTo>
                  <a:pt x="28434" y="0"/>
                </a:ln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70668" y="4574790"/>
            <a:ext cx="1598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Honeycombing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86%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8333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thousands of pictures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4038" y="2658957"/>
            <a:ext cx="6719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33CC33"/>
                </a:solidFill>
              </a:rPr>
              <a:t>Extract</a:t>
            </a:r>
          </a:p>
          <a:p>
            <a:r>
              <a:rPr lang="en-US" sz="900">
                <a:solidFill>
                  <a:srgbClr val="33CC33"/>
                </a:solidFill>
              </a:rPr>
              <a:t>Transform</a:t>
            </a:r>
          </a:p>
          <a:p>
            <a:r>
              <a:rPr lang="en-US" sz="900">
                <a:solidFill>
                  <a:srgbClr val="33CC33"/>
                </a:solidFill>
              </a:rPr>
              <a:t>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9344" y="1464771"/>
            <a:ext cx="105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33CC33"/>
                </a:solidFill>
              </a:rPr>
              <a:t>Convolutional</a:t>
            </a:r>
          </a:p>
          <a:p>
            <a:r>
              <a:rPr lang="en-US" sz="1200">
                <a:solidFill>
                  <a:srgbClr val="33CC33"/>
                </a:solidFill>
              </a:rPr>
              <a:t>Neural</a:t>
            </a:r>
          </a:p>
          <a:p>
            <a:r>
              <a:rPr lang="en-US" sz="1200">
                <a:solidFill>
                  <a:srgbClr val="33CC33"/>
                </a:solidFill>
              </a:rPr>
              <a:t>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343" y="1338487"/>
            <a:ext cx="8737959" cy="2480859"/>
          </a:xfrm>
          <a:prstGeom prst="rect">
            <a:avLst/>
          </a:prstGeom>
          <a:noFill/>
          <a:ln w="19050" cmpd="sng">
            <a:solidFill>
              <a:srgbClr val="CC6633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795397" y="3557923"/>
            <a:ext cx="2215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CC6633"/>
                </a:solidFill>
              </a:rPr>
              <a:t>Powerfull processor (GPU based ideally)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4343" y="4019133"/>
            <a:ext cx="8737959" cy="2480859"/>
          </a:xfrm>
          <a:prstGeom prst="rect">
            <a:avLst/>
          </a:prstGeom>
          <a:noFill/>
          <a:ln w="19050" cmpd="sng">
            <a:solidFill>
              <a:srgbClr val="CC6633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781522" y="6269160"/>
            <a:ext cx="1240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CC6633"/>
                </a:solidFill>
              </a:rPr>
              <a:t>Standard CPU</a:t>
            </a:r>
          </a:p>
        </p:txBody>
      </p:sp>
    </p:spTree>
    <p:extLst>
      <p:ext uri="{BB962C8B-B14F-4D97-AF65-F5344CB8AC3E}">
        <p14:creationId xmlns:p14="http://schemas.microsoft.com/office/powerpoint/2010/main" val="189853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8EB4E3"/>
                </a:solidFill>
              </a:rPr>
              <a:t>Details (1 of 6)</a:t>
            </a:r>
            <a:br>
              <a:rPr lang="en-US">
                <a:solidFill>
                  <a:srgbClr val="8EB4E3"/>
                </a:solidFill>
              </a:rPr>
            </a:br>
            <a:r>
              <a:rPr lang="en-US">
                <a:solidFill>
                  <a:srgbClr val="8EB4E3"/>
                </a:solidFill>
              </a:rPr>
              <a:t>DICOM file processing to patches</a:t>
            </a:r>
          </a:p>
        </p:txBody>
      </p:sp>
      <p:pic>
        <p:nvPicPr>
          <p:cNvPr id="3" name="Picture 2" descr="IM-0001-00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7" y="2472582"/>
            <a:ext cx="995202" cy="995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9207" y="3569757"/>
            <a:ext cx="995202" cy="9098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8EB4E3"/>
                </a:solidFill>
              </a:rPr>
              <a:t>ROI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207" y="4631977"/>
            <a:ext cx="995202" cy="99520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8EB4E3"/>
                </a:solidFill>
              </a:rPr>
              <a:t>lung mask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2814996" y="3832491"/>
            <a:ext cx="890942" cy="1011793"/>
          </a:xfrm>
          <a:prstGeom prst="foldedCorner">
            <a:avLst/>
          </a:prstGeom>
          <a:solidFill>
            <a:srgbClr val="99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final.py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4028943" y="2314801"/>
            <a:ext cx="1136623" cy="1011793"/>
          </a:xfrm>
          <a:prstGeom prst="foldedCorner">
            <a:avLst/>
          </a:prstGeom>
          <a:solidFill>
            <a:srgbClr val="99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fillshape.py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276125" y="2857640"/>
            <a:ext cx="1116916" cy="1011793"/>
          </a:xfrm>
          <a:prstGeom prst="foldedCorner">
            <a:avLst/>
          </a:prstGeom>
          <a:solidFill>
            <a:srgbClr val="99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generatetabc.py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05938" y="3326594"/>
            <a:ext cx="549730" cy="505897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82679" y="4341427"/>
            <a:ext cx="1903223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/>
          <p:cNvSpPr/>
          <p:nvPr/>
        </p:nvSpPr>
        <p:spPr>
          <a:xfrm>
            <a:off x="6065121" y="1967898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ame Side Corner Rectangle 14"/>
          <p:cNvSpPr/>
          <p:nvPr/>
        </p:nvSpPr>
        <p:spPr>
          <a:xfrm>
            <a:off x="6662992" y="2480023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ame Side Corner Rectangle 15"/>
          <p:cNvSpPr/>
          <p:nvPr/>
        </p:nvSpPr>
        <p:spPr>
          <a:xfrm>
            <a:off x="6662992" y="2988406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/>
          <p:cNvSpPr/>
          <p:nvPr/>
        </p:nvSpPr>
        <p:spPr>
          <a:xfrm>
            <a:off x="6662992" y="3513810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/>
          <p:cNvSpPr/>
          <p:nvPr/>
        </p:nvSpPr>
        <p:spPr>
          <a:xfrm>
            <a:off x="6662992" y="4063494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</p:cNvCxnSpPr>
          <p:nvPr/>
        </p:nvCxnSpPr>
        <p:spPr>
          <a:xfrm>
            <a:off x="6273639" y="2327623"/>
            <a:ext cx="18955" cy="3081982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92594" y="2674139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92594" y="3215107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92594" y="3755313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73639" y="4285618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82157" y="2016956"/>
            <a:ext cx="63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patches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84287" y="2543334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healthy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4517" y="3046383"/>
            <a:ext cx="599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fibrosis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4517" y="3602913"/>
            <a:ext cx="90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ground glass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94517" y="4135859"/>
            <a:ext cx="955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consolidation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02715" y="3015371"/>
            <a:ext cx="879588" cy="1009296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63384" y="4161564"/>
            <a:ext cx="818919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802715" y="4346406"/>
            <a:ext cx="879588" cy="687008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nip Same Side Corner Rectangle 36"/>
          <p:cNvSpPr/>
          <p:nvPr/>
        </p:nvSpPr>
        <p:spPr>
          <a:xfrm>
            <a:off x="6671605" y="4628320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ame Side Corner Rectangle 37"/>
          <p:cNvSpPr/>
          <p:nvPr/>
        </p:nvSpPr>
        <p:spPr>
          <a:xfrm>
            <a:off x="6671605" y="5206435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01207" y="4869823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82252" y="5409605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03130" y="4717423"/>
            <a:ext cx="967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micronodules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3130" y="5278800"/>
            <a:ext cx="84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reticulation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23826" y="1494525"/>
            <a:ext cx="1712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other categories discarded</a:t>
            </a:r>
          </a:p>
        </p:txBody>
      </p:sp>
      <p:pic>
        <p:nvPicPr>
          <p:cNvPr id="9" name="Picture 8" descr="IM-0001-00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7" y="4631977"/>
            <a:ext cx="995202" cy="995202"/>
          </a:xfrm>
          <a:prstGeom prst="rect">
            <a:avLst/>
          </a:prstGeom>
        </p:spPr>
      </p:pic>
      <p:pic>
        <p:nvPicPr>
          <p:cNvPr id="12" name="Picture 11" descr="Screen Shot 2016-05-19 at 08.55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38" y="5546711"/>
            <a:ext cx="5438062" cy="126888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734372" y="5278800"/>
            <a:ext cx="2100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samples of patches (with fibrosis)</a:t>
            </a:r>
          </a:p>
        </p:txBody>
      </p:sp>
    </p:spTree>
    <p:extLst>
      <p:ext uri="{BB962C8B-B14F-4D97-AF65-F5344CB8AC3E}">
        <p14:creationId xmlns:p14="http://schemas.microsoft.com/office/powerpoint/2010/main" val="168722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8EB4E3"/>
                </a:solidFill>
              </a:rPr>
              <a:t>Details (2 of 6)</a:t>
            </a:r>
            <a:br>
              <a:rPr lang="en-US">
                <a:solidFill>
                  <a:srgbClr val="8EB4E3"/>
                </a:solidFill>
              </a:rPr>
            </a:br>
            <a:r>
              <a:rPr lang="en-US">
                <a:solidFill>
                  <a:srgbClr val="8EB4E3"/>
                </a:solidFill>
              </a:rPr>
              <a:t>Creation of dataset for CNN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091736" y="3419757"/>
            <a:ext cx="1694705" cy="1011793"/>
          </a:xfrm>
          <a:prstGeom prst="foldedCorner">
            <a:avLst/>
          </a:prstGeom>
          <a:solidFill>
            <a:srgbClr val="CC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Dataset Creation.ipynb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6429531" y="3491750"/>
            <a:ext cx="1136623" cy="505897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X_test.pkl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6429531" y="2334019"/>
            <a:ext cx="1116916" cy="579842"/>
          </a:xfrm>
          <a:prstGeom prst="foldedCorner">
            <a:avLst/>
          </a:prstGeom>
          <a:solidFill>
            <a:srgbClr val="948A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X_train.pkl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59420" y="3928693"/>
            <a:ext cx="1903223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/>
          <p:cNvSpPr/>
          <p:nvPr/>
        </p:nvSpPr>
        <p:spPr>
          <a:xfrm>
            <a:off x="132695" y="1829686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ame Side Corner Rectangle 14"/>
          <p:cNvSpPr/>
          <p:nvPr/>
        </p:nvSpPr>
        <p:spPr>
          <a:xfrm>
            <a:off x="730566" y="2341811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ame Side Corner Rectangle 15"/>
          <p:cNvSpPr/>
          <p:nvPr/>
        </p:nvSpPr>
        <p:spPr>
          <a:xfrm>
            <a:off x="730566" y="2850194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/>
          <p:cNvSpPr/>
          <p:nvPr/>
        </p:nvSpPr>
        <p:spPr>
          <a:xfrm>
            <a:off x="730566" y="3375598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/>
          <p:cNvSpPr/>
          <p:nvPr/>
        </p:nvSpPr>
        <p:spPr>
          <a:xfrm>
            <a:off x="730566" y="3925282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</p:cNvCxnSpPr>
          <p:nvPr/>
        </p:nvCxnSpPr>
        <p:spPr>
          <a:xfrm>
            <a:off x="341213" y="2189411"/>
            <a:ext cx="18955" cy="3081982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0168" y="2535927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168" y="3076895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0168" y="3617101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1213" y="4147406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731" y="1878744"/>
            <a:ext cx="63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patches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1861" y="240512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healthy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62091" y="2908171"/>
            <a:ext cx="599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fibrosis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62091" y="3464701"/>
            <a:ext cx="90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ground glass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2091" y="3997647"/>
            <a:ext cx="955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consolidation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14129" y="3851993"/>
            <a:ext cx="818919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nip Same Side Corner Rectangle 36"/>
          <p:cNvSpPr/>
          <p:nvPr/>
        </p:nvSpPr>
        <p:spPr>
          <a:xfrm>
            <a:off x="739179" y="4490108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ame Side Corner Rectangle 37"/>
          <p:cNvSpPr/>
          <p:nvPr/>
        </p:nvSpPr>
        <p:spPr>
          <a:xfrm>
            <a:off x="739179" y="5068223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8781" y="4731611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9826" y="5271393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70704" y="4579211"/>
            <a:ext cx="967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micronodules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70704" y="5140588"/>
            <a:ext cx="84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reticulation</a:t>
            </a:r>
          </a:p>
        </p:txBody>
      </p:sp>
      <p:sp>
        <p:nvSpPr>
          <p:cNvPr id="36" name="Folded Corner 35"/>
          <p:cNvSpPr/>
          <p:nvPr/>
        </p:nvSpPr>
        <p:spPr>
          <a:xfrm>
            <a:off x="6409824" y="4598467"/>
            <a:ext cx="1136623" cy="505897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X_val.pkl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6581931" y="2701536"/>
            <a:ext cx="1116916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y_train.pkl</a:t>
            </a:r>
          </a:p>
        </p:txBody>
      </p:sp>
      <p:sp>
        <p:nvSpPr>
          <p:cNvPr id="44" name="Folded Corner 43"/>
          <p:cNvSpPr/>
          <p:nvPr/>
        </p:nvSpPr>
        <p:spPr>
          <a:xfrm>
            <a:off x="6649028" y="3851708"/>
            <a:ext cx="1116916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y_test.pkl</a:t>
            </a:r>
          </a:p>
        </p:txBody>
      </p:sp>
      <p:sp>
        <p:nvSpPr>
          <p:cNvPr id="45" name="Folded Corner 44"/>
          <p:cNvSpPr/>
          <p:nvPr/>
        </p:nvSpPr>
        <p:spPr>
          <a:xfrm>
            <a:off x="6649028" y="4981472"/>
            <a:ext cx="1116916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y_val.pkl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7953" y="2666732"/>
            <a:ext cx="542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12500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14007" y="3794477"/>
            <a:ext cx="470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6250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14007" y="4889028"/>
            <a:ext cx="470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6250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91736" y="4560881"/>
            <a:ext cx="20569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# patches:                               6267</a:t>
            </a:r>
          </a:p>
          <a:p>
            <a:r>
              <a:rPr lang="en-US" sz="1100"/>
              <a:t>after data augmentation:  25068</a:t>
            </a:r>
          </a:p>
          <a:p>
            <a:r>
              <a:rPr lang="en-US" sz="1100"/>
              <a:t>modulo 1000:		    25000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7942" y="5561314"/>
            <a:ext cx="1542773" cy="400110"/>
          </a:xfrm>
          <a:prstGeom prst="rect">
            <a:avLst/>
          </a:prstGeom>
          <a:noFill/>
          <a:ln>
            <a:solidFill>
              <a:srgbClr val="CC663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CC6633"/>
                </a:solidFill>
              </a:rPr>
              <a:t>data augmentation:</a:t>
            </a:r>
          </a:p>
          <a:p>
            <a:r>
              <a:rPr lang="en-US" sz="1000">
                <a:solidFill>
                  <a:srgbClr val="CC6633"/>
                </a:solidFill>
              </a:rPr>
              <a:t>3 x rotation by 90 degrees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26444" y="3009864"/>
            <a:ext cx="1036199" cy="40011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33CC33"/>
                </a:solidFill>
              </a:rPr>
              <a:t>data split</a:t>
            </a:r>
          </a:p>
          <a:p>
            <a:r>
              <a:rPr lang="en-US" sz="1000">
                <a:solidFill>
                  <a:srgbClr val="33CC33"/>
                </a:solidFill>
              </a:rPr>
              <a:t>random method</a:t>
            </a:r>
          </a:p>
        </p:txBody>
      </p:sp>
    </p:spTree>
    <p:extLst>
      <p:ext uri="{BB962C8B-B14F-4D97-AF65-F5344CB8AC3E}">
        <p14:creationId xmlns:p14="http://schemas.microsoft.com/office/powerpoint/2010/main" val="213891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8EB4E3"/>
                </a:solidFill>
              </a:rPr>
              <a:t>Details (3 of 6)</a:t>
            </a:r>
            <a:br>
              <a:rPr lang="en-US">
                <a:solidFill>
                  <a:srgbClr val="8EB4E3"/>
                </a:solidFill>
              </a:rPr>
            </a:br>
            <a:r>
              <a:rPr lang="en-US">
                <a:solidFill>
                  <a:srgbClr val="8EB4E3"/>
                </a:solidFill>
              </a:rPr>
              <a:t>Training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2814995" y="4012554"/>
            <a:ext cx="1167683" cy="1011793"/>
          </a:xfrm>
          <a:prstGeom prst="foldedCorner">
            <a:avLst/>
          </a:prstGeom>
          <a:solidFill>
            <a:srgbClr val="99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main4.py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857647" y="1992440"/>
            <a:ext cx="1231404" cy="1011793"/>
          </a:xfrm>
          <a:prstGeom prst="foldedCorner">
            <a:avLst/>
          </a:prstGeom>
          <a:solidFill>
            <a:srgbClr val="99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ild_helpers.py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3104828" y="2535279"/>
            <a:ext cx="1202219" cy="1011793"/>
          </a:xfrm>
          <a:prstGeom prst="foldedCorner">
            <a:avLst/>
          </a:prstGeom>
          <a:solidFill>
            <a:srgbClr val="99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cnn_model4.py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50029" y="3605049"/>
            <a:ext cx="0" cy="375359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78884" y="4341427"/>
            <a:ext cx="1175284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02715" y="2728157"/>
            <a:ext cx="879588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olded Corner 42"/>
          <p:cNvSpPr/>
          <p:nvPr/>
        </p:nvSpPr>
        <p:spPr>
          <a:xfrm>
            <a:off x="457200" y="1579205"/>
            <a:ext cx="1116916" cy="579842"/>
          </a:xfrm>
          <a:prstGeom prst="foldedCorner">
            <a:avLst/>
          </a:prstGeom>
          <a:solidFill>
            <a:srgbClr val="948A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X_train.pkl</a:t>
            </a:r>
          </a:p>
        </p:txBody>
      </p:sp>
      <p:sp>
        <p:nvSpPr>
          <p:cNvPr id="44" name="Folded Corner 43"/>
          <p:cNvSpPr/>
          <p:nvPr/>
        </p:nvSpPr>
        <p:spPr>
          <a:xfrm>
            <a:off x="426774" y="2851747"/>
            <a:ext cx="1136623" cy="505897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X_val.pkl</a:t>
            </a:r>
          </a:p>
        </p:txBody>
      </p:sp>
      <p:sp>
        <p:nvSpPr>
          <p:cNvPr id="45" name="Folded Corner 44"/>
          <p:cNvSpPr/>
          <p:nvPr/>
        </p:nvSpPr>
        <p:spPr>
          <a:xfrm>
            <a:off x="609600" y="1946722"/>
            <a:ext cx="1116916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y_train.pkl</a:t>
            </a:r>
          </a:p>
        </p:txBody>
      </p:sp>
      <p:sp>
        <p:nvSpPr>
          <p:cNvPr id="48" name="Folded Corner 47"/>
          <p:cNvSpPr/>
          <p:nvPr/>
        </p:nvSpPr>
        <p:spPr>
          <a:xfrm>
            <a:off x="665978" y="3234752"/>
            <a:ext cx="1116916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y_val.pkl</a:t>
            </a:r>
          </a:p>
        </p:txBody>
      </p:sp>
      <p:sp>
        <p:nvSpPr>
          <p:cNvPr id="49" name="Folded Corner 48"/>
          <p:cNvSpPr/>
          <p:nvPr/>
        </p:nvSpPr>
        <p:spPr>
          <a:xfrm>
            <a:off x="6031335" y="2851747"/>
            <a:ext cx="1835490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ILD_CNN_model.pkl</a:t>
            </a:r>
          </a:p>
        </p:txBody>
      </p:sp>
      <p:sp>
        <p:nvSpPr>
          <p:cNvPr id="50" name="Folded Corner 49"/>
          <p:cNvSpPr/>
          <p:nvPr/>
        </p:nvSpPr>
        <p:spPr>
          <a:xfrm>
            <a:off x="6031334" y="3649783"/>
            <a:ext cx="1835491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ILD_CNN_model_weights</a:t>
            </a:r>
          </a:p>
        </p:txBody>
      </p:sp>
      <p:sp>
        <p:nvSpPr>
          <p:cNvPr id="51" name="Folded Corner 50"/>
          <p:cNvSpPr/>
          <p:nvPr/>
        </p:nvSpPr>
        <p:spPr>
          <a:xfrm>
            <a:off x="6031335" y="4465593"/>
            <a:ext cx="1835491" cy="579842"/>
          </a:xfrm>
          <a:prstGeom prst="foldedCorner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...object.csv</a:t>
            </a:r>
          </a:p>
        </p:txBody>
      </p:sp>
      <p:sp>
        <p:nvSpPr>
          <p:cNvPr id="52" name="Folded Corner 51"/>
          <p:cNvSpPr/>
          <p:nvPr/>
        </p:nvSpPr>
        <p:spPr>
          <a:xfrm>
            <a:off x="6031335" y="5232306"/>
            <a:ext cx="1835491" cy="579842"/>
          </a:xfrm>
          <a:prstGeom prst="foldedCorner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...object-Best.csv</a:t>
            </a:r>
          </a:p>
        </p:txBody>
      </p:sp>
    </p:spTree>
    <p:extLst>
      <p:ext uri="{BB962C8B-B14F-4D97-AF65-F5344CB8AC3E}">
        <p14:creationId xmlns:p14="http://schemas.microsoft.com/office/powerpoint/2010/main" val="13685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921084" y="1453827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209" y="3363846"/>
            <a:ext cx="642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28x28x1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85" y="1953836"/>
            <a:ext cx="506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2x2x1</a:t>
            </a:r>
          </a:p>
        </p:txBody>
      </p:sp>
      <p:sp>
        <p:nvSpPr>
          <p:cNvPr id="9" name="Freeform 8"/>
          <p:cNvSpPr/>
          <p:nvPr/>
        </p:nvSpPr>
        <p:spPr>
          <a:xfrm>
            <a:off x="1698140" y="1453827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23582" y="2112125"/>
            <a:ext cx="123684" cy="384470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4968" y="3363846"/>
            <a:ext cx="7107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27x27x16</a:t>
            </a:r>
          </a:p>
        </p:txBody>
      </p:sp>
      <p:sp>
        <p:nvSpPr>
          <p:cNvPr id="12" name="Freeform 11"/>
          <p:cNvSpPr/>
          <p:nvPr/>
        </p:nvSpPr>
        <p:spPr>
          <a:xfrm>
            <a:off x="1809240" y="1461691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9" idx="2"/>
            <a:endCxn id="12" idx="2"/>
          </p:cNvCxnSpPr>
          <p:nvPr/>
        </p:nvCxnSpPr>
        <p:spPr>
          <a:xfrm>
            <a:off x="2111137" y="1453827"/>
            <a:ext cx="111100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12" idx="1"/>
          </p:cNvCxnSpPr>
          <p:nvPr/>
        </p:nvCxnSpPr>
        <p:spPr>
          <a:xfrm>
            <a:off x="1698140" y="1897777"/>
            <a:ext cx="111100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0"/>
            <a:endCxn id="12" idx="0"/>
          </p:cNvCxnSpPr>
          <p:nvPr/>
        </p:nvCxnSpPr>
        <p:spPr>
          <a:xfrm>
            <a:off x="1708465" y="3239952"/>
            <a:ext cx="111100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58221" y="1489783"/>
            <a:ext cx="574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2x2x16</a:t>
            </a:r>
          </a:p>
        </p:txBody>
      </p:sp>
      <p:sp>
        <p:nvSpPr>
          <p:cNvPr id="22" name="Freeform 21"/>
          <p:cNvSpPr/>
          <p:nvPr/>
        </p:nvSpPr>
        <p:spPr>
          <a:xfrm>
            <a:off x="2471001" y="1453827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286118" y="2112125"/>
            <a:ext cx="123684" cy="384470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2054" y="3363846"/>
            <a:ext cx="7107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26x26x36</a:t>
            </a:r>
          </a:p>
        </p:txBody>
      </p:sp>
      <p:sp>
        <p:nvSpPr>
          <p:cNvPr id="25" name="Freeform 24"/>
          <p:cNvSpPr/>
          <p:nvPr/>
        </p:nvSpPr>
        <p:spPr>
          <a:xfrm>
            <a:off x="2695676" y="1461691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5" idx="2"/>
          </p:cNvCxnSpPr>
          <p:nvPr/>
        </p:nvCxnSpPr>
        <p:spPr>
          <a:xfrm>
            <a:off x="2883998" y="1453827"/>
            <a:ext cx="22467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1"/>
            <a:endCxn id="25" idx="1"/>
          </p:cNvCxnSpPr>
          <p:nvPr/>
        </p:nvCxnSpPr>
        <p:spPr>
          <a:xfrm>
            <a:off x="2471001" y="1897777"/>
            <a:ext cx="22467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25" idx="0"/>
          </p:cNvCxnSpPr>
          <p:nvPr/>
        </p:nvCxnSpPr>
        <p:spPr>
          <a:xfrm>
            <a:off x="2481326" y="3239952"/>
            <a:ext cx="22467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18998" y="1469131"/>
            <a:ext cx="574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2x2x36</a:t>
            </a:r>
          </a:p>
        </p:txBody>
      </p:sp>
      <p:sp>
        <p:nvSpPr>
          <p:cNvPr id="30" name="Freeform 29"/>
          <p:cNvSpPr/>
          <p:nvPr/>
        </p:nvSpPr>
        <p:spPr>
          <a:xfrm>
            <a:off x="3367571" y="1461691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182688" y="2119989"/>
            <a:ext cx="123684" cy="384470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09274" y="33717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25x25x64</a:t>
            </a:r>
          </a:p>
        </p:txBody>
      </p:sp>
      <p:sp>
        <p:nvSpPr>
          <p:cNvPr id="33" name="Freeform 32"/>
          <p:cNvSpPr/>
          <p:nvPr/>
        </p:nvSpPr>
        <p:spPr>
          <a:xfrm>
            <a:off x="3736796" y="1469555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0" idx="2"/>
            <a:endCxn id="33" idx="2"/>
          </p:cNvCxnSpPr>
          <p:nvPr/>
        </p:nvCxnSpPr>
        <p:spPr>
          <a:xfrm>
            <a:off x="3780568" y="1461691"/>
            <a:ext cx="36922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1"/>
            <a:endCxn id="33" idx="1"/>
          </p:cNvCxnSpPr>
          <p:nvPr/>
        </p:nvCxnSpPr>
        <p:spPr>
          <a:xfrm>
            <a:off x="3367571" y="1905641"/>
            <a:ext cx="36922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0"/>
            <a:endCxn id="33" idx="0"/>
          </p:cNvCxnSpPr>
          <p:nvPr/>
        </p:nvCxnSpPr>
        <p:spPr>
          <a:xfrm>
            <a:off x="3377896" y="3247816"/>
            <a:ext cx="36922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95378" y="1481845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2x2x64</a:t>
            </a:r>
          </a:p>
        </p:txBody>
      </p:sp>
      <p:sp>
        <p:nvSpPr>
          <p:cNvPr id="46" name="Freeform 45"/>
          <p:cNvSpPr/>
          <p:nvPr/>
        </p:nvSpPr>
        <p:spPr>
          <a:xfrm>
            <a:off x="4408158" y="1445963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223275" y="2104261"/>
            <a:ext cx="123684" cy="384470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49861" y="3355982"/>
            <a:ext cx="779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24x24x100</a:t>
            </a:r>
          </a:p>
        </p:txBody>
      </p:sp>
      <p:sp>
        <p:nvSpPr>
          <p:cNvPr id="49" name="Freeform 48"/>
          <p:cNvSpPr/>
          <p:nvPr/>
        </p:nvSpPr>
        <p:spPr>
          <a:xfrm>
            <a:off x="4890958" y="1453827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2"/>
            <a:endCxn id="49" idx="2"/>
          </p:cNvCxnSpPr>
          <p:nvPr/>
        </p:nvCxnSpPr>
        <p:spPr>
          <a:xfrm>
            <a:off x="4821155" y="1445963"/>
            <a:ext cx="482800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1"/>
            <a:endCxn id="49" idx="1"/>
          </p:cNvCxnSpPr>
          <p:nvPr/>
        </p:nvCxnSpPr>
        <p:spPr>
          <a:xfrm>
            <a:off x="4408158" y="1889913"/>
            <a:ext cx="482800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0"/>
            <a:endCxn id="49" idx="0"/>
          </p:cNvCxnSpPr>
          <p:nvPr/>
        </p:nvCxnSpPr>
        <p:spPr>
          <a:xfrm>
            <a:off x="4418483" y="3232088"/>
            <a:ext cx="482800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99925" y="1444273"/>
            <a:ext cx="642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2x2x100</a:t>
            </a:r>
          </a:p>
        </p:txBody>
      </p:sp>
      <p:sp>
        <p:nvSpPr>
          <p:cNvPr id="54" name="Freeform 53"/>
          <p:cNvSpPr/>
          <p:nvPr/>
        </p:nvSpPr>
        <p:spPr>
          <a:xfrm>
            <a:off x="5553967" y="1461521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369084" y="2119819"/>
            <a:ext cx="123684" cy="384470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95670" y="3371540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23x23x144</a:t>
            </a:r>
          </a:p>
        </p:txBody>
      </p:sp>
      <p:sp>
        <p:nvSpPr>
          <p:cNvPr id="57" name="Freeform 56"/>
          <p:cNvSpPr/>
          <p:nvPr/>
        </p:nvSpPr>
        <p:spPr>
          <a:xfrm>
            <a:off x="6150342" y="1469385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4" idx="2"/>
            <a:endCxn id="57" idx="2"/>
          </p:cNvCxnSpPr>
          <p:nvPr/>
        </p:nvCxnSpPr>
        <p:spPr>
          <a:xfrm>
            <a:off x="5966964" y="1461521"/>
            <a:ext cx="59637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57" idx="1"/>
          </p:cNvCxnSpPr>
          <p:nvPr/>
        </p:nvCxnSpPr>
        <p:spPr>
          <a:xfrm>
            <a:off x="5553967" y="1905471"/>
            <a:ext cx="59637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0"/>
            <a:endCxn id="57" idx="0"/>
          </p:cNvCxnSpPr>
          <p:nvPr/>
        </p:nvCxnSpPr>
        <p:spPr>
          <a:xfrm>
            <a:off x="5564292" y="3247646"/>
            <a:ext cx="596375" cy="7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Screen Shot 2016-04-12 at 15.22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39" y="4599524"/>
            <a:ext cx="2693400" cy="2088759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585316" y="1913505"/>
            <a:ext cx="0" cy="903629"/>
          </a:xfrm>
          <a:prstGeom prst="straightConnector1">
            <a:avLst/>
          </a:prstGeom>
          <a:ln w="3175" cap="flat" cmpd="sng">
            <a:solidFill>
              <a:schemeClr val="bg1">
                <a:lumMod val="75000"/>
              </a:schemeClr>
            </a:solidFill>
            <a:prstDash val="sysDot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09174" y="2755190"/>
            <a:ext cx="368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</a:rPr>
              <a:t>16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335736" y="1975449"/>
            <a:ext cx="0" cy="903629"/>
          </a:xfrm>
          <a:prstGeom prst="straightConnector1">
            <a:avLst/>
          </a:prstGeom>
          <a:ln w="3175" cap="flat" cmpd="sng">
            <a:solidFill>
              <a:schemeClr val="bg1">
                <a:lumMod val="75000"/>
              </a:schemeClr>
            </a:solidFill>
            <a:prstDash val="sysDot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59594" y="2817134"/>
            <a:ext cx="368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</a:rPr>
              <a:t>36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240662" y="2044008"/>
            <a:ext cx="0" cy="903629"/>
          </a:xfrm>
          <a:prstGeom prst="straightConnector1">
            <a:avLst/>
          </a:prstGeom>
          <a:ln w="3175" cap="flat" cmpd="sng">
            <a:solidFill>
              <a:schemeClr val="bg1">
                <a:lumMod val="75000"/>
              </a:schemeClr>
            </a:solidFill>
            <a:prstDash val="sysDot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64520" y="2885693"/>
            <a:ext cx="368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</a:rPr>
              <a:t>64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272164" y="2051876"/>
            <a:ext cx="0" cy="903629"/>
          </a:xfrm>
          <a:prstGeom prst="straightConnector1">
            <a:avLst/>
          </a:prstGeom>
          <a:ln w="3175" cap="flat" cmpd="sng">
            <a:solidFill>
              <a:schemeClr val="bg1">
                <a:lumMod val="75000"/>
              </a:schemeClr>
            </a:solidFill>
            <a:prstDash val="sysDot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32549" y="2893561"/>
            <a:ext cx="432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</a:rPr>
              <a:t>100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428681" y="2102407"/>
            <a:ext cx="0" cy="903629"/>
          </a:xfrm>
          <a:prstGeom prst="straightConnector1">
            <a:avLst/>
          </a:prstGeom>
          <a:ln w="3175" cap="flat" cmpd="sng">
            <a:solidFill>
              <a:schemeClr val="bg1">
                <a:lumMod val="75000"/>
              </a:schemeClr>
            </a:solidFill>
            <a:prstDash val="sysDot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28890" y="2944092"/>
            <a:ext cx="4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</a:rPr>
              <a:t>144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10172" y="3645178"/>
            <a:ext cx="15696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sub_sample=(1,1) : stride</a:t>
            </a:r>
          </a:p>
          <a:p>
            <a:r>
              <a:rPr lang="en-US" sz="1050"/>
              <a:t>border_mode=‘valid’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80240" y="1192140"/>
            <a:ext cx="975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Pooling</a:t>
            </a:r>
          </a:p>
          <a:p>
            <a:r>
              <a:rPr lang="en-US" sz="1100"/>
              <a:t>Avg</a:t>
            </a: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8EB4E3"/>
                </a:solidFill>
              </a:rPr>
              <a:t>Details (4 of 6)</a:t>
            </a:r>
            <a:br>
              <a:rPr lang="en-US">
                <a:solidFill>
                  <a:srgbClr val="8EB4E3"/>
                </a:solidFill>
              </a:rPr>
            </a:br>
            <a:r>
              <a:rPr lang="en-US">
                <a:solidFill>
                  <a:srgbClr val="8EB4E3"/>
                </a:solidFill>
              </a:rPr>
              <a:t>Model</a:t>
            </a:r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6680240" y="1489783"/>
            <a:ext cx="423322" cy="1786125"/>
          </a:xfrm>
          <a:custGeom>
            <a:avLst/>
            <a:gdLst>
              <a:gd name="connsiteX0" fmla="*/ 10325 w 423322"/>
              <a:gd name="connsiteY0" fmla="*/ 1786125 h 1786125"/>
              <a:gd name="connsiteX1" fmla="*/ 0 w 423322"/>
              <a:gd name="connsiteY1" fmla="*/ 443950 h 1786125"/>
              <a:gd name="connsiteX2" fmla="*/ 412997 w 423322"/>
              <a:gd name="connsiteY2" fmla="*/ 0 h 1786125"/>
              <a:gd name="connsiteX3" fmla="*/ 423322 w 423322"/>
              <a:gd name="connsiteY3" fmla="*/ 1342175 h 1786125"/>
              <a:gd name="connsiteX4" fmla="*/ 10325 w 423322"/>
              <a:gd name="connsiteY4" fmla="*/ 1786125 h 17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22" h="1786125">
                <a:moveTo>
                  <a:pt x="10325" y="1786125"/>
                </a:moveTo>
                <a:cubicBezTo>
                  <a:pt x="6883" y="1338733"/>
                  <a:pt x="3442" y="891342"/>
                  <a:pt x="0" y="443950"/>
                </a:cubicBezTo>
                <a:lnTo>
                  <a:pt x="412997" y="0"/>
                </a:lnTo>
                <a:cubicBezTo>
                  <a:pt x="416439" y="447392"/>
                  <a:pt x="419880" y="894783"/>
                  <a:pt x="423322" y="1342175"/>
                </a:cubicBezTo>
                <a:lnTo>
                  <a:pt x="10325" y="17861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08299" y="2280041"/>
            <a:ext cx="900420" cy="132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308299" y="2479658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1x144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503966" y="327590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23x23</a:t>
            </a:r>
          </a:p>
        </p:txBody>
      </p:sp>
      <p:pic>
        <p:nvPicPr>
          <p:cNvPr id="62" name="Picture 61" descr="Screen Shot 2016-04-12 at 10.02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" y="3599999"/>
            <a:ext cx="9144000" cy="305034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75804" y="6588882"/>
            <a:ext cx="4340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total receptive field is 6x6 (2x2 on 5 layers of convolution and activation)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82685" y="62195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17252" y="621955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36                64                  100                  144</a:t>
            </a:r>
          </a:p>
        </p:txBody>
      </p:sp>
      <p:sp>
        <p:nvSpPr>
          <p:cNvPr id="3" name="Rectangle 2"/>
          <p:cNvSpPr/>
          <p:nvPr/>
        </p:nvSpPr>
        <p:spPr>
          <a:xfrm rot="19309782">
            <a:off x="2595231" y="2029285"/>
            <a:ext cx="3823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H" sz="54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Need review</a:t>
            </a:r>
          </a:p>
        </p:txBody>
      </p:sp>
    </p:spTree>
    <p:extLst>
      <p:ext uri="{BB962C8B-B14F-4D97-AF65-F5344CB8AC3E}">
        <p14:creationId xmlns:p14="http://schemas.microsoft.com/office/powerpoint/2010/main" val="142785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8EB4E3"/>
                </a:solidFill>
              </a:rPr>
              <a:t>Details (5 of 6)</a:t>
            </a:r>
            <a:br>
              <a:rPr lang="en-US">
                <a:solidFill>
                  <a:srgbClr val="8EB4E3"/>
                </a:solidFill>
              </a:rPr>
            </a:br>
            <a:r>
              <a:rPr lang="en-US">
                <a:solidFill>
                  <a:srgbClr val="8EB4E3"/>
                </a:solidFill>
              </a:rPr>
              <a:t>Creation of dataset for CNN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091736" y="3419757"/>
            <a:ext cx="1694705" cy="1011793"/>
          </a:xfrm>
          <a:prstGeom prst="foldedCorner">
            <a:avLst/>
          </a:prstGeom>
          <a:solidFill>
            <a:srgbClr val="CC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Prediction Data Preprocessing.ipynb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6429531" y="3379925"/>
            <a:ext cx="1399382" cy="579842"/>
          </a:xfrm>
          <a:prstGeom prst="foldedCorner">
            <a:avLst/>
          </a:prstGeom>
          <a:solidFill>
            <a:srgbClr val="948A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X_predict.pkl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59420" y="3928693"/>
            <a:ext cx="1903223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/>
          <p:cNvSpPr/>
          <p:nvPr/>
        </p:nvSpPr>
        <p:spPr>
          <a:xfrm>
            <a:off x="360168" y="2845588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ame Side Corner Rectangle 14"/>
          <p:cNvSpPr/>
          <p:nvPr/>
        </p:nvSpPr>
        <p:spPr>
          <a:xfrm>
            <a:off x="958039" y="3357713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ame Side Corner Rectangle 15"/>
          <p:cNvSpPr/>
          <p:nvPr/>
        </p:nvSpPr>
        <p:spPr>
          <a:xfrm>
            <a:off x="958039" y="3866096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/>
          <p:cNvSpPr/>
          <p:nvPr/>
        </p:nvSpPr>
        <p:spPr>
          <a:xfrm>
            <a:off x="958039" y="4391500"/>
            <a:ext cx="417036" cy="35972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</p:cNvCxnSpPr>
          <p:nvPr/>
        </p:nvCxnSpPr>
        <p:spPr>
          <a:xfrm>
            <a:off x="568686" y="3205313"/>
            <a:ext cx="0" cy="142769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7641" y="3551829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641" y="4092797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7641" y="4633003"/>
            <a:ext cx="445471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7204" y="2894646"/>
            <a:ext cx="591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predict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79334" y="342102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107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89564" y="3924073"/>
            <a:ext cx="399155" cy="2616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121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89564" y="4480603"/>
            <a:ext cx="675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8EB4E3"/>
                </a:solidFill>
              </a:rPr>
              <a:t>138glass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14129" y="3851993"/>
            <a:ext cx="818919" cy="0"/>
          </a:xfrm>
          <a:prstGeom prst="straightConnector1">
            <a:avLst/>
          </a:prstGeom>
          <a:ln w="31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olded Corner 42"/>
          <p:cNvSpPr/>
          <p:nvPr/>
        </p:nvSpPr>
        <p:spPr>
          <a:xfrm>
            <a:off x="6581930" y="3747442"/>
            <a:ext cx="1446023" cy="579842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X_file_reference.pkl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7953" y="3712638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338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91736" y="4560881"/>
            <a:ext cx="205697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patient ID : 		       121</a:t>
            </a:r>
          </a:p>
          <a:p>
            <a:r>
              <a:rPr lang="en-US" sz="1100"/>
              <a:t>diagnostic: 		  fibrose</a:t>
            </a:r>
          </a:p>
          <a:p>
            <a:r>
              <a:rPr lang="en-US" sz="1100"/>
              <a:t># patches:                               338</a:t>
            </a:r>
          </a:p>
          <a:p>
            <a:r>
              <a:rPr lang="en-US" sz="1100"/>
              <a:t>after data augmentation:  25068</a:t>
            </a:r>
          </a:p>
          <a:p>
            <a:r>
              <a:rPr lang="en-US" sz="1100"/>
              <a:t>modulo 1000:		    25000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9171" y="4771256"/>
            <a:ext cx="2153647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2">
                    <a:lumMod val="40000"/>
                    <a:lumOff val="60000"/>
                  </a:schemeClr>
                </a:solidFill>
              </a:rPr>
              <a:t>The file reference allows to rebuild the x/y position of the patch</a:t>
            </a:r>
          </a:p>
        </p:txBody>
      </p:sp>
    </p:spTree>
    <p:extLst>
      <p:ext uri="{BB962C8B-B14F-4D97-AF65-F5344CB8AC3E}">
        <p14:creationId xmlns:p14="http://schemas.microsoft.com/office/powerpoint/2010/main" val="242634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386</Words>
  <Application>Microsoft Macintosh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Automated Prediction of  Interstitial Lung Desease (a machine learning application)   May 2016  Peter Hirt Sylvain Kritter</vt:lpstr>
      <vt:lpstr>Data Set</vt:lpstr>
      <vt:lpstr>Input data</vt:lpstr>
      <vt:lpstr>Summary of Data Processing Flow</vt:lpstr>
      <vt:lpstr>Details (1 of 6) DICOM file processing to patches</vt:lpstr>
      <vt:lpstr>Details (2 of 6) Creation of dataset for CNN</vt:lpstr>
      <vt:lpstr>Details (3 of 6) Training</vt:lpstr>
      <vt:lpstr>Details (4 of 6) Model</vt:lpstr>
      <vt:lpstr>Details (5 of 6) Creation of dataset for CNN</vt:lpstr>
      <vt:lpstr>Details (6 of 6) Predict new patient</vt:lpstr>
      <vt:lpstr>Details Patches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hirt</dc:creator>
  <cp:lastModifiedBy>peter hirt</cp:lastModifiedBy>
  <cp:revision>44</cp:revision>
  <dcterms:created xsi:type="dcterms:W3CDTF">2016-04-12T07:05:25Z</dcterms:created>
  <dcterms:modified xsi:type="dcterms:W3CDTF">2016-05-19T07:23:59Z</dcterms:modified>
</cp:coreProperties>
</file>