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8288000" cy="10287000"/>
  <p:notesSz cx="6858000" cy="9144000"/>
  <p:embeddedFontLst>
    <p:embeddedFont>
      <p:font typeface="Courier Prime" panose="020B0604020202020204" charset="0"/>
      <p:regular r:id="rId24"/>
    </p:embeddedFont>
    <p:embeddedFont>
      <p:font typeface="Courier Prime Bold" panose="020B0604020202020204" charset="0"/>
      <p:regular r:id="rId25"/>
    </p:embeddedFont>
    <p:embeddedFont>
      <p:font typeface="Open Sans" panose="020B0606030504020204" pitchFamily="34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61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sv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0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5400000">
            <a:off x="-3294138" y="4385494"/>
            <a:ext cx="9650362" cy="0"/>
          </a:xfrm>
          <a:prstGeom prst="line">
            <a:avLst/>
          </a:prstGeom>
          <a:ln w="95250" cap="flat">
            <a:solidFill>
              <a:srgbClr val="2D2D3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MX"/>
          </a:p>
        </p:txBody>
      </p:sp>
      <p:sp>
        <p:nvSpPr>
          <p:cNvPr id="3" name="TextBox 3"/>
          <p:cNvSpPr txBox="1"/>
          <p:nvPr/>
        </p:nvSpPr>
        <p:spPr>
          <a:xfrm>
            <a:off x="2436134" y="1330278"/>
            <a:ext cx="11090322" cy="39478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397"/>
              </a:lnSpc>
            </a:pPr>
            <a:r>
              <a:rPr lang="en-US" sz="912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Predictor de </a:t>
            </a:r>
            <a:r>
              <a:rPr lang="en-US" sz="9120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riesgo</a:t>
            </a:r>
            <a:r>
              <a:rPr lang="en-US" sz="912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en-US" sz="9120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crediticio</a:t>
            </a:r>
            <a:r>
              <a:rPr lang="en-US" sz="912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{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415791" y="7091193"/>
            <a:ext cx="2471972" cy="16073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477"/>
              </a:lnSpc>
            </a:pPr>
            <a:r>
              <a:rPr lang="en-US" sz="10944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286000" y="5753100"/>
            <a:ext cx="10747189" cy="7873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84"/>
              </a:lnSpc>
            </a:pPr>
            <a:r>
              <a:rPr lang="en-US" sz="4560" dirty="0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&lt;Por="Christopher CJ"/&gt;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801497" y="9495433"/>
            <a:ext cx="12865098" cy="474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30"/>
              </a:lnSpc>
            </a:pPr>
            <a:r>
              <a:rPr lang="en-US" sz="2736" dirty="0">
                <a:solidFill>
                  <a:srgbClr val="737373"/>
                </a:solidFill>
                <a:latin typeface="Courier Prime"/>
                <a:ea typeface="Courier Prime"/>
                <a:cs typeface="Courier Prime"/>
                <a:sym typeface="Courier Prime"/>
              </a:rPr>
              <a:t>&lt;!--INNI  /  SISTEMAS BASADOS EN CONOCIMIENTO  /  ML Algos--&gt;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4762002" y="-102870"/>
            <a:ext cx="4230823" cy="10389870"/>
            <a:chOff x="0" y="0"/>
            <a:chExt cx="1543416" cy="379025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543416" cy="3790253"/>
            </a:xfrm>
            <a:custGeom>
              <a:avLst/>
              <a:gdLst/>
              <a:ahLst/>
              <a:cxnLst/>
              <a:rect l="l" t="t" r="r" b="b"/>
              <a:pathLst>
                <a:path w="1543416" h="3790253">
                  <a:moveTo>
                    <a:pt x="0" y="0"/>
                  </a:moveTo>
                  <a:lnTo>
                    <a:pt x="1543416" y="0"/>
                  </a:lnTo>
                  <a:lnTo>
                    <a:pt x="1543416" y="3790253"/>
                  </a:lnTo>
                  <a:lnTo>
                    <a:pt x="0" y="3790253"/>
                  </a:lnTo>
                  <a:close/>
                </a:path>
              </a:pathLst>
            </a:custGeom>
            <a:solidFill>
              <a:srgbClr val="2D2D35"/>
            </a:solidFill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9" name="AutoShape 9"/>
          <p:cNvSpPr/>
          <p:nvPr/>
        </p:nvSpPr>
        <p:spPr>
          <a:xfrm>
            <a:off x="14666595" y="9210675"/>
            <a:ext cx="1539000" cy="0"/>
          </a:xfrm>
          <a:prstGeom prst="line">
            <a:avLst/>
          </a:prstGeom>
          <a:ln w="47625" cap="flat">
            <a:solidFill>
              <a:srgbClr val="FFFFFF"/>
            </a:solidFill>
            <a:prstDash val="solid"/>
            <a:headEnd type="diamond" w="lg" len="lg"/>
            <a:tailEnd type="arrow" w="med" len="sm"/>
          </a:ln>
        </p:spPr>
        <p:txBody>
          <a:bodyPr/>
          <a:lstStyle/>
          <a:p>
            <a:endParaRPr lang="es-MX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40B861E-9373-E3D4-51BC-16CB1B85516F}"/>
              </a:ext>
            </a:extLst>
          </p:cNvPr>
          <p:cNvSpPr txBox="1"/>
          <p:nvPr/>
        </p:nvSpPr>
        <p:spPr>
          <a:xfrm>
            <a:off x="14916540" y="9600255"/>
            <a:ext cx="39217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Courier Prime" panose="020B0604020202020204" charset="0"/>
              </a:rPr>
              <a:t>https://github.com/Chelqq/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688249" y="2963394"/>
            <a:ext cx="12539813" cy="2884157"/>
          </a:xfrm>
          <a:custGeom>
            <a:avLst/>
            <a:gdLst/>
            <a:ahLst/>
            <a:cxnLst/>
            <a:rect l="l" t="t" r="r" b="b"/>
            <a:pathLst>
              <a:path w="12539813" h="2884157">
                <a:moveTo>
                  <a:pt x="0" y="0"/>
                </a:moveTo>
                <a:lnTo>
                  <a:pt x="12539813" y="0"/>
                </a:lnTo>
                <a:lnTo>
                  <a:pt x="12539813" y="2884156"/>
                </a:lnTo>
                <a:lnTo>
                  <a:pt x="0" y="28841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Freeform 3"/>
          <p:cNvSpPr/>
          <p:nvPr/>
        </p:nvSpPr>
        <p:spPr>
          <a:xfrm>
            <a:off x="11025307" y="6782698"/>
            <a:ext cx="3000233" cy="2475602"/>
          </a:xfrm>
          <a:custGeom>
            <a:avLst/>
            <a:gdLst/>
            <a:ahLst/>
            <a:cxnLst/>
            <a:rect l="l" t="t" r="r" b="b"/>
            <a:pathLst>
              <a:path w="3000233" h="2475602">
                <a:moveTo>
                  <a:pt x="0" y="0"/>
                </a:moveTo>
                <a:lnTo>
                  <a:pt x="3000233" y="0"/>
                </a:lnTo>
                <a:lnTo>
                  <a:pt x="3000233" y="2475602"/>
                </a:lnTo>
                <a:lnTo>
                  <a:pt x="0" y="24756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4" name="TextBox 4"/>
          <p:cNvSpPr txBox="1"/>
          <p:nvPr/>
        </p:nvSpPr>
        <p:spPr>
          <a:xfrm>
            <a:off x="452115" y="445770"/>
            <a:ext cx="8691885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EDA &amp; Data pre-processing{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068760" y="7696967"/>
            <a:ext cx="779971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Las features ahora son numéricos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2020029"/>
            <a:ext cx="9083632" cy="7238271"/>
          </a:xfrm>
          <a:custGeom>
            <a:avLst/>
            <a:gdLst/>
            <a:ahLst/>
            <a:cxnLst/>
            <a:rect l="l" t="t" r="r" b="b"/>
            <a:pathLst>
              <a:path w="9083632" h="7238271">
                <a:moveTo>
                  <a:pt x="0" y="0"/>
                </a:moveTo>
                <a:lnTo>
                  <a:pt x="9083632" y="0"/>
                </a:lnTo>
                <a:lnTo>
                  <a:pt x="9083632" y="7238271"/>
                </a:lnTo>
                <a:lnTo>
                  <a:pt x="0" y="72382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Freeform 3"/>
          <p:cNvSpPr/>
          <p:nvPr/>
        </p:nvSpPr>
        <p:spPr>
          <a:xfrm>
            <a:off x="9144000" y="1985149"/>
            <a:ext cx="9219362" cy="7308031"/>
          </a:xfrm>
          <a:custGeom>
            <a:avLst/>
            <a:gdLst/>
            <a:ahLst/>
            <a:cxnLst/>
            <a:rect l="l" t="t" r="r" b="b"/>
            <a:pathLst>
              <a:path w="9219362" h="7308031">
                <a:moveTo>
                  <a:pt x="0" y="0"/>
                </a:moveTo>
                <a:lnTo>
                  <a:pt x="9219362" y="0"/>
                </a:lnTo>
                <a:lnTo>
                  <a:pt x="9219362" y="7308031"/>
                </a:lnTo>
                <a:lnTo>
                  <a:pt x="0" y="73080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4" name="TextBox 4"/>
          <p:cNvSpPr txBox="1"/>
          <p:nvPr/>
        </p:nvSpPr>
        <p:spPr>
          <a:xfrm>
            <a:off x="452115" y="445770"/>
            <a:ext cx="8691885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EDA &amp; Data pre-processing{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286028" y="0"/>
            <a:ext cx="11234415" cy="10040758"/>
          </a:xfrm>
          <a:custGeom>
            <a:avLst/>
            <a:gdLst/>
            <a:ahLst/>
            <a:cxnLst/>
            <a:rect l="l" t="t" r="r" b="b"/>
            <a:pathLst>
              <a:path w="11234415" h="10040758">
                <a:moveTo>
                  <a:pt x="0" y="0"/>
                </a:moveTo>
                <a:lnTo>
                  <a:pt x="11234415" y="0"/>
                </a:lnTo>
                <a:lnTo>
                  <a:pt x="11234415" y="10040758"/>
                </a:lnTo>
                <a:lnTo>
                  <a:pt x="0" y="100407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4030598"/>
            <a:ext cx="16482995" cy="4568321"/>
          </a:xfrm>
          <a:custGeom>
            <a:avLst/>
            <a:gdLst/>
            <a:ahLst/>
            <a:cxnLst/>
            <a:rect l="l" t="t" r="r" b="b"/>
            <a:pathLst>
              <a:path w="16482995" h="4568321">
                <a:moveTo>
                  <a:pt x="0" y="0"/>
                </a:moveTo>
                <a:lnTo>
                  <a:pt x="16482995" y="0"/>
                </a:lnTo>
                <a:lnTo>
                  <a:pt x="16482995" y="4568320"/>
                </a:lnTo>
                <a:lnTo>
                  <a:pt x="0" y="45683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243" t="-22702" r="-6153" b="-22628"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TextBox 3"/>
          <p:cNvSpPr txBox="1"/>
          <p:nvPr/>
        </p:nvSpPr>
        <p:spPr>
          <a:xfrm>
            <a:off x="1028700" y="1047750"/>
            <a:ext cx="7031406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Training {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204440" y="2123854"/>
            <a:ext cx="13879116" cy="13574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20"/>
              </a:lnSpc>
              <a:spcBef>
                <a:spcPct val="0"/>
              </a:spcBef>
            </a:pPr>
            <a:r>
              <a:rPr lang="en-US" sz="320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1-Dividimos </a:t>
            </a:r>
            <a:r>
              <a:rPr lang="en-US" sz="3200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los</a:t>
            </a:r>
            <a:r>
              <a:rPr lang="en-US" sz="320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datos </a:t>
            </a:r>
            <a:r>
              <a:rPr lang="en-US" sz="3200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en</a:t>
            </a:r>
            <a:r>
              <a:rPr lang="en-US" sz="320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features (X) y target (y)</a:t>
            </a:r>
          </a:p>
          <a:p>
            <a:pPr algn="ctr">
              <a:lnSpc>
                <a:spcPts val="3520"/>
              </a:lnSpc>
              <a:spcBef>
                <a:spcPct val="0"/>
              </a:spcBef>
            </a:pPr>
            <a:r>
              <a:rPr lang="en-US" sz="320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2-Dividimos </a:t>
            </a:r>
            <a:r>
              <a:rPr lang="en-US" sz="3200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en</a:t>
            </a:r>
            <a:r>
              <a:rPr lang="en-US" sz="320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conjuntos de </a:t>
            </a:r>
            <a:r>
              <a:rPr lang="en-US" sz="3200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entrenamiento</a:t>
            </a:r>
            <a:r>
              <a:rPr lang="en-US" sz="320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y </a:t>
            </a:r>
            <a:r>
              <a:rPr lang="en-US" sz="3200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pruebas</a:t>
            </a:r>
            <a:r>
              <a:rPr lang="en-US" sz="320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.</a:t>
            </a:r>
          </a:p>
          <a:p>
            <a:pPr algn="ctr">
              <a:lnSpc>
                <a:spcPts val="3520"/>
              </a:lnSpc>
              <a:spcBef>
                <a:spcPct val="0"/>
              </a:spcBef>
            </a:pPr>
            <a:r>
              <a:rPr lang="en-US" sz="320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70 / 30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356906" y="9148240"/>
            <a:ext cx="11574185" cy="4597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20"/>
              </a:lnSpc>
              <a:spcBef>
                <a:spcPct val="0"/>
              </a:spcBef>
            </a:pPr>
            <a:r>
              <a:rPr lang="en-US" sz="320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Si </a:t>
            </a:r>
            <a:r>
              <a:rPr lang="en-US" sz="3200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credito</a:t>
            </a:r>
            <a:r>
              <a:rPr lang="en-US" sz="320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solicitado</a:t>
            </a:r>
            <a:r>
              <a:rPr lang="en-US" sz="320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&gt; media = </a:t>
            </a:r>
            <a:r>
              <a:rPr lang="en-US" sz="3200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Riesgo</a:t>
            </a:r>
            <a:r>
              <a:rPr lang="en-US" sz="320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alto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587682" y="2530468"/>
            <a:ext cx="13112636" cy="1683598"/>
          </a:xfrm>
          <a:custGeom>
            <a:avLst/>
            <a:gdLst/>
            <a:ahLst/>
            <a:cxnLst/>
            <a:rect l="l" t="t" r="r" b="b"/>
            <a:pathLst>
              <a:path w="13112636" h="1683598">
                <a:moveTo>
                  <a:pt x="0" y="0"/>
                </a:moveTo>
                <a:lnTo>
                  <a:pt x="13112636" y="0"/>
                </a:lnTo>
                <a:lnTo>
                  <a:pt x="13112636" y="1683597"/>
                </a:lnTo>
                <a:lnTo>
                  <a:pt x="0" y="16835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Freeform 3"/>
          <p:cNvSpPr/>
          <p:nvPr/>
        </p:nvSpPr>
        <p:spPr>
          <a:xfrm>
            <a:off x="3810706" y="4536771"/>
            <a:ext cx="10666589" cy="5750229"/>
          </a:xfrm>
          <a:custGeom>
            <a:avLst/>
            <a:gdLst/>
            <a:ahLst/>
            <a:cxnLst/>
            <a:rect l="l" t="t" r="r" b="b"/>
            <a:pathLst>
              <a:path w="10666589" h="5750229">
                <a:moveTo>
                  <a:pt x="0" y="0"/>
                </a:moveTo>
                <a:lnTo>
                  <a:pt x="10666588" y="0"/>
                </a:lnTo>
                <a:lnTo>
                  <a:pt x="10666588" y="5750229"/>
                </a:lnTo>
                <a:lnTo>
                  <a:pt x="0" y="57502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4" name="TextBox 4"/>
          <p:cNvSpPr txBox="1"/>
          <p:nvPr/>
        </p:nvSpPr>
        <p:spPr>
          <a:xfrm>
            <a:off x="1028700" y="1047750"/>
            <a:ext cx="7031406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Training {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0" y="5727791"/>
            <a:ext cx="3673885" cy="2212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2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1-Tomamos 10,000 estimadores (árboles)</a:t>
            </a:r>
          </a:p>
          <a:p>
            <a:pPr algn="ctr">
              <a:lnSpc>
                <a:spcPts val="3520"/>
              </a:lnSpc>
              <a:spcBef>
                <a:spcPct val="0"/>
              </a:spcBef>
            </a:pPr>
            <a:endParaRPr lang="en-US" sz="3200">
              <a:solidFill>
                <a:srgbClr val="FFFFFF"/>
              </a:solidFill>
              <a:latin typeface="Courier Prime"/>
              <a:ea typeface="Courier Prime"/>
              <a:cs typeface="Courier Prime"/>
              <a:sym typeface="Courier Prime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4753794" y="5727791"/>
            <a:ext cx="3167270" cy="1774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520"/>
              </a:lnSpc>
              <a:spcBef>
                <a:spcPct val="0"/>
              </a:spcBef>
            </a:pPr>
            <a:r>
              <a:rPr lang="en-US" sz="3200" u="none" strike="noStrike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2-Entrenamos con los debidos conjuntos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466700" y="4962323"/>
            <a:ext cx="9354600" cy="5324677"/>
          </a:xfrm>
          <a:custGeom>
            <a:avLst/>
            <a:gdLst/>
            <a:ahLst/>
            <a:cxnLst/>
            <a:rect l="l" t="t" r="r" b="b"/>
            <a:pathLst>
              <a:path w="9354600" h="5324677">
                <a:moveTo>
                  <a:pt x="0" y="0"/>
                </a:moveTo>
                <a:lnTo>
                  <a:pt x="9354600" y="0"/>
                </a:lnTo>
                <a:lnTo>
                  <a:pt x="9354600" y="5324677"/>
                </a:lnTo>
                <a:lnTo>
                  <a:pt x="0" y="53246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Freeform 3"/>
          <p:cNvSpPr/>
          <p:nvPr/>
        </p:nvSpPr>
        <p:spPr>
          <a:xfrm>
            <a:off x="2674733" y="2557663"/>
            <a:ext cx="13112636" cy="1683598"/>
          </a:xfrm>
          <a:custGeom>
            <a:avLst/>
            <a:gdLst/>
            <a:ahLst/>
            <a:cxnLst/>
            <a:rect l="l" t="t" r="r" b="b"/>
            <a:pathLst>
              <a:path w="13112636" h="1683598">
                <a:moveTo>
                  <a:pt x="0" y="0"/>
                </a:moveTo>
                <a:lnTo>
                  <a:pt x="13112637" y="0"/>
                </a:lnTo>
                <a:lnTo>
                  <a:pt x="13112637" y="1683598"/>
                </a:lnTo>
                <a:lnTo>
                  <a:pt x="0" y="16835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4" name="TextBox 4"/>
          <p:cNvSpPr txBox="1"/>
          <p:nvPr/>
        </p:nvSpPr>
        <p:spPr>
          <a:xfrm>
            <a:off x="1028700" y="1047750"/>
            <a:ext cx="7031406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Testing {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412293" y="3234651"/>
            <a:ext cx="1434572" cy="1434572"/>
          </a:xfrm>
          <a:custGeom>
            <a:avLst/>
            <a:gdLst/>
            <a:ahLst/>
            <a:cxnLst/>
            <a:rect l="l" t="t" r="r" b="b"/>
            <a:pathLst>
              <a:path w="1434572" h="1434572">
                <a:moveTo>
                  <a:pt x="0" y="0"/>
                </a:moveTo>
                <a:lnTo>
                  <a:pt x="1434572" y="0"/>
                </a:lnTo>
                <a:lnTo>
                  <a:pt x="1434572" y="1434572"/>
                </a:lnTo>
                <a:lnTo>
                  <a:pt x="0" y="14345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Freeform 3"/>
          <p:cNvSpPr/>
          <p:nvPr/>
        </p:nvSpPr>
        <p:spPr>
          <a:xfrm>
            <a:off x="2623266" y="5712301"/>
            <a:ext cx="2711724" cy="1525345"/>
          </a:xfrm>
          <a:custGeom>
            <a:avLst/>
            <a:gdLst/>
            <a:ahLst/>
            <a:cxnLst/>
            <a:rect l="l" t="t" r="r" b="b"/>
            <a:pathLst>
              <a:path w="2711724" h="1525345">
                <a:moveTo>
                  <a:pt x="0" y="0"/>
                </a:moveTo>
                <a:lnTo>
                  <a:pt x="2711724" y="0"/>
                </a:lnTo>
                <a:lnTo>
                  <a:pt x="2711724" y="1525344"/>
                </a:lnTo>
                <a:lnTo>
                  <a:pt x="0" y="15253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4" name="Freeform 4"/>
          <p:cNvSpPr/>
          <p:nvPr/>
        </p:nvSpPr>
        <p:spPr>
          <a:xfrm>
            <a:off x="3412293" y="7893778"/>
            <a:ext cx="1434572" cy="2028844"/>
          </a:xfrm>
          <a:custGeom>
            <a:avLst/>
            <a:gdLst/>
            <a:ahLst/>
            <a:cxnLst/>
            <a:rect l="l" t="t" r="r" b="b"/>
            <a:pathLst>
              <a:path w="1434572" h="2028844">
                <a:moveTo>
                  <a:pt x="0" y="0"/>
                </a:moveTo>
                <a:lnTo>
                  <a:pt x="1434572" y="0"/>
                </a:lnTo>
                <a:lnTo>
                  <a:pt x="1434572" y="2028844"/>
                </a:lnTo>
                <a:lnTo>
                  <a:pt x="0" y="202884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5" name="TextBox 5"/>
          <p:cNvSpPr txBox="1"/>
          <p:nvPr/>
        </p:nvSpPr>
        <p:spPr>
          <a:xfrm>
            <a:off x="1028700" y="1047750"/>
            <a:ext cx="7031406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Evaluación {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972643" y="8750114"/>
            <a:ext cx="7766981" cy="5067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76"/>
              </a:lnSpc>
              <a:spcBef>
                <a:spcPct val="0"/>
              </a:spcBef>
            </a:pPr>
            <a:r>
              <a:rPr lang="en-US" sz="3400" u="none" strike="noStrike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3. El informe de clasificación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203986" y="2435541"/>
            <a:ext cx="13704888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9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Evaluamos el rendimiento del modelo mediante: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972643" y="3705621"/>
            <a:ext cx="4142184" cy="502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76"/>
              </a:lnSpc>
              <a:spcBef>
                <a:spcPct val="0"/>
              </a:spcBef>
            </a:pPr>
            <a:r>
              <a:rPr lang="en-US" sz="34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1. La precisión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972643" y="6228656"/>
            <a:ext cx="6472118" cy="502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76"/>
              </a:lnSpc>
              <a:spcBef>
                <a:spcPct val="0"/>
              </a:spcBef>
            </a:pPr>
            <a:r>
              <a:rPr lang="en-US" sz="3400" u="none" strike="noStrike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2. La matriz de confusión</a:t>
            </a:r>
          </a:p>
        </p:txBody>
      </p:sp>
      <p:sp>
        <p:nvSpPr>
          <p:cNvPr id="10" name="Freeform 10"/>
          <p:cNvSpPr/>
          <p:nvPr/>
        </p:nvSpPr>
        <p:spPr>
          <a:xfrm>
            <a:off x="4717963" y="5887837"/>
            <a:ext cx="617026" cy="1174272"/>
          </a:xfrm>
          <a:custGeom>
            <a:avLst/>
            <a:gdLst/>
            <a:ahLst/>
            <a:cxnLst/>
            <a:rect l="l" t="t" r="r" b="b"/>
            <a:pathLst>
              <a:path w="617026" h="1174272">
                <a:moveTo>
                  <a:pt x="0" y="0"/>
                </a:moveTo>
                <a:lnTo>
                  <a:pt x="617027" y="0"/>
                </a:lnTo>
                <a:lnTo>
                  <a:pt x="617027" y="1174272"/>
                </a:lnTo>
                <a:lnTo>
                  <a:pt x="0" y="117427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151228" y="1028700"/>
            <a:ext cx="1434572" cy="1434572"/>
          </a:xfrm>
          <a:custGeom>
            <a:avLst/>
            <a:gdLst/>
            <a:ahLst/>
            <a:cxnLst/>
            <a:rect l="l" t="t" r="r" b="b"/>
            <a:pathLst>
              <a:path w="1434572" h="1434572">
                <a:moveTo>
                  <a:pt x="0" y="0"/>
                </a:moveTo>
                <a:lnTo>
                  <a:pt x="1434571" y="0"/>
                </a:lnTo>
                <a:lnTo>
                  <a:pt x="1434571" y="1434572"/>
                </a:lnTo>
                <a:lnTo>
                  <a:pt x="0" y="14345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Freeform 3"/>
          <p:cNvSpPr/>
          <p:nvPr/>
        </p:nvSpPr>
        <p:spPr>
          <a:xfrm>
            <a:off x="2587682" y="3530786"/>
            <a:ext cx="13112636" cy="1991178"/>
          </a:xfrm>
          <a:custGeom>
            <a:avLst/>
            <a:gdLst/>
            <a:ahLst/>
            <a:cxnLst/>
            <a:rect l="l" t="t" r="r" b="b"/>
            <a:pathLst>
              <a:path w="13112636" h="1991178">
                <a:moveTo>
                  <a:pt x="0" y="0"/>
                </a:moveTo>
                <a:lnTo>
                  <a:pt x="13112636" y="0"/>
                </a:lnTo>
                <a:lnTo>
                  <a:pt x="13112636" y="1991178"/>
                </a:lnTo>
                <a:lnTo>
                  <a:pt x="0" y="19911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4" name="TextBox 4"/>
          <p:cNvSpPr txBox="1"/>
          <p:nvPr/>
        </p:nvSpPr>
        <p:spPr>
          <a:xfrm>
            <a:off x="1028700" y="1047750"/>
            <a:ext cx="7031406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Evaluación {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621072" y="1348740"/>
            <a:ext cx="3045857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559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P</a:t>
            </a:r>
            <a:r>
              <a:rPr lang="en-US" sz="3999" u="none" strike="noStrike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recisión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6970151"/>
            <a:ext cx="18288000" cy="19543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1" algn="ctr">
              <a:lnSpc>
                <a:spcPts val="3762"/>
              </a:lnSpc>
              <a:spcBef>
                <a:spcPct val="0"/>
              </a:spcBef>
            </a:pPr>
            <a:r>
              <a:rPr lang="en-US" sz="330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  El </a:t>
            </a:r>
            <a:r>
              <a:rPr lang="en-US" sz="3300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modelo</a:t>
            </a:r>
            <a:r>
              <a:rPr lang="en-US" sz="330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alcanzó</a:t>
            </a:r>
            <a:r>
              <a:rPr lang="en-US" sz="330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una</a:t>
            </a:r>
            <a:r>
              <a:rPr lang="en-US" sz="330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precisión</a:t>
            </a:r>
            <a:r>
              <a:rPr lang="en-US" sz="330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del 76</a:t>
            </a:r>
          </a:p>
          <a:p>
            <a:pPr lvl="1" algn="ctr">
              <a:lnSpc>
                <a:spcPts val="3762"/>
              </a:lnSpc>
              <a:spcBef>
                <a:spcPct val="0"/>
              </a:spcBef>
            </a:pPr>
            <a:endParaRPr lang="en-US" sz="3300" dirty="0">
              <a:solidFill>
                <a:srgbClr val="FFFFFF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lvl="1" algn="ctr">
              <a:lnSpc>
                <a:spcPts val="3762"/>
              </a:lnSpc>
              <a:spcBef>
                <a:spcPct val="0"/>
              </a:spcBef>
            </a:pPr>
            <a:r>
              <a:rPr lang="en-US" sz="330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Lo que </a:t>
            </a:r>
            <a:r>
              <a:rPr lang="en-US" sz="3300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significa</a:t>
            </a:r>
            <a:r>
              <a:rPr lang="en-US" sz="330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que </a:t>
            </a:r>
            <a:r>
              <a:rPr lang="en-US" sz="3300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predijo</a:t>
            </a:r>
            <a:r>
              <a:rPr lang="en-US" sz="330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correctamente</a:t>
            </a:r>
            <a:r>
              <a:rPr lang="en-US" sz="330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el</a:t>
            </a:r>
            <a:r>
              <a:rPr lang="en-US" sz="330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estado</a:t>
            </a:r>
            <a:r>
              <a:rPr lang="en-US" sz="330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de </a:t>
            </a:r>
            <a:r>
              <a:rPr lang="en-US" sz="3300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riesgo</a:t>
            </a:r>
            <a:r>
              <a:rPr lang="en-US" sz="330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crediticio</a:t>
            </a:r>
            <a:r>
              <a:rPr lang="en-US" sz="330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en</a:t>
            </a:r>
            <a:r>
              <a:rPr lang="en-US" sz="330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el</a:t>
            </a:r>
            <a:r>
              <a:rPr lang="en-US" sz="330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76% de las </a:t>
            </a:r>
            <a:r>
              <a:rPr lang="en-US" sz="3300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muestras</a:t>
            </a:r>
            <a:r>
              <a:rPr lang="en-US" sz="330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de </a:t>
            </a:r>
            <a:r>
              <a:rPr lang="en-US" sz="3300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prueba</a:t>
            </a:r>
            <a:r>
              <a:rPr lang="en-US" sz="330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836197" y="866525"/>
            <a:ext cx="2711724" cy="1525345"/>
          </a:xfrm>
          <a:custGeom>
            <a:avLst/>
            <a:gdLst/>
            <a:ahLst/>
            <a:cxnLst/>
            <a:rect l="l" t="t" r="r" b="b"/>
            <a:pathLst>
              <a:path w="2711724" h="1525345">
                <a:moveTo>
                  <a:pt x="0" y="0"/>
                </a:moveTo>
                <a:lnTo>
                  <a:pt x="2711724" y="0"/>
                </a:lnTo>
                <a:lnTo>
                  <a:pt x="2711724" y="1525345"/>
                </a:lnTo>
                <a:lnTo>
                  <a:pt x="0" y="15253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Freeform 3"/>
          <p:cNvSpPr/>
          <p:nvPr/>
        </p:nvSpPr>
        <p:spPr>
          <a:xfrm>
            <a:off x="178850" y="5335548"/>
            <a:ext cx="4117084" cy="4117084"/>
          </a:xfrm>
          <a:custGeom>
            <a:avLst/>
            <a:gdLst/>
            <a:ahLst/>
            <a:cxnLst/>
            <a:rect l="l" t="t" r="r" b="b"/>
            <a:pathLst>
              <a:path w="4117084" h="4117084">
                <a:moveTo>
                  <a:pt x="0" y="0"/>
                </a:moveTo>
                <a:lnTo>
                  <a:pt x="4117083" y="0"/>
                </a:lnTo>
                <a:lnTo>
                  <a:pt x="4117083" y="4117084"/>
                </a:lnTo>
                <a:lnTo>
                  <a:pt x="0" y="41170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4" name="Freeform 4"/>
          <p:cNvSpPr/>
          <p:nvPr/>
        </p:nvSpPr>
        <p:spPr>
          <a:xfrm>
            <a:off x="2587682" y="2677620"/>
            <a:ext cx="13112636" cy="1991178"/>
          </a:xfrm>
          <a:custGeom>
            <a:avLst/>
            <a:gdLst/>
            <a:ahLst/>
            <a:cxnLst/>
            <a:rect l="l" t="t" r="r" b="b"/>
            <a:pathLst>
              <a:path w="13112636" h="1991178">
                <a:moveTo>
                  <a:pt x="0" y="0"/>
                </a:moveTo>
                <a:lnTo>
                  <a:pt x="13112636" y="0"/>
                </a:lnTo>
                <a:lnTo>
                  <a:pt x="13112636" y="1991178"/>
                </a:lnTo>
                <a:lnTo>
                  <a:pt x="0" y="199117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5" name="Group 5"/>
          <p:cNvGrpSpPr/>
          <p:nvPr/>
        </p:nvGrpSpPr>
        <p:grpSpPr>
          <a:xfrm>
            <a:off x="4295933" y="5260774"/>
            <a:ext cx="6245279" cy="514829"/>
            <a:chOff x="0" y="0"/>
            <a:chExt cx="1644847" cy="13559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44847" cy="135593"/>
            </a:xfrm>
            <a:custGeom>
              <a:avLst/>
              <a:gdLst/>
              <a:ahLst/>
              <a:cxnLst/>
              <a:rect l="l" t="t" r="r" b="b"/>
              <a:pathLst>
                <a:path w="1644847" h="135593">
                  <a:moveTo>
                    <a:pt x="0" y="0"/>
                  </a:moveTo>
                  <a:lnTo>
                    <a:pt x="1644847" y="0"/>
                  </a:lnTo>
                  <a:lnTo>
                    <a:pt x="1644847" y="135593"/>
                  </a:lnTo>
                  <a:lnTo>
                    <a:pt x="0" y="135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644847" cy="173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5057819" y="1027218"/>
            <a:ext cx="490102" cy="932720"/>
          </a:xfrm>
          <a:custGeom>
            <a:avLst/>
            <a:gdLst/>
            <a:ahLst/>
            <a:cxnLst/>
            <a:rect l="l" t="t" r="r" b="b"/>
            <a:pathLst>
              <a:path w="490102" h="932720">
                <a:moveTo>
                  <a:pt x="0" y="0"/>
                </a:moveTo>
                <a:lnTo>
                  <a:pt x="490102" y="0"/>
                </a:lnTo>
                <a:lnTo>
                  <a:pt x="490102" y="932719"/>
                </a:lnTo>
                <a:lnTo>
                  <a:pt x="0" y="93271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9" name="TextBox 9"/>
          <p:cNvSpPr txBox="1"/>
          <p:nvPr/>
        </p:nvSpPr>
        <p:spPr>
          <a:xfrm>
            <a:off x="1028700" y="1047750"/>
            <a:ext cx="7031406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Evaluación {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793912" y="1518086"/>
            <a:ext cx="6700176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559"/>
              </a:lnSpc>
              <a:spcBef>
                <a:spcPct val="0"/>
              </a:spcBef>
            </a:pPr>
            <a:r>
              <a:rPr lang="en-US" sz="3999" u="none" strike="noStrike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La matriz de confusión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13478" y="5869389"/>
            <a:ext cx="1853773" cy="1232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0182"/>
              </a:lnSpc>
              <a:spcBef>
                <a:spcPct val="0"/>
              </a:spcBef>
            </a:pPr>
            <a:r>
              <a:rPr lang="en-US" sz="7273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120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486621" y="5881610"/>
            <a:ext cx="1584513" cy="1232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0182"/>
              </a:lnSpc>
              <a:spcBef>
                <a:spcPct val="0"/>
              </a:spcBef>
            </a:pPr>
            <a:r>
              <a:rPr lang="en-US" sz="7273" dirty="0">
                <a:solidFill>
                  <a:srgbClr val="F5BE97"/>
                </a:solidFill>
                <a:latin typeface="Open Sans"/>
                <a:ea typeface="Open Sans"/>
                <a:cs typeface="Open Sans"/>
                <a:sym typeface="Open Sans"/>
              </a:rPr>
              <a:t>35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079702" y="7724978"/>
            <a:ext cx="2127146" cy="1232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0182"/>
              </a:lnSpc>
              <a:spcBef>
                <a:spcPct val="0"/>
              </a:spcBef>
            </a:pPr>
            <a:r>
              <a:rPr lang="en-US" sz="7273" dirty="0">
                <a:solidFill>
                  <a:srgbClr val="FBFBFB"/>
                </a:solidFill>
                <a:latin typeface="Open Sans"/>
                <a:ea typeface="Open Sans"/>
                <a:cs typeface="Open Sans"/>
                <a:sym typeface="Open Sans"/>
              </a:rPr>
              <a:t>107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12856" y="7702992"/>
            <a:ext cx="1455016" cy="1232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0182"/>
              </a:lnSpc>
              <a:spcBef>
                <a:spcPct val="0"/>
              </a:spcBef>
            </a:pPr>
            <a:r>
              <a:rPr lang="en-US" sz="7273" dirty="0">
                <a:solidFill>
                  <a:srgbClr val="FFE042"/>
                </a:solidFill>
                <a:latin typeface="Open Sans"/>
                <a:ea typeface="Open Sans"/>
                <a:cs typeface="Open Sans"/>
                <a:sym typeface="Open Sans"/>
              </a:rPr>
              <a:t>38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295933" y="5345073"/>
            <a:ext cx="13992067" cy="870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2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Verdaderos Negativos (120):</a:t>
            </a:r>
            <a:r>
              <a:rPr lang="en-US" sz="30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El modelo identificó correctamente a 120 personas de bajo riesgo.  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295933" y="6510933"/>
            <a:ext cx="13992067" cy="870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20"/>
              </a:lnSpc>
              <a:spcBef>
                <a:spcPct val="0"/>
              </a:spcBef>
            </a:pPr>
            <a:r>
              <a:rPr lang="en-US" sz="3000" u="none" strike="noStrike">
                <a:solidFill>
                  <a:srgbClr val="F5BE97"/>
                </a:solidFill>
                <a:latin typeface="Courier Prime"/>
                <a:ea typeface="Courier Prime"/>
                <a:cs typeface="Courier Prime"/>
                <a:sym typeface="Courier Prime"/>
              </a:rPr>
              <a:t>Falsos Positivos (35):</a:t>
            </a:r>
            <a:r>
              <a:rPr lang="en-US" sz="3000" u="none" strike="noStrike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El modelo clasificó incorrectamente a 35 personas de alto riesgo como de bajo riesgo.  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295933" y="7537802"/>
            <a:ext cx="13992067" cy="2156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20"/>
              </a:lnSpc>
              <a:spcBef>
                <a:spcPct val="0"/>
              </a:spcBef>
            </a:pPr>
            <a:r>
              <a:rPr lang="en-US" sz="3000" u="none" strike="noStrike" dirty="0" err="1">
                <a:solidFill>
                  <a:srgbClr val="FFE042"/>
                </a:solidFill>
                <a:latin typeface="Courier Prime"/>
                <a:ea typeface="Courier Prime"/>
                <a:cs typeface="Courier Prime"/>
                <a:sym typeface="Courier Prime"/>
              </a:rPr>
              <a:t>Falsos</a:t>
            </a:r>
            <a:r>
              <a:rPr lang="en-US" sz="3000" u="none" strike="noStrike" dirty="0">
                <a:solidFill>
                  <a:srgbClr val="FFE042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en-US" sz="3000" u="none" strike="noStrike" dirty="0" err="1">
                <a:solidFill>
                  <a:srgbClr val="FFE042"/>
                </a:solidFill>
                <a:latin typeface="Courier Prime"/>
                <a:ea typeface="Courier Prime"/>
                <a:cs typeface="Courier Prime"/>
                <a:sym typeface="Courier Prime"/>
              </a:rPr>
              <a:t>Negativos</a:t>
            </a:r>
            <a:r>
              <a:rPr lang="en-US" sz="3000" u="none" strike="noStrike" dirty="0">
                <a:solidFill>
                  <a:srgbClr val="FFE042"/>
                </a:solidFill>
                <a:latin typeface="Courier Prime"/>
                <a:ea typeface="Courier Prime"/>
                <a:cs typeface="Courier Prime"/>
                <a:sym typeface="Courier Prime"/>
              </a:rPr>
              <a:t> (38):</a:t>
            </a:r>
            <a:r>
              <a:rPr lang="en-US" sz="3000" u="none" strike="noStrike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El </a:t>
            </a:r>
            <a:r>
              <a:rPr lang="en-US" sz="3000" u="none" strike="noStrike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modelo</a:t>
            </a:r>
            <a:r>
              <a:rPr lang="en-US" sz="3000" u="none" strike="noStrike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en-US" sz="3000" u="none" strike="noStrike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clasificó</a:t>
            </a:r>
            <a:r>
              <a:rPr lang="en-US" sz="3000" u="none" strike="noStrike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en-US" sz="3000" u="none" strike="noStrike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incorrectamente</a:t>
            </a:r>
            <a:r>
              <a:rPr lang="en-US" sz="3000" u="none" strike="noStrike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a 38 personas de bajo </a:t>
            </a:r>
            <a:r>
              <a:rPr lang="en-US" sz="3000" u="none" strike="noStrike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riesgo</a:t>
            </a:r>
            <a:r>
              <a:rPr lang="en-US" sz="3000" u="none" strike="noStrike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en-US" sz="3000" u="none" strike="noStrike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como</a:t>
            </a:r>
            <a:r>
              <a:rPr lang="en-US" sz="3000" u="none" strike="noStrike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de alto </a:t>
            </a:r>
            <a:r>
              <a:rPr lang="en-US" sz="3000" u="none" strike="noStrike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riesgo</a:t>
            </a:r>
            <a:r>
              <a:rPr lang="en-US" sz="3000" u="none" strike="noStrike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.  </a:t>
            </a:r>
          </a:p>
          <a:p>
            <a:pPr marL="0" lvl="0" indent="0" algn="l">
              <a:lnSpc>
                <a:spcPts val="3420"/>
              </a:lnSpc>
              <a:spcBef>
                <a:spcPct val="0"/>
              </a:spcBef>
            </a:pPr>
            <a:endParaRPr lang="en-US" sz="3000" u="none" strike="noStrike" dirty="0">
              <a:solidFill>
                <a:srgbClr val="FFFFFF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marL="0" lvl="0" indent="0" algn="l">
              <a:lnSpc>
                <a:spcPts val="3420"/>
              </a:lnSpc>
              <a:spcBef>
                <a:spcPct val="0"/>
              </a:spcBef>
            </a:pPr>
            <a:r>
              <a:rPr lang="en-US" sz="3000" u="none" strike="noStrike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Verdaderos</a:t>
            </a:r>
            <a:r>
              <a:rPr lang="en-US" sz="3000" u="none" strike="noStrike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en-US" sz="3000" u="none" strike="noStrike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Positivos</a:t>
            </a:r>
            <a:r>
              <a:rPr lang="en-US" sz="3000" u="none" strike="noStrike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(107): El </a:t>
            </a:r>
            <a:r>
              <a:rPr lang="en-US" sz="3000" u="none" strike="noStrike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modelo</a:t>
            </a:r>
            <a:r>
              <a:rPr lang="en-US" sz="3000" u="none" strike="noStrike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en-US" sz="3000" u="none" strike="noStrike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identificó</a:t>
            </a:r>
            <a:r>
              <a:rPr lang="en-US" sz="3000" u="none" strike="noStrike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en-US" sz="3000" u="none" strike="noStrike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correctamente</a:t>
            </a:r>
            <a:r>
              <a:rPr lang="en-US" sz="3000" u="none" strike="noStrike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a 107 personas de alto </a:t>
            </a:r>
            <a:r>
              <a:rPr lang="en-US" sz="3000" u="none" strike="noStrike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riesgo</a:t>
            </a:r>
            <a:r>
              <a:rPr lang="en-US" sz="3000" u="none" strike="noStrike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.  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719373" y="616258"/>
            <a:ext cx="1434572" cy="2028844"/>
          </a:xfrm>
          <a:custGeom>
            <a:avLst/>
            <a:gdLst/>
            <a:ahLst/>
            <a:cxnLst/>
            <a:rect l="l" t="t" r="r" b="b"/>
            <a:pathLst>
              <a:path w="1434572" h="2028844">
                <a:moveTo>
                  <a:pt x="0" y="0"/>
                </a:moveTo>
                <a:lnTo>
                  <a:pt x="1434572" y="0"/>
                </a:lnTo>
                <a:lnTo>
                  <a:pt x="1434572" y="2028844"/>
                </a:lnTo>
                <a:lnTo>
                  <a:pt x="0" y="20288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Freeform 3"/>
          <p:cNvSpPr/>
          <p:nvPr/>
        </p:nvSpPr>
        <p:spPr>
          <a:xfrm>
            <a:off x="2587682" y="2844742"/>
            <a:ext cx="13112636" cy="2298758"/>
          </a:xfrm>
          <a:custGeom>
            <a:avLst/>
            <a:gdLst/>
            <a:ahLst/>
            <a:cxnLst/>
            <a:rect l="l" t="t" r="r" b="b"/>
            <a:pathLst>
              <a:path w="13112636" h="2298758">
                <a:moveTo>
                  <a:pt x="0" y="0"/>
                </a:moveTo>
                <a:lnTo>
                  <a:pt x="13112636" y="0"/>
                </a:lnTo>
                <a:lnTo>
                  <a:pt x="13112636" y="2298758"/>
                </a:lnTo>
                <a:lnTo>
                  <a:pt x="0" y="22987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4" name="Freeform 4"/>
          <p:cNvSpPr/>
          <p:nvPr/>
        </p:nvSpPr>
        <p:spPr>
          <a:xfrm>
            <a:off x="391051" y="5744465"/>
            <a:ext cx="8060106" cy="3849368"/>
          </a:xfrm>
          <a:custGeom>
            <a:avLst/>
            <a:gdLst/>
            <a:ahLst/>
            <a:cxnLst/>
            <a:rect l="l" t="t" r="r" b="b"/>
            <a:pathLst>
              <a:path w="8060106" h="3849368">
                <a:moveTo>
                  <a:pt x="0" y="0"/>
                </a:moveTo>
                <a:lnTo>
                  <a:pt x="8060106" y="0"/>
                </a:lnTo>
                <a:lnTo>
                  <a:pt x="8060106" y="3849368"/>
                </a:lnTo>
                <a:lnTo>
                  <a:pt x="0" y="384936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5" name="TextBox 5"/>
          <p:cNvSpPr txBox="1"/>
          <p:nvPr/>
        </p:nvSpPr>
        <p:spPr>
          <a:xfrm>
            <a:off x="1028700" y="1047750"/>
            <a:ext cx="7031406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Evaluación {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032507" y="1348740"/>
            <a:ext cx="8222985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559"/>
              </a:lnSpc>
              <a:spcBef>
                <a:spcPct val="0"/>
              </a:spcBef>
            </a:pPr>
            <a:r>
              <a:rPr lang="en-US" sz="3999" u="none" strike="noStrike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El informe de clasificación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602205" y="5143500"/>
            <a:ext cx="8666594" cy="5051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06"/>
              </a:lnSpc>
              <a:spcBef>
                <a:spcPct val="0"/>
              </a:spcBef>
            </a:pPr>
            <a:r>
              <a:rPr lang="en-US" sz="2900" b="1" u="sng">
                <a:solidFill>
                  <a:srgbClr val="FFFFFF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Precisión (Precision): </a:t>
            </a:r>
          </a:p>
          <a:p>
            <a:pPr algn="l">
              <a:lnSpc>
                <a:spcPts val="3306"/>
              </a:lnSpc>
              <a:spcBef>
                <a:spcPct val="0"/>
              </a:spcBef>
            </a:pPr>
            <a:r>
              <a:rPr lang="en-US" sz="29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Mide la exactitud de las predicciones positivas.</a:t>
            </a:r>
          </a:p>
          <a:p>
            <a:pPr algn="l">
              <a:lnSpc>
                <a:spcPts val="3306"/>
              </a:lnSpc>
              <a:spcBef>
                <a:spcPct val="0"/>
              </a:spcBef>
            </a:pPr>
            <a:r>
              <a:rPr lang="en-US" sz="29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 </a:t>
            </a:r>
          </a:p>
          <a:p>
            <a:pPr algn="l">
              <a:lnSpc>
                <a:spcPts val="3306"/>
              </a:lnSpc>
              <a:spcBef>
                <a:spcPct val="0"/>
              </a:spcBef>
            </a:pPr>
            <a:r>
              <a:rPr lang="en-US" sz="2900" b="1" u="sng">
                <a:solidFill>
                  <a:srgbClr val="FFFFFF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Sensibilidad (Recall): </a:t>
            </a:r>
          </a:p>
          <a:p>
            <a:pPr algn="l">
              <a:lnSpc>
                <a:spcPts val="3306"/>
              </a:lnSpc>
              <a:spcBef>
                <a:spcPct val="0"/>
              </a:spcBef>
            </a:pPr>
            <a:r>
              <a:rPr lang="en-US" sz="29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Mide la capacidad de identificar instancias positivas.</a:t>
            </a:r>
          </a:p>
          <a:p>
            <a:pPr algn="l">
              <a:lnSpc>
                <a:spcPts val="3306"/>
              </a:lnSpc>
              <a:spcBef>
                <a:spcPct val="0"/>
              </a:spcBef>
            </a:pPr>
            <a:r>
              <a:rPr lang="en-US" sz="29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</a:p>
          <a:p>
            <a:pPr algn="l">
              <a:lnSpc>
                <a:spcPts val="3306"/>
              </a:lnSpc>
              <a:spcBef>
                <a:spcPct val="0"/>
              </a:spcBef>
            </a:pPr>
            <a:r>
              <a:rPr lang="en-US" sz="2900" b="1" u="sng">
                <a:solidFill>
                  <a:srgbClr val="FFFFFF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Puntaje F1 (F1-Score):</a:t>
            </a:r>
          </a:p>
          <a:p>
            <a:pPr algn="l">
              <a:lnSpc>
                <a:spcPts val="3306"/>
              </a:lnSpc>
              <a:spcBef>
                <a:spcPct val="0"/>
              </a:spcBef>
            </a:pPr>
            <a:r>
              <a:rPr lang="en-US" sz="29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Media armónica de precisión y sensibilidad, útil para evaluar conjuntos de datos desbalanceados. 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-102870"/>
            <a:ext cx="9314578" cy="10389870"/>
            <a:chOff x="0" y="0"/>
            <a:chExt cx="3397983" cy="37902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97983" cy="3790253"/>
            </a:xfrm>
            <a:custGeom>
              <a:avLst/>
              <a:gdLst/>
              <a:ahLst/>
              <a:cxnLst/>
              <a:rect l="l" t="t" r="r" b="b"/>
              <a:pathLst>
                <a:path w="3397983" h="3790253">
                  <a:moveTo>
                    <a:pt x="0" y="0"/>
                  </a:moveTo>
                  <a:lnTo>
                    <a:pt x="3397983" y="0"/>
                  </a:lnTo>
                  <a:lnTo>
                    <a:pt x="3397983" y="3790253"/>
                  </a:lnTo>
                  <a:lnTo>
                    <a:pt x="0" y="3790253"/>
                  </a:lnTo>
                  <a:close/>
                </a:path>
              </a:pathLst>
            </a:custGeom>
            <a:solidFill>
              <a:srgbClr val="2D2D35"/>
            </a:solidFill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2156332" y="4706303"/>
            <a:ext cx="5179073" cy="893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39"/>
              </a:lnSpc>
            </a:pPr>
            <a:r>
              <a:rPr lang="en-US" sz="60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Contenidos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425669" y="1829117"/>
            <a:ext cx="7862331" cy="6390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Introducción</a:t>
            </a:r>
          </a:p>
          <a:p>
            <a:pPr algn="l">
              <a:lnSpc>
                <a:spcPts val="727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Objetivo</a:t>
            </a:r>
          </a:p>
          <a:p>
            <a:pPr algn="l">
              <a:lnSpc>
                <a:spcPts val="727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Dataset</a:t>
            </a:r>
          </a:p>
          <a:p>
            <a:pPr algn="l">
              <a:lnSpc>
                <a:spcPts val="727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EDA &amp; Data pre-processing</a:t>
            </a:r>
          </a:p>
          <a:p>
            <a:pPr algn="l">
              <a:lnSpc>
                <a:spcPts val="727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Training</a:t>
            </a:r>
          </a:p>
          <a:p>
            <a:pPr algn="l">
              <a:lnSpc>
                <a:spcPts val="727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Testing (Predicciones)</a:t>
            </a:r>
          </a:p>
          <a:p>
            <a:pPr algn="l">
              <a:lnSpc>
                <a:spcPts val="727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Evaluación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734711" y="1829117"/>
            <a:ext cx="1167193" cy="6390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27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01</a:t>
            </a:r>
          </a:p>
          <a:p>
            <a:pPr algn="r">
              <a:lnSpc>
                <a:spcPts val="727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02</a:t>
            </a:r>
          </a:p>
          <a:p>
            <a:pPr algn="r">
              <a:lnSpc>
                <a:spcPts val="727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03</a:t>
            </a:r>
          </a:p>
          <a:p>
            <a:pPr algn="r">
              <a:lnSpc>
                <a:spcPts val="727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04</a:t>
            </a:r>
          </a:p>
          <a:p>
            <a:pPr algn="r">
              <a:lnSpc>
                <a:spcPts val="727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05</a:t>
            </a:r>
          </a:p>
          <a:p>
            <a:pPr algn="r">
              <a:lnSpc>
                <a:spcPts val="727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06</a:t>
            </a:r>
          </a:p>
          <a:p>
            <a:pPr algn="r">
              <a:lnSpc>
                <a:spcPts val="727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07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040919"/>
            <a:ext cx="7667477" cy="6205161"/>
            <a:chOff x="0" y="0"/>
            <a:chExt cx="3264708" cy="264207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4708" cy="2642074"/>
            </a:xfrm>
            <a:custGeom>
              <a:avLst/>
              <a:gdLst/>
              <a:ahLst/>
              <a:cxnLst/>
              <a:rect l="l" t="t" r="r" b="b"/>
              <a:pathLst>
                <a:path w="3264708" h="2642074">
                  <a:moveTo>
                    <a:pt x="0" y="0"/>
                  </a:moveTo>
                  <a:lnTo>
                    <a:pt x="3264708" y="0"/>
                  </a:lnTo>
                  <a:lnTo>
                    <a:pt x="3264708" y="2642074"/>
                  </a:lnTo>
                  <a:lnTo>
                    <a:pt x="0" y="2642074"/>
                  </a:lnTo>
                  <a:close/>
                </a:path>
              </a:pathLst>
            </a:custGeom>
            <a:solidFill>
              <a:srgbClr val="2D2D35"/>
            </a:solidFill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9281808" y="2040919"/>
            <a:ext cx="7667477" cy="6205161"/>
            <a:chOff x="0" y="0"/>
            <a:chExt cx="3264708" cy="264207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264708" cy="2642074"/>
            </a:xfrm>
            <a:custGeom>
              <a:avLst/>
              <a:gdLst/>
              <a:ahLst/>
              <a:cxnLst/>
              <a:rect l="l" t="t" r="r" b="b"/>
              <a:pathLst>
                <a:path w="3264708" h="2642074">
                  <a:moveTo>
                    <a:pt x="0" y="0"/>
                  </a:moveTo>
                  <a:lnTo>
                    <a:pt x="3264708" y="0"/>
                  </a:lnTo>
                  <a:lnTo>
                    <a:pt x="3264708" y="2642074"/>
                  </a:lnTo>
                  <a:lnTo>
                    <a:pt x="0" y="2642074"/>
                  </a:lnTo>
                  <a:close/>
                </a:path>
              </a:pathLst>
            </a:custGeom>
            <a:solidFill>
              <a:srgbClr val="2D2D35"/>
            </a:solidFill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086709" y="2890163"/>
            <a:ext cx="6261698" cy="585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40"/>
              </a:lnSpc>
            </a:pPr>
            <a:r>
              <a:rPr lang="en-US" sz="38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Exactitud de 76%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895336" y="2763649"/>
            <a:ext cx="6187604" cy="585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640"/>
              </a:lnSpc>
              <a:spcBef>
                <a:spcPct val="0"/>
              </a:spcBef>
            </a:pPr>
            <a:r>
              <a:rPr lang="en-US" sz="3899" u="none" strike="noStrike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Falsas predicciones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281808" y="3852811"/>
            <a:ext cx="7667477" cy="43018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762"/>
              </a:lnSpc>
              <a:spcBef>
                <a:spcPct val="0"/>
              </a:spcBef>
            </a:pPr>
            <a:r>
              <a:rPr lang="en-US" sz="3300" u="none" strike="noStrike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La </a:t>
            </a:r>
            <a:r>
              <a:rPr lang="en-US" sz="3300" u="none" strike="noStrike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matriz</a:t>
            </a:r>
            <a:r>
              <a:rPr lang="en-US" sz="3300" u="none" strike="noStrike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de </a:t>
            </a:r>
            <a:r>
              <a:rPr lang="en-US" sz="3300" u="none" strike="noStrike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confusión</a:t>
            </a:r>
            <a:r>
              <a:rPr lang="en-US" sz="3300" u="none" strike="noStrike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y </a:t>
            </a:r>
            <a:r>
              <a:rPr lang="en-US" sz="3300" u="none" strike="noStrike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el</a:t>
            </a:r>
            <a:r>
              <a:rPr lang="en-US" sz="3300" u="none" strike="noStrike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en-US" sz="3300" u="none" strike="noStrike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informe</a:t>
            </a:r>
            <a:r>
              <a:rPr lang="en-US" sz="3300" u="none" strike="noStrike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de </a:t>
            </a:r>
            <a:r>
              <a:rPr lang="en-US" sz="3300" u="none" strike="noStrike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clasificación</a:t>
            </a:r>
            <a:r>
              <a:rPr lang="en-US" sz="3300" u="none" strike="noStrike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en-US" sz="3300" u="none" strike="noStrike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sugieren</a:t>
            </a:r>
            <a:r>
              <a:rPr lang="en-US" sz="3300" u="none" strike="noStrike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que, </a:t>
            </a:r>
            <a:r>
              <a:rPr lang="en-US" sz="3300" u="none" strike="noStrike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aunque</a:t>
            </a:r>
            <a:r>
              <a:rPr lang="en-US" sz="3300" u="none" strike="noStrike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en-US" sz="3300" u="none" strike="noStrike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el</a:t>
            </a:r>
            <a:r>
              <a:rPr lang="en-US" sz="3300" u="none" strike="noStrike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en-US" sz="3300" u="none" strike="noStrike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modelo</a:t>
            </a:r>
            <a:r>
              <a:rPr lang="en-US" sz="3300" u="none" strike="noStrike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en-US" sz="3300" u="none" strike="noStrike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tiene</a:t>
            </a:r>
            <a:r>
              <a:rPr lang="en-US" sz="3300" u="none" strike="noStrike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un </a:t>
            </a:r>
            <a:r>
              <a:rPr lang="en-US" sz="3300" u="none" strike="noStrike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buen</a:t>
            </a:r>
            <a:r>
              <a:rPr lang="en-US" sz="3300" u="none" strike="noStrike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en-US" sz="3300" u="none" strike="noStrike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desempeño</a:t>
            </a:r>
            <a:r>
              <a:rPr lang="en-US" sz="3300" u="none" strike="noStrike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general, </a:t>
            </a:r>
            <a:r>
              <a:rPr lang="en-US" sz="3300" u="none" strike="noStrike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todavía</a:t>
            </a:r>
            <a:r>
              <a:rPr lang="en-US" sz="3300" u="none" strike="noStrike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en-US" sz="3300" u="none" strike="noStrike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existen</a:t>
            </a:r>
            <a:r>
              <a:rPr lang="en-US" sz="3300" u="none" strike="noStrike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en-US" sz="3300" u="none" strike="noStrike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errores</a:t>
            </a:r>
            <a:r>
              <a:rPr lang="en-US" sz="3300" u="none" strike="noStrike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de </a:t>
            </a:r>
            <a:r>
              <a:rPr lang="en-US" sz="3300" u="none" strike="noStrike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clasificación</a:t>
            </a:r>
            <a:r>
              <a:rPr lang="en-US" sz="3300" u="none" strike="noStrike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, </a:t>
            </a:r>
            <a:r>
              <a:rPr lang="en-US" sz="3300" u="none" strike="noStrike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especialmente</a:t>
            </a:r>
            <a:r>
              <a:rPr lang="en-US" sz="3300" u="none" strike="noStrike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en-US" sz="3300" u="none" strike="noStrike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en</a:t>
            </a:r>
            <a:r>
              <a:rPr lang="en-US" sz="3300" u="none" strike="noStrike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en-US" sz="3300" u="none" strike="noStrike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los</a:t>
            </a:r>
            <a:r>
              <a:rPr lang="en-US" sz="3300" u="none" strike="noStrike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en-US" sz="3300" u="none" strike="noStrike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falsos</a:t>
            </a:r>
            <a:r>
              <a:rPr lang="en-US" sz="3300" u="none" strike="noStrike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en-US" sz="3300" u="none" strike="noStrike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positivos</a:t>
            </a:r>
            <a:r>
              <a:rPr lang="en-US" sz="3300" u="none" strike="noStrike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y </a:t>
            </a:r>
            <a:r>
              <a:rPr lang="en-US" sz="3300" u="none" strike="noStrike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falsos</a:t>
            </a:r>
            <a:r>
              <a:rPr lang="en-US" sz="3300" u="none" strike="noStrike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en-US" sz="3300" u="none" strike="noStrike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negativos</a:t>
            </a:r>
            <a:r>
              <a:rPr lang="en-US" sz="3300" u="none" strike="noStrike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.</a:t>
            </a:r>
          </a:p>
          <a:p>
            <a:pPr marL="0" lvl="0" indent="0" algn="ctr">
              <a:lnSpc>
                <a:spcPts val="3762"/>
              </a:lnSpc>
              <a:spcBef>
                <a:spcPct val="0"/>
              </a:spcBef>
            </a:pPr>
            <a:endParaRPr lang="en-US" sz="3300" u="none" strike="noStrike" dirty="0">
              <a:solidFill>
                <a:srgbClr val="FFFFFF"/>
              </a:solidFill>
              <a:latin typeface="Courier Prime"/>
              <a:ea typeface="Courier Prime"/>
              <a:cs typeface="Courier Prime"/>
              <a:sym typeface="Courier Prime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28700" y="1047750"/>
            <a:ext cx="7031406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Conclusiones {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6557135" y="8675370"/>
            <a:ext cx="702165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596470" y="4022189"/>
            <a:ext cx="6261698" cy="28731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62"/>
              </a:lnSpc>
              <a:spcBef>
                <a:spcPct val="0"/>
              </a:spcBef>
            </a:pPr>
            <a:r>
              <a:rPr lang="en-US" sz="33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El modelo alcanzó una exactitud del 76%, lo que indica un desempeño razonable en la predicción del riesgo crediticio.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47750"/>
            <a:ext cx="7031406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Bibliografia {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6557135" y="8675370"/>
            <a:ext cx="702165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676592"/>
            <a:ext cx="16827377" cy="674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02"/>
              </a:lnSpc>
              <a:spcBef>
                <a:spcPct val="0"/>
              </a:spcBef>
            </a:pPr>
            <a:r>
              <a:rPr lang="en-US" sz="2282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German Credit Risk. (2016, 14 diciembre). Kaggle. https://www.kaggle.com/datasets/uciml/german-credit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83337" y="3469681"/>
            <a:ext cx="17259300" cy="674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02"/>
              </a:lnSpc>
              <a:spcBef>
                <a:spcPct val="0"/>
              </a:spcBef>
            </a:pPr>
            <a:r>
              <a:rPr lang="en-US" sz="2282" u="none" strike="noStrike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Kabure. (2018, 3 noviembre). Predicting Credit Risk - model pipeline. Kaggle. https://www.kaggle.com/code/kabure/predicting-credit-risk-model-pipeline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4457299"/>
            <a:ext cx="8169937" cy="350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02"/>
              </a:lnSpc>
              <a:spcBef>
                <a:spcPct val="0"/>
              </a:spcBef>
            </a:pPr>
            <a:r>
              <a:rPr lang="en-US" sz="2282" u="none" strike="noStrike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Carbon. (s. f.). Carbon. https://carbon.now.sh/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4922369"/>
            <a:ext cx="17259300" cy="674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02"/>
              </a:lnSpc>
              <a:spcBef>
                <a:spcPct val="0"/>
              </a:spcBef>
            </a:pPr>
            <a:r>
              <a:rPr lang="en-US" sz="2282" u="none" strike="noStrike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German credit risk - with target. (2018, 9 enero). Kaggle. https://www.kaggle.com/datasets/kabure/german-credit-data-with-risk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5911314"/>
            <a:ext cx="17259300" cy="674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02"/>
              </a:lnSpc>
              <a:spcBef>
                <a:spcPct val="0"/>
              </a:spcBef>
            </a:pPr>
            <a:r>
              <a:rPr lang="en-US" sz="2282" u="none" strike="noStrike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Normalized Nerd. (2021, 21 abril). Random Forest algorithm clearly explained! [Vídeo]. YouTube. https://www.youtube.com/watch?v=v6VJ2RO66Ag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6900259"/>
            <a:ext cx="17259300" cy="674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02"/>
              </a:lnSpc>
              <a:spcBef>
                <a:spcPct val="0"/>
              </a:spcBef>
            </a:pPr>
            <a:r>
              <a:rPr lang="en-US" sz="2282" u="none" strike="noStrike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Normalized Nerd. (2021a, enero 13). Decision tree classification clearly explained! [Vídeo]. YouTube. https://www.youtube.com/watch?v=ZVR2Way4nwQ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94843" y="7889203"/>
            <a:ext cx="16861235" cy="350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02"/>
              </a:lnSpc>
              <a:spcBef>
                <a:spcPct val="0"/>
              </a:spcBef>
            </a:pPr>
            <a:r>
              <a:rPr lang="en-US" sz="2282" u="none" strike="noStrike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Ibm. (2024, 8 octubre). Arboles de decisión. IBM. https://www.ibm.com/es-es/topics/decision-trees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8646795"/>
            <a:ext cx="14949091" cy="350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02"/>
              </a:lnSpc>
              <a:spcBef>
                <a:spcPct val="0"/>
              </a:spcBef>
            </a:pPr>
            <a:r>
              <a:rPr lang="en-US" sz="2282" u="none" strike="noStrike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Ibm. (2024b, octubre 25). Random Forest. IBM. https://www.ibm.com/topics/random-forest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5400000">
            <a:off x="-2839732" y="3931089"/>
            <a:ext cx="8741551" cy="0"/>
          </a:xfrm>
          <a:prstGeom prst="line">
            <a:avLst/>
          </a:prstGeom>
          <a:ln w="95250" cap="flat">
            <a:solidFill>
              <a:srgbClr val="2D2D3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MX"/>
          </a:p>
        </p:txBody>
      </p:sp>
      <p:sp>
        <p:nvSpPr>
          <p:cNvPr id="3" name="TextBox 3"/>
          <p:cNvSpPr txBox="1"/>
          <p:nvPr/>
        </p:nvSpPr>
        <p:spPr>
          <a:xfrm>
            <a:off x="2537186" y="3245316"/>
            <a:ext cx="10718760" cy="1324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397"/>
              </a:lnSpc>
            </a:pPr>
            <a:r>
              <a:rPr lang="en-US" sz="912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Gracias {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415791" y="6536903"/>
            <a:ext cx="2471972" cy="16073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477"/>
              </a:lnSpc>
            </a:pPr>
            <a:r>
              <a:rPr lang="en-US" sz="10944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278912" y="5236577"/>
            <a:ext cx="10747189" cy="7873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84"/>
              </a:lnSpc>
            </a:pPr>
            <a:r>
              <a:rPr lang="en-US" sz="4560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&lt;Por="Christopher CJ"/&gt;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801497" y="9495433"/>
            <a:ext cx="12865098" cy="474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30"/>
              </a:lnSpc>
            </a:pPr>
            <a:r>
              <a:rPr lang="en-US" sz="2736">
                <a:solidFill>
                  <a:srgbClr val="737373"/>
                </a:solidFill>
                <a:latin typeface="Courier Prime"/>
                <a:ea typeface="Courier Prime"/>
                <a:cs typeface="Courier Prime"/>
                <a:sym typeface="Courier Prime"/>
              </a:rPr>
              <a:t>&lt;!--INNI  /  SISTEMAS BASADOS EN CONOCIMIENTO  /  ML Algos--&gt;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70578" y="-102870"/>
            <a:ext cx="9314578" cy="10389870"/>
            <a:chOff x="0" y="0"/>
            <a:chExt cx="3397983" cy="37902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97983" cy="3790253"/>
            </a:xfrm>
            <a:custGeom>
              <a:avLst/>
              <a:gdLst/>
              <a:ahLst/>
              <a:cxnLst/>
              <a:rect l="l" t="t" r="r" b="b"/>
              <a:pathLst>
                <a:path w="3397983" h="3790253">
                  <a:moveTo>
                    <a:pt x="0" y="0"/>
                  </a:moveTo>
                  <a:lnTo>
                    <a:pt x="3397983" y="0"/>
                  </a:lnTo>
                  <a:lnTo>
                    <a:pt x="3397983" y="3790253"/>
                  </a:lnTo>
                  <a:lnTo>
                    <a:pt x="0" y="3790253"/>
                  </a:lnTo>
                  <a:close/>
                </a:path>
              </a:pathLst>
            </a:custGeom>
            <a:solidFill>
              <a:srgbClr val="2D2D35"/>
            </a:solidFill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4" name="AutoShape 4"/>
          <p:cNvSpPr/>
          <p:nvPr/>
        </p:nvSpPr>
        <p:spPr>
          <a:xfrm rot="5400000">
            <a:off x="6783951" y="3553290"/>
            <a:ext cx="7985953" cy="0"/>
          </a:xfrm>
          <a:prstGeom prst="line">
            <a:avLst/>
          </a:prstGeom>
          <a:ln w="95250" cap="flat">
            <a:solidFill>
              <a:srgbClr val="2D2D3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MX"/>
          </a:p>
        </p:txBody>
      </p:sp>
      <p:sp>
        <p:nvSpPr>
          <p:cNvPr id="5" name="Freeform 5"/>
          <p:cNvSpPr/>
          <p:nvPr/>
        </p:nvSpPr>
        <p:spPr>
          <a:xfrm>
            <a:off x="2570347" y="4635085"/>
            <a:ext cx="4615190" cy="2414699"/>
          </a:xfrm>
          <a:custGeom>
            <a:avLst/>
            <a:gdLst/>
            <a:ahLst/>
            <a:cxnLst/>
            <a:rect l="l" t="t" r="r" b="b"/>
            <a:pathLst>
              <a:path w="4615190" h="2414699">
                <a:moveTo>
                  <a:pt x="0" y="0"/>
                </a:moveTo>
                <a:lnTo>
                  <a:pt x="4615190" y="0"/>
                </a:lnTo>
                <a:lnTo>
                  <a:pt x="4615190" y="2414699"/>
                </a:lnTo>
                <a:lnTo>
                  <a:pt x="0" y="24146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6" name="TextBox 6"/>
          <p:cNvSpPr txBox="1"/>
          <p:nvPr/>
        </p:nvSpPr>
        <p:spPr>
          <a:xfrm>
            <a:off x="1028700" y="1047750"/>
            <a:ext cx="7031406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Introducción {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557135" y="8675370"/>
            <a:ext cx="702165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097707" y="4374632"/>
            <a:ext cx="6965585" cy="2773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40"/>
              </a:lnSpc>
            </a:pPr>
            <a:r>
              <a:rPr lang="en-US" sz="24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Podemos establecer una </a:t>
            </a:r>
            <a:r>
              <a:rPr lang="en-US" sz="2400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meta de negocio</a:t>
            </a:r>
            <a:r>
              <a:rPr lang="en-US" sz="24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para construir un modelo de ML que pueda </a:t>
            </a:r>
            <a:r>
              <a:rPr lang="en-US" sz="2400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predecir si una persona tiene alta o baja probabilidad de ser un prestatario de alto riesgo.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81617" y="2453821"/>
            <a:ext cx="8192650" cy="1637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264"/>
              </a:lnSpc>
              <a:spcBef>
                <a:spcPct val="0"/>
              </a:spcBef>
            </a:pPr>
            <a:r>
              <a:rPr lang="en-US" sz="2400" u="none" strike="noStrike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La predicción del riesgo crediticio es crucial para las instituciones financieras a fin de </a:t>
            </a:r>
            <a:r>
              <a:rPr lang="en-US" sz="2400" u="none" strike="noStrike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tomar decisiones informadas sobre los préstamos.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81617" y="7546267"/>
            <a:ext cx="7866096" cy="12275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264"/>
              </a:lnSpc>
              <a:spcBef>
                <a:spcPct val="0"/>
              </a:spcBef>
            </a:pPr>
            <a:r>
              <a:rPr lang="en-US" sz="2400" u="none" strike="noStrike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Con el objetivo de </a:t>
            </a:r>
            <a:r>
              <a:rPr lang="en-US" sz="2400" u="none" strike="noStrike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minimizar el riesgo de incumplimiento y optimizar el proceso de aprobación.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359216"/>
            <a:ext cx="9645542" cy="2598034"/>
            <a:chOff x="0" y="0"/>
            <a:chExt cx="3518720" cy="9477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518720" cy="947770"/>
            </a:xfrm>
            <a:custGeom>
              <a:avLst/>
              <a:gdLst/>
              <a:ahLst/>
              <a:cxnLst/>
              <a:rect l="l" t="t" r="r" b="b"/>
              <a:pathLst>
                <a:path w="3518720" h="947770">
                  <a:moveTo>
                    <a:pt x="0" y="0"/>
                  </a:moveTo>
                  <a:lnTo>
                    <a:pt x="3518720" y="0"/>
                  </a:lnTo>
                  <a:lnTo>
                    <a:pt x="3518720" y="947770"/>
                  </a:lnTo>
                  <a:lnTo>
                    <a:pt x="0" y="947770"/>
                  </a:lnTo>
                  <a:close/>
                </a:path>
              </a:pathLst>
            </a:custGeom>
            <a:solidFill>
              <a:srgbClr val="2D2D35"/>
            </a:solidFill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066800" y="6566974"/>
            <a:ext cx="9645542" cy="2598034"/>
            <a:chOff x="0" y="0"/>
            <a:chExt cx="3518720" cy="94777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518720" cy="947770"/>
            </a:xfrm>
            <a:custGeom>
              <a:avLst/>
              <a:gdLst/>
              <a:ahLst/>
              <a:cxnLst/>
              <a:rect l="l" t="t" r="r" b="b"/>
              <a:pathLst>
                <a:path w="3518720" h="947770">
                  <a:moveTo>
                    <a:pt x="0" y="0"/>
                  </a:moveTo>
                  <a:lnTo>
                    <a:pt x="3518720" y="0"/>
                  </a:lnTo>
                  <a:lnTo>
                    <a:pt x="3518720" y="947770"/>
                  </a:lnTo>
                  <a:lnTo>
                    <a:pt x="0" y="947770"/>
                  </a:lnTo>
                  <a:close/>
                </a:path>
              </a:pathLst>
            </a:custGeom>
            <a:solidFill>
              <a:srgbClr val="2D2D35"/>
            </a:solidFill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6" name="AutoShape 6"/>
          <p:cNvSpPr/>
          <p:nvPr/>
        </p:nvSpPr>
        <p:spPr>
          <a:xfrm>
            <a:off x="1066800" y="2359216"/>
            <a:ext cx="0" cy="2598034"/>
          </a:xfrm>
          <a:prstGeom prst="line">
            <a:avLst/>
          </a:prstGeom>
          <a:ln w="76200" cap="flat">
            <a:solidFill>
              <a:srgbClr val="73737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MX"/>
          </a:p>
        </p:txBody>
      </p:sp>
      <p:sp>
        <p:nvSpPr>
          <p:cNvPr id="7" name="AutoShape 7"/>
          <p:cNvSpPr/>
          <p:nvPr/>
        </p:nvSpPr>
        <p:spPr>
          <a:xfrm>
            <a:off x="1104900" y="6566974"/>
            <a:ext cx="0" cy="2598034"/>
          </a:xfrm>
          <a:prstGeom prst="line">
            <a:avLst/>
          </a:prstGeom>
          <a:ln w="76200" cap="flat">
            <a:solidFill>
              <a:srgbClr val="73737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MX"/>
          </a:p>
        </p:txBody>
      </p:sp>
      <p:sp>
        <p:nvSpPr>
          <p:cNvPr id="8" name="Freeform 8"/>
          <p:cNvSpPr/>
          <p:nvPr/>
        </p:nvSpPr>
        <p:spPr>
          <a:xfrm>
            <a:off x="11575910" y="617698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9" name="Freeform 9"/>
          <p:cNvSpPr/>
          <p:nvPr/>
        </p:nvSpPr>
        <p:spPr>
          <a:xfrm>
            <a:off x="11799673" y="6539929"/>
            <a:ext cx="3569198" cy="3172621"/>
          </a:xfrm>
          <a:custGeom>
            <a:avLst/>
            <a:gdLst/>
            <a:ahLst/>
            <a:cxnLst/>
            <a:rect l="l" t="t" r="r" b="b"/>
            <a:pathLst>
              <a:path w="3569198" h="3172621">
                <a:moveTo>
                  <a:pt x="0" y="0"/>
                </a:moveTo>
                <a:lnTo>
                  <a:pt x="3569198" y="0"/>
                </a:lnTo>
                <a:lnTo>
                  <a:pt x="3569198" y="3172621"/>
                </a:lnTo>
                <a:lnTo>
                  <a:pt x="0" y="31726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0" name="Freeform 10"/>
          <p:cNvSpPr/>
          <p:nvPr/>
        </p:nvSpPr>
        <p:spPr>
          <a:xfrm>
            <a:off x="11575910" y="1892899"/>
            <a:ext cx="3530667" cy="3530667"/>
          </a:xfrm>
          <a:custGeom>
            <a:avLst/>
            <a:gdLst/>
            <a:ahLst/>
            <a:cxnLst/>
            <a:rect l="l" t="t" r="r" b="b"/>
            <a:pathLst>
              <a:path w="3530667" h="3530667">
                <a:moveTo>
                  <a:pt x="0" y="0"/>
                </a:moveTo>
                <a:lnTo>
                  <a:pt x="3530667" y="0"/>
                </a:lnTo>
                <a:lnTo>
                  <a:pt x="3530667" y="3530667"/>
                </a:lnTo>
                <a:lnTo>
                  <a:pt x="0" y="35306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>
          <a:xfrm>
            <a:off x="13793797" y="1717327"/>
            <a:ext cx="909436" cy="1020491"/>
          </a:xfrm>
          <a:custGeom>
            <a:avLst/>
            <a:gdLst/>
            <a:ahLst/>
            <a:cxnLst/>
            <a:rect l="l" t="t" r="r" b="b"/>
            <a:pathLst>
              <a:path w="909436" h="1020491">
                <a:moveTo>
                  <a:pt x="0" y="0"/>
                </a:moveTo>
                <a:lnTo>
                  <a:pt x="909436" y="0"/>
                </a:lnTo>
                <a:lnTo>
                  <a:pt x="909436" y="1020490"/>
                </a:lnTo>
                <a:lnTo>
                  <a:pt x="0" y="102049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2" name="TextBox 12"/>
          <p:cNvSpPr txBox="1"/>
          <p:nvPr/>
        </p:nvSpPr>
        <p:spPr>
          <a:xfrm>
            <a:off x="1028700" y="1047750"/>
            <a:ext cx="7031406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Objetivo {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09030" y="2631152"/>
            <a:ext cx="8524589" cy="3779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04"/>
              </a:lnSpc>
            </a:pPr>
            <a:r>
              <a:rPr lang="en-US" sz="2400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Clasificación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6557135" y="8675370"/>
            <a:ext cx="702165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509030" y="3195018"/>
            <a:ext cx="8963346" cy="1637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64"/>
              </a:lnSpc>
            </a:pPr>
            <a:r>
              <a:rPr lang="en-US" sz="240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El </a:t>
            </a:r>
            <a:r>
              <a:rPr lang="en-US" sz="2400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objetivo</a:t>
            </a:r>
            <a:r>
              <a:rPr lang="en-US" sz="240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es </a:t>
            </a:r>
            <a:r>
              <a:rPr lang="en-US" sz="2400" dirty="0" err="1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clasificar</a:t>
            </a:r>
            <a:r>
              <a:rPr lang="en-US" sz="2400" dirty="0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en-US" sz="2400" dirty="0" err="1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el</a:t>
            </a:r>
            <a:r>
              <a:rPr lang="en-US" sz="2400" dirty="0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en-US" sz="2400" dirty="0" err="1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riesgo</a:t>
            </a:r>
            <a:r>
              <a:rPr lang="en-US" sz="2400" dirty="0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en-US" sz="2400" dirty="0" err="1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crediticio</a:t>
            </a:r>
            <a:r>
              <a:rPr lang="en-US" sz="240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de </a:t>
            </a:r>
            <a:r>
              <a:rPr lang="en-US" sz="2400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los</a:t>
            </a:r>
            <a:r>
              <a:rPr lang="en-US" sz="240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individuos</a:t>
            </a:r>
            <a:r>
              <a:rPr lang="en-US" sz="240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en</a:t>
            </a:r>
            <a:r>
              <a:rPr lang="en-US" sz="240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función</a:t>
            </a:r>
            <a:r>
              <a:rPr lang="en-US" sz="240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de </a:t>
            </a:r>
            <a:r>
              <a:rPr lang="en-US" sz="2400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su</a:t>
            </a:r>
            <a:r>
              <a:rPr lang="en-US" sz="240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información</a:t>
            </a:r>
            <a:r>
              <a:rPr lang="en-US" sz="240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financiera</a:t>
            </a:r>
            <a:r>
              <a:rPr lang="en-US" sz="240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y </a:t>
            </a:r>
            <a:r>
              <a:rPr lang="en-US" sz="2400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demográfica</a:t>
            </a:r>
            <a:r>
              <a:rPr lang="en-US" sz="240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utilizando</a:t>
            </a:r>
            <a:r>
              <a:rPr lang="en-US" sz="240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el</a:t>
            </a:r>
            <a:r>
              <a:rPr lang="en-US" sz="240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dataset de </a:t>
            </a:r>
            <a:r>
              <a:rPr lang="en-US" sz="2400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kaggle</a:t>
            </a:r>
            <a:r>
              <a:rPr lang="en-US" sz="240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(</a:t>
            </a:r>
            <a:r>
              <a:rPr lang="en-US" sz="2400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ver</a:t>
            </a:r>
            <a:r>
              <a:rPr lang="en-US" sz="240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biblio</a:t>
            </a:r>
            <a:r>
              <a:rPr lang="en-US" sz="2400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).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446197" y="7203838"/>
            <a:ext cx="9165212" cy="18257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04"/>
              </a:lnSpc>
              <a:spcBef>
                <a:spcPct val="0"/>
              </a:spcBef>
            </a:pPr>
            <a:r>
              <a:rPr lang="en-US" sz="2400" u="none" strike="noStrike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La </a:t>
            </a:r>
            <a:r>
              <a:rPr lang="en-US" sz="2400" u="none" strike="noStrike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tarea</a:t>
            </a:r>
            <a:r>
              <a:rPr lang="en-US" sz="2400" u="none" strike="noStrike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en-US" sz="2400" u="none" strike="noStrike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consiste</a:t>
            </a:r>
            <a:r>
              <a:rPr lang="en-US" sz="2400" u="none" strike="noStrike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en-US" sz="2400" u="none" strike="noStrike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en</a:t>
            </a:r>
            <a:r>
              <a:rPr lang="en-US" sz="2400" u="none" strike="noStrike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en-US" sz="2400" u="none" strike="noStrike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analizar</a:t>
            </a:r>
            <a:r>
              <a:rPr lang="en-US" sz="2400" u="none" strike="noStrike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en-US" sz="2400" u="none" strike="noStrike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estas</a:t>
            </a:r>
            <a:r>
              <a:rPr lang="en-US" sz="2400" u="none" strike="noStrike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en-US" sz="2400" u="none" strike="noStrike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características</a:t>
            </a:r>
            <a:r>
              <a:rPr lang="en-US" sz="2400" u="none" strike="noStrike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y </a:t>
            </a:r>
            <a:r>
              <a:rPr lang="en-US" sz="2400" u="none" strike="noStrike" dirty="0" err="1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construir</a:t>
            </a:r>
            <a:r>
              <a:rPr lang="en-US" sz="2400" u="none" strike="noStrike" dirty="0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 un </a:t>
            </a:r>
            <a:r>
              <a:rPr lang="en-US" sz="2400" u="none" strike="noStrike" dirty="0" err="1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modelo</a:t>
            </a:r>
            <a:r>
              <a:rPr lang="en-US" sz="2400" u="none" strike="noStrike" dirty="0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 de ML </a:t>
            </a:r>
            <a:r>
              <a:rPr lang="en-US" sz="2400" u="none" strike="noStrike" dirty="0" err="1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usando</a:t>
            </a:r>
            <a:r>
              <a:rPr lang="en-US" sz="2400" u="none" strike="noStrike" dirty="0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 `Random forest classifier`</a:t>
            </a:r>
            <a:r>
              <a:rPr lang="en-US" sz="2400" u="none" strike="noStrike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que </a:t>
            </a:r>
            <a:r>
              <a:rPr lang="en-US" sz="2400" u="none" strike="noStrike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pueda</a:t>
            </a:r>
            <a:r>
              <a:rPr lang="en-US" sz="2400" u="none" strike="noStrike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en-US" sz="2400" u="none" strike="noStrike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predecir</a:t>
            </a:r>
            <a:r>
              <a:rPr lang="en-US" sz="2400" u="none" strike="noStrike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en-US" sz="2400" u="none" strike="noStrike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si</a:t>
            </a:r>
            <a:r>
              <a:rPr lang="en-US" sz="2400" u="none" strike="noStrike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en-US" sz="2400" u="none" strike="noStrike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una</a:t>
            </a:r>
            <a:r>
              <a:rPr lang="en-US" sz="2400" u="none" strike="noStrike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persona </a:t>
            </a:r>
            <a:r>
              <a:rPr lang="en-US" sz="2400" u="none" strike="noStrike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tiene</a:t>
            </a:r>
            <a:r>
              <a:rPr lang="en-US" sz="2400" u="none" strike="noStrike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en-US" sz="2400" u="none" strike="noStrike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alta</a:t>
            </a:r>
            <a:r>
              <a:rPr lang="en-US" sz="2400" u="none" strike="noStrike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o </a:t>
            </a:r>
            <a:r>
              <a:rPr lang="en-US" sz="2400" u="none" strike="noStrike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baja</a:t>
            </a:r>
            <a:r>
              <a:rPr lang="en-US" sz="2400" u="none" strike="noStrike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en-US" sz="2400" u="none" strike="noStrike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probabilidad</a:t>
            </a:r>
            <a:r>
              <a:rPr lang="en-US" sz="2400" u="none" strike="noStrike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de ser un </a:t>
            </a:r>
            <a:r>
              <a:rPr lang="en-US" sz="2400" u="none" strike="noStrike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prestatario</a:t>
            </a:r>
            <a:r>
              <a:rPr lang="en-US" sz="2400" u="none" strike="noStrike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de alto </a:t>
            </a:r>
            <a:r>
              <a:rPr lang="en-US" sz="2400" u="none" strike="noStrike" dirty="0" err="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riesgo</a:t>
            </a:r>
            <a:r>
              <a:rPr lang="en-US" sz="2400" u="none" strike="noStrike" dirty="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446197" y="6733042"/>
            <a:ext cx="8524589" cy="3779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04"/>
              </a:lnSpc>
            </a:pPr>
            <a:r>
              <a:rPr lang="en-US" sz="2400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Greedy ML Algorithm</a:t>
            </a:r>
          </a:p>
        </p:txBody>
      </p:sp>
      <p:sp>
        <p:nvSpPr>
          <p:cNvPr id="18" name="Freeform 18"/>
          <p:cNvSpPr/>
          <p:nvPr/>
        </p:nvSpPr>
        <p:spPr>
          <a:xfrm rot="-10800000">
            <a:off x="14356001" y="2935283"/>
            <a:ext cx="909436" cy="1020491"/>
          </a:xfrm>
          <a:custGeom>
            <a:avLst/>
            <a:gdLst/>
            <a:ahLst/>
            <a:cxnLst/>
            <a:rect l="l" t="t" r="r" b="b"/>
            <a:pathLst>
              <a:path w="909436" h="1020491">
                <a:moveTo>
                  <a:pt x="0" y="0"/>
                </a:moveTo>
                <a:lnTo>
                  <a:pt x="909436" y="0"/>
                </a:lnTo>
                <a:lnTo>
                  <a:pt x="909436" y="1020490"/>
                </a:lnTo>
                <a:lnTo>
                  <a:pt x="0" y="102049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47750"/>
            <a:ext cx="7031406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Dataset {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6557135" y="8675370"/>
            <a:ext cx="702165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575335" y="2843404"/>
            <a:ext cx="3159843" cy="2212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20"/>
              </a:lnSpc>
            </a:pPr>
            <a:r>
              <a:rPr lang="en-US" sz="32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Age</a:t>
            </a:r>
          </a:p>
          <a:p>
            <a:pPr algn="l">
              <a:lnSpc>
                <a:spcPts val="3520"/>
              </a:lnSpc>
            </a:pPr>
            <a:endParaRPr lang="en-US" sz="3200">
              <a:solidFill>
                <a:srgbClr val="FFFFFF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algn="l">
              <a:lnSpc>
                <a:spcPts val="3520"/>
              </a:lnSpc>
            </a:pPr>
            <a:r>
              <a:rPr lang="en-US" sz="32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(Edad)</a:t>
            </a:r>
          </a:p>
          <a:p>
            <a:pPr algn="l">
              <a:lnSpc>
                <a:spcPts val="3520"/>
              </a:lnSpc>
            </a:pPr>
            <a:endParaRPr lang="en-US" sz="3200">
              <a:solidFill>
                <a:srgbClr val="FFFFFF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algn="l">
              <a:lnSpc>
                <a:spcPts val="3520"/>
              </a:lnSpc>
            </a:pPr>
            <a:endParaRPr lang="en-US" sz="3200">
              <a:solidFill>
                <a:srgbClr val="FFFFFF"/>
              </a:solidFill>
              <a:latin typeface="Courier Prime"/>
              <a:ea typeface="Courier Prime"/>
              <a:cs typeface="Courier Prime"/>
              <a:sym typeface="Courier Prime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736309" y="5314442"/>
            <a:ext cx="3159843" cy="1774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20"/>
              </a:lnSpc>
            </a:pPr>
            <a:r>
              <a:rPr lang="en-US" sz="32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Saving accounts</a:t>
            </a:r>
          </a:p>
          <a:p>
            <a:pPr algn="l">
              <a:lnSpc>
                <a:spcPts val="3520"/>
              </a:lnSpc>
            </a:pPr>
            <a:endParaRPr lang="en-US" sz="3200">
              <a:solidFill>
                <a:srgbClr val="FFFFFF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algn="l">
              <a:lnSpc>
                <a:spcPts val="3520"/>
              </a:lnSpc>
            </a:pPr>
            <a:r>
              <a:rPr lang="en-US" sz="32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(Ahorros)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788659" y="2799827"/>
            <a:ext cx="3159843" cy="1336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20"/>
              </a:lnSpc>
            </a:pPr>
            <a:r>
              <a:rPr lang="en-US" sz="32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Sex</a:t>
            </a:r>
          </a:p>
          <a:p>
            <a:pPr algn="l">
              <a:lnSpc>
                <a:spcPts val="3520"/>
              </a:lnSpc>
            </a:pPr>
            <a:endParaRPr lang="en-US" sz="3200">
              <a:solidFill>
                <a:srgbClr val="FFFFFF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algn="l">
              <a:lnSpc>
                <a:spcPts val="3520"/>
              </a:lnSpc>
            </a:pPr>
            <a:r>
              <a:rPr lang="en-US" sz="32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(Sexo)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685636" y="5314442"/>
            <a:ext cx="2811933" cy="2212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20"/>
              </a:lnSpc>
            </a:pPr>
            <a:r>
              <a:rPr lang="en-US" sz="32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Checking account</a:t>
            </a:r>
          </a:p>
          <a:p>
            <a:pPr algn="l">
              <a:lnSpc>
                <a:spcPts val="3520"/>
              </a:lnSpc>
            </a:pPr>
            <a:endParaRPr lang="en-US" sz="3200">
              <a:solidFill>
                <a:srgbClr val="FFFFFF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algn="l">
              <a:lnSpc>
                <a:spcPts val="3520"/>
              </a:lnSpc>
            </a:pPr>
            <a:r>
              <a:rPr lang="en-US" sz="32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(Dinero en cuentas)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627447" y="2799827"/>
            <a:ext cx="3159843" cy="1336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20"/>
              </a:lnSpc>
            </a:pPr>
            <a:r>
              <a:rPr lang="en-US" sz="32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Job</a:t>
            </a:r>
          </a:p>
          <a:p>
            <a:pPr algn="l">
              <a:lnSpc>
                <a:spcPts val="3520"/>
              </a:lnSpc>
            </a:pPr>
            <a:endParaRPr lang="en-US" sz="3200">
              <a:solidFill>
                <a:srgbClr val="FFFFFF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algn="l">
              <a:lnSpc>
                <a:spcPts val="3520"/>
              </a:lnSpc>
            </a:pPr>
            <a:r>
              <a:rPr lang="en-US" sz="32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(Trabajo)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569495" y="7777750"/>
            <a:ext cx="3159843" cy="2212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20"/>
              </a:lnSpc>
            </a:pPr>
            <a:r>
              <a:rPr lang="en-US" sz="32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Credit amount</a:t>
            </a:r>
          </a:p>
          <a:p>
            <a:pPr algn="l">
              <a:lnSpc>
                <a:spcPts val="3520"/>
              </a:lnSpc>
            </a:pPr>
            <a:endParaRPr lang="en-US" sz="3200">
              <a:solidFill>
                <a:srgbClr val="FFFFFF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algn="l">
              <a:lnSpc>
                <a:spcPts val="3520"/>
              </a:lnSpc>
            </a:pPr>
            <a:r>
              <a:rPr lang="en-US" sz="32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(Monto del credito)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49659" y="5375530"/>
            <a:ext cx="4013804" cy="1336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20"/>
              </a:lnSpc>
            </a:pPr>
            <a:r>
              <a:rPr lang="en-US" sz="32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Housing</a:t>
            </a:r>
          </a:p>
          <a:p>
            <a:pPr algn="l">
              <a:lnSpc>
                <a:spcPts val="3520"/>
              </a:lnSpc>
            </a:pPr>
            <a:endParaRPr lang="en-US" sz="3200">
              <a:solidFill>
                <a:srgbClr val="FFFFFF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algn="l">
              <a:lnSpc>
                <a:spcPts val="3520"/>
              </a:lnSpc>
            </a:pPr>
            <a:r>
              <a:rPr lang="en-US" sz="32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(Tipo de casa)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464408" y="8059420"/>
            <a:ext cx="3159843" cy="1774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20"/>
              </a:lnSpc>
            </a:pPr>
            <a:r>
              <a:rPr lang="en-US" sz="32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Duration</a:t>
            </a:r>
          </a:p>
          <a:p>
            <a:pPr algn="l">
              <a:lnSpc>
                <a:spcPts val="3520"/>
              </a:lnSpc>
            </a:pPr>
            <a:endParaRPr lang="en-US" sz="3200">
              <a:solidFill>
                <a:srgbClr val="FFFFFF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algn="l">
              <a:lnSpc>
                <a:spcPts val="3520"/>
              </a:lnSpc>
            </a:pPr>
            <a:r>
              <a:rPr lang="en-US" sz="32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(Duracion del credito)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24748" y="1788430"/>
            <a:ext cx="1167193" cy="847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01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585723" y="4276980"/>
            <a:ext cx="1167193" cy="847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05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585723" y="1744853"/>
            <a:ext cx="1167193" cy="847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02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482700" y="4276980"/>
            <a:ext cx="1167193" cy="847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06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482700" y="1744853"/>
            <a:ext cx="1167193" cy="847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03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424748" y="6740287"/>
            <a:ext cx="1167193" cy="847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07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424748" y="4320556"/>
            <a:ext cx="1167193" cy="847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04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339498" y="7021957"/>
            <a:ext cx="1167193" cy="847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08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2574136" y="8606044"/>
            <a:ext cx="3159843" cy="1336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20"/>
              </a:lnSpc>
            </a:pPr>
            <a:r>
              <a:rPr lang="en-US" sz="32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Purpose</a:t>
            </a:r>
          </a:p>
          <a:p>
            <a:pPr algn="l">
              <a:lnSpc>
                <a:spcPts val="3520"/>
              </a:lnSpc>
            </a:pPr>
            <a:endParaRPr lang="en-US" sz="3200">
              <a:solidFill>
                <a:srgbClr val="FFFFFF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algn="l">
              <a:lnSpc>
                <a:spcPts val="3520"/>
              </a:lnSpc>
            </a:pPr>
            <a:r>
              <a:rPr lang="en-US" sz="32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(Motivo)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2449226" y="7568581"/>
            <a:ext cx="1167193" cy="1771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09</a:t>
            </a:r>
          </a:p>
          <a:p>
            <a:pPr algn="l">
              <a:lnSpc>
                <a:spcPts val="7279"/>
              </a:lnSpc>
            </a:pPr>
            <a:endParaRPr lang="en-US" sz="3999">
              <a:solidFill>
                <a:srgbClr val="FF914D"/>
              </a:solidFill>
              <a:latin typeface="Courier Prime"/>
              <a:ea typeface="Courier Prime"/>
              <a:cs typeface="Courier Prime"/>
              <a:sym typeface="Courier Prim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40677" y="4276602"/>
            <a:ext cx="14207977" cy="2752796"/>
          </a:xfrm>
          <a:custGeom>
            <a:avLst/>
            <a:gdLst/>
            <a:ahLst/>
            <a:cxnLst/>
            <a:rect l="l" t="t" r="r" b="b"/>
            <a:pathLst>
              <a:path w="14207977" h="2752796">
                <a:moveTo>
                  <a:pt x="0" y="0"/>
                </a:moveTo>
                <a:lnTo>
                  <a:pt x="14207977" y="0"/>
                </a:lnTo>
                <a:lnTo>
                  <a:pt x="14207977" y="2752796"/>
                </a:lnTo>
                <a:lnTo>
                  <a:pt x="0" y="27527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TextBox 3"/>
          <p:cNvSpPr txBox="1"/>
          <p:nvPr/>
        </p:nvSpPr>
        <p:spPr>
          <a:xfrm>
            <a:off x="452115" y="445770"/>
            <a:ext cx="8691885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EDA &amp; Data pre-processing{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215100" y="2916917"/>
            <a:ext cx="2658183" cy="424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883">
                <a:solidFill>
                  <a:srgbClr val="CB6CE6"/>
                </a:solidFill>
                <a:latin typeface="Courier Prime"/>
                <a:ea typeface="Courier Prime"/>
                <a:cs typeface="Courier Prime"/>
                <a:sym typeface="Courier Prime"/>
              </a:rPr>
              <a:t>Categorico</a:t>
            </a:r>
          </a:p>
        </p:txBody>
      </p:sp>
      <p:sp>
        <p:nvSpPr>
          <p:cNvPr id="5" name="AutoShape 5"/>
          <p:cNvSpPr/>
          <p:nvPr/>
        </p:nvSpPr>
        <p:spPr>
          <a:xfrm>
            <a:off x="3563241" y="3435014"/>
            <a:ext cx="0" cy="747863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s-MX"/>
          </a:p>
        </p:txBody>
      </p:sp>
      <p:sp>
        <p:nvSpPr>
          <p:cNvPr id="6" name="TextBox 6"/>
          <p:cNvSpPr txBox="1"/>
          <p:nvPr/>
        </p:nvSpPr>
        <p:spPr>
          <a:xfrm>
            <a:off x="8520556" y="7877123"/>
            <a:ext cx="2658183" cy="424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883">
                <a:solidFill>
                  <a:srgbClr val="CB6CE6"/>
                </a:solidFill>
                <a:latin typeface="Courier Prime"/>
                <a:ea typeface="Courier Prime"/>
                <a:cs typeface="Courier Prime"/>
                <a:sym typeface="Courier Prime"/>
              </a:rPr>
              <a:t>Categorico</a:t>
            </a:r>
          </a:p>
        </p:txBody>
      </p:sp>
      <p:sp>
        <p:nvSpPr>
          <p:cNvPr id="7" name="AutoShape 7"/>
          <p:cNvSpPr/>
          <p:nvPr/>
        </p:nvSpPr>
        <p:spPr>
          <a:xfrm flipV="1">
            <a:off x="9629339" y="7029398"/>
            <a:ext cx="0" cy="747863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s-MX"/>
          </a:p>
        </p:txBody>
      </p:sp>
      <p:sp>
        <p:nvSpPr>
          <p:cNvPr id="8" name="TextBox 8"/>
          <p:cNvSpPr txBox="1"/>
          <p:nvPr/>
        </p:nvSpPr>
        <p:spPr>
          <a:xfrm>
            <a:off x="13636983" y="2900522"/>
            <a:ext cx="2658183" cy="424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883">
                <a:solidFill>
                  <a:srgbClr val="CB6CE6"/>
                </a:solidFill>
                <a:latin typeface="Courier Prime"/>
                <a:ea typeface="Courier Prime"/>
                <a:cs typeface="Courier Prime"/>
                <a:sym typeface="Courier Prime"/>
              </a:rPr>
              <a:t>Categorico</a:t>
            </a:r>
          </a:p>
        </p:txBody>
      </p:sp>
      <p:sp>
        <p:nvSpPr>
          <p:cNvPr id="9" name="AutoShape 9"/>
          <p:cNvSpPr/>
          <p:nvPr/>
        </p:nvSpPr>
        <p:spPr>
          <a:xfrm>
            <a:off x="14985124" y="3418618"/>
            <a:ext cx="0" cy="747863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s-MX"/>
          </a:p>
        </p:txBody>
      </p:sp>
      <p:sp>
        <p:nvSpPr>
          <p:cNvPr id="10" name="TextBox 10"/>
          <p:cNvSpPr txBox="1"/>
          <p:nvPr/>
        </p:nvSpPr>
        <p:spPr>
          <a:xfrm>
            <a:off x="6114701" y="2855472"/>
            <a:ext cx="2557265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NaNs</a:t>
            </a:r>
          </a:p>
        </p:txBody>
      </p:sp>
      <p:sp>
        <p:nvSpPr>
          <p:cNvPr id="11" name="AutoShape 11"/>
          <p:cNvSpPr/>
          <p:nvPr/>
        </p:nvSpPr>
        <p:spPr>
          <a:xfrm>
            <a:off x="7412384" y="3528739"/>
            <a:ext cx="0" cy="747863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s-MX"/>
          </a:p>
        </p:txBody>
      </p:sp>
      <p:sp>
        <p:nvSpPr>
          <p:cNvPr id="12" name="TextBox 12"/>
          <p:cNvSpPr txBox="1"/>
          <p:nvPr/>
        </p:nvSpPr>
        <p:spPr>
          <a:xfrm>
            <a:off x="9577231" y="2842400"/>
            <a:ext cx="3687914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9"/>
              </a:lnSpc>
            </a:pPr>
            <a:r>
              <a:rPr lang="en-US" sz="3999">
                <a:solidFill>
                  <a:srgbClr val="03989E"/>
                </a:solidFill>
                <a:latin typeface="Courier Prime"/>
                <a:ea typeface="Courier Prime"/>
                <a:cs typeface="Courier Prime"/>
                <a:sym typeface="Courier Prime"/>
              </a:rPr>
              <a:t>No en MXN</a:t>
            </a:r>
          </a:p>
        </p:txBody>
      </p:sp>
      <p:sp>
        <p:nvSpPr>
          <p:cNvPr id="13" name="AutoShape 13"/>
          <p:cNvSpPr/>
          <p:nvPr/>
        </p:nvSpPr>
        <p:spPr>
          <a:xfrm>
            <a:off x="11421188" y="3528739"/>
            <a:ext cx="0" cy="747863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15" y="445770"/>
            <a:ext cx="8691885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EDA &amp; Data pre-processing{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798058" y="4614227"/>
            <a:ext cx="7356832" cy="17602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39"/>
              </a:lnSpc>
            </a:pPr>
            <a:r>
              <a:rPr lang="en-US" sz="60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LABELENCODER()</a:t>
            </a:r>
          </a:p>
          <a:p>
            <a:pPr algn="ctr">
              <a:lnSpc>
                <a:spcPts val="6839"/>
              </a:lnSpc>
            </a:pPr>
            <a:r>
              <a:rPr lang="en-US" sz="60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DM_A_MXN()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0" y="5301752"/>
            <a:ext cx="3775488" cy="60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68"/>
              </a:lnSpc>
            </a:pPr>
            <a:r>
              <a:rPr lang="en-US" sz="4094">
                <a:solidFill>
                  <a:srgbClr val="8C52FF"/>
                </a:solidFill>
                <a:latin typeface="Courier Prime"/>
                <a:ea typeface="Courier Prime"/>
                <a:cs typeface="Courier Prime"/>
                <a:sym typeface="Courier Prime"/>
              </a:rPr>
              <a:t>NaNs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851350" y="5047148"/>
            <a:ext cx="3687914" cy="1154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9"/>
              </a:lnSpc>
            </a:pPr>
            <a:r>
              <a:rPr lang="en-US" sz="3999">
                <a:solidFill>
                  <a:srgbClr val="03989E"/>
                </a:solidFill>
                <a:latin typeface="Courier Prime"/>
                <a:ea typeface="Courier Prime"/>
                <a:cs typeface="Courier Prime"/>
                <a:sym typeface="Courier Prime"/>
              </a:rPr>
              <a:t>Dataset</a:t>
            </a:r>
          </a:p>
          <a:p>
            <a:pPr algn="ctr">
              <a:lnSpc>
                <a:spcPts val="4559"/>
              </a:lnSpc>
            </a:pPr>
            <a:r>
              <a:rPr lang="en-US" sz="3999">
                <a:solidFill>
                  <a:srgbClr val="03989E"/>
                </a:solidFill>
                <a:latin typeface="Courier Prime"/>
                <a:ea typeface="Courier Prime"/>
                <a:cs typeface="Courier Prime"/>
                <a:sym typeface="Courier Prime"/>
              </a:rPr>
              <a:t>Limpio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6557135" y="8675370"/>
            <a:ext cx="702165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id="7" name="AutoShape 7"/>
          <p:cNvSpPr/>
          <p:nvPr/>
        </p:nvSpPr>
        <p:spPr>
          <a:xfrm>
            <a:off x="5278913" y="2713390"/>
            <a:ext cx="828711" cy="1362109"/>
          </a:xfrm>
          <a:prstGeom prst="line">
            <a:avLst/>
          </a:prstGeom>
          <a:ln w="5715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s-MX"/>
          </a:p>
        </p:txBody>
      </p:sp>
      <p:sp>
        <p:nvSpPr>
          <p:cNvPr id="8" name="TextBox 8"/>
          <p:cNvSpPr txBox="1"/>
          <p:nvPr/>
        </p:nvSpPr>
        <p:spPr>
          <a:xfrm>
            <a:off x="3171195" y="1975972"/>
            <a:ext cx="3253726" cy="5215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23"/>
              </a:lnSpc>
            </a:pPr>
            <a:r>
              <a:rPr lang="en-US" sz="3529">
                <a:solidFill>
                  <a:srgbClr val="CB6CE6"/>
                </a:solidFill>
                <a:latin typeface="Courier Prime"/>
                <a:ea typeface="Courier Prime"/>
                <a:cs typeface="Courier Prime"/>
                <a:sym typeface="Courier Prime"/>
              </a:rPr>
              <a:t>Categóricos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171195" y="8722225"/>
            <a:ext cx="3687914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9"/>
              </a:lnSpc>
            </a:pPr>
            <a:r>
              <a:rPr lang="en-US" sz="3999">
                <a:solidFill>
                  <a:srgbClr val="03989E"/>
                </a:solidFill>
                <a:latin typeface="Courier Prime"/>
                <a:ea typeface="Courier Prime"/>
                <a:cs typeface="Courier Prime"/>
                <a:sym typeface="Courier Prime"/>
              </a:rPr>
              <a:t>No en MXN</a:t>
            </a:r>
          </a:p>
        </p:txBody>
      </p:sp>
      <p:sp>
        <p:nvSpPr>
          <p:cNvPr id="10" name="AutoShape 10"/>
          <p:cNvSpPr/>
          <p:nvPr/>
        </p:nvSpPr>
        <p:spPr>
          <a:xfrm flipV="1">
            <a:off x="2959977" y="5484812"/>
            <a:ext cx="1838080" cy="115553"/>
          </a:xfrm>
          <a:prstGeom prst="line">
            <a:avLst/>
          </a:prstGeom>
          <a:ln w="5715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s-MX"/>
          </a:p>
        </p:txBody>
      </p:sp>
      <p:sp>
        <p:nvSpPr>
          <p:cNvPr id="11" name="AutoShape 11"/>
          <p:cNvSpPr/>
          <p:nvPr/>
        </p:nvSpPr>
        <p:spPr>
          <a:xfrm flipV="1">
            <a:off x="4562639" y="6725643"/>
            <a:ext cx="1126447" cy="1696961"/>
          </a:xfrm>
          <a:prstGeom prst="line">
            <a:avLst/>
          </a:prstGeom>
          <a:ln w="5715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s-MX"/>
          </a:p>
        </p:txBody>
      </p:sp>
      <p:sp>
        <p:nvSpPr>
          <p:cNvPr id="12" name="AutoShape 12"/>
          <p:cNvSpPr/>
          <p:nvPr/>
        </p:nvSpPr>
        <p:spPr>
          <a:xfrm>
            <a:off x="12178697" y="5584561"/>
            <a:ext cx="1672653" cy="30277"/>
          </a:xfrm>
          <a:prstGeom prst="line">
            <a:avLst/>
          </a:prstGeom>
          <a:ln w="5715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13185" y="2953249"/>
            <a:ext cx="11639166" cy="4380501"/>
          </a:xfrm>
          <a:custGeom>
            <a:avLst/>
            <a:gdLst/>
            <a:ahLst/>
            <a:cxnLst/>
            <a:rect l="l" t="t" r="r" b="b"/>
            <a:pathLst>
              <a:path w="11639166" h="4380501">
                <a:moveTo>
                  <a:pt x="0" y="0"/>
                </a:moveTo>
                <a:lnTo>
                  <a:pt x="11639166" y="0"/>
                </a:lnTo>
                <a:lnTo>
                  <a:pt x="11639166" y="4380502"/>
                </a:lnTo>
                <a:lnTo>
                  <a:pt x="0" y="43805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540" t="-18534" r="-6680" b="-17092"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Freeform 3"/>
          <p:cNvSpPr/>
          <p:nvPr/>
        </p:nvSpPr>
        <p:spPr>
          <a:xfrm>
            <a:off x="13959750" y="1100358"/>
            <a:ext cx="3299550" cy="8157942"/>
          </a:xfrm>
          <a:custGeom>
            <a:avLst/>
            <a:gdLst/>
            <a:ahLst/>
            <a:cxnLst/>
            <a:rect l="l" t="t" r="r" b="b"/>
            <a:pathLst>
              <a:path w="3299550" h="8157942">
                <a:moveTo>
                  <a:pt x="0" y="0"/>
                </a:moveTo>
                <a:lnTo>
                  <a:pt x="3299550" y="0"/>
                </a:lnTo>
                <a:lnTo>
                  <a:pt x="3299550" y="8157942"/>
                </a:lnTo>
                <a:lnTo>
                  <a:pt x="0" y="81579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4" name="TextBox 4"/>
          <p:cNvSpPr txBox="1"/>
          <p:nvPr/>
        </p:nvSpPr>
        <p:spPr>
          <a:xfrm>
            <a:off x="452115" y="445770"/>
            <a:ext cx="8691885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EDA &amp; Data pre-processing{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233394" y="3427672"/>
            <a:ext cx="11259628" cy="3431656"/>
          </a:xfrm>
          <a:custGeom>
            <a:avLst/>
            <a:gdLst/>
            <a:ahLst/>
            <a:cxnLst/>
            <a:rect l="l" t="t" r="r" b="b"/>
            <a:pathLst>
              <a:path w="11259628" h="3431656">
                <a:moveTo>
                  <a:pt x="0" y="0"/>
                </a:moveTo>
                <a:lnTo>
                  <a:pt x="11259628" y="0"/>
                </a:lnTo>
                <a:lnTo>
                  <a:pt x="11259628" y="3431656"/>
                </a:lnTo>
                <a:lnTo>
                  <a:pt x="0" y="34316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352" t="-24089" r="-7975" b="-24410"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3" name="Group 3"/>
          <p:cNvGrpSpPr/>
          <p:nvPr/>
        </p:nvGrpSpPr>
        <p:grpSpPr>
          <a:xfrm>
            <a:off x="10042688" y="3980746"/>
            <a:ext cx="4450334" cy="1162754"/>
            <a:chOff x="0" y="0"/>
            <a:chExt cx="1172104" cy="3062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72104" cy="306240"/>
            </a:xfrm>
            <a:custGeom>
              <a:avLst/>
              <a:gdLst/>
              <a:ahLst/>
              <a:cxnLst/>
              <a:rect l="l" t="t" r="r" b="b"/>
              <a:pathLst>
                <a:path w="1172104" h="306240">
                  <a:moveTo>
                    <a:pt x="88721" y="0"/>
                  </a:moveTo>
                  <a:lnTo>
                    <a:pt x="1083383" y="0"/>
                  </a:lnTo>
                  <a:cubicBezTo>
                    <a:pt x="1106914" y="0"/>
                    <a:pt x="1129480" y="9347"/>
                    <a:pt x="1146119" y="25986"/>
                  </a:cubicBezTo>
                  <a:cubicBezTo>
                    <a:pt x="1162757" y="42624"/>
                    <a:pt x="1172104" y="65191"/>
                    <a:pt x="1172104" y="88721"/>
                  </a:cubicBezTo>
                  <a:lnTo>
                    <a:pt x="1172104" y="217519"/>
                  </a:lnTo>
                  <a:cubicBezTo>
                    <a:pt x="1172104" y="241049"/>
                    <a:pt x="1162757" y="263616"/>
                    <a:pt x="1146119" y="280254"/>
                  </a:cubicBezTo>
                  <a:cubicBezTo>
                    <a:pt x="1129480" y="296892"/>
                    <a:pt x="1106914" y="306240"/>
                    <a:pt x="1083383" y="306240"/>
                  </a:cubicBezTo>
                  <a:lnTo>
                    <a:pt x="88721" y="306240"/>
                  </a:lnTo>
                  <a:cubicBezTo>
                    <a:pt x="65191" y="306240"/>
                    <a:pt x="42624" y="296892"/>
                    <a:pt x="25986" y="280254"/>
                  </a:cubicBezTo>
                  <a:cubicBezTo>
                    <a:pt x="9347" y="263616"/>
                    <a:pt x="0" y="241049"/>
                    <a:pt x="0" y="217519"/>
                  </a:cubicBezTo>
                  <a:lnTo>
                    <a:pt x="0" y="88721"/>
                  </a:lnTo>
                  <a:cubicBezTo>
                    <a:pt x="0" y="65191"/>
                    <a:pt x="9347" y="42624"/>
                    <a:pt x="25986" y="25986"/>
                  </a:cubicBezTo>
                  <a:cubicBezTo>
                    <a:pt x="42624" y="9347"/>
                    <a:pt x="65191" y="0"/>
                    <a:pt x="8872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80975" cap="rnd">
              <a:solidFill>
                <a:srgbClr val="8C52FF"/>
              </a:solidFill>
              <a:prstDash val="solid"/>
              <a:rou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172104" cy="3443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52115" y="445770"/>
            <a:ext cx="8691885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EDA &amp; Data pre-processing{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858</Words>
  <Application>Microsoft Office PowerPoint</Application>
  <PresentationFormat>Personalizado</PresentationFormat>
  <Paragraphs>149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Courier Prime Bold</vt:lpstr>
      <vt:lpstr>Open Sans</vt:lpstr>
      <vt:lpstr>Calibri</vt:lpstr>
      <vt:lpstr>Arial</vt:lpstr>
      <vt:lpstr>Courier Prime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propuesta técnica desarrollo código programación fondo oscuro</dc:title>
  <dc:creator>Ana Lucy Jiménez</dc:creator>
  <cp:lastModifiedBy>CEBALLOS JIMENEZ, CHRISTOPHER</cp:lastModifiedBy>
  <cp:revision>6</cp:revision>
  <dcterms:created xsi:type="dcterms:W3CDTF">2006-08-16T00:00:00Z</dcterms:created>
  <dcterms:modified xsi:type="dcterms:W3CDTF">2024-11-29T00:53:50Z</dcterms:modified>
  <dc:identifier>DAGXjungzPg</dc:identifier>
</cp:coreProperties>
</file>