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ourier Prime" panose="020B0604020202020204" charset="0"/>
      <p:regular r:id="rId24"/>
    </p:embeddedFont>
    <p:embeddedFont>
      <p:font typeface="Courier Prime Bold" panose="020B0604020202020204" charset="0"/>
      <p:regular r:id="rId25"/>
    </p:embeddedFont>
    <p:embeddedFont>
      <p:font typeface="Open Sans" panose="020B06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436134" y="1330278"/>
            <a:ext cx="11090322" cy="39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Predictor de riesgo crediticio{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790868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8249" y="2963394"/>
            <a:ext cx="12539813" cy="2884157"/>
          </a:xfrm>
          <a:custGeom>
            <a:avLst/>
            <a:gdLst/>
            <a:ahLst/>
            <a:cxnLst/>
            <a:rect l="l" t="t" r="r" b="b"/>
            <a:pathLst>
              <a:path w="12539813" h="2884157">
                <a:moveTo>
                  <a:pt x="0" y="0"/>
                </a:moveTo>
                <a:lnTo>
                  <a:pt x="12539813" y="0"/>
                </a:lnTo>
                <a:lnTo>
                  <a:pt x="12539813" y="2884156"/>
                </a:lnTo>
                <a:lnTo>
                  <a:pt x="0" y="2884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1025307" y="6782698"/>
            <a:ext cx="3000233" cy="2475602"/>
          </a:xfrm>
          <a:custGeom>
            <a:avLst/>
            <a:gdLst/>
            <a:ahLst/>
            <a:cxnLst/>
            <a:rect l="l" t="t" r="r" b="b"/>
            <a:pathLst>
              <a:path w="3000233" h="2475602">
                <a:moveTo>
                  <a:pt x="0" y="0"/>
                </a:moveTo>
                <a:lnTo>
                  <a:pt x="3000233" y="0"/>
                </a:lnTo>
                <a:lnTo>
                  <a:pt x="3000233" y="2475602"/>
                </a:lnTo>
                <a:lnTo>
                  <a:pt x="0" y="247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68760" y="7696967"/>
            <a:ext cx="7799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features ahora son numéricos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20029"/>
            <a:ext cx="9083632" cy="7238271"/>
          </a:xfrm>
          <a:custGeom>
            <a:avLst/>
            <a:gdLst/>
            <a:ahLst/>
            <a:cxnLst/>
            <a:rect l="l" t="t" r="r" b="b"/>
            <a:pathLst>
              <a:path w="9083632" h="7238271">
                <a:moveTo>
                  <a:pt x="0" y="0"/>
                </a:moveTo>
                <a:lnTo>
                  <a:pt x="9083632" y="0"/>
                </a:lnTo>
                <a:lnTo>
                  <a:pt x="9083632" y="7238271"/>
                </a:lnTo>
                <a:lnTo>
                  <a:pt x="0" y="72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9144000" y="1985149"/>
            <a:ext cx="9219362" cy="7308031"/>
          </a:xfrm>
          <a:custGeom>
            <a:avLst/>
            <a:gdLst/>
            <a:ahLst/>
            <a:cxnLst/>
            <a:rect l="l" t="t" r="r" b="b"/>
            <a:pathLst>
              <a:path w="9219362" h="7308031">
                <a:moveTo>
                  <a:pt x="0" y="0"/>
                </a:moveTo>
                <a:lnTo>
                  <a:pt x="9219362" y="0"/>
                </a:lnTo>
                <a:lnTo>
                  <a:pt x="9219362" y="7308031"/>
                </a:lnTo>
                <a:lnTo>
                  <a:pt x="0" y="730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028" y="0"/>
            <a:ext cx="11234415" cy="10040758"/>
          </a:xfrm>
          <a:custGeom>
            <a:avLst/>
            <a:gdLst/>
            <a:ahLst/>
            <a:cxnLst/>
            <a:rect l="l" t="t" r="r" b="b"/>
            <a:pathLst>
              <a:path w="11234415" h="10040758">
                <a:moveTo>
                  <a:pt x="0" y="0"/>
                </a:moveTo>
                <a:lnTo>
                  <a:pt x="11234415" y="0"/>
                </a:lnTo>
                <a:lnTo>
                  <a:pt x="11234415" y="10040758"/>
                </a:lnTo>
                <a:lnTo>
                  <a:pt x="0" y="1004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30598"/>
            <a:ext cx="16482995" cy="4568321"/>
          </a:xfrm>
          <a:custGeom>
            <a:avLst/>
            <a:gdLst/>
            <a:ahLst/>
            <a:cxnLst/>
            <a:rect l="l" t="t" r="r" b="b"/>
            <a:pathLst>
              <a:path w="16482995" h="4568321">
                <a:moveTo>
                  <a:pt x="0" y="0"/>
                </a:moveTo>
                <a:lnTo>
                  <a:pt x="16482995" y="0"/>
                </a:lnTo>
                <a:lnTo>
                  <a:pt x="16482995" y="4568320"/>
                </a:lnTo>
                <a:lnTo>
                  <a:pt x="0" y="456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" t="-22702" r="-6153" b="-2262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440" y="2123854"/>
            <a:ext cx="13879116" cy="1357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datos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features (X) y target (y)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conjuntos 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entrenamiento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70 / 30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56906" y="9148240"/>
            <a:ext cx="11574185" cy="459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solicitado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&gt; media =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alto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7682" y="2530468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6" y="0"/>
                </a:lnTo>
                <a:lnTo>
                  <a:pt x="13112636" y="1683597"/>
                </a:lnTo>
                <a:lnTo>
                  <a:pt x="0" y="1683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810706" y="4536771"/>
            <a:ext cx="10666589" cy="5750229"/>
          </a:xfrm>
          <a:custGeom>
            <a:avLst/>
            <a:gdLst/>
            <a:ahLst/>
            <a:cxnLst/>
            <a:rect l="l" t="t" r="r" b="b"/>
            <a:pathLst>
              <a:path w="10666589" h="5750229">
                <a:moveTo>
                  <a:pt x="0" y="0"/>
                </a:moveTo>
                <a:lnTo>
                  <a:pt x="10666588" y="0"/>
                </a:lnTo>
                <a:lnTo>
                  <a:pt x="10666588" y="5750229"/>
                </a:lnTo>
                <a:lnTo>
                  <a:pt x="0" y="575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727791"/>
            <a:ext cx="3673885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1-Tomamos 10,000 estimadores (árboles)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53794" y="5727791"/>
            <a:ext cx="3167270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2-Entrenamos con los debidos conjuntos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6700" y="4962323"/>
            <a:ext cx="9354600" cy="5324677"/>
          </a:xfrm>
          <a:custGeom>
            <a:avLst/>
            <a:gdLst/>
            <a:ahLst/>
            <a:cxnLst/>
            <a:rect l="l" t="t" r="r" b="b"/>
            <a:pathLst>
              <a:path w="9354600" h="5324677">
                <a:moveTo>
                  <a:pt x="0" y="0"/>
                </a:moveTo>
                <a:lnTo>
                  <a:pt x="9354600" y="0"/>
                </a:lnTo>
                <a:lnTo>
                  <a:pt x="9354600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74733" y="2557663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7" y="0"/>
                </a:lnTo>
                <a:lnTo>
                  <a:pt x="13112637" y="1683598"/>
                </a:lnTo>
                <a:lnTo>
                  <a:pt x="0" y="168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{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2293" y="3234651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2" y="0"/>
                </a:lnTo>
                <a:lnTo>
                  <a:pt x="1434572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23266" y="5712301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4"/>
                </a:lnTo>
                <a:lnTo>
                  <a:pt x="0" y="152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412293" y="789377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72643" y="8750114"/>
            <a:ext cx="7766981" cy="50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3. 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3986" y="2435541"/>
            <a:ext cx="13704888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Evaluamos el rendimiento del modelo mediante: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72643" y="3705621"/>
            <a:ext cx="4142184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1. La precisión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72643" y="6228656"/>
            <a:ext cx="6472118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2. La matriz de confusión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717963" y="5887837"/>
            <a:ext cx="617026" cy="1174272"/>
          </a:xfrm>
          <a:custGeom>
            <a:avLst/>
            <a:gdLst/>
            <a:ahLst/>
            <a:cxnLst/>
            <a:rect l="l" t="t" r="r" b="b"/>
            <a:pathLst>
              <a:path w="617026" h="1174272">
                <a:moveTo>
                  <a:pt x="0" y="0"/>
                </a:moveTo>
                <a:lnTo>
                  <a:pt x="617027" y="0"/>
                </a:lnTo>
                <a:lnTo>
                  <a:pt x="617027" y="1174272"/>
                </a:lnTo>
                <a:lnTo>
                  <a:pt x="0" y="117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228" y="1028700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1" y="0"/>
                </a:lnTo>
                <a:lnTo>
                  <a:pt x="1434571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3530786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1072" y="1348740"/>
            <a:ext cx="304585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recisión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970151"/>
            <a:ext cx="18288000" cy="195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  El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alcanzó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precisión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del 76</a:t>
            </a:r>
          </a:p>
          <a:p>
            <a:pPr algn="ctr">
              <a:lnSpc>
                <a:spcPts val="3762"/>
              </a:lnSpc>
              <a:spcBef>
                <a:spcPct val="0"/>
              </a:spcBef>
            </a:pPr>
            <a:endParaRPr lang="en-US" sz="3300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significa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predijo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estado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76% de las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muestras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6197" y="866525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5"/>
                </a:lnTo>
                <a:lnTo>
                  <a:pt x="0" y="152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78850" y="5335548"/>
            <a:ext cx="4117084" cy="4117084"/>
          </a:xfrm>
          <a:custGeom>
            <a:avLst/>
            <a:gdLst/>
            <a:ahLst/>
            <a:cxnLst/>
            <a:rect l="l" t="t" r="r" b="b"/>
            <a:pathLst>
              <a:path w="4117084" h="4117084">
                <a:moveTo>
                  <a:pt x="0" y="0"/>
                </a:moveTo>
                <a:lnTo>
                  <a:pt x="4117083" y="0"/>
                </a:lnTo>
                <a:lnTo>
                  <a:pt x="4117083" y="4117084"/>
                </a:lnTo>
                <a:lnTo>
                  <a:pt x="0" y="411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587682" y="2677620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4295933" y="5260774"/>
            <a:ext cx="6245279" cy="514829"/>
            <a:chOff x="0" y="0"/>
            <a:chExt cx="1644847" cy="13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4847" cy="135593"/>
            </a:xfrm>
            <a:custGeom>
              <a:avLst/>
              <a:gdLst/>
              <a:ahLst/>
              <a:cxnLst/>
              <a:rect l="l" t="t" r="r" b="b"/>
              <a:pathLst>
                <a:path w="1644847" h="135593">
                  <a:moveTo>
                    <a:pt x="0" y="0"/>
                  </a:moveTo>
                  <a:lnTo>
                    <a:pt x="1644847" y="0"/>
                  </a:lnTo>
                  <a:lnTo>
                    <a:pt x="1644847" y="135593"/>
                  </a:lnTo>
                  <a:lnTo>
                    <a:pt x="0" y="135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4847" cy="173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57819" y="1027218"/>
            <a:ext cx="490102" cy="932720"/>
          </a:xfrm>
          <a:custGeom>
            <a:avLst/>
            <a:gdLst/>
            <a:ahLst/>
            <a:cxnLst/>
            <a:rect l="l" t="t" r="r" b="b"/>
            <a:pathLst>
              <a:path w="490102" h="932720">
                <a:moveTo>
                  <a:pt x="0" y="0"/>
                </a:moveTo>
                <a:lnTo>
                  <a:pt x="490102" y="0"/>
                </a:lnTo>
                <a:lnTo>
                  <a:pt x="490102" y="932719"/>
                </a:lnTo>
                <a:lnTo>
                  <a:pt x="0" y="93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3912" y="1518086"/>
            <a:ext cx="670017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478" y="5869389"/>
            <a:ext cx="185377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6621" y="5881610"/>
            <a:ext cx="158451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5BE97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79702" y="7724978"/>
            <a:ext cx="212714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BFBFB"/>
                </a:solidFill>
                <a:latin typeface="Open Sans"/>
                <a:ea typeface="Open Sans"/>
                <a:cs typeface="Open Sans"/>
                <a:sym typeface="Open Sans"/>
              </a:rPr>
              <a:t>107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856" y="7702992"/>
            <a:ext cx="145501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FE042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95933" y="534507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 Negativos (120):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identificó correctamente a 120 personas de bajo riesgo. 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5933" y="651093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5BE97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 Positivos (35):</a:t>
            </a: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clasificó incorrectamente a 35 personas de alto riesgo como de bajo riesgo. 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5933" y="7537802"/>
            <a:ext cx="13992067" cy="215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Negativos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(38):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38 personas de bajo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endParaRPr lang="en-US" sz="3000" u="none" strike="noStrike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Positivos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(107):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identificó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107 personas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9373" y="61625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2844742"/>
            <a:ext cx="13112636" cy="2298758"/>
          </a:xfrm>
          <a:custGeom>
            <a:avLst/>
            <a:gdLst/>
            <a:ahLst/>
            <a:cxnLst/>
            <a:rect l="l" t="t" r="r" b="b"/>
            <a:pathLst>
              <a:path w="13112636" h="2298758">
                <a:moveTo>
                  <a:pt x="0" y="0"/>
                </a:moveTo>
                <a:lnTo>
                  <a:pt x="13112636" y="0"/>
                </a:lnTo>
                <a:lnTo>
                  <a:pt x="13112636" y="2298758"/>
                </a:lnTo>
                <a:lnTo>
                  <a:pt x="0" y="229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91051" y="5744465"/>
            <a:ext cx="8060106" cy="3849368"/>
          </a:xfrm>
          <a:custGeom>
            <a:avLst/>
            <a:gdLst/>
            <a:ahLst/>
            <a:cxnLst/>
            <a:rect l="l" t="t" r="r" b="b"/>
            <a:pathLst>
              <a:path w="8060106" h="3849368">
                <a:moveTo>
                  <a:pt x="0" y="0"/>
                </a:moveTo>
                <a:lnTo>
                  <a:pt x="8060106" y="0"/>
                </a:lnTo>
                <a:lnTo>
                  <a:pt x="8060106" y="3849368"/>
                </a:lnTo>
                <a:lnTo>
                  <a:pt x="0" y="384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2507" y="1348740"/>
            <a:ext cx="82229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02205" y="5143500"/>
            <a:ext cx="8666594" cy="505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Precisión (Precision):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exactitud de las predicciones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 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Sensibilidad (Recall):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capacidad de identificar instancias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Puntaje F1 (F1-Score):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Media armónica de precisión y sensibilidad, útil para evaluar conjuntos de datos desbalanceados. 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156332" y="4706303"/>
            <a:ext cx="5179073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25669" y="1829117"/>
            <a:ext cx="7862331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(Predicciones)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34711" y="1829117"/>
            <a:ext cx="1167193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40919"/>
            <a:ext cx="7667477" cy="620516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81808" y="2040919"/>
            <a:ext cx="7667477" cy="6205161"/>
            <a:chOff x="0" y="0"/>
            <a:chExt cx="3264708" cy="2642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86709" y="2890163"/>
            <a:ext cx="6261698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8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Exactitud de 76%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5336" y="2763649"/>
            <a:ext cx="6187604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640"/>
              </a:lnSpc>
              <a:spcBef>
                <a:spcPct val="0"/>
              </a:spcBef>
            </a:pPr>
            <a:r>
              <a:rPr lang="en-US" sz="3899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Falsas predicciones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1808" y="3852811"/>
            <a:ext cx="7667477" cy="430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r>
              <a:rPr lang="en-US" sz="33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 y el informe de clasificación sugieren que, aunque el modelo tiene un buen desempeño general, todavía existen errores de clasificación, especialmente en los falsos positivos y falsos negativos.</a:t>
            </a:r>
          </a:p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endParaRPr lang="en-US" sz="3300" u="none" strike="noStrike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Conclusiones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6470" y="4022189"/>
            <a:ext cx="6261698" cy="287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modelo alcanzó una exactitud del 76%, lo que indica un desempeño razonable en la predicción del riesgo crediticio.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Bibliografia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76592"/>
            <a:ext cx="16827377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228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Risk. (2016, 14 diciembre). Kaggle. https://www.kaggle.com/datasets/uciml/german-credit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337" y="3469681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Kabure. (2018, 3 noviembre). Predicting Credit Risk - model pipeline. Kaggle. https://www.kaggle.com/code/kabure/predicting-credit-risk-model-pipeline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57299"/>
            <a:ext cx="8169937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Carbon. (s. f.). Carbon. https://carbon.now.sh/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236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 - with target. (2018, 9 enero). Kaggle. https://www.kaggle.com/datasets/kabure/german-credit-data-with-risk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11314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(2021, 21 abril). Random Forest algorithm clearly explained! [Vídeo]. YouTube. https://www.youtube.com/watch?v=v6VJ2RO66Ag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0025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(2021a, enero 13). Decision tree classification clearly explained! [Vídeo]. YouTube. https://www.youtube.com/watch?v=ZVR2Way4nwQ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4843" y="7889203"/>
            <a:ext cx="16861235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(2024, 8 octubre). Arboles de decisión. IBM. https://www.ibm.com/es-es/topics/decision-trees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646795"/>
            <a:ext cx="14949091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(2024b, octubre 25). Random Forest. IBM. https://www.ibm.com/topics/random-forest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570347" y="4635085"/>
            <a:ext cx="4615190" cy="2414699"/>
          </a:xfrm>
          <a:custGeom>
            <a:avLst/>
            <a:gdLst/>
            <a:ahLst/>
            <a:cxnLst/>
            <a:rect l="l" t="t" r="r" b="b"/>
            <a:pathLst>
              <a:path w="4615190" h="2414699">
                <a:moveTo>
                  <a:pt x="0" y="0"/>
                </a:moveTo>
                <a:lnTo>
                  <a:pt x="4615190" y="0"/>
                </a:lnTo>
                <a:lnTo>
                  <a:pt x="4615190" y="2414699"/>
                </a:lnTo>
                <a:lnTo>
                  <a:pt x="0" y="241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97707" y="4374632"/>
            <a:ext cx="6965585" cy="277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Podemos establecer una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meta de negocio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para construir un modelo de ML que pueda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predecir si una persona tiene alta o baja probabilidad de ser un prestatario de alto riesgo.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617" y="2453821"/>
            <a:ext cx="8192650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predicción del riesgo crediticio es crucial para las instituciones financieras a fin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tomar decisiones informadas sobre los préstamos.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617" y="7546267"/>
            <a:ext cx="7866096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 el objetivo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minimizar el riesgo de incumplimiento y optimizar el proceso de aprobación.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59216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66800" y="6566974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66800" y="2359216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7" name="AutoShape 7"/>
          <p:cNvSpPr/>
          <p:nvPr/>
        </p:nvSpPr>
        <p:spPr>
          <a:xfrm>
            <a:off x="1104900" y="6566974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1575910" y="617698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1799673" y="6539929"/>
            <a:ext cx="3569198" cy="3172621"/>
          </a:xfrm>
          <a:custGeom>
            <a:avLst/>
            <a:gdLst/>
            <a:ahLst/>
            <a:cxnLst/>
            <a:rect l="l" t="t" r="r" b="b"/>
            <a:pathLst>
              <a:path w="3569198" h="3172621">
                <a:moveTo>
                  <a:pt x="0" y="0"/>
                </a:moveTo>
                <a:lnTo>
                  <a:pt x="3569198" y="0"/>
                </a:lnTo>
                <a:lnTo>
                  <a:pt x="3569198" y="3172621"/>
                </a:lnTo>
                <a:lnTo>
                  <a:pt x="0" y="317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1575910" y="1892899"/>
            <a:ext cx="3530667" cy="3530667"/>
          </a:xfrm>
          <a:custGeom>
            <a:avLst/>
            <a:gdLst/>
            <a:ahLst/>
            <a:cxnLst/>
            <a:rect l="l" t="t" r="r" b="b"/>
            <a:pathLst>
              <a:path w="3530667" h="3530667">
                <a:moveTo>
                  <a:pt x="0" y="0"/>
                </a:moveTo>
                <a:lnTo>
                  <a:pt x="3530667" y="0"/>
                </a:lnTo>
                <a:lnTo>
                  <a:pt x="3530667" y="3530667"/>
                </a:lnTo>
                <a:lnTo>
                  <a:pt x="0" y="3530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3793797" y="1717327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9030" y="263115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9030" y="3195018"/>
            <a:ext cx="8963346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objetivo es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clasificar el riesgo crediticio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los individuos en función de su información financiera y demográfica utilizando el dataset de kaggle (ver biblio).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6197" y="7203838"/>
            <a:ext cx="9165212" cy="182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0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tarea consiste en analizar estas características y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construir un modelo de ML usando `Random forest classifier`</a:t>
            </a: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pueda predecir si una persona tiene alta o baja probabilidad de ser un prestatario de alto riesgo.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6197" y="673304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Greedy ML Algorithm</a:t>
            </a:r>
          </a:p>
        </p:txBody>
      </p:sp>
      <p:sp>
        <p:nvSpPr>
          <p:cNvPr id="18" name="Freeform 18"/>
          <p:cNvSpPr/>
          <p:nvPr/>
        </p:nvSpPr>
        <p:spPr>
          <a:xfrm rot="-10800000">
            <a:off x="14356001" y="2935283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5335" y="2843404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Age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(Edad)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36309" y="5314442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Saving accounts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(Ahorros)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88659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Sex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(Sexo)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85636" y="5314442"/>
            <a:ext cx="281193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Checking account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(Dinero en cuentas)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7447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Job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(Trabajo)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495" y="7777750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 amount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(Monto del credito)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9659" y="5375530"/>
            <a:ext cx="4013804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Housing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(Tipo de casa)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64408" y="8059420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Duration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(Duracion del credito)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4748" y="178843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85723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5723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82700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2700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4748" y="674028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748" y="4320556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9498" y="702195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74136" y="8606044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Purpose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(Motivo)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49226" y="7568581"/>
            <a:ext cx="1167193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09</a:t>
            </a:r>
          </a:p>
          <a:p>
            <a:pPr algn="l">
              <a:lnSpc>
                <a:spcPts val="7279"/>
              </a:lnSpc>
            </a:pPr>
            <a:endParaRPr lang="en-US" sz="3999">
              <a:solidFill>
                <a:srgbClr val="FF914D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0677" y="4276602"/>
            <a:ext cx="14207977" cy="2752796"/>
          </a:xfrm>
          <a:custGeom>
            <a:avLst/>
            <a:gdLst/>
            <a:ahLst/>
            <a:cxnLst/>
            <a:rect l="l" t="t" r="r" b="b"/>
            <a:pathLst>
              <a:path w="14207977" h="2752796">
                <a:moveTo>
                  <a:pt x="0" y="0"/>
                </a:moveTo>
                <a:lnTo>
                  <a:pt x="14207977" y="0"/>
                </a:lnTo>
                <a:lnTo>
                  <a:pt x="14207977" y="2752796"/>
                </a:lnTo>
                <a:lnTo>
                  <a:pt x="0" y="275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5100" y="2916917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5" name="AutoShape 5"/>
          <p:cNvSpPr/>
          <p:nvPr/>
        </p:nvSpPr>
        <p:spPr>
          <a:xfrm>
            <a:off x="3563241" y="3435014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520556" y="7877123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9629339" y="702939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3636983" y="2900522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9" name="AutoShape 9"/>
          <p:cNvSpPr/>
          <p:nvPr/>
        </p:nvSpPr>
        <p:spPr>
          <a:xfrm>
            <a:off x="14985124" y="341861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6114701" y="2855472"/>
            <a:ext cx="25572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412384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9577231" y="2842400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421188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98058" y="4614227"/>
            <a:ext cx="7356832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LABELENCODER()</a:t>
            </a:r>
          </a:p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DM_A_MXN()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5301752"/>
            <a:ext cx="3775488" cy="60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4094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51350" y="5047148"/>
            <a:ext cx="3687914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Limpio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7" name="AutoShape 7"/>
          <p:cNvSpPr/>
          <p:nvPr/>
        </p:nvSpPr>
        <p:spPr>
          <a:xfrm>
            <a:off x="5278913" y="2713390"/>
            <a:ext cx="828711" cy="1362109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3171195" y="1975972"/>
            <a:ext cx="3253726" cy="521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352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Categóricos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1195" y="8722225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2959977" y="5484812"/>
            <a:ext cx="1838080" cy="115553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AutoShape 11"/>
          <p:cNvSpPr/>
          <p:nvPr/>
        </p:nvSpPr>
        <p:spPr>
          <a:xfrm flipV="1">
            <a:off x="4562639" y="6725643"/>
            <a:ext cx="1126447" cy="1696961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12178697" y="5584561"/>
            <a:ext cx="1672653" cy="30277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185" y="2953249"/>
            <a:ext cx="11639166" cy="4380501"/>
          </a:xfrm>
          <a:custGeom>
            <a:avLst/>
            <a:gdLst/>
            <a:ahLst/>
            <a:cxnLst/>
            <a:rect l="l" t="t" r="r" b="b"/>
            <a:pathLst>
              <a:path w="11639166" h="4380501">
                <a:moveTo>
                  <a:pt x="0" y="0"/>
                </a:moveTo>
                <a:lnTo>
                  <a:pt x="11639166" y="0"/>
                </a:lnTo>
                <a:lnTo>
                  <a:pt x="11639166" y="4380502"/>
                </a:lnTo>
                <a:lnTo>
                  <a:pt x="0" y="438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0" t="-18534" r="-6680" b="-1709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3959750" y="1100358"/>
            <a:ext cx="3299550" cy="8157942"/>
          </a:xfrm>
          <a:custGeom>
            <a:avLst/>
            <a:gdLst/>
            <a:ahLst/>
            <a:cxnLst/>
            <a:rect l="l" t="t" r="r" b="b"/>
            <a:pathLst>
              <a:path w="3299550" h="8157942">
                <a:moveTo>
                  <a:pt x="0" y="0"/>
                </a:moveTo>
                <a:lnTo>
                  <a:pt x="3299550" y="0"/>
                </a:lnTo>
                <a:lnTo>
                  <a:pt x="3299550" y="8157942"/>
                </a:lnTo>
                <a:lnTo>
                  <a:pt x="0" y="8157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3394" y="3427672"/>
            <a:ext cx="11259628" cy="3431656"/>
          </a:xfrm>
          <a:custGeom>
            <a:avLst/>
            <a:gdLst/>
            <a:ahLst/>
            <a:cxnLst/>
            <a:rect l="l" t="t" r="r" b="b"/>
            <a:pathLst>
              <a:path w="11259628" h="3431656">
                <a:moveTo>
                  <a:pt x="0" y="0"/>
                </a:moveTo>
                <a:lnTo>
                  <a:pt x="11259628" y="0"/>
                </a:lnTo>
                <a:lnTo>
                  <a:pt x="11259628" y="3431656"/>
                </a:lnTo>
                <a:lnTo>
                  <a:pt x="0" y="343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52" t="-24089" r="-7975" b="-24410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042688" y="3980746"/>
            <a:ext cx="4450334" cy="1162754"/>
            <a:chOff x="0" y="0"/>
            <a:chExt cx="1172104" cy="306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2104" cy="306240"/>
            </a:xfrm>
            <a:custGeom>
              <a:avLst/>
              <a:gdLst/>
              <a:ahLst/>
              <a:cxnLst/>
              <a:rect l="l" t="t" r="r" b="b"/>
              <a:pathLst>
                <a:path w="1172104" h="306240">
                  <a:moveTo>
                    <a:pt x="88721" y="0"/>
                  </a:moveTo>
                  <a:lnTo>
                    <a:pt x="1083383" y="0"/>
                  </a:lnTo>
                  <a:cubicBezTo>
                    <a:pt x="1106914" y="0"/>
                    <a:pt x="1129480" y="9347"/>
                    <a:pt x="1146119" y="25986"/>
                  </a:cubicBezTo>
                  <a:cubicBezTo>
                    <a:pt x="1162757" y="42624"/>
                    <a:pt x="1172104" y="65191"/>
                    <a:pt x="1172104" y="88721"/>
                  </a:cubicBezTo>
                  <a:lnTo>
                    <a:pt x="1172104" y="217519"/>
                  </a:lnTo>
                  <a:cubicBezTo>
                    <a:pt x="1172104" y="241049"/>
                    <a:pt x="1162757" y="263616"/>
                    <a:pt x="1146119" y="280254"/>
                  </a:cubicBezTo>
                  <a:cubicBezTo>
                    <a:pt x="1129480" y="296892"/>
                    <a:pt x="1106914" y="306240"/>
                    <a:pt x="1083383" y="306240"/>
                  </a:cubicBezTo>
                  <a:lnTo>
                    <a:pt x="88721" y="306240"/>
                  </a:lnTo>
                  <a:cubicBezTo>
                    <a:pt x="65191" y="306240"/>
                    <a:pt x="42624" y="296892"/>
                    <a:pt x="25986" y="280254"/>
                  </a:cubicBezTo>
                  <a:cubicBezTo>
                    <a:pt x="9347" y="263616"/>
                    <a:pt x="0" y="241049"/>
                    <a:pt x="0" y="217519"/>
                  </a:cubicBezTo>
                  <a:lnTo>
                    <a:pt x="0" y="88721"/>
                  </a:lnTo>
                  <a:cubicBezTo>
                    <a:pt x="0" y="65191"/>
                    <a:pt x="9347" y="42624"/>
                    <a:pt x="25986" y="25986"/>
                  </a:cubicBezTo>
                  <a:cubicBezTo>
                    <a:pt x="42624" y="9347"/>
                    <a:pt x="65191" y="0"/>
                    <a:pt x="887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80975" cap="rnd">
              <a:solidFill>
                <a:srgbClr val="8C52FF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72104" cy="34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850</Words>
  <Application>Microsoft Office PowerPoint</Application>
  <PresentationFormat>Personalizado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Open Sans</vt:lpstr>
      <vt:lpstr>Arial</vt:lpstr>
      <vt:lpstr>Calibri</vt:lpstr>
      <vt:lpstr>Courier Prime</vt:lpstr>
      <vt:lpstr>Courier Prime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>Ana Lucy Jiménez</dc:creator>
  <cp:lastModifiedBy>CEBALLOS JIMENEZ, CHRISTOPHER</cp:lastModifiedBy>
  <cp:revision>4</cp:revision>
  <dcterms:created xsi:type="dcterms:W3CDTF">2006-08-16T00:00:00Z</dcterms:created>
  <dcterms:modified xsi:type="dcterms:W3CDTF">2024-11-27T00:16:40Z</dcterms:modified>
  <dc:identifier>DAGXjungzPg</dc:identifier>
</cp:coreProperties>
</file>