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</p:sldIdLst>
  <p:sldSz cx="12188825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9" autoAdjust="0"/>
  </p:normalViewPr>
  <p:slideViewPr>
    <p:cSldViewPr>
      <p:cViewPr varScale="1">
        <p:scale>
          <a:sx n="84" d="100"/>
          <a:sy n="84" d="100"/>
        </p:scale>
        <p:origin x="658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02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74EFD98-040C-420C-A9B8-09D08144429D}" type="datetime1">
              <a:rPr lang="es-MX" smtClean="0"/>
              <a:t>01/04/2025</a:t>
            </a:fld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A81AE-ED87-47AB-A96E-87C2A2E31B8A}" type="datetime1">
              <a:rPr lang="es-MX" smtClean="0"/>
              <a:pPr/>
              <a:t>01/04/2025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 dirty="0"/>
              <a:t>Haga clic para modificar los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0030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B9B43-9C64-739F-EEDC-537929454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0BACBFF-4966-C3F9-E654-09F3706470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0A0137A-EEED-0E62-D02C-DF32C1341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F15C55-58C0-ECCE-14B4-2D0C42700B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2863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5505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2BEE6-27AF-3B34-6AB1-D8733E17A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AFF700C-5423-4898-9004-16C4D9CFD7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C1DBFE3-BEA7-A69A-9427-6D361AE5F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856350-B693-9DD9-8FBC-D022890543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8539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BE1CF-AC32-11A6-37BE-FBA7D3268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F4837BC-8D26-CA18-B737-8EE79C1D5D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2D5552D-AF55-582B-A0DA-93C79DC345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83B6D8-7D26-CB0A-5D49-6D2C55CD6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8506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D4845-27D1-377C-40D6-AEB90DA20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005AFD9-A740-1C45-7F53-BC1217DEE1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72A70FD-49EF-EDEC-5826-5CAC8F893B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BB06BD-CFF4-FBAB-0821-1117BCD6D7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9073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23BDD-23A4-382C-A69B-2F54E0112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F3945EA-8568-F2F8-E1E6-657C1118AA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55E0913-3709-C25F-E5E4-E702A3399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102039-F89C-61B5-CBE9-2088880225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6616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9F0FE-0A3A-2855-EF92-3C4B8CCC4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199B5FF-08FD-F79F-7034-7E0228BB57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336DAFF-04E9-EFB1-2D73-AEDBD85EB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95CEB5-60EC-6BA4-D889-38439B87EA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9783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0569E-9CF9-2B1D-3D92-39ABB757A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5656117-C74E-D5E9-B729-BE913983DF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3CC3199-BCF2-9769-B542-BFCD00EF4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3F2CC9-7BC3-4601-1ACE-771CA85EE7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0773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AF8CD-0613-458B-89B2-6CD8786C8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2DEF90D-81DE-22B6-8BEE-94532B2766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08E8E2B-B861-217D-E405-30F55B9F7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905AA5-9D0F-D522-E225-7BCD80404B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957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grpSp>
        <p:nvGrpSpPr>
          <p:cNvPr id="256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58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59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60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61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62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63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64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65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66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67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68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69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70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71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72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73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74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75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76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77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78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79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80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81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82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83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84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85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86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87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88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89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90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91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92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93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94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95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96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97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98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99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00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01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02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03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04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05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06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07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08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09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10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11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12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13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14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15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16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17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18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19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20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21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22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23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24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25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26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27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28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29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30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31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32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33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34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35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36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37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38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39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40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41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42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43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44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45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46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47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48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49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50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51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52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53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54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55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56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57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58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59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60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61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62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63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64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65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66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67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68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69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70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71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72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73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74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75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76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77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78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79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9" name="Forma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0" name="Forma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7A613C4-A7A3-48A1-8C8D-67A1E00B3092}" type="datetime1">
              <a:rPr lang="es-MX" smtClean="0"/>
              <a:pPr/>
              <a:t>01/04/2025</a:t>
            </a:fld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MX" noProof="0" dirty="0"/>
              <a:t>Haga clic para modificar los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FA36405-7AB2-4459-8583-309C9ED0CC7E}" type="datetime1">
              <a:rPr lang="es-MX" smtClean="0"/>
              <a:pPr/>
              <a:t>01/04/2025</a:t>
            </a:fld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grpSp>
        <p:nvGrpSpPr>
          <p:cNvPr id="16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6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7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7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7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7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7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7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7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7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7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7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8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8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8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8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8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8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8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8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8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8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9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9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9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9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9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9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9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9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9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9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0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0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0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0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0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0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0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0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0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0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1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1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1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1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1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1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1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1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1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1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2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2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2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2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2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2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2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2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2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2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3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3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3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3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3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3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3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3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3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3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4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4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42892E8-5FCC-4521-A661-631C80725E11}" type="datetime1">
              <a:rPr lang="es-MX" smtClean="0"/>
              <a:pPr/>
              <a:t>01/04/2025</a:t>
            </a:fld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grpSp>
        <p:nvGrpSpPr>
          <p:cNvPr id="255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57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58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59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60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61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62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63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64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65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66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67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68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69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70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71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72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73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74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75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76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77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78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79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80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81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82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83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84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85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86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87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88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89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90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91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92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93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94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95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96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97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98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99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00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01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02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03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04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05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06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07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08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09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10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11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12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13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14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15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16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17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18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19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20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21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22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23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24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25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26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27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28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29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30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31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32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33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34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35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36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37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38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39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40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41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42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43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44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45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46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47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48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49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50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51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52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53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54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55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56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57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58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59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60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61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62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63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64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65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66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67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68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69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70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71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72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73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74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75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76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77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78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/>
            </a:p>
          </p:txBody>
        </p:sp>
      </p:grp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4710AC-EFB3-4291-9785-09BB0AC513D6}" type="datetime1">
              <a:rPr lang="es-MX" smtClean="0"/>
              <a:pPr/>
              <a:t>01/04/2025</a:t>
            </a:fld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grpSp>
        <p:nvGrpSpPr>
          <p:cNvPr id="158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60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61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62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63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64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65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66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67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68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69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70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71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72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73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74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75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76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77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78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79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80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81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82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83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84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85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86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87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88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89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90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91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92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93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94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95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96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97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98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99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00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01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02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03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04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05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06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07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08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09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10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11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12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13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14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15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16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17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18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19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20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21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22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23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24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25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26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27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28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29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30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31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32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159BFED-AD6F-4E49-8DC9-ADC9C44C9E81}" type="datetime1">
              <a:rPr lang="es-MX" smtClean="0"/>
              <a:pPr/>
              <a:t>01/04/2025</a:t>
            </a:fld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grpSp>
        <p:nvGrpSpPr>
          <p:cNvPr id="160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62" name="Forma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63" name="Forma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64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65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66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67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68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69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70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71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72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73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74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75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76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77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78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79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80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81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82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83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84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85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86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87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88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89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90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91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92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93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94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95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96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97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98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99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00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01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02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03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04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05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06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07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08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09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10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11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12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13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14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15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16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17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18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19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20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21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22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23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24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25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26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27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28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29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30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31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32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33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34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FDEAC17-928E-4623-84E2-CDD93430933F}" type="datetime1">
              <a:rPr lang="es-MX" smtClean="0"/>
              <a:pPr/>
              <a:t>01/04/2025</a:t>
            </a:fld>
            <a:endParaRPr lang="es-MX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grpSp>
        <p:nvGrpSpPr>
          <p:cNvPr id="156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58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59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60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61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62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63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64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65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66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67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68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69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70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71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72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73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74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75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76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77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78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79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80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81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82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83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84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85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86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87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88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89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90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91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92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93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94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95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96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97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98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199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00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01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02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03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04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05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06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07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08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09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10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11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12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13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14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15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16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17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18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19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20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21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22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23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24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25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26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27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28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29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  <p:sp>
          <p:nvSpPr>
            <p:cNvPr id="230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MX" noProof="0" dirty="0">
                <a:ln>
                  <a:noFill/>
                </a:ln>
              </a:endParaRPr>
            </a:p>
          </p:txBody>
        </p:sp>
      </p:grp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53D1E10-9291-4A75-AF79-A3CAA4A2CEC5}" type="datetime1">
              <a:rPr lang="es-MX" smtClean="0"/>
              <a:pPr/>
              <a:t>01/04/2025</a:t>
            </a:fld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5881A4A-E97F-4F05-BFA2-D629204E212F}" type="datetime1">
              <a:rPr lang="es-MX" smtClean="0"/>
              <a:pPr/>
              <a:t>01/04/2025</a:t>
            </a:fld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grpSp>
        <p:nvGrpSpPr>
          <p:cNvPr id="615" name="marco" descr="Gráfico de cuadro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802D83-BADB-475C-87D2-70A21A8E8DE7}" type="datetime1">
              <a:rPr lang="es-MX" smtClean="0"/>
              <a:pPr/>
              <a:t>01/04/2025</a:t>
            </a:fld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grpSp>
        <p:nvGrpSpPr>
          <p:cNvPr id="614" name="marco" descr="Gráfico de cuadro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MX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9706001-167A-43C3-9678-6986443A00F2}" type="datetime1">
              <a:rPr lang="es-MX" smtClean="0"/>
              <a:pPr/>
              <a:t>01/04/2025</a:t>
            </a:fld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MX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MX" noProof="0" dirty="0"/>
              <a:t>Haga clic para modificar los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MX" noProof="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DBD6F-2E95-4C10-BE2F-C39608191C96}" type="datetime1">
              <a:rPr lang="es-MX" smtClean="0"/>
              <a:pPr/>
              <a:t>01/04/2025</a:t>
            </a:fld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ozlaboratory.tistory.com/entry/Mediapipe%EB%A1%9C-HandTracking-%ED%95%98%EC%97%AC-%EC%95%84%EB%91%90%EC%9D%B4%EB%85%B8-%EC%A0%9C%EC%96%B4%ED%95%98%EA%B8%B0" TargetMode="External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ambeginnerdeveloper.tistory.com/266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s://opencv.org/university/computer-vision-and-deep-learning-application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MX" dirty="0" err="1"/>
              <a:t>Scarlet</a:t>
            </a:r>
            <a:r>
              <a:rPr lang="es-MX" dirty="0"/>
              <a:t> </a:t>
            </a:r>
            <a:r>
              <a:rPr lang="es-MX" dirty="0" err="1"/>
              <a:t>Witch</a:t>
            </a:r>
            <a:r>
              <a:rPr lang="es-MX" dirty="0"/>
              <a:t> </a:t>
            </a:r>
            <a:r>
              <a:rPr lang="es-MX" dirty="0" err="1"/>
              <a:t>project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MX" dirty="0"/>
              <a:t>Christopher Ceballos Jimenez</a:t>
            </a:r>
          </a:p>
          <a:p>
            <a:pPr rtl="0"/>
            <a:r>
              <a:rPr lang="es-MX" dirty="0"/>
              <a:t>INNI 	|	219750442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7346F-8068-8A78-98D4-EEEC26F5E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13">
            <a:extLst>
              <a:ext uri="{FF2B5EF4-FFF2-40B4-BE49-F238E27FC236}">
                <a16:creationId xmlns:a16="http://schemas.microsoft.com/office/drawing/2014/main" id="{5F3D65CD-7CFB-6E7B-4BD4-70CA2397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/>
            <a:r>
              <a:rPr lang="es-MX"/>
              <a:t>Database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EB0B705-D06E-CD73-E6FF-BEC2944239DC}"/>
              </a:ext>
            </a:extLst>
          </p:cNvPr>
          <p:cNvSpPr txBox="1"/>
          <p:nvPr/>
        </p:nvSpPr>
        <p:spPr>
          <a:xfrm>
            <a:off x="1269876" y="3717032"/>
            <a:ext cx="4211959" cy="1254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s-ES" sz="2400" b="0" kern="1200" dirty="0">
                <a:latin typeface="+mn-lt"/>
                <a:ea typeface="+mn-ea"/>
                <a:cs typeface="+mn-cs"/>
              </a:rPr>
              <a:t>Movimientos reconfigurables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s-ES" sz="2400" b="0" kern="1200" dirty="0" err="1">
                <a:latin typeface="+mn-lt"/>
                <a:ea typeface="+mn-ea"/>
                <a:cs typeface="+mn-cs"/>
              </a:rPr>
              <a:t>Users</a:t>
            </a:r>
            <a:endParaRPr lang="es-ES" sz="2400" b="0" kern="1200" dirty="0"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lang="es-ES" sz="2400" b="0" kern="1200" dirty="0">
                <a:latin typeface="+mn-lt"/>
                <a:ea typeface="+mn-ea"/>
                <a:cs typeface="+mn-cs"/>
              </a:rPr>
              <a:t>Contraseñas </a:t>
            </a:r>
            <a:r>
              <a:rPr lang="es-ES" sz="2400" b="0" kern="1200" dirty="0" err="1">
                <a:latin typeface="+mn-lt"/>
                <a:ea typeface="+mn-ea"/>
                <a:cs typeface="+mn-cs"/>
              </a:rPr>
              <a:t>Hasheadas</a:t>
            </a:r>
            <a:endParaRPr lang="es-ES" sz="2400" b="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DFB52B3-27C1-1759-C63B-F192EDE12FA9}"/>
              </a:ext>
            </a:extLst>
          </p:cNvPr>
          <p:cNvSpPr txBox="1"/>
          <p:nvPr/>
        </p:nvSpPr>
        <p:spPr>
          <a:xfrm>
            <a:off x="6249860" y="1905000"/>
            <a:ext cx="4416552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SzPct val="100000"/>
            </a:pPr>
            <a:endParaRPr lang="es-ES" sz="2400" b="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7465729-953D-4299-B25C-D011CFDDD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860" y="3159792"/>
            <a:ext cx="4416552" cy="2672014"/>
          </a:xfrm>
          <a:prstGeom prst="rect">
            <a:avLst/>
          </a:prstGeom>
          <a:noFill/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FBA5DD5-ED28-A026-37C7-8F30EC86D13A}"/>
              </a:ext>
            </a:extLst>
          </p:cNvPr>
          <p:cNvSpPr txBox="1"/>
          <p:nvPr/>
        </p:nvSpPr>
        <p:spPr>
          <a:xfrm>
            <a:off x="621804" y="6192278"/>
            <a:ext cx="237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PBKDF2 con SHA-512</a:t>
            </a:r>
          </a:p>
        </p:txBody>
      </p:sp>
    </p:spTree>
    <p:extLst>
      <p:ext uri="{BB962C8B-B14F-4D97-AF65-F5344CB8AC3E}">
        <p14:creationId xmlns:p14="http://schemas.microsoft.com/office/powerpoint/2010/main" val="4035441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Antecedentes</a:t>
            </a:r>
          </a:p>
        </p:txBody>
      </p:sp>
      <p:pic>
        <p:nvPicPr>
          <p:cNvPr id="1030" name="Picture 6" descr="Robot humanoide Atlas de Boston Dynamics">
            <a:extLst>
              <a:ext uri="{FF2B5EF4-FFF2-40B4-BE49-F238E27FC236}">
                <a16:creationId xmlns:a16="http://schemas.microsoft.com/office/drawing/2014/main" id="{BF8737F3-D0C3-68ED-D3ED-53EC27A17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652" y="2636912"/>
            <a:ext cx="3649813" cy="20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obot humanoide Apollo de Apptronik">
            <a:extLst>
              <a:ext uri="{FF2B5EF4-FFF2-40B4-BE49-F238E27FC236}">
                <a16:creationId xmlns:a16="http://schemas.microsoft.com/office/drawing/2014/main" id="{FE4E55BA-C128-268D-2561-B047F5847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48" y="2662080"/>
            <a:ext cx="3306274" cy="22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igit robot erguido de Agility Robotics">
            <a:extLst>
              <a:ext uri="{FF2B5EF4-FFF2-40B4-BE49-F238E27FC236}">
                <a16:creationId xmlns:a16="http://schemas.microsoft.com/office/drawing/2014/main" id="{AEEDD4C6-DF50-85D1-824F-8B97361E7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259" y="2566927"/>
            <a:ext cx="3306274" cy="230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D4E3B32-DFE1-E158-FCD2-C8DD6F87B219}"/>
              </a:ext>
            </a:extLst>
          </p:cNvPr>
          <p:cNvSpPr txBox="1"/>
          <p:nvPr/>
        </p:nvSpPr>
        <p:spPr>
          <a:xfrm>
            <a:off x="5014292" y="4916989"/>
            <a:ext cx="21602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/>
              <a:t>Agility</a:t>
            </a:r>
            <a:r>
              <a:rPr lang="es-MX" sz="1200" b="0" i="0" dirty="0">
                <a:effectLst/>
                <a:latin typeface="BreveText"/>
              </a:rPr>
              <a:t> </a:t>
            </a:r>
            <a:r>
              <a:rPr lang="es-MX" sz="1600" dirty="0" err="1"/>
              <a:t>Robotics</a:t>
            </a:r>
            <a:endParaRPr lang="es-MX" sz="1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05349-1A21-4B75-A34C-6DC76369CB39}"/>
              </a:ext>
            </a:extLst>
          </p:cNvPr>
          <p:cNvSpPr txBox="1"/>
          <p:nvPr/>
        </p:nvSpPr>
        <p:spPr>
          <a:xfrm>
            <a:off x="1197868" y="4916989"/>
            <a:ext cx="1512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 err="1"/>
              <a:t>Apptronick</a:t>
            </a:r>
            <a:r>
              <a:rPr lang="es-MX" sz="1600" dirty="0"/>
              <a:t> 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ADF4F11-F23A-419C-9FD2-B89D3A82BCE0}"/>
              </a:ext>
            </a:extLst>
          </p:cNvPr>
          <p:cNvSpPr txBox="1"/>
          <p:nvPr/>
        </p:nvSpPr>
        <p:spPr>
          <a:xfrm>
            <a:off x="9107450" y="4917886"/>
            <a:ext cx="1944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/>
              <a:t>Boston</a:t>
            </a:r>
            <a:r>
              <a:rPr lang="es-MX" b="0" i="0" dirty="0">
                <a:solidFill>
                  <a:srgbClr val="1A1A1A"/>
                </a:solidFill>
                <a:effectLst/>
                <a:latin typeface="BreveText"/>
              </a:rPr>
              <a:t> </a:t>
            </a:r>
            <a:r>
              <a:rPr lang="es-MX" sz="1600" dirty="0"/>
              <a:t>Dynamics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923EB-F82B-D611-AA09-3D996640E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5D3163F0-44ED-609E-6687-BEA2AB49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Justificación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BB4B5658-D766-4E43-3754-A01A763B0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1307976"/>
          </a:xfrm>
        </p:spPr>
        <p:txBody>
          <a:bodyPr rtlCol="0">
            <a:normAutofit/>
          </a:bodyPr>
          <a:lstStyle/>
          <a:p>
            <a:pPr algn="just" rtl="0"/>
            <a:r>
              <a:rPr lang="es-MX" sz="2000" dirty="0"/>
              <a:t>Este proyecto idealiza la construcción de la primera versión de un robot capaz de ejecutar tareas humanas, siendo operado remotamente, para la extensión de la experiencia humana.</a:t>
            </a:r>
          </a:p>
        </p:txBody>
      </p:sp>
      <p:pic>
        <p:nvPicPr>
          <p:cNvPr id="2050" name="Picture 2" descr="Robot InMoov">
            <a:extLst>
              <a:ext uri="{FF2B5EF4-FFF2-40B4-BE49-F238E27FC236}">
                <a16:creationId xmlns:a16="http://schemas.microsoft.com/office/drawing/2014/main" id="{E8FDFCC3-D32D-70A6-A350-8209DCF9E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250" y="3068960"/>
            <a:ext cx="2399728" cy="308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contenido 13">
            <a:extLst>
              <a:ext uri="{FF2B5EF4-FFF2-40B4-BE49-F238E27FC236}">
                <a16:creationId xmlns:a16="http://schemas.microsoft.com/office/drawing/2014/main" id="{29CB0AB1-E98B-DE52-DBE1-A90A6E3643D1}"/>
              </a:ext>
            </a:extLst>
          </p:cNvPr>
          <p:cNvSpPr txBox="1">
            <a:spLocks/>
          </p:cNvSpPr>
          <p:nvPr/>
        </p:nvSpPr>
        <p:spPr>
          <a:xfrm>
            <a:off x="1127795" y="4446270"/>
            <a:ext cx="1630100" cy="74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3200" dirty="0" err="1"/>
              <a:t>RepRap</a:t>
            </a:r>
            <a:endParaRPr lang="es-MX" sz="3200" dirty="0"/>
          </a:p>
        </p:txBody>
      </p:sp>
      <p:pic>
        <p:nvPicPr>
          <p:cNvPr id="2052" name="Picture 4" descr="Python Inner Functions: What Are They Good For? – Real Python">
            <a:extLst>
              <a:ext uri="{FF2B5EF4-FFF2-40B4-BE49-F238E27FC236}">
                <a16:creationId xmlns:a16="http://schemas.microsoft.com/office/drawing/2014/main" id="{8314625C-8061-4381-CEF5-5F4582CE3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008" y="3935668"/>
            <a:ext cx="1611816" cy="161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áfico 3" descr="Insignia de seguir con relleno sólido">
            <a:extLst>
              <a:ext uri="{FF2B5EF4-FFF2-40B4-BE49-F238E27FC236}">
                <a16:creationId xmlns:a16="http://schemas.microsoft.com/office/drawing/2014/main" id="{918CB579-6D76-FD23-DAD3-40777EF4A4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57895" y="4446270"/>
            <a:ext cx="522426" cy="522426"/>
          </a:xfrm>
          <a:prstGeom prst="rect">
            <a:avLst/>
          </a:prstGeom>
        </p:spPr>
      </p:pic>
      <p:sp>
        <p:nvSpPr>
          <p:cNvPr id="5" name="AutoShape 10" descr="Arduino Logo - LogoDix">
            <a:extLst>
              <a:ext uri="{FF2B5EF4-FFF2-40B4-BE49-F238E27FC236}">
                <a16:creationId xmlns:a16="http://schemas.microsoft.com/office/drawing/2014/main" id="{8F6BFEAF-0053-D7FF-38BE-C58945EA9F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60" name="Picture 12" descr="ARDUINO Logo Download png">
            <a:extLst>
              <a:ext uri="{FF2B5EF4-FFF2-40B4-BE49-F238E27FC236}">
                <a16:creationId xmlns:a16="http://schemas.microsoft.com/office/drawing/2014/main" id="{14B8E3AE-56AC-A6C0-BE8B-2DEC9C317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388" y="4053495"/>
            <a:ext cx="1307976" cy="130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áfico 5" descr="Insignia de seguir con relleno sólido">
            <a:extLst>
              <a:ext uri="{FF2B5EF4-FFF2-40B4-BE49-F238E27FC236}">
                <a16:creationId xmlns:a16="http://schemas.microsoft.com/office/drawing/2014/main" id="{E0F29A05-9069-7136-0F6B-1BFC6A8C24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59472" y="4484114"/>
            <a:ext cx="522426" cy="522426"/>
          </a:xfrm>
          <a:prstGeom prst="rect">
            <a:avLst/>
          </a:prstGeom>
        </p:spPr>
      </p:pic>
      <p:sp>
        <p:nvSpPr>
          <p:cNvPr id="7" name="Es igual a 6">
            <a:extLst>
              <a:ext uri="{FF2B5EF4-FFF2-40B4-BE49-F238E27FC236}">
                <a16:creationId xmlns:a16="http://schemas.microsoft.com/office/drawing/2014/main" id="{845113B6-0AA6-934A-6FE9-E41004279425}"/>
              </a:ext>
            </a:extLst>
          </p:cNvPr>
          <p:cNvSpPr/>
          <p:nvPr/>
        </p:nvSpPr>
        <p:spPr>
          <a:xfrm>
            <a:off x="7734103" y="4421519"/>
            <a:ext cx="818901" cy="522426"/>
          </a:xfrm>
          <a:prstGeom prst="mathEqual">
            <a:avLst/>
          </a:prstGeom>
          <a:solidFill>
            <a:schemeClr val="tx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660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7101C-1D18-B569-310D-A18AD3A60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27AF02B9-7C17-AE72-E7ED-D8F6FF63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Impacto social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FF4B4623-6EC8-57B7-B32E-A7DFA2DAF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5000"/>
            <a:ext cx="9144000" cy="1307976"/>
          </a:xfrm>
        </p:spPr>
        <p:txBody>
          <a:bodyPr rtlCol="0">
            <a:normAutofit/>
          </a:bodyPr>
          <a:lstStyle/>
          <a:p>
            <a:pPr algn="just"/>
            <a:r>
              <a:rPr lang="es-MX" sz="2000" dirty="0"/>
              <a:t>Solventar las tareas que implican la manipulación de sustancias peligrosas o la exposición a condiciones peligrosas, lo que reduce el riesgo de lesiones y enfermedades, disminuyendo los costos.</a:t>
            </a:r>
          </a:p>
        </p:txBody>
      </p:sp>
      <p:pic>
        <p:nvPicPr>
          <p:cNvPr id="3074" name="Picture 2" descr="Safety Woven Coverall, Biohazard Suit, Chemical Suit, Coronavirus ...">
            <a:extLst>
              <a:ext uri="{FF2B5EF4-FFF2-40B4-BE49-F238E27FC236}">
                <a16:creationId xmlns:a16="http://schemas.microsoft.com/office/drawing/2014/main" id="{6BB32136-5570-5027-947F-0C21CE0DE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57908" y="3212976"/>
            <a:ext cx="1584177" cy="316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a inteligencia artificial y el cuidado de los adultos mayores.">
            <a:extLst>
              <a:ext uri="{FF2B5EF4-FFF2-40B4-BE49-F238E27FC236}">
                <a16:creationId xmlns:a16="http://schemas.microsoft.com/office/drawing/2014/main" id="{C4353B87-4F60-0D0D-B010-F561509DC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932" y="4005064"/>
            <a:ext cx="3564960" cy="178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El robot enseña a los niños el aprendizaje del robot asistente en el ...">
            <a:extLst>
              <a:ext uri="{FF2B5EF4-FFF2-40B4-BE49-F238E27FC236}">
                <a16:creationId xmlns:a16="http://schemas.microsoft.com/office/drawing/2014/main" id="{50CC3C61-0E60-A730-7A2B-27B6B2B8A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443" y="3451848"/>
            <a:ext cx="2765300" cy="2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665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15AEA-EB80-FABF-B228-1CCAC2901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B2008362-D156-F79D-6F44-7B94A459F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rmAutofit/>
          </a:bodyPr>
          <a:lstStyle/>
          <a:p>
            <a:pPr rtl="0"/>
            <a:r>
              <a:rPr lang="es-MX" dirty="0"/>
              <a:t>Arquitectura Técnica</a:t>
            </a:r>
          </a:p>
        </p:txBody>
      </p:sp>
      <p:pic>
        <p:nvPicPr>
          <p:cNvPr id="4100" name="Picture 4" descr="LOS ROBOTS DE CONSTRUCCIÓN MÁS AVANZADOS DEL MUNDO">
            <a:extLst>
              <a:ext uri="{FF2B5EF4-FFF2-40B4-BE49-F238E27FC236}">
                <a16:creationId xmlns:a16="http://schemas.microsoft.com/office/drawing/2014/main" id="{29C26253-6AE8-C672-55D2-6B3B74C0B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8009" y="1905000"/>
            <a:ext cx="6392810" cy="42672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59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13D36-A6DD-2FB4-7C24-8FC6E0A1F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13">
            <a:extLst>
              <a:ext uri="{FF2B5EF4-FFF2-40B4-BE49-F238E27FC236}">
                <a16:creationId xmlns:a16="http://schemas.microsoft.com/office/drawing/2014/main" id="{703E6F1A-DC2A-63CF-B800-B0F6B29F45E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582168" y="476672"/>
            <a:ext cx="3168352" cy="720080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es-MX" sz="3200" dirty="0" err="1"/>
              <a:t>Patron</a:t>
            </a:r>
            <a:r>
              <a:rPr lang="es-MX" sz="3200" dirty="0"/>
              <a:t> </a:t>
            </a:r>
            <a:r>
              <a:rPr lang="es-MX" sz="3200" dirty="0" err="1"/>
              <a:t>Singleton</a:t>
            </a:r>
            <a:endParaRPr lang="es-MX" sz="3200" dirty="0"/>
          </a:p>
        </p:txBody>
      </p:sp>
      <p:pic>
        <p:nvPicPr>
          <p:cNvPr id="4098" name="Picture 2" descr="Ejemplo de Java Singleton (Patrones y ClassLoaders) - Arquitectura Java">
            <a:extLst>
              <a:ext uri="{FF2B5EF4-FFF2-40B4-BE49-F238E27FC236}">
                <a16:creationId xmlns:a16="http://schemas.microsoft.com/office/drawing/2014/main" id="{60266C0B-012F-D11F-A962-B2F573390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" y="2276872"/>
            <a:ext cx="4561787" cy="165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Texto&#10;&#10;El contenido generado por IA puede ser incorrecto.">
            <a:extLst>
              <a:ext uri="{FF2B5EF4-FFF2-40B4-BE49-F238E27FC236}">
                <a16:creationId xmlns:a16="http://schemas.microsoft.com/office/drawing/2014/main" id="{739C8900-53D7-BA8C-A11F-90B943F92F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229" y="2217931"/>
            <a:ext cx="5853236" cy="168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98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60647-32F4-85A5-F776-9DA4EB22C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13">
            <a:extLst>
              <a:ext uri="{FF2B5EF4-FFF2-40B4-BE49-F238E27FC236}">
                <a16:creationId xmlns:a16="http://schemas.microsoft.com/office/drawing/2014/main" id="{3C0E4E19-FF2C-714F-7F92-0EDDEF7F07F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582168" y="476672"/>
            <a:ext cx="2880396" cy="720080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es-MX" sz="3200" dirty="0"/>
              <a:t>Hilos (Python)</a:t>
            </a:r>
          </a:p>
        </p:txBody>
      </p:sp>
      <p:pic>
        <p:nvPicPr>
          <p:cNvPr id="5122" name="Picture 2" descr="Python可重入锁RLock机制 - 知乎">
            <a:extLst>
              <a:ext uri="{FF2B5EF4-FFF2-40B4-BE49-F238E27FC236}">
                <a16:creationId xmlns:a16="http://schemas.microsoft.com/office/drawing/2014/main" id="{22B14E80-7D86-7BB2-A1D5-E2BE2B9C7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09" y="3429000"/>
            <a:ext cx="4414422" cy="165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Texto&#10;&#10;El contenido generado por IA puede ser incorrecto.">
            <a:extLst>
              <a:ext uri="{FF2B5EF4-FFF2-40B4-BE49-F238E27FC236}">
                <a16:creationId xmlns:a16="http://schemas.microsoft.com/office/drawing/2014/main" id="{9A86EF1E-EEEF-E947-42EA-CA7668FC7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439" y="1916832"/>
            <a:ext cx="4942125" cy="226923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60F6F87-AF9F-3F4F-E8AB-5C3DC59615E4}"/>
              </a:ext>
            </a:extLst>
          </p:cNvPr>
          <p:cNvSpPr txBox="1"/>
          <p:nvPr/>
        </p:nvSpPr>
        <p:spPr>
          <a:xfrm>
            <a:off x="971528" y="1940832"/>
            <a:ext cx="34563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Un </a:t>
            </a:r>
            <a:r>
              <a:rPr lang="es-MX" b="1" dirty="0"/>
              <a:t>bloqueo reentrante</a:t>
            </a:r>
            <a:r>
              <a:rPr lang="es-MX" dirty="0"/>
              <a:t> permite que el mismo hilo pueda adquirir el bloqueo varias veces sin bloquearse a sí mismo.</a:t>
            </a:r>
          </a:p>
        </p:txBody>
      </p:sp>
    </p:spTree>
    <p:extLst>
      <p:ext uri="{BB962C8B-B14F-4D97-AF65-F5344CB8AC3E}">
        <p14:creationId xmlns:p14="http://schemas.microsoft.com/office/powerpoint/2010/main" val="2374324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89244-BBE7-F33E-8816-C7BFAA26F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13">
            <a:extLst>
              <a:ext uri="{FF2B5EF4-FFF2-40B4-BE49-F238E27FC236}">
                <a16:creationId xmlns:a16="http://schemas.microsoft.com/office/drawing/2014/main" id="{C0749834-2DF2-B8D9-735E-273AD1FA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rmAutofit/>
          </a:bodyPr>
          <a:lstStyle/>
          <a:p>
            <a:pPr marL="0" indent="0">
              <a:buNone/>
            </a:pPr>
            <a:r>
              <a:rPr lang="es-MX"/>
              <a:t>Comm serial en Python</a:t>
            </a:r>
          </a:p>
        </p:txBody>
      </p:sp>
      <p:pic>
        <p:nvPicPr>
          <p:cNvPr id="6146" name="Picture 2" descr="Python Logo and Arduino">
            <a:extLst>
              <a:ext uri="{FF2B5EF4-FFF2-40B4-BE49-F238E27FC236}">
                <a16:creationId xmlns:a16="http://schemas.microsoft.com/office/drawing/2014/main" id="{3094F52B-330B-D436-B96F-E9E7146AA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2414" y="2198370"/>
            <a:ext cx="9144000" cy="368045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001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254BA-BA5D-26FC-0551-1549D1734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13">
            <a:extLst>
              <a:ext uri="{FF2B5EF4-FFF2-40B4-BE49-F238E27FC236}">
                <a16:creationId xmlns:a16="http://schemas.microsoft.com/office/drawing/2014/main" id="{55A858AD-19B4-B845-699E-D4FF3319B92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086163" y="476672"/>
            <a:ext cx="2016497" cy="504056"/>
          </a:xfrm>
        </p:spPr>
        <p:txBody>
          <a:bodyPr rtlCol="0">
            <a:normAutofit lnSpcReduction="10000"/>
          </a:bodyPr>
          <a:lstStyle/>
          <a:p>
            <a:pPr marL="0" indent="0" algn="just">
              <a:buNone/>
            </a:pPr>
            <a:r>
              <a:rPr lang="es-MX" sz="3200" dirty="0" err="1"/>
              <a:t>Opencv</a:t>
            </a:r>
            <a:endParaRPr lang="es-MX" sz="3200" dirty="0"/>
          </a:p>
        </p:txBody>
      </p:sp>
      <p:pic>
        <p:nvPicPr>
          <p:cNvPr id="3" name="Imagen 2" descr="Icono&#10;&#10;El contenido generado por IA puede ser incorrecto.">
            <a:extLst>
              <a:ext uri="{FF2B5EF4-FFF2-40B4-BE49-F238E27FC236}">
                <a16:creationId xmlns:a16="http://schemas.microsoft.com/office/drawing/2014/main" id="{FE5EE48E-5C60-A8DA-62C9-69049F453A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65820" y="1670281"/>
            <a:ext cx="2318368" cy="30687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n 5" descr="Gráfico, Gráfico radial&#10;&#10;El contenido generado por IA puede ser incorrecto.">
            <a:extLst>
              <a:ext uri="{FF2B5EF4-FFF2-40B4-BE49-F238E27FC236}">
                <a16:creationId xmlns:a16="http://schemas.microsoft.com/office/drawing/2014/main" id="{199E2E5E-0E15-B203-2026-6341200799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934172" y="1670280"/>
            <a:ext cx="3820871" cy="306876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BB69093-35FD-8FB9-AF27-C448B7A919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326660" y="1981682"/>
            <a:ext cx="3412901" cy="274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80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 de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685089_TF02804846.potx" id="{FF4FA5D7-B633-42FF-B803-013A9D4484F6}" vid="{210A75A2-A467-48B5-BA84-E4931AA5E55F}"/>
    </a:ext>
  </a:extLst>
</a:theme>
</file>

<file path=ppt/theme/theme2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pizarra para el ámbito educativo (panorámica)</Template>
  <TotalTime>201</TotalTime>
  <Words>134</Words>
  <Application>Microsoft Office PowerPoint</Application>
  <PresentationFormat>Personalizado</PresentationFormat>
  <Paragraphs>33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BreveText</vt:lpstr>
      <vt:lpstr>Consolas</vt:lpstr>
      <vt:lpstr>Corbel</vt:lpstr>
      <vt:lpstr>Pizarra de 16 x 9</vt:lpstr>
      <vt:lpstr>Scarlet Witch project</vt:lpstr>
      <vt:lpstr>Antecedentes</vt:lpstr>
      <vt:lpstr>Justificación</vt:lpstr>
      <vt:lpstr>Impacto social</vt:lpstr>
      <vt:lpstr>Arquitectura Técnica</vt:lpstr>
      <vt:lpstr>Presentación de PowerPoint</vt:lpstr>
      <vt:lpstr>Presentación de PowerPoint</vt:lpstr>
      <vt:lpstr>Comm serial en Python</vt:lpstr>
      <vt:lpstr>Presentación de PowerPoint</vt:lpstr>
      <vt:lpstr>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CEBALLOS JIMENEZ, CHRISTOPHER</dc:creator>
  <cp:lastModifiedBy>CEBALLOS JIMENEZ, CHRISTOPHER</cp:lastModifiedBy>
  <cp:revision>6</cp:revision>
  <dcterms:created xsi:type="dcterms:W3CDTF">2025-04-01T11:34:45Z</dcterms:created>
  <dcterms:modified xsi:type="dcterms:W3CDTF">2025-04-01T14:56:24Z</dcterms:modified>
</cp:coreProperties>
</file>