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2"/>
  </p:notesMasterIdLst>
  <p:sldIdLst>
    <p:sldId id="256" r:id="rId2"/>
    <p:sldId id="259" r:id="rId3"/>
    <p:sldId id="356" r:id="rId4"/>
    <p:sldId id="260" r:id="rId5"/>
    <p:sldId id="358" r:id="rId6"/>
    <p:sldId id="359" r:id="rId7"/>
    <p:sldId id="385" r:id="rId8"/>
    <p:sldId id="361" r:id="rId9"/>
    <p:sldId id="386" r:id="rId10"/>
    <p:sldId id="388" r:id="rId11"/>
    <p:sldId id="387" r:id="rId12"/>
    <p:sldId id="389" r:id="rId13"/>
    <p:sldId id="366" r:id="rId14"/>
    <p:sldId id="390" r:id="rId15"/>
    <p:sldId id="391" r:id="rId16"/>
    <p:sldId id="392" r:id="rId17"/>
    <p:sldId id="367" r:id="rId18"/>
    <p:sldId id="370" r:id="rId19"/>
    <p:sldId id="372" r:id="rId20"/>
    <p:sldId id="393" r:id="rId21"/>
    <p:sldId id="394" r:id="rId22"/>
    <p:sldId id="376" r:id="rId23"/>
    <p:sldId id="377" r:id="rId24"/>
    <p:sldId id="378" r:id="rId25"/>
    <p:sldId id="379" r:id="rId26"/>
    <p:sldId id="395" r:id="rId27"/>
    <p:sldId id="396" r:id="rId28"/>
    <p:sldId id="382" r:id="rId29"/>
    <p:sldId id="383" r:id="rId30"/>
    <p:sldId id="384" r:id="rId31"/>
    <p:sldId id="397" r:id="rId32"/>
    <p:sldId id="400" r:id="rId33"/>
    <p:sldId id="398" r:id="rId34"/>
    <p:sldId id="399" r:id="rId35"/>
    <p:sldId id="401" r:id="rId36"/>
    <p:sldId id="402" r:id="rId37"/>
    <p:sldId id="357" r:id="rId38"/>
    <p:sldId id="352" r:id="rId39"/>
    <p:sldId id="353" r:id="rId40"/>
    <p:sldId id="35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2ED84-7A5B-47B6-8727-448BD7ADAA61}">
  <a:tblStyle styleId="{C082ED84-7A5B-47B6-8727-448BD7ADAA61}"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b="off" i="off"/>
      <a:tcStyle>
        <a:tcBdr/>
        <a:fill>
          <a:solidFill>
            <a:srgbClr val="D0D0D0"/>
          </a:solidFill>
        </a:fill>
      </a:tcStyle>
    </a:band1H>
    <a:band2H>
      <a:tcTxStyle b="off" i="off"/>
      <a:tcStyle>
        <a:tcBdr/>
      </a:tcStyle>
    </a:band2H>
    <a:band1V>
      <a:tcTxStyle b="off" i="off"/>
      <a:tcStyle>
        <a:tcBdr/>
        <a:fill>
          <a:solidFill>
            <a:srgbClr val="D0D0D0"/>
          </a:solidFill>
        </a:fill>
      </a:tcStyle>
    </a:band1V>
    <a:band2V>
      <a:tcTxStyle b="off" i="off"/>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b="off" i="off"/>
      <a:tcStyle>
        <a:tcBdr/>
      </a:tcStyle>
    </a:seCell>
    <a:swCell>
      <a:tcTxStyle b="off" i="off"/>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6b55d106_1_1: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g966b55d10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849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289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51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7404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3917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6053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8001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7751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554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391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66b55d106_1_12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g966b55d106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830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3131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9000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8306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1971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1700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8052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02357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2329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310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66b55d106_1_12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g966b55d106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85593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8952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6204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1163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2810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4629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7638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3915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66b55d106_1_12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g966b55d106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53328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966b55d106_1_5947: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6" name="Google Shape;976;g966b55d106_1_5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966b55d106_1_600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5" name="Google Shape;985;g966b55d106_1_6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966b55d106_1_6133: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3" name="Google Shape;1003;g966b55d106_1_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66b55d106_1_129: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g966b55d106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5517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03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3403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395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6b55d106_1_190:notes"/>
          <p:cNvSpPr txBox="1">
            <a:spLocks noGrp="1"/>
          </p:cNvSpPr>
          <p:nvPr>
            <p:ph type="body" idx="1"/>
          </p:nvPr>
        </p:nvSpPr>
        <p:spPr>
          <a:xfrm>
            <a:off x="685800" y="4343378"/>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966b55d106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422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p:nvPr/>
        </p:nvSpPr>
        <p:spPr>
          <a:xfrm>
            <a:off x="628648" y="546098"/>
            <a:ext cx="3259800" cy="4034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Clr>
                <a:srgbClr val="000000"/>
              </a:buClr>
              <a:buSzPts val="1400"/>
              <a:buFont typeface="Arial"/>
              <a:buNone/>
            </a:pPr>
            <a:r>
              <a:rPr lang="en" sz="1400" b="0" i="0" u="none" strike="noStrike" cap="none">
                <a:solidFill>
                  <a:srgbClr val="FFFFFF"/>
                </a:solidFill>
                <a:latin typeface="Trebuchet MS"/>
                <a:ea typeface="Trebuchet MS"/>
                <a:cs typeface="Trebuchet MS"/>
                <a:sym typeface="Trebuchet MS"/>
              </a:rPr>
              <a:t>EditEdit MasterMaster  texttext stylesstyles</a:t>
            </a:r>
            <a:endParaRPr sz="1400" b="0" i="0" u="none" strike="noStrike" cap="none">
              <a:solidFill>
                <a:srgbClr val="000000"/>
              </a:solidFill>
              <a:latin typeface="Trebuchet MS"/>
              <a:ea typeface="Trebuchet MS"/>
              <a:cs typeface="Trebuchet MS"/>
              <a:sym typeface="Trebuchet MS"/>
            </a:endParaRPr>
          </a:p>
        </p:txBody>
      </p:sp>
      <p:sp>
        <p:nvSpPr>
          <p:cNvPr id="65" name="Google Shape;65;p15"/>
          <p:cNvSpPr/>
          <p:nvPr/>
        </p:nvSpPr>
        <p:spPr>
          <a:xfrm>
            <a:off x="0" y="0"/>
            <a:ext cx="9144000" cy="51435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6" name="Google Shape;66;p15"/>
          <p:cNvSpPr/>
          <p:nvPr/>
        </p:nvSpPr>
        <p:spPr>
          <a:xfrm>
            <a:off x="370447" y="123731"/>
            <a:ext cx="3692280" cy="40419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7" name="Google Shape;67;p15"/>
          <p:cNvSpPr txBox="1"/>
          <p:nvPr/>
        </p:nvSpPr>
        <p:spPr>
          <a:xfrm>
            <a:off x="781050" y="427275"/>
            <a:ext cx="3107400" cy="2554200"/>
          </a:xfrm>
          <a:prstGeom prst="rect">
            <a:avLst/>
          </a:prstGeom>
          <a:noFill/>
          <a:ln>
            <a:noFill/>
          </a:ln>
        </p:spPr>
        <p:txBody>
          <a:bodyPr spcFirstLastPara="1" wrap="square" lIns="0" tIns="113025" rIns="0" bIns="0" anchor="t" anchorCtr="0">
            <a:noAutofit/>
          </a:bodyPr>
          <a:lstStyle/>
          <a:p>
            <a:pPr marL="0" marR="0" lvl="0" indent="0" algn="l" rtl="0">
              <a:spcBef>
                <a:spcPts val="765"/>
              </a:spcBef>
              <a:spcAft>
                <a:spcPts val="0"/>
              </a:spcAft>
              <a:buClr>
                <a:srgbClr val="000000"/>
              </a:buClr>
              <a:buSzPts val="1800"/>
              <a:buFont typeface="Arial"/>
              <a:buNone/>
            </a:pPr>
            <a:r>
              <a:rPr lang="en" sz="1800" b="1" dirty="0">
                <a:solidFill>
                  <a:srgbClr val="FFFFFF"/>
                </a:solidFill>
                <a:latin typeface="Calibri" panose="020F0502020204030204" pitchFamily="34" charset="0"/>
                <a:cs typeface="Calibri" panose="020F0502020204030204" pitchFamily="34" charset="0"/>
              </a:rPr>
              <a:t>Course</a:t>
            </a:r>
            <a:r>
              <a:rPr lang="en" sz="1800" b="1" i="0" u="none" strike="noStrike" cap="none" dirty="0">
                <a:solidFill>
                  <a:srgbClr val="FFFFFF"/>
                </a:solidFill>
                <a:latin typeface="Calibri" panose="020F0502020204030204" pitchFamily="34" charset="0"/>
                <a:cs typeface="Calibri" panose="020F0502020204030204" pitchFamily="34" charset="0"/>
                <a:sym typeface="Arial"/>
              </a:rPr>
              <a:t> Name – Competitive Programming</a:t>
            </a:r>
            <a:endParaRPr sz="1800" b="1" i="0" u="none" strike="noStrike" cap="none" dirty="0">
              <a:solidFill>
                <a:srgbClr val="FFFFFF"/>
              </a:solidFill>
              <a:latin typeface="Calibri" panose="020F0502020204030204" pitchFamily="34" charset="0"/>
              <a:cs typeface="Calibri" panose="020F0502020204030204" pitchFamily="34" charset="0"/>
              <a:sym typeface="Arial"/>
            </a:endParaRPr>
          </a:p>
          <a:p>
            <a:pPr marL="0" marR="0" lvl="0" indent="0" algn="l" rtl="0">
              <a:spcBef>
                <a:spcPts val="765"/>
              </a:spcBef>
              <a:spcAft>
                <a:spcPts val="0"/>
              </a:spcAft>
              <a:buClr>
                <a:srgbClr val="000000"/>
              </a:buClr>
              <a:buSzPts val="1800"/>
              <a:buFont typeface="Arial"/>
              <a:buNone/>
            </a:pPr>
            <a:r>
              <a:rPr lang="en" sz="1800" b="1" i="0" u="none" strike="noStrike" cap="none" dirty="0">
                <a:solidFill>
                  <a:srgbClr val="FFFFFF"/>
                </a:solidFill>
                <a:latin typeface="Calibri" panose="020F0502020204030204" pitchFamily="34" charset="0"/>
                <a:cs typeface="Calibri" panose="020F0502020204030204" pitchFamily="34" charset="0"/>
                <a:sym typeface="Arial"/>
              </a:rPr>
              <a:t>Class Topic – </a:t>
            </a:r>
            <a:r>
              <a:rPr lang="en-IN" sz="1800" b="1" i="0" u="none" strike="noStrike" cap="none" dirty="0">
                <a:solidFill>
                  <a:srgbClr val="FFFFFF"/>
                </a:solidFill>
                <a:latin typeface="Calibri" panose="020F0502020204030204" pitchFamily="34" charset="0"/>
                <a:cs typeface="Calibri" panose="020F0502020204030204" pitchFamily="34" charset="0"/>
                <a:sym typeface="Arial"/>
              </a:rPr>
              <a:t>Recursion and Basics</a:t>
            </a:r>
            <a:r>
              <a:rPr lang="en" sz="1800" b="1" i="0" u="none" strike="noStrike" cap="none" dirty="0">
                <a:solidFill>
                  <a:srgbClr val="FFFFFF"/>
                </a:solidFill>
                <a:latin typeface="Calibri" panose="020F0502020204030204" pitchFamily="34" charset="0"/>
                <a:cs typeface="Calibri" panose="020F0502020204030204" pitchFamily="34" charset="0"/>
                <a:sym typeface="Arial"/>
              </a:rPr>
              <a:t> </a:t>
            </a:r>
            <a:endParaRPr lang="en" sz="1800" b="1" dirty="0">
              <a:solidFill>
                <a:srgbClr val="FFFFFF"/>
              </a:solidFill>
              <a:latin typeface="Calibri" panose="020F0502020204030204" pitchFamily="34" charset="0"/>
              <a:cs typeface="Calibri" panose="020F0502020204030204" pitchFamily="34" charset="0"/>
            </a:endParaRPr>
          </a:p>
          <a:p>
            <a:pPr marL="0" marR="0" lvl="0" indent="0" algn="l" rtl="0">
              <a:spcBef>
                <a:spcPts val="765"/>
              </a:spcBef>
              <a:spcAft>
                <a:spcPts val="0"/>
              </a:spcAft>
              <a:buClr>
                <a:srgbClr val="000000"/>
              </a:buClr>
              <a:buSzPts val="1800"/>
              <a:buFont typeface="Arial"/>
              <a:buNone/>
            </a:pPr>
            <a:r>
              <a:rPr lang="en" sz="1800" b="1" i="0" u="none" strike="noStrike" cap="none" dirty="0">
                <a:solidFill>
                  <a:srgbClr val="FFFFFF"/>
                </a:solidFill>
                <a:latin typeface="Calibri" panose="020F0502020204030204" pitchFamily="34" charset="0"/>
                <a:cs typeface="Calibri" panose="020F0502020204030204" pitchFamily="34" charset="0"/>
                <a:sym typeface="Arial"/>
              </a:rPr>
              <a:t>Instructor: </a:t>
            </a:r>
          </a:p>
        </p:txBody>
      </p:sp>
      <p:sp>
        <p:nvSpPr>
          <p:cNvPr id="68" name="Google Shape;68;p15"/>
          <p:cNvSpPr/>
          <p:nvPr/>
        </p:nvSpPr>
        <p:spPr>
          <a:xfrm>
            <a:off x="7929284" y="210064"/>
            <a:ext cx="813600" cy="2172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70703" y="-14844"/>
            <a:ext cx="7080220" cy="636905"/>
          </a:xfrm>
          <a:prstGeom prst="rect">
            <a:avLst/>
          </a:prstGeom>
          <a:noFill/>
          <a:ln>
            <a:noFill/>
          </a:ln>
        </p:spPr>
        <p:txBody>
          <a:bodyPr spcFirstLastPara="1" wrap="square" lIns="91425" tIns="91425" rIns="91425" bIns="91425" anchor="t" anchorCtr="0">
            <a:noAutofit/>
          </a:bodyPr>
          <a:lstStyle/>
          <a:p>
            <a:pPr>
              <a:buSzPts val="3000"/>
            </a:pPr>
            <a:r>
              <a:rPr lang="en-US" sz="3000" b="1" i="0" u="none" strike="noStrike" cap="none" dirty="0">
                <a:solidFill>
                  <a:srgbClr val="FFFFFF"/>
                </a:solidFill>
                <a:latin typeface="Calibri"/>
                <a:ea typeface="Calibri"/>
                <a:cs typeface="Calibri"/>
                <a:sym typeface="Calibri"/>
              </a:rPr>
              <a:t>Solution: </a:t>
            </a:r>
            <a:r>
              <a:rPr lang="en-US" sz="2900" b="1" i="0" u="none" strike="noStrike" cap="none" dirty="0">
                <a:solidFill>
                  <a:schemeClr val="tx2"/>
                </a:solidFill>
                <a:latin typeface="Calibri"/>
                <a:ea typeface="Calibri"/>
                <a:cs typeface="Calibri"/>
                <a:sym typeface="Calibri"/>
              </a:rPr>
              <a:t>Pascal</a:t>
            </a:r>
            <a:r>
              <a:rPr lang="en-US" sz="2800" b="1" i="0" u="none" strike="noStrike" cap="none" dirty="0">
                <a:solidFill>
                  <a:schemeClr val="tx2"/>
                </a:solidFill>
                <a:latin typeface="Calibri"/>
                <a:ea typeface="Calibri"/>
                <a:cs typeface="Calibri"/>
                <a:sym typeface="Calibri"/>
              </a:rPr>
              <a:t> Triangle</a:t>
            </a:r>
          </a:p>
          <a:p>
            <a:pPr marL="0" marR="0" lvl="0" indent="0" rtl="0">
              <a:lnSpc>
                <a:spcPct val="100000"/>
              </a:lnSpc>
              <a:spcBef>
                <a:spcPts val="0"/>
              </a:spcBef>
              <a:spcAft>
                <a:spcPts val="0"/>
              </a:spcAft>
              <a:buClr>
                <a:srgbClr val="000000"/>
              </a:buClr>
              <a:buSzPts val="3000"/>
              <a:buFont typeface="Arial"/>
              <a:buNone/>
            </a:pPr>
            <a:endParaRPr lang="en-US" sz="3000" b="1" i="0" u="none" strike="noStrike" cap="none" dirty="0">
              <a:solidFill>
                <a:srgbClr val="FFFFF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D047A7D-382B-4C5C-877A-CCF983B52FAD}"/>
              </a:ext>
            </a:extLst>
          </p:cNvPr>
          <p:cNvPicPr>
            <a:picLocks noChangeAspect="1"/>
          </p:cNvPicPr>
          <p:nvPr/>
        </p:nvPicPr>
        <p:blipFill>
          <a:blip r:embed="rId3"/>
          <a:stretch>
            <a:fillRect/>
          </a:stretch>
        </p:blipFill>
        <p:spPr>
          <a:xfrm>
            <a:off x="748536" y="925670"/>
            <a:ext cx="7646927" cy="3776851"/>
          </a:xfrm>
          <a:prstGeom prst="rect">
            <a:avLst/>
          </a:prstGeom>
        </p:spPr>
      </p:pic>
    </p:spTree>
    <p:extLst>
      <p:ext uri="{BB962C8B-B14F-4D97-AF65-F5344CB8AC3E}">
        <p14:creationId xmlns:p14="http://schemas.microsoft.com/office/powerpoint/2010/main" val="219413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70703" y="-14844"/>
            <a:ext cx="7080220" cy="636905"/>
          </a:xfrm>
          <a:prstGeom prst="rect">
            <a:avLst/>
          </a:prstGeom>
          <a:noFill/>
          <a:ln>
            <a:noFill/>
          </a:ln>
        </p:spPr>
        <p:txBody>
          <a:bodyPr spcFirstLastPara="1" wrap="square" lIns="91425" tIns="91425" rIns="91425" bIns="91425" anchor="t" anchorCtr="0">
            <a:noAutofit/>
          </a:bodyPr>
          <a:lstStyle/>
          <a:p>
            <a:pPr>
              <a:buSzPts val="3000"/>
            </a:pPr>
            <a:r>
              <a:rPr lang="en-US" sz="3000" b="1" i="0" u="none" strike="noStrike" cap="none" dirty="0">
                <a:solidFill>
                  <a:srgbClr val="FFFFFF"/>
                </a:solidFill>
                <a:latin typeface="Calibri"/>
                <a:ea typeface="Calibri"/>
                <a:cs typeface="Calibri"/>
                <a:sym typeface="Calibri"/>
              </a:rPr>
              <a:t>Solution: </a:t>
            </a:r>
            <a:r>
              <a:rPr lang="en-US" sz="2900" b="1" i="0" u="none" strike="noStrike" cap="none" dirty="0">
                <a:solidFill>
                  <a:schemeClr val="tx2"/>
                </a:solidFill>
                <a:latin typeface="Calibri"/>
                <a:ea typeface="Calibri"/>
                <a:cs typeface="Calibri"/>
                <a:sym typeface="Calibri"/>
              </a:rPr>
              <a:t>Pascal</a:t>
            </a:r>
            <a:r>
              <a:rPr lang="en-US" sz="2800" b="1" i="0" u="none" strike="noStrike" cap="none" dirty="0">
                <a:solidFill>
                  <a:schemeClr val="tx2"/>
                </a:solidFill>
                <a:latin typeface="Calibri"/>
                <a:ea typeface="Calibri"/>
                <a:cs typeface="Calibri"/>
                <a:sym typeface="Calibri"/>
              </a:rPr>
              <a:t> Triangle</a:t>
            </a:r>
          </a:p>
          <a:p>
            <a:pPr marL="0" marR="0" lvl="0" indent="0" rtl="0">
              <a:lnSpc>
                <a:spcPct val="100000"/>
              </a:lnSpc>
              <a:spcBef>
                <a:spcPts val="0"/>
              </a:spcBef>
              <a:spcAft>
                <a:spcPts val="0"/>
              </a:spcAft>
              <a:buClr>
                <a:srgbClr val="000000"/>
              </a:buClr>
              <a:buSzPts val="3000"/>
              <a:buFont typeface="Arial"/>
              <a:buNone/>
            </a:pPr>
            <a:endParaRPr lang="en-US" sz="3000" b="1" i="0" u="none" strike="noStrike" cap="none" dirty="0">
              <a:solidFill>
                <a:srgbClr val="FFFFFF"/>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6B31C0B2-FEAC-43F7-A47F-97992775AA50}"/>
              </a:ext>
            </a:extLst>
          </p:cNvPr>
          <p:cNvPicPr>
            <a:picLocks noChangeAspect="1"/>
          </p:cNvPicPr>
          <p:nvPr/>
        </p:nvPicPr>
        <p:blipFill>
          <a:blip r:embed="rId3"/>
          <a:stretch>
            <a:fillRect/>
          </a:stretch>
        </p:blipFill>
        <p:spPr>
          <a:xfrm>
            <a:off x="534103" y="850218"/>
            <a:ext cx="8075793" cy="4064682"/>
          </a:xfrm>
          <a:prstGeom prst="rect">
            <a:avLst/>
          </a:prstGeom>
        </p:spPr>
      </p:pic>
    </p:spTree>
    <p:extLst>
      <p:ext uri="{BB962C8B-B14F-4D97-AF65-F5344CB8AC3E}">
        <p14:creationId xmlns:p14="http://schemas.microsoft.com/office/powerpoint/2010/main" val="48322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70703" y="-14844"/>
            <a:ext cx="7080220" cy="636905"/>
          </a:xfrm>
          <a:prstGeom prst="rect">
            <a:avLst/>
          </a:prstGeom>
          <a:noFill/>
          <a:ln>
            <a:noFill/>
          </a:ln>
        </p:spPr>
        <p:txBody>
          <a:bodyPr spcFirstLastPara="1" wrap="square" lIns="91425" tIns="91425" rIns="91425" bIns="91425" anchor="t" anchorCtr="0">
            <a:noAutofit/>
          </a:bodyPr>
          <a:lstStyle/>
          <a:p>
            <a:pPr>
              <a:buSzPts val="3000"/>
            </a:pPr>
            <a:r>
              <a:rPr lang="en-US" sz="3000" b="1" i="0" u="none" strike="noStrike" cap="none" dirty="0">
                <a:solidFill>
                  <a:srgbClr val="FFFFFF"/>
                </a:solidFill>
                <a:latin typeface="Calibri"/>
                <a:ea typeface="Calibri"/>
                <a:cs typeface="Calibri"/>
                <a:sym typeface="Calibri"/>
              </a:rPr>
              <a:t>Solution: </a:t>
            </a:r>
            <a:r>
              <a:rPr lang="en-US" sz="2900" b="1" i="0" u="none" strike="noStrike" cap="none" dirty="0">
                <a:solidFill>
                  <a:schemeClr val="tx2"/>
                </a:solidFill>
                <a:latin typeface="Calibri"/>
                <a:ea typeface="Calibri"/>
                <a:cs typeface="Calibri"/>
                <a:sym typeface="Calibri"/>
              </a:rPr>
              <a:t>Pascal</a:t>
            </a:r>
            <a:r>
              <a:rPr lang="en-US" sz="2800" b="1" i="0" u="none" strike="noStrike" cap="none" dirty="0">
                <a:solidFill>
                  <a:schemeClr val="tx2"/>
                </a:solidFill>
                <a:latin typeface="Calibri"/>
                <a:ea typeface="Calibri"/>
                <a:cs typeface="Calibri"/>
                <a:sym typeface="Calibri"/>
              </a:rPr>
              <a:t> Triangle</a:t>
            </a:r>
          </a:p>
          <a:p>
            <a:pPr marL="0" marR="0" lvl="0" indent="0" rtl="0">
              <a:lnSpc>
                <a:spcPct val="100000"/>
              </a:lnSpc>
              <a:spcBef>
                <a:spcPts val="0"/>
              </a:spcBef>
              <a:spcAft>
                <a:spcPts val="0"/>
              </a:spcAft>
              <a:buClr>
                <a:srgbClr val="000000"/>
              </a:buClr>
              <a:buSzPts val="3000"/>
              <a:buFont typeface="Arial"/>
              <a:buNone/>
            </a:pPr>
            <a:endParaRPr lang="en-US" sz="3000" b="1" i="0" u="none" strike="noStrike" cap="none" dirty="0">
              <a:solidFill>
                <a:srgbClr val="FFFFFF"/>
              </a:solidFill>
              <a:latin typeface="Calibri"/>
              <a:ea typeface="Calibri"/>
              <a:cs typeface="Calibri"/>
              <a:sym typeface="Calibri"/>
            </a:endParaRPr>
          </a:p>
        </p:txBody>
      </p:sp>
      <p:sp>
        <p:nvSpPr>
          <p:cNvPr id="7" name="TextBox 6">
            <a:extLst>
              <a:ext uri="{FF2B5EF4-FFF2-40B4-BE49-F238E27FC236}">
                <a16:creationId xmlns:a16="http://schemas.microsoft.com/office/drawing/2014/main" id="{436B1922-2BE3-4455-97E2-5A26E753FF19}"/>
              </a:ext>
            </a:extLst>
          </p:cNvPr>
          <p:cNvSpPr txBox="1"/>
          <p:nvPr/>
        </p:nvSpPr>
        <p:spPr>
          <a:xfrm>
            <a:off x="2702749" y="867718"/>
            <a:ext cx="4606924" cy="492443"/>
          </a:xfrm>
          <a:prstGeom prst="rect">
            <a:avLst/>
          </a:prstGeom>
          <a:noFill/>
        </p:spPr>
        <p:txBody>
          <a:bodyPr wrap="square">
            <a:spAutoFit/>
          </a:bodyPr>
          <a:lstStyle/>
          <a:p>
            <a:pPr algn="l"/>
            <a:r>
              <a:rPr lang="en-US" sz="1600" b="0" i="0" dirty="0">
                <a:solidFill>
                  <a:srgbClr val="040404"/>
                </a:solidFill>
                <a:effectLst/>
                <a:latin typeface="Calibri" panose="020F0502020204030204" pitchFamily="34" charset="0"/>
                <a:cs typeface="Calibri" panose="020F0502020204030204" pitchFamily="34" charset="0"/>
              </a:rPr>
              <a:t>Output</a:t>
            </a:r>
            <a:r>
              <a:rPr lang="en-US" sz="1400" b="0" i="0" dirty="0">
                <a:solidFill>
                  <a:srgbClr val="040404"/>
                </a:solidFill>
                <a:effectLst/>
                <a:latin typeface="Calibri" panose="020F0502020204030204" pitchFamily="34" charset="0"/>
                <a:cs typeface="Calibri" panose="020F0502020204030204" pitchFamily="34" charset="0"/>
              </a:rPr>
              <a:t> : 1</a:t>
            </a:r>
            <a:br>
              <a:rPr lang="en-US" sz="1000" b="0" i="0" dirty="0">
                <a:solidFill>
                  <a:srgbClr val="040404"/>
                </a:solidFill>
                <a:effectLst/>
                <a:latin typeface="Calibri" panose="020F0502020204030204" pitchFamily="34" charset="0"/>
                <a:cs typeface="Calibri" panose="020F0502020204030204" pitchFamily="34" charset="0"/>
              </a:rPr>
            </a:br>
            <a:endParaRPr lang="en-US" sz="1000" b="0" i="0" dirty="0">
              <a:solidFill>
                <a:srgbClr val="040404"/>
              </a:solidFill>
              <a:effectLst/>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11F9814F-93DD-4402-A709-7BF193C87533}"/>
              </a:ext>
            </a:extLst>
          </p:cNvPr>
          <p:cNvPicPr>
            <a:picLocks noChangeAspect="1"/>
          </p:cNvPicPr>
          <p:nvPr/>
        </p:nvPicPr>
        <p:blipFill>
          <a:blip r:embed="rId3"/>
          <a:stretch>
            <a:fillRect/>
          </a:stretch>
        </p:blipFill>
        <p:spPr>
          <a:xfrm>
            <a:off x="2658299" y="1295677"/>
            <a:ext cx="2928937" cy="1600909"/>
          </a:xfrm>
          <a:prstGeom prst="rect">
            <a:avLst/>
          </a:prstGeom>
        </p:spPr>
      </p:pic>
      <p:sp>
        <p:nvSpPr>
          <p:cNvPr id="10" name="TextBox 9">
            <a:extLst>
              <a:ext uri="{FF2B5EF4-FFF2-40B4-BE49-F238E27FC236}">
                <a16:creationId xmlns:a16="http://schemas.microsoft.com/office/drawing/2014/main" id="{61E4631D-00D8-4E2A-A9B7-C22DBD4ED44B}"/>
              </a:ext>
            </a:extLst>
          </p:cNvPr>
          <p:cNvSpPr txBox="1"/>
          <p:nvPr/>
        </p:nvSpPr>
        <p:spPr>
          <a:xfrm>
            <a:off x="2797999" y="3039313"/>
            <a:ext cx="4606924" cy="338554"/>
          </a:xfrm>
          <a:prstGeom prst="rect">
            <a:avLst/>
          </a:prstGeom>
          <a:noFill/>
        </p:spPr>
        <p:txBody>
          <a:bodyPr wrap="square">
            <a:spAutoFit/>
          </a:bodyPr>
          <a:lstStyle/>
          <a:p>
            <a:r>
              <a:rPr lang="en-US" sz="1600" b="0" i="0" dirty="0">
                <a:solidFill>
                  <a:srgbClr val="040404"/>
                </a:solidFill>
                <a:effectLst/>
                <a:latin typeface="Calibri" panose="020F0502020204030204" pitchFamily="34" charset="0"/>
                <a:cs typeface="Calibri" panose="020F0502020204030204" pitchFamily="34" charset="0"/>
              </a:rPr>
              <a:t>Output : 2</a:t>
            </a:r>
            <a:endParaRPr lang="en-IN" sz="1600" dirty="0"/>
          </a:p>
        </p:txBody>
      </p:sp>
      <p:pic>
        <p:nvPicPr>
          <p:cNvPr id="11" name="Picture 10">
            <a:extLst>
              <a:ext uri="{FF2B5EF4-FFF2-40B4-BE49-F238E27FC236}">
                <a16:creationId xmlns:a16="http://schemas.microsoft.com/office/drawing/2014/main" id="{55D6ADE5-CBB3-410A-863A-397083E9AF93}"/>
              </a:ext>
            </a:extLst>
          </p:cNvPr>
          <p:cNvPicPr>
            <a:picLocks noChangeAspect="1"/>
          </p:cNvPicPr>
          <p:nvPr/>
        </p:nvPicPr>
        <p:blipFill>
          <a:blip r:embed="rId4"/>
          <a:stretch>
            <a:fillRect/>
          </a:stretch>
        </p:blipFill>
        <p:spPr>
          <a:xfrm>
            <a:off x="2658299" y="3525840"/>
            <a:ext cx="2986088" cy="1311880"/>
          </a:xfrm>
          <a:prstGeom prst="rect">
            <a:avLst/>
          </a:prstGeom>
        </p:spPr>
      </p:pic>
    </p:spTree>
    <p:extLst>
      <p:ext uri="{BB962C8B-B14F-4D97-AF65-F5344CB8AC3E}">
        <p14:creationId xmlns:p14="http://schemas.microsoft.com/office/powerpoint/2010/main" val="423484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4445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Two people meet each other</a:t>
            </a: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a:p>
            <a:r>
              <a:rPr lang="en-US" sz="1600" dirty="0">
                <a:latin typeface="Calibri" panose="020F0502020204030204" pitchFamily="34" charset="0"/>
                <a:cs typeface="Calibri" panose="020F0502020204030204" pitchFamily="34" charset="0"/>
              </a:rPr>
              <a:t>You will be given starting points of two people p1 and p2 respectively and distance covered by two people in each jump s1 and s2 respectively. You need to find whether they meet after the same number of jumps. The starting points of the two persons should always be different.</a:t>
            </a:r>
          </a:p>
          <a:p>
            <a:endParaRPr lang="en-US" sz="1600" dirty="0">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Input: The input will be in the following format : </a:t>
            </a:r>
          </a:p>
          <a:p>
            <a:pPr algn="l">
              <a:buFont typeface="+mj-lt"/>
              <a:buAutoNum type="arabicPeriod"/>
            </a:pPr>
            <a:r>
              <a:rPr lang="en-US" sz="1600" b="0" i="0" dirty="0">
                <a:solidFill>
                  <a:srgbClr val="040404"/>
                </a:solidFill>
                <a:effectLst/>
                <a:latin typeface="Calibri" panose="020F0502020204030204" pitchFamily="34" charset="0"/>
                <a:cs typeface="Calibri" panose="020F0502020204030204" pitchFamily="34" charset="0"/>
              </a:rPr>
              <a:t>The first line should be the values of p1, p2 respectively space separated.</a:t>
            </a:r>
          </a:p>
          <a:p>
            <a:pPr algn="l">
              <a:buFont typeface="+mj-lt"/>
              <a:buAutoNum type="arabicPeriod"/>
            </a:pPr>
            <a:r>
              <a:rPr lang="en-US" sz="1600" b="0" i="0" dirty="0">
                <a:solidFill>
                  <a:srgbClr val="040404"/>
                </a:solidFill>
                <a:effectLst/>
                <a:latin typeface="Calibri" panose="020F0502020204030204" pitchFamily="34" charset="0"/>
                <a:cs typeface="Calibri" panose="020F0502020204030204" pitchFamily="34" charset="0"/>
              </a:rPr>
              <a:t>The first line should be the values of s1, s2 respectively space separated.</a:t>
            </a:r>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Output: The output should be of the following format</a:t>
            </a:r>
          </a:p>
          <a:p>
            <a:pPr algn="l">
              <a:buFont typeface="+mj-lt"/>
              <a:buAutoNum type="arabicPeriod"/>
            </a:pPr>
            <a:r>
              <a:rPr lang="en-US" sz="1600" b="0" i="0" dirty="0">
                <a:solidFill>
                  <a:srgbClr val="040404"/>
                </a:solidFill>
                <a:effectLst/>
                <a:latin typeface="Calibri" panose="020F0502020204030204" pitchFamily="34" charset="0"/>
                <a:cs typeface="Calibri" panose="020F0502020204030204" pitchFamily="34" charset="0"/>
              </a:rPr>
              <a:t>Print “YES” if they meet at some point after jumping for an equal number of times or else print “NO”.</a:t>
            </a:r>
          </a:p>
          <a:p>
            <a:br>
              <a:rPr lang="en-US" sz="6000" dirty="0"/>
            </a:br>
            <a:br>
              <a:rPr lang="en-US" sz="4800" dirty="0"/>
            </a:br>
            <a:br>
              <a:rPr lang="en-US" sz="4000" dirty="0"/>
            </a:b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9387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4445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Two people meet each other</a:t>
            </a: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a:p>
            <a:pPr rtl="0"/>
            <a:r>
              <a:rPr lang="en-US" sz="1600" dirty="0">
                <a:latin typeface="Calibri" panose="020F0502020204030204" pitchFamily="34" charset="0"/>
                <a:cs typeface="Calibri" panose="020F0502020204030204" pitchFamily="34" charset="0"/>
              </a:rPr>
              <a:t>Example:</a:t>
            </a:r>
          </a:p>
          <a:p>
            <a:pPr rtl="0"/>
            <a:r>
              <a:rPr lang="en-US" sz="1600" dirty="0">
                <a:latin typeface="Calibri" panose="020F0502020204030204" pitchFamily="34" charset="0"/>
                <a:cs typeface="Calibri" panose="020F0502020204030204" pitchFamily="34" charset="0"/>
              </a:rPr>
              <a:t>Input:</a:t>
            </a:r>
          </a:p>
          <a:p>
            <a:pPr rtl="0"/>
            <a:r>
              <a:rPr lang="en-US" sz="1600" dirty="0">
                <a:latin typeface="Calibri" panose="020F0502020204030204" pitchFamily="34" charset="0"/>
                <a:cs typeface="Calibri" panose="020F0502020204030204" pitchFamily="34" charset="0"/>
              </a:rPr>
              <a:t>p1: 6</a:t>
            </a:r>
          </a:p>
          <a:p>
            <a:pPr rtl="0"/>
            <a:r>
              <a:rPr lang="en-US" sz="1600" dirty="0">
                <a:latin typeface="Calibri" panose="020F0502020204030204" pitchFamily="34" charset="0"/>
                <a:cs typeface="Calibri" panose="020F0502020204030204" pitchFamily="34" charset="0"/>
              </a:rPr>
              <a:t>s1: 3</a:t>
            </a:r>
          </a:p>
          <a:p>
            <a:pPr rtl="0"/>
            <a:r>
              <a:rPr lang="en-US" sz="1600" dirty="0">
                <a:latin typeface="Calibri" panose="020F0502020204030204" pitchFamily="34" charset="0"/>
                <a:cs typeface="Calibri" panose="020F0502020204030204" pitchFamily="34" charset="0"/>
              </a:rPr>
              <a:t>p2: 8</a:t>
            </a:r>
          </a:p>
          <a:p>
            <a:pPr rtl="0"/>
            <a:r>
              <a:rPr lang="en-US" sz="1600" dirty="0">
                <a:latin typeface="Calibri" panose="020F0502020204030204" pitchFamily="34" charset="0"/>
                <a:cs typeface="Calibri" panose="020F0502020204030204" pitchFamily="34" charset="0"/>
              </a:rPr>
              <a:t>s2: 2</a:t>
            </a:r>
          </a:p>
          <a:p>
            <a:pPr rtl="0"/>
            <a:r>
              <a:rPr lang="en-US" sz="1600" dirty="0">
                <a:latin typeface="Calibri" panose="020F0502020204030204" pitchFamily="34" charset="0"/>
                <a:cs typeface="Calibri" panose="020F0502020204030204" pitchFamily="34" charset="0"/>
              </a:rPr>
              <a:t>Output: YES</a:t>
            </a:r>
          </a:p>
          <a:p>
            <a:pPr rtl="0"/>
            <a:endParaRPr lang="en-US" sz="1600" dirty="0">
              <a:latin typeface="Calibri" panose="020F0502020204030204" pitchFamily="34" charset="0"/>
              <a:cs typeface="Calibri" panose="020F0502020204030204" pitchFamily="34" charset="0"/>
            </a:endParaRPr>
          </a:p>
          <a:p>
            <a:pPr rtl="0"/>
            <a:r>
              <a:rPr lang="en-US" sz="1600" dirty="0">
                <a:latin typeface="Calibri" panose="020F0502020204030204" pitchFamily="34" charset="0"/>
                <a:cs typeface="Calibri" panose="020F0502020204030204" pitchFamily="34" charset="0"/>
              </a:rPr>
              <a:t>Explanation:</a:t>
            </a:r>
          </a:p>
          <a:p>
            <a:pPr rtl="0"/>
            <a:r>
              <a:rPr lang="en-US" sz="1600" dirty="0">
                <a:latin typeface="Calibri" panose="020F0502020204030204" pitchFamily="34" charset="0"/>
                <a:cs typeface="Calibri" panose="020F0502020204030204" pitchFamily="34" charset="0"/>
              </a:rPr>
              <a:t>Person1: 6-&gt;9-&gt;12</a:t>
            </a:r>
          </a:p>
          <a:p>
            <a:pPr rtl="0"/>
            <a:r>
              <a:rPr lang="en-US" sz="1600" dirty="0">
                <a:latin typeface="Calibri" panose="020F0502020204030204" pitchFamily="34" charset="0"/>
                <a:cs typeface="Calibri" panose="020F0502020204030204" pitchFamily="34" charset="0"/>
              </a:rPr>
              <a:t>Person2: 8-&gt;10-&gt;12</a:t>
            </a:r>
          </a:p>
          <a:p>
            <a:pPr rtl="0"/>
            <a:r>
              <a:rPr lang="en-US" sz="1600" dirty="0">
                <a:latin typeface="Calibri" panose="020F0502020204030204" pitchFamily="34" charset="0"/>
                <a:cs typeface="Calibri" panose="020F0502020204030204" pitchFamily="34" charset="0"/>
              </a:rPr>
              <a:t>They both will meet at point 12 after 2 jumps each.</a:t>
            </a:r>
            <a:br>
              <a:rPr lang="en-US" sz="60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000" dirty="0"/>
            </a:b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71481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4445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Two people meet each other</a:t>
            </a: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r>
              <a:rPr lang="en-US" sz="1600" dirty="0">
                <a:latin typeface="Calibri" panose="020F0502020204030204" pitchFamily="34" charset="0"/>
                <a:cs typeface="Calibri" panose="020F0502020204030204" pitchFamily="34" charset="0"/>
              </a:rPr>
              <a:t>You will be given starting points of two people p1 and p2 respectively and distance covered by two people in each jump s1 and s2 respectively. You need to find whether they meet after the same number of jumps. The starting points of the two persons should always be different.</a:t>
            </a:r>
          </a:p>
          <a:p>
            <a:endParaRPr lang="en-US" sz="1600" dirty="0">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Input: The input will be in the following format : </a:t>
            </a:r>
          </a:p>
          <a:p>
            <a:pPr algn="l">
              <a:buFont typeface="+mj-lt"/>
              <a:buAutoNum type="arabicPeriod"/>
            </a:pPr>
            <a:r>
              <a:rPr lang="en-US" sz="1600" b="0" i="0" dirty="0">
                <a:solidFill>
                  <a:srgbClr val="040404"/>
                </a:solidFill>
                <a:effectLst/>
                <a:latin typeface="Calibri" panose="020F0502020204030204" pitchFamily="34" charset="0"/>
                <a:cs typeface="Calibri" panose="020F0502020204030204" pitchFamily="34" charset="0"/>
              </a:rPr>
              <a:t>The first line should be the values of p1, p2 respectively space separated.</a:t>
            </a:r>
          </a:p>
          <a:p>
            <a:pPr algn="l">
              <a:buFont typeface="+mj-lt"/>
              <a:buAutoNum type="arabicPeriod"/>
            </a:pPr>
            <a:r>
              <a:rPr lang="en-US" sz="1600" b="0" i="0" dirty="0">
                <a:solidFill>
                  <a:srgbClr val="040404"/>
                </a:solidFill>
                <a:effectLst/>
                <a:latin typeface="Calibri" panose="020F0502020204030204" pitchFamily="34" charset="0"/>
                <a:cs typeface="Calibri" panose="020F0502020204030204" pitchFamily="34" charset="0"/>
              </a:rPr>
              <a:t>The first line should be the values of s1, s2 respectively space separated.</a:t>
            </a:r>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Output: The output should be of the following format</a:t>
            </a:r>
          </a:p>
          <a:p>
            <a:pPr algn="l">
              <a:buFont typeface="+mj-lt"/>
              <a:buAutoNum type="arabicPeriod"/>
            </a:pPr>
            <a:r>
              <a:rPr lang="en-US" sz="1600" b="0" i="0" dirty="0">
                <a:solidFill>
                  <a:srgbClr val="040404"/>
                </a:solidFill>
                <a:effectLst/>
                <a:latin typeface="Calibri" panose="020F0502020204030204" pitchFamily="34" charset="0"/>
                <a:cs typeface="Calibri" panose="020F0502020204030204" pitchFamily="34" charset="0"/>
              </a:rPr>
              <a:t>Print “YES” if they meet at some point after jumping for an equal number of times or else print “NO”.</a:t>
            </a:r>
          </a:p>
          <a:p>
            <a:br>
              <a:rPr lang="en-US" sz="6000" dirty="0"/>
            </a:br>
            <a:br>
              <a:rPr lang="en-US" sz="4800" dirty="0"/>
            </a:br>
            <a:br>
              <a:rPr lang="en-US" sz="4000" dirty="0"/>
            </a:b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3977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4445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Solution: Two people meet each other</a:t>
            </a: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a:p>
            <a:br>
              <a:rPr lang="en-US" sz="6000" dirty="0"/>
            </a:br>
            <a:br>
              <a:rPr lang="en-US" sz="4800" dirty="0"/>
            </a:br>
            <a:br>
              <a:rPr lang="en-US" sz="4000" dirty="0"/>
            </a:br>
            <a:endParaRPr lang="en-US" sz="3200" b="0" i="0" u="none" strike="noStrike" cap="none" dirty="0">
              <a:solidFill>
                <a:srgbClr val="00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79842264-3EEF-4933-B52F-3FE6DB0CAFCA}"/>
              </a:ext>
            </a:extLst>
          </p:cNvPr>
          <p:cNvPicPr>
            <a:picLocks noChangeAspect="1"/>
          </p:cNvPicPr>
          <p:nvPr/>
        </p:nvPicPr>
        <p:blipFill>
          <a:blip r:embed="rId3"/>
          <a:stretch>
            <a:fillRect/>
          </a:stretch>
        </p:blipFill>
        <p:spPr>
          <a:xfrm>
            <a:off x="221443" y="991314"/>
            <a:ext cx="8701113" cy="3772432"/>
          </a:xfrm>
          <a:prstGeom prst="rect">
            <a:avLst/>
          </a:prstGeom>
        </p:spPr>
      </p:pic>
    </p:spTree>
    <p:extLst>
      <p:ext uri="{BB962C8B-B14F-4D97-AF65-F5344CB8AC3E}">
        <p14:creationId xmlns:p14="http://schemas.microsoft.com/office/powerpoint/2010/main" val="297371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Solution : Two people meet each other</a:t>
            </a: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A8619BDB-E84E-4DD1-ACA3-8A774BBFD5A7}"/>
              </a:ext>
            </a:extLst>
          </p:cNvPr>
          <p:cNvSpPr txBox="1"/>
          <p:nvPr/>
        </p:nvSpPr>
        <p:spPr>
          <a:xfrm>
            <a:off x="70441" y="736068"/>
            <a:ext cx="8803758" cy="1538883"/>
          </a:xfrm>
          <a:prstGeom prst="rect">
            <a:avLst/>
          </a:prstGeom>
          <a:noFill/>
        </p:spPr>
        <p:txBody>
          <a:bodyPr wrap="square" rtlCol="0">
            <a:spAutoFit/>
          </a:bodyPr>
          <a:lstStyle/>
          <a:p>
            <a:pPr algn="l"/>
            <a:br>
              <a:rPr lang="en-US" sz="2800" dirty="0"/>
            </a:br>
            <a:br>
              <a:rPr lang="en-IN" sz="2000" dirty="0"/>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sp>
        <p:nvSpPr>
          <p:cNvPr id="9" name="TextBox 8">
            <a:extLst>
              <a:ext uri="{FF2B5EF4-FFF2-40B4-BE49-F238E27FC236}">
                <a16:creationId xmlns:a16="http://schemas.microsoft.com/office/drawing/2014/main" id="{373AB41B-E280-43BE-BA6B-97A6CA3CFD9D}"/>
              </a:ext>
            </a:extLst>
          </p:cNvPr>
          <p:cNvSpPr txBox="1"/>
          <p:nvPr/>
        </p:nvSpPr>
        <p:spPr>
          <a:xfrm>
            <a:off x="2857500" y="1017922"/>
            <a:ext cx="4572000" cy="338554"/>
          </a:xfrm>
          <a:prstGeom prst="rect">
            <a:avLst/>
          </a:prstGeom>
          <a:noFill/>
        </p:spPr>
        <p:txBody>
          <a:bodyPr wrap="square">
            <a:spAutoFit/>
          </a:bodyPr>
          <a:lstStyle/>
          <a:p>
            <a:r>
              <a:rPr lang="en-US" sz="1600" b="0" i="0" dirty="0">
                <a:solidFill>
                  <a:srgbClr val="040404"/>
                </a:solidFill>
                <a:effectLst/>
                <a:latin typeface="Calibri" panose="020F0502020204030204" pitchFamily="34" charset="0"/>
                <a:cs typeface="Calibri" panose="020F0502020204030204" pitchFamily="34" charset="0"/>
              </a:rPr>
              <a:t>Output :</a:t>
            </a:r>
            <a:endParaRPr lang="en-IN" sz="1600" dirty="0"/>
          </a:p>
        </p:txBody>
      </p:sp>
      <p:pic>
        <p:nvPicPr>
          <p:cNvPr id="10" name="Picture 9">
            <a:extLst>
              <a:ext uri="{FF2B5EF4-FFF2-40B4-BE49-F238E27FC236}">
                <a16:creationId xmlns:a16="http://schemas.microsoft.com/office/drawing/2014/main" id="{E0DA31FA-279B-4803-88E1-A1ED1B79DC47}"/>
              </a:ext>
            </a:extLst>
          </p:cNvPr>
          <p:cNvPicPr>
            <a:picLocks noChangeAspect="1"/>
          </p:cNvPicPr>
          <p:nvPr/>
        </p:nvPicPr>
        <p:blipFill>
          <a:blip r:embed="rId3"/>
          <a:stretch>
            <a:fillRect/>
          </a:stretch>
        </p:blipFill>
        <p:spPr>
          <a:xfrm>
            <a:off x="2295525" y="1505509"/>
            <a:ext cx="4552950" cy="1724025"/>
          </a:xfrm>
          <a:prstGeom prst="rect">
            <a:avLst/>
          </a:prstGeom>
        </p:spPr>
      </p:pic>
    </p:spTree>
    <p:extLst>
      <p:ext uri="{BB962C8B-B14F-4D97-AF65-F5344CB8AC3E}">
        <p14:creationId xmlns:p14="http://schemas.microsoft.com/office/powerpoint/2010/main" val="351853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0"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Finding next largest number</a:t>
            </a:r>
          </a:p>
        </p:txBody>
      </p:sp>
      <p:sp>
        <p:nvSpPr>
          <p:cNvPr id="2" name="TextBox 1">
            <a:extLst>
              <a:ext uri="{FF2B5EF4-FFF2-40B4-BE49-F238E27FC236}">
                <a16:creationId xmlns:a16="http://schemas.microsoft.com/office/drawing/2014/main" id="{A8619BDB-E84E-4DD1-ACA3-8A774BBFD5A7}"/>
              </a:ext>
            </a:extLst>
          </p:cNvPr>
          <p:cNvSpPr txBox="1"/>
          <p:nvPr/>
        </p:nvSpPr>
        <p:spPr>
          <a:xfrm>
            <a:off x="127591" y="715685"/>
            <a:ext cx="8803758" cy="5109091"/>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You are given a string which represents a number. You need to find the next largest number possible by swapping a single digit.</a:t>
            </a:r>
          </a:p>
          <a:p>
            <a:pPr rtl="0"/>
            <a:br>
              <a:rPr lang="en-US" sz="28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Example:</a:t>
            </a:r>
          </a:p>
          <a:p>
            <a:pPr rtl="0"/>
            <a:r>
              <a:rPr lang="en-US" sz="1600" dirty="0">
                <a:latin typeface="Calibri" panose="020F0502020204030204" pitchFamily="34" charset="0"/>
                <a:cs typeface="Calibri" panose="020F0502020204030204" pitchFamily="34" charset="0"/>
              </a:rPr>
              <a:t>Input: 2187654</a:t>
            </a:r>
          </a:p>
          <a:p>
            <a:pPr rtl="0"/>
            <a:r>
              <a:rPr lang="en-US" sz="1600" dirty="0">
                <a:latin typeface="Calibri" panose="020F0502020204030204" pitchFamily="34" charset="0"/>
                <a:cs typeface="Calibri" panose="020F0502020204030204" pitchFamily="34" charset="0"/>
              </a:rPr>
              <a:t>Output: 2487651</a:t>
            </a:r>
          </a:p>
          <a:p>
            <a:endParaRPr lang="en-US" sz="1600" dirty="0">
              <a:latin typeface="Calibri" panose="020F0502020204030204" pitchFamily="34" charset="0"/>
              <a:cs typeface="Calibri" panose="020F0502020204030204" pitchFamily="34" charset="0"/>
            </a:endParaRPr>
          </a:p>
          <a:p>
            <a:pPr rtl="0"/>
            <a:r>
              <a:rPr lang="en-US" sz="1600" dirty="0">
                <a:latin typeface="Calibri" panose="020F0502020204030204" pitchFamily="34" charset="0"/>
                <a:cs typeface="Calibri" panose="020F0502020204030204" pitchFamily="34" charset="0"/>
              </a:rPr>
              <a:t>Explanation: Swap 1 and 4 in the input to get the next largest number given in the output.</a:t>
            </a: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rtl="0"/>
            <a:r>
              <a:rPr lang="en-US" sz="1600" dirty="0">
                <a:latin typeface="Calibri" panose="020F0502020204030204" pitchFamily="34" charset="0"/>
                <a:cs typeface="Calibri" panose="020F0502020204030204" pitchFamily="34" charset="0"/>
              </a:rPr>
              <a:t>The approach is to find the rightmost digit which is less than the digit to its right. Let that index be </a:t>
            </a:r>
            <a:r>
              <a:rPr lang="en-US" sz="1600" dirty="0" err="1">
                <a:latin typeface="Calibri" panose="020F0502020204030204" pitchFamily="34" charset="0"/>
                <a:cs typeface="Calibri" panose="020F0502020204030204" pitchFamily="34" charset="0"/>
              </a:rPr>
              <a:t>i</a:t>
            </a:r>
            <a:r>
              <a:rPr lang="en-US" sz="1600" dirty="0">
                <a:latin typeface="Calibri" panose="020F0502020204030204" pitchFamily="34" charset="0"/>
                <a:cs typeface="Calibri" panose="020F0502020204030204" pitchFamily="34" charset="0"/>
              </a:rPr>
              <a:t>. In the example (input) given above, this digit is 1.</a:t>
            </a:r>
          </a:p>
          <a:p>
            <a:pPr rtl="0"/>
            <a:r>
              <a:rPr lang="en-US" sz="1600" dirty="0">
                <a:latin typeface="Calibri" panose="020F0502020204030204" pitchFamily="34" charset="0"/>
                <a:cs typeface="Calibri" panose="020F0502020204030204" pitchFamily="34" charset="0"/>
              </a:rPr>
              <a:t>Then find the minimum digit that is greater than the digit at </a:t>
            </a:r>
            <a:r>
              <a:rPr lang="en-US" sz="1600" dirty="0" err="1">
                <a:latin typeface="Calibri" panose="020F0502020204030204" pitchFamily="34" charset="0"/>
                <a:cs typeface="Calibri" panose="020F0502020204030204" pitchFamily="34" charset="0"/>
              </a:rPr>
              <a:t>ith</a:t>
            </a:r>
            <a:r>
              <a:rPr lang="en-US" sz="1600" dirty="0">
                <a:latin typeface="Calibri" panose="020F0502020204030204" pitchFamily="34" charset="0"/>
                <a:cs typeface="Calibri" panose="020F0502020204030204" pitchFamily="34" charset="0"/>
              </a:rPr>
              <a:t> index and is to the right of the </a:t>
            </a:r>
            <a:r>
              <a:rPr lang="en-US" sz="1600" dirty="0" err="1">
                <a:latin typeface="Calibri" panose="020F0502020204030204" pitchFamily="34" charset="0"/>
                <a:cs typeface="Calibri" panose="020F0502020204030204" pitchFamily="34" charset="0"/>
              </a:rPr>
              <a:t>ith</a:t>
            </a:r>
            <a:r>
              <a:rPr lang="en-US" sz="1600" dirty="0">
                <a:latin typeface="Calibri" panose="020F0502020204030204" pitchFamily="34" charset="0"/>
                <a:cs typeface="Calibri" panose="020F0502020204030204" pitchFamily="34" charset="0"/>
              </a:rPr>
              <a:t> index. In the example (input) given above, this digit is 4.</a:t>
            </a:r>
          </a:p>
          <a:p>
            <a:pPr rtl="0"/>
            <a:r>
              <a:rPr lang="en-US" sz="1600" dirty="0">
                <a:latin typeface="Calibri" panose="020F0502020204030204" pitchFamily="34" charset="0"/>
                <a:cs typeface="Calibri" panose="020F0502020204030204" pitchFamily="34" charset="0"/>
              </a:rPr>
              <a:t>Swap these two digits.</a:t>
            </a:r>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63233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14409"/>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2900" b="1" i="0" u="none" strike="noStrike" cap="none" dirty="0">
                <a:solidFill>
                  <a:schemeClr val="tx2"/>
                </a:solidFill>
                <a:latin typeface="Calibri"/>
                <a:ea typeface="Calibri"/>
                <a:cs typeface="Calibri"/>
                <a:sym typeface="Calibri"/>
              </a:rPr>
              <a:t>Solution : Finding Next Largest Number</a:t>
            </a:r>
          </a:p>
        </p:txBody>
      </p:sp>
      <p:sp>
        <p:nvSpPr>
          <p:cNvPr id="2" name="TextBox 1">
            <a:extLst>
              <a:ext uri="{FF2B5EF4-FFF2-40B4-BE49-F238E27FC236}">
                <a16:creationId xmlns:a16="http://schemas.microsoft.com/office/drawing/2014/main" id="{A8619BDB-E84E-4DD1-ACA3-8A774BBFD5A7}"/>
              </a:ext>
            </a:extLst>
          </p:cNvPr>
          <p:cNvSpPr txBox="1"/>
          <p:nvPr/>
        </p:nvSpPr>
        <p:spPr>
          <a:xfrm>
            <a:off x="127591" y="715685"/>
            <a:ext cx="8803758" cy="1477328"/>
          </a:xfrm>
          <a:prstGeom prst="rect">
            <a:avLst/>
          </a:prstGeom>
          <a:noFill/>
        </p:spPr>
        <p:txBody>
          <a:bodyPr wrap="square" rtlCol="0">
            <a:spAutoFit/>
          </a:bodyPr>
          <a:lstStyle/>
          <a:p>
            <a:endParaRPr lang="en-US" sz="2800" dirty="0"/>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FB355F04-B3BA-4683-A8CF-3E7EA767C6C5}"/>
              </a:ext>
            </a:extLst>
          </p:cNvPr>
          <p:cNvPicPr>
            <a:picLocks noChangeAspect="1"/>
          </p:cNvPicPr>
          <p:nvPr/>
        </p:nvPicPr>
        <p:blipFill>
          <a:blip r:embed="rId3"/>
          <a:stretch>
            <a:fillRect/>
          </a:stretch>
        </p:blipFill>
        <p:spPr>
          <a:xfrm>
            <a:off x="555570" y="715685"/>
            <a:ext cx="8032859" cy="4358377"/>
          </a:xfrm>
          <a:prstGeom prst="rect">
            <a:avLst/>
          </a:prstGeom>
        </p:spPr>
      </p:pic>
    </p:spTree>
    <p:extLst>
      <p:ext uri="{BB962C8B-B14F-4D97-AF65-F5344CB8AC3E}">
        <p14:creationId xmlns:p14="http://schemas.microsoft.com/office/powerpoint/2010/main" val="376541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0" name="Google Shape;90;p18"/>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18"/>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FFFFFF"/>
                </a:solidFill>
                <a:latin typeface="Calibri"/>
                <a:ea typeface="Calibri"/>
                <a:cs typeface="Calibri"/>
                <a:sym typeface="Calibri"/>
              </a:rPr>
              <a:t>Today’s Agenda</a:t>
            </a:r>
            <a:endParaRPr sz="3000" b="1" i="0" u="none" strike="noStrike" cap="none" dirty="0">
              <a:solidFill>
                <a:srgbClr val="FFFFFF"/>
              </a:solidFill>
              <a:latin typeface="Calibri"/>
              <a:ea typeface="Calibri"/>
              <a:cs typeface="Calibri"/>
              <a:sym typeface="Calibri"/>
            </a:endParaRPr>
          </a:p>
        </p:txBody>
      </p:sp>
      <p:sp>
        <p:nvSpPr>
          <p:cNvPr id="92" name="Google Shape;92;p18"/>
          <p:cNvSpPr txBox="1"/>
          <p:nvPr/>
        </p:nvSpPr>
        <p:spPr>
          <a:xfrm>
            <a:off x="507300" y="742424"/>
            <a:ext cx="8014500" cy="3606291"/>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Last non-zero digit of the factorial</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Pascal Triangle</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Problem Statement - Two people meet each other</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Finding Next largest number</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To Count number of increasing subsequences</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Longest substring problem</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Reverse the individual words of the string</a:t>
            </a:r>
          </a:p>
          <a:p>
            <a:pPr marL="457200" marR="0" lvl="0" indent="-381000" algn="l" rtl="0">
              <a:lnSpc>
                <a:spcPct val="100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Decimal number to Roman Numeral</a:t>
            </a:r>
            <a:br>
              <a:rPr lang="en" sz="2400" dirty="0">
                <a:solidFill>
                  <a:schemeClr val="dk1"/>
                </a:solidFill>
                <a:latin typeface="Calibri"/>
                <a:ea typeface="Calibri"/>
                <a:cs typeface="Calibri"/>
                <a:sym typeface="Calibri"/>
              </a:rPr>
            </a:br>
            <a:endParaRPr sz="2400" dirty="0">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14409"/>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2900" b="1" i="0" u="none" strike="noStrike" cap="none" dirty="0">
                <a:solidFill>
                  <a:schemeClr val="tx2"/>
                </a:solidFill>
                <a:latin typeface="Calibri"/>
                <a:ea typeface="Calibri"/>
                <a:cs typeface="Calibri"/>
                <a:sym typeface="Calibri"/>
              </a:rPr>
              <a:t>Solution : Finding Next Largest Number</a:t>
            </a:r>
          </a:p>
        </p:txBody>
      </p:sp>
      <p:sp>
        <p:nvSpPr>
          <p:cNvPr id="2" name="TextBox 1">
            <a:extLst>
              <a:ext uri="{FF2B5EF4-FFF2-40B4-BE49-F238E27FC236}">
                <a16:creationId xmlns:a16="http://schemas.microsoft.com/office/drawing/2014/main" id="{A8619BDB-E84E-4DD1-ACA3-8A774BBFD5A7}"/>
              </a:ext>
            </a:extLst>
          </p:cNvPr>
          <p:cNvSpPr txBox="1"/>
          <p:nvPr/>
        </p:nvSpPr>
        <p:spPr>
          <a:xfrm>
            <a:off x="127591" y="715685"/>
            <a:ext cx="8803758" cy="1477328"/>
          </a:xfrm>
          <a:prstGeom prst="rect">
            <a:avLst/>
          </a:prstGeom>
          <a:noFill/>
        </p:spPr>
        <p:txBody>
          <a:bodyPr wrap="square" rtlCol="0">
            <a:spAutoFit/>
          </a:bodyPr>
          <a:lstStyle/>
          <a:p>
            <a:endParaRPr lang="en-US" sz="2800" dirty="0"/>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pic>
        <p:nvPicPr>
          <p:cNvPr id="7" name="Picture 6">
            <a:extLst>
              <a:ext uri="{FF2B5EF4-FFF2-40B4-BE49-F238E27FC236}">
                <a16:creationId xmlns:a16="http://schemas.microsoft.com/office/drawing/2014/main" id="{9A7C22D0-410F-4C21-8480-EE1B6EC582B5}"/>
              </a:ext>
            </a:extLst>
          </p:cNvPr>
          <p:cNvPicPr>
            <a:picLocks noChangeAspect="1"/>
          </p:cNvPicPr>
          <p:nvPr/>
        </p:nvPicPr>
        <p:blipFill>
          <a:blip r:embed="rId3"/>
          <a:stretch>
            <a:fillRect/>
          </a:stretch>
        </p:blipFill>
        <p:spPr>
          <a:xfrm>
            <a:off x="312700" y="835809"/>
            <a:ext cx="8518600" cy="3991920"/>
          </a:xfrm>
          <a:prstGeom prst="rect">
            <a:avLst/>
          </a:prstGeom>
        </p:spPr>
      </p:pic>
    </p:spTree>
    <p:extLst>
      <p:ext uri="{BB962C8B-B14F-4D97-AF65-F5344CB8AC3E}">
        <p14:creationId xmlns:p14="http://schemas.microsoft.com/office/powerpoint/2010/main" val="274908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14409"/>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2900" b="1" i="0" u="none" strike="noStrike" cap="none" dirty="0">
                <a:solidFill>
                  <a:schemeClr val="tx2"/>
                </a:solidFill>
                <a:latin typeface="Calibri"/>
                <a:ea typeface="Calibri"/>
                <a:cs typeface="Calibri"/>
                <a:sym typeface="Calibri"/>
              </a:rPr>
              <a:t>Solution : Finding Next Largest Number</a:t>
            </a:r>
          </a:p>
        </p:txBody>
      </p:sp>
      <p:sp>
        <p:nvSpPr>
          <p:cNvPr id="2" name="TextBox 1">
            <a:extLst>
              <a:ext uri="{FF2B5EF4-FFF2-40B4-BE49-F238E27FC236}">
                <a16:creationId xmlns:a16="http://schemas.microsoft.com/office/drawing/2014/main" id="{A8619BDB-E84E-4DD1-ACA3-8A774BBFD5A7}"/>
              </a:ext>
            </a:extLst>
          </p:cNvPr>
          <p:cNvSpPr txBox="1"/>
          <p:nvPr/>
        </p:nvSpPr>
        <p:spPr>
          <a:xfrm>
            <a:off x="170121" y="940514"/>
            <a:ext cx="8803758" cy="1292662"/>
          </a:xfrm>
          <a:prstGeom prst="rect">
            <a:avLst/>
          </a:prstGeom>
          <a:noFill/>
        </p:spPr>
        <p:txBody>
          <a:bodyPr wrap="square" rtlCol="0">
            <a:spAutoFit/>
          </a:bodyPr>
          <a:lstStyle/>
          <a:p>
            <a:r>
              <a:rPr lang="en-US" sz="1600" dirty="0"/>
              <a:t>                                                        </a:t>
            </a:r>
            <a:r>
              <a:rPr lang="en-US" sz="1600" dirty="0">
                <a:latin typeface="Calibri" panose="020F0502020204030204" pitchFamily="34" charset="0"/>
                <a:cs typeface="Calibri" panose="020F0502020204030204" pitchFamily="34" charset="0"/>
              </a:rPr>
              <a:t>Output</a:t>
            </a:r>
            <a:r>
              <a:rPr lang="en-US" sz="1600" dirty="0"/>
              <a:t> :1</a:t>
            </a:r>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DBB5ECF8-6ED8-4AA8-BF4F-7A0D6D5BB309}"/>
              </a:ext>
            </a:extLst>
          </p:cNvPr>
          <p:cNvPicPr>
            <a:picLocks noChangeAspect="1"/>
          </p:cNvPicPr>
          <p:nvPr/>
        </p:nvPicPr>
        <p:blipFill>
          <a:blip r:embed="rId3"/>
          <a:stretch>
            <a:fillRect/>
          </a:stretch>
        </p:blipFill>
        <p:spPr>
          <a:xfrm>
            <a:off x="2255793" y="1428750"/>
            <a:ext cx="4733925" cy="1257300"/>
          </a:xfrm>
          <a:prstGeom prst="rect">
            <a:avLst/>
          </a:prstGeom>
        </p:spPr>
      </p:pic>
      <p:sp>
        <p:nvSpPr>
          <p:cNvPr id="9" name="TextBox 8">
            <a:extLst>
              <a:ext uri="{FF2B5EF4-FFF2-40B4-BE49-F238E27FC236}">
                <a16:creationId xmlns:a16="http://schemas.microsoft.com/office/drawing/2014/main" id="{D8B0D6A9-359A-4333-B860-4BA7C41510B7}"/>
              </a:ext>
            </a:extLst>
          </p:cNvPr>
          <p:cNvSpPr txBox="1"/>
          <p:nvPr/>
        </p:nvSpPr>
        <p:spPr>
          <a:xfrm>
            <a:off x="3317875" y="2960411"/>
            <a:ext cx="4591050" cy="338554"/>
          </a:xfrm>
          <a:prstGeom prst="rect">
            <a:avLst/>
          </a:prstGeom>
          <a:noFill/>
        </p:spPr>
        <p:txBody>
          <a:bodyPr wrap="square">
            <a:spAutoFit/>
          </a:bodyPr>
          <a:lstStyle/>
          <a:p>
            <a:r>
              <a:rPr lang="en-US" sz="1600" dirty="0"/>
              <a:t> </a:t>
            </a:r>
            <a:r>
              <a:rPr lang="en-US" sz="1600" dirty="0">
                <a:latin typeface="Calibri" panose="020F0502020204030204" pitchFamily="34" charset="0"/>
                <a:cs typeface="Calibri" panose="020F0502020204030204" pitchFamily="34" charset="0"/>
              </a:rPr>
              <a:t>Output</a:t>
            </a:r>
            <a:r>
              <a:rPr lang="en-US" sz="1600" dirty="0"/>
              <a:t> :2</a:t>
            </a:r>
            <a:endParaRPr lang="en-IN" sz="1600" dirty="0"/>
          </a:p>
        </p:txBody>
      </p:sp>
      <p:pic>
        <p:nvPicPr>
          <p:cNvPr id="10" name="Picture 9">
            <a:extLst>
              <a:ext uri="{FF2B5EF4-FFF2-40B4-BE49-F238E27FC236}">
                <a16:creationId xmlns:a16="http://schemas.microsoft.com/office/drawing/2014/main" id="{7564C99D-7410-4903-A578-5154146523DC}"/>
              </a:ext>
            </a:extLst>
          </p:cNvPr>
          <p:cNvPicPr>
            <a:picLocks noChangeAspect="1"/>
          </p:cNvPicPr>
          <p:nvPr/>
        </p:nvPicPr>
        <p:blipFill>
          <a:blip r:embed="rId4"/>
          <a:stretch>
            <a:fillRect/>
          </a:stretch>
        </p:blipFill>
        <p:spPr>
          <a:xfrm>
            <a:off x="2255793" y="3388025"/>
            <a:ext cx="4830807" cy="1276350"/>
          </a:xfrm>
          <a:prstGeom prst="rect">
            <a:avLst/>
          </a:prstGeom>
        </p:spPr>
      </p:pic>
    </p:spTree>
    <p:extLst>
      <p:ext uri="{BB962C8B-B14F-4D97-AF65-F5344CB8AC3E}">
        <p14:creationId xmlns:p14="http://schemas.microsoft.com/office/powerpoint/2010/main" val="3721600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0"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2800" b="1" i="0" u="none" strike="noStrike" cap="none" dirty="0">
                <a:solidFill>
                  <a:schemeClr val="tx2"/>
                </a:solidFill>
                <a:latin typeface="Calibri"/>
                <a:ea typeface="Calibri"/>
                <a:cs typeface="Calibri"/>
                <a:sym typeface="Calibri"/>
              </a:rPr>
              <a:t>To Count number of increasing subsequences</a:t>
            </a:r>
          </a:p>
        </p:txBody>
      </p:sp>
      <p:sp>
        <p:nvSpPr>
          <p:cNvPr id="2" name="TextBox 1">
            <a:extLst>
              <a:ext uri="{FF2B5EF4-FFF2-40B4-BE49-F238E27FC236}">
                <a16:creationId xmlns:a16="http://schemas.microsoft.com/office/drawing/2014/main" id="{A8619BDB-E84E-4DD1-ACA3-8A774BBFD5A7}"/>
              </a:ext>
            </a:extLst>
          </p:cNvPr>
          <p:cNvSpPr txBox="1"/>
          <p:nvPr/>
        </p:nvSpPr>
        <p:spPr>
          <a:xfrm>
            <a:off x="127591" y="715685"/>
            <a:ext cx="8803758" cy="4154984"/>
          </a:xfrm>
          <a:prstGeom prst="rect">
            <a:avLst/>
          </a:prstGeom>
          <a:noFill/>
        </p:spPr>
        <p:txBody>
          <a:bodyPr wrap="square" rtlCol="0">
            <a:spAutoFit/>
          </a:bodyPr>
          <a:lstStyle/>
          <a:p>
            <a:r>
              <a:rPr lang="en-US" sz="1600" b="0" i="0" dirty="0">
                <a:solidFill>
                  <a:srgbClr val="273239"/>
                </a:solidFill>
                <a:effectLst/>
                <a:latin typeface="Calibri" panose="020F0502020204030204" pitchFamily="34" charset="0"/>
                <a:cs typeface="Calibri" panose="020F0502020204030204" pitchFamily="34" charset="0"/>
              </a:rPr>
              <a:t>You are given an array of digits (values lie in range from 0 to 9). The task is to count all the sub sequences possible in array such that in each subsequence every digit is greater than its previous digits in the subsequence.</a:t>
            </a:r>
            <a:endParaRPr lang="en-US" sz="1600" dirty="0">
              <a:latin typeface="Calibri" panose="020F0502020204030204" pitchFamily="34" charset="0"/>
              <a:cs typeface="Calibri" panose="020F0502020204030204" pitchFamily="34" charset="0"/>
            </a:endParaRPr>
          </a:p>
          <a:p>
            <a:pPr algn="l"/>
            <a:br>
              <a:rPr lang="en-US" sz="1600" b="0" i="0" dirty="0">
                <a:solidFill>
                  <a:srgbClr val="040404"/>
                </a:solidFill>
                <a:effectLst/>
                <a:latin typeface="Calibri" panose="020F0502020204030204" pitchFamily="34" charset="0"/>
                <a:cs typeface="Calibri" panose="020F0502020204030204" pitchFamily="34" charset="0"/>
              </a:rPr>
            </a:br>
            <a:r>
              <a:rPr lang="en-IN" sz="1600" b="0" i="0" dirty="0">
                <a:solidFill>
                  <a:srgbClr val="273239"/>
                </a:solidFill>
                <a:effectLst/>
                <a:latin typeface="Calibri" panose="020F0502020204030204" pitchFamily="34" charset="0"/>
                <a:cs typeface="Calibri" panose="020F0502020204030204" pitchFamily="34" charset="0"/>
              </a:rPr>
              <a:t>Example</a:t>
            </a:r>
            <a:r>
              <a:rPr lang="en-IN" sz="1600" b="0" i="0" dirty="0">
                <a:solidFill>
                  <a:srgbClr val="273239"/>
                </a:solidFill>
                <a:effectLst/>
                <a:latin typeface="urw-din"/>
              </a:rPr>
              <a:t>: </a:t>
            </a:r>
          </a:p>
          <a:p>
            <a:pPr algn="l"/>
            <a:endParaRPr lang="en-IN" sz="2000" b="0" i="0" dirty="0">
              <a:solidFill>
                <a:srgbClr val="273239"/>
              </a:solidFill>
              <a:effectLst/>
              <a:latin typeface="urw-din"/>
            </a:endParaRPr>
          </a:p>
          <a:p>
            <a:pPr algn="l"/>
            <a:r>
              <a:rPr lang="en-IN" sz="1600" dirty="0">
                <a:solidFill>
                  <a:srgbClr val="273239"/>
                </a:solidFill>
                <a:latin typeface="Calibri" panose="020F0502020204030204" pitchFamily="34" charset="0"/>
                <a:cs typeface="Calibri" panose="020F0502020204030204" pitchFamily="34" charset="0"/>
              </a:rPr>
              <a:t>Input     :    </a:t>
            </a:r>
            <a:r>
              <a:rPr lang="en-IN" sz="1600" dirty="0" err="1">
                <a:solidFill>
                  <a:srgbClr val="273239"/>
                </a:solidFill>
                <a:latin typeface="Calibri" panose="020F0502020204030204" pitchFamily="34" charset="0"/>
                <a:cs typeface="Calibri" panose="020F0502020204030204" pitchFamily="34" charset="0"/>
              </a:rPr>
              <a:t>arr</a:t>
            </a:r>
            <a:r>
              <a:rPr lang="en-IN" sz="1600" dirty="0">
                <a:solidFill>
                  <a:srgbClr val="273239"/>
                </a:solidFill>
                <a:latin typeface="Calibri" panose="020F0502020204030204" pitchFamily="34" charset="0"/>
                <a:cs typeface="Calibri" panose="020F0502020204030204" pitchFamily="34" charset="0"/>
              </a:rPr>
              <a:t>[ ] =[1,2,3,4};</a:t>
            </a:r>
          </a:p>
          <a:p>
            <a:pPr algn="l"/>
            <a:r>
              <a:rPr lang="en-IN" sz="1600" dirty="0">
                <a:solidFill>
                  <a:srgbClr val="273239"/>
                </a:solidFill>
                <a:latin typeface="Calibri" panose="020F0502020204030204" pitchFamily="34" charset="0"/>
                <a:cs typeface="Calibri" panose="020F0502020204030204" pitchFamily="34" charset="0"/>
              </a:rPr>
              <a:t>Output  :     15</a:t>
            </a:r>
          </a:p>
          <a:p>
            <a:pPr algn="l"/>
            <a:endParaRPr lang="en-US" sz="1600" i="0" dirty="0">
              <a:solidFill>
                <a:srgbClr val="040404"/>
              </a:solidFill>
              <a:effectLst/>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Explanation</a:t>
            </a:r>
            <a:r>
              <a:rPr lang="en-IN" dirty="0">
                <a:latin typeface="Calibri" panose="020F0502020204030204" pitchFamily="34" charset="0"/>
                <a:cs typeface="Calibri" panose="020F0502020204030204" pitchFamily="34" charset="0"/>
              </a:rPr>
              <a:t> :-</a:t>
            </a:r>
          </a:p>
          <a:p>
            <a:endParaRPr lang="en-IN" dirty="0">
              <a:latin typeface="Calibri" panose="020F0502020204030204" pitchFamily="34" charset="0"/>
              <a:cs typeface="Calibri" panose="020F0502020204030204" pitchFamily="34" charset="0"/>
            </a:endParaRPr>
          </a:p>
          <a:p>
            <a:r>
              <a:rPr lang="en-IN" sz="1600" dirty="0">
                <a:latin typeface="Calibri" panose="020F0502020204030204" pitchFamily="34" charset="0"/>
                <a:cs typeface="Calibri" panose="020F0502020204030204" pitchFamily="34" charset="0"/>
              </a:rPr>
              <a:t>There are total </a:t>
            </a:r>
            <a:r>
              <a:rPr lang="en-US" sz="1600" dirty="0">
                <a:latin typeface="Calibri" panose="020F0502020204030204" pitchFamily="34" charset="0"/>
                <a:cs typeface="Calibri" panose="020F0502020204030204" pitchFamily="34" charset="0"/>
              </a:rPr>
              <a:t>increasing subsequences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1 }, { 2 }  ,{ 3 } , { 4 } , { 1 , 2 } , { 1 , 3 } , { 1 , 4 } ,</a:t>
            </a:r>
          </a:p>
          <a:p>
            <a:r>
              <a:rPr lang="en-US" sz="1600" dirty="0">
                <a:latin typeface="Calibri" panose="020F0502020204030204" pitchFamily="34" charset="0"/>
                <a:cs typeface="Calibri" panose="020F0502020204030204" pitchFamily="34" charset="0"/>
              </a:rPr>
              <a:t>{ 2 , 3 } , { 2 , 4 } , {3  , 4 } , { 1 , 2 , 3 } , { 1 , 2 , 4 },</a:t>
            </a:r>
          </a:p>
          <a:p>
            <a:r>
              <a:rPr lang="en-US" sz="1600" dirty="0">
                <a:latin typeface="Calibri" panose="020F0502020204030204" pitchFamily="34" charset="0"/>
                <a:cs typeface="Calibri" panose="020F0502020204030204" pitchFamily="34" charset="0"/>
              </a:rPr>
              <a:t>{ 1 , 3 , 4 } , { 2 , 3 , 4} , { 1 , 2 , 3 , 4}</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5095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0"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2800" b="1" i="0" u="none" strike="noStrike" cap="none" dirty="0">
                <a:solidFill>
                  <a:schemeClr val="tx2"/>
                </a:solidFill>
                <a:latin typeface="Calibri"/>
                <a:ea typeface="Calibri"/>
                <a:cs typeface="Calibri"/>
                <a:sym typeface="Calibri"/>
              </a:rPr>
              <a:t>To Count number of increasing subsequences</a:t>
            </a:r>
          </a:p>
        </p:txBody>
      </p:sp>
      <p:sp>
        <p:nvSpPr>
          <p:cNvPr id="2" name="TextBox 1">
            <a:extLst>
              <a:ext uri="{FF2B5EF4-FFF2-40B4-BE49-F238E27FC236}">
                <a16:creationId xmlns:a16="http://schemas.microsoft.com/office/drawing/2014/main" id="{A8619BDB-E84E-4DD1-ACA3-8A774BBFD5A7}"/>
              </a:ext>
            </a:extLst>
          </p:cNvPr>
          <p:cNvSpPr txBox="1"/>
          <p:nvPr/>
        </p:nvSpPr>
        <p:spPr>
          <a:xfrm>
            <a:off x="127591" y="715685"/>
            <a:ext cx="8803758" cy="646331"/>
          </a:xfrm>
          <a:prstGeom prst="rect">
            <a:avLst/>
          </a:prstGeom>
          <a:noFill/>
        </p:spPr>
        <p:txBody>
          <a:bodyPr wrap="square" rtlCol="0">
            <a:spAutoFit/>
          </a:bodyPr>
          <a:lstStyle/>
          <a:p>
            <a:pPr algn="l"/>
            <a:endParaRPr lang="en-IN" sz="2000" b="0" i="0" dirty="0">
              <a:solidFill>
                <a:srgbClr val="273239"/>
              </a:solidFill>
              <a:effectLst/>
              <a:latin typeface="urw-din"/>
            </a:endParaRPr>
          </a:p>
          <a:p>
            <a:pPr algn="l"/>
            <a:endParaRPr lang="en-US" sz="1600" i="0" dirty="0">
              <a:solidFill>
                <a:srgbClr val="040404"/>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A253E87-6703-4191-AE52-3D4F05EC3F84}"/>
              </a:ext>
            </a:extLst>
          </p:cNvPr>
          <p:cNvPicPr>
            <a:picLocks noChangeAspect="1"/>
          </p:cNvPicPr>
          <p:nvPr/>
        </p:nvPicPr>
        <p:blipFill>
          <a:blip r:embed="rId3"/>
          <a:stretch>
            <a:fillRect/>
          </a:stretch>
        </p:blipFill>
        <p:spPr>
          <a:xfrm>
            <a:off x="544494" y="766641"/>
            <a:ext cx="3894156" cy="3919476"/>
          </a:xfrm>
          <a:prstGeom prst="rect">
            <a:avLst/>
          </a:prstGeom>
        </p:spPr>
      </p:pic>
      <p:sp>
        <p:nvSpPr>
          <p:cNvPr id="10" name="TextBox 9">
            <a:extLst>
              <a:ext uri="{FF2B5EF4-FFF2-40B4-BE49-F238E27FC236}">
                <a16:creationId xmlns:a16="http://schemas.microsoft.com/office/drawing/2014/main" id="{D05FB54D-0AE3-47DF-AE3F-C98AA80C1D34}"/>
              </a:ext>
            </a:extLst>
          </p:cNvPr>
          <p:cNvSpPr txBox="1"/>
          <p:nvPr/>
        </p:nvSpPr>
        <p:spPr>
          <a:xfrm>
            <a:off x="4894039" y="1139418"/>
            <a:ext cx="4572000" cy="338554"/>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Output</a:t>
            </a:r>
          </a:p>
        </p:txBody>
      </p:sp>
      <p:pic>
        <p:nvPicPr>
          <p:cNvPr id="9" name="Picture 8">
            <a:extLst>
              <a:ext uri="{FF2B5EF4-FFF2-40B4-BE49-F238E27FC236}">
                <a16:creationId xmlns:a16="http://schemas.microsoft.com/office/drawing/2014/main" id="{2F80303A-8D75-4708-998C-17FBBE7BC3D7}"/>
              </a:ext>
            </a:extLst>
          </p:cNvPr>
          <p:cNvPicPr>
            <a:picLocks noChangeAspect="1"/>
          </p:cNvPicPr>
          <p:nvPr/>
        </p:nvPicPr>
        <p:blipFill>
          <a:blip r:embed="rId4"/>
          <a:stretch>
            <a:fillRect/>
          </a:stretch>
        </p:blipFill>
        <p:spPr>
          <a:xfrm>
            <a:off x="4705352" y="1574869"/>
            <a:ext cx="3848100" cy="996881"/>
          </a:xfrm>
          <a:prstGeom prst="rect">
            <a:avLst/>
          </a:prstGeom>
        </p:spPr>
      </p:pic>
    </p:spTree>
    <p:extLst>
      <p:ext uri="{BB962C8B-B14F-4D97-AF65-F5344CB8AC3E}">
        <p14:creationId xmlns:p14="http://schemas.microsoft.com/office/powerpoint/2010/main" val="1683453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Longest Substring Problem</a:t>
            </a:r>
          </a:p>
          <a:p>
            <a:pPr marL="76200" marR="0" lvl="0" algn="l" rtl="0">
              <a:lnSpc>
                <a:spcPct val="100000"/>
              </a:lnSpc>
              <a:spcBef>
                <a:spcPts val="0"/>
              </a:spcBef>
              <a:spcAft>
                <a:spcPts val="0"/>
              </a:spcAft>
              <a:buClr>
                <a:srgbClr val="000000"/>
              </a:buClr>
              <a:buSzPts val="2400"/>
            </a:pPr>
            <a:endParaRPr lang="en-US" sz="1600" b="0" i="0" u="none" strike="noStrike" cap="none" dirty="0">
              <a:solidFill>
                <a:srgbClr val="000000"/>
              </a:solidFill>
              <a:latin typeface="Calibri"/>
              <a:ea typeface="Calibri"/>
              <a:cs typeface="Calibri"/>
              <a:sym typeface="Calibri"/>
            </a:endParaRPr>
          </a:p>
          <a:p>
            <a:pPr rtl="0"/>
            <a:r>
              <a:rPr lang="en-US" sz="1600" b="0" i="0" dirty="0">
                <a:solidFill>
                  <a:srgbClr val="273239"/>
                </a:solidFill>
                <a:effectLst/>
                <a:latin typeface="Calibri" panose="020F0502020204030204" pitchFamily="34" charset="0"/>
                <a:cs typeface="Calibri" panose="020F0502020204030204" pitchFamily="34" charset="0"/>
              </a:rPr>
              <a:t>You will be given two strings ‘X’ and ‘Y’ , find the length of the longest common substring</a:t>
            </a:r>
          </a:p>
          <a:p>
            <a:pPr rtl="0"/>
            <a:r>
              <a:rPr lang="en-US" sz="1600" dirty="0">
                <a:latin typeface="Calibri" panose="020F0502020204030204" pitchFamily="34" charset="0"/>
                <a:cs typeface="Calibri" panose="020F0502020204030204" pitchFamily="34" charset="0"/>
              </a:rPr>
              <a:t>Example :</a:t>
            </a:r>
          </a:p>
          <a:p>
            <a:pPr rtl="0"/>
            <a:r>
              <a:rPr lang="en-US" sz="1600" dirty="0">
                <a:latin typeface="Calibri" panose="020F0502020204030204" pitchFamily="34" charset="0"/>
                <a:cs typeface="Calibri" panose="020F0502020204030204" pitchFamily="34" charset="0"/>
              </a:rPr>
              <a:t> </a:t>
            </a:r>
          </a:p>
          <a:p>
            <a:pPr rtl="0"/>
            <a:r>
              <a:rPr lang="en-US" sz="1600" dirty="0">
                <a:latin typeface="Calibri" panose="020F0502020204030204" pitchFamily="34" charset="0"/>
                <a:cs typeface="Calibri" panose="020F0502020204030204" pitchFamily="34" charset="0"/>
              </a:rPr>
              <a:t>  Input X = “ABC” , Y = “BABA”</a:t>
            </a:r>
          </a:p>
          <a:p>
            <a:pPr marL="76200" marR="0" lvl="0" algn="l" rtl="0">
              <a:lnSpc>
                <a:spcPct val="100000"/>
              </a:lnSpc>
              <a:spcBef>
                <a:spcPts val="0"/>
              </a:spcBef>
              <a:spcAft>
                <a:spcPts val="0"/>
              </a:spcAft>
              <a:buClr>
                <a:srgbClr val="000000"/>
              </a:buClr>
              <a:buSzPts val="2400"/>
            </a:pPr>
            <a:r>
              <a:rPr lang="en-IN" sz="1600" dirty="0">
                <a:solidFill>
                  <a:srgbClr val="333333"/>
                </a:solidFill>
                <a:latin typeface="Calibri" panose="020F0502020204030204" pitchFamily="34" charset="0"/>
                <a:cs typeface="Calibri" panose="020F0502020204030204" pitchFamily="34" charset="0"/>
              </a:rPr>
              <a:t> Output : 2</a:t>
            </a:r>
          </a:p>
          <a:p>
            <a:pPr marL="76200" marR="0" lvl="0" algn="l" rtl="0">
              <a:lnSpc>
                <a:spcPct val="100000"/>
              </a:lnSpc>
              <a:spcBef>
                <a:spcPts val="0"/>
              </a:spcBef>
              <a:spcAft>
                <a:spcPts val="0"/>
              </a:spcAft>
              <a:buClr>
                <a:srgbClr val="000000"/>
              </a:buClr>
              <a:buSzPts val="2400"/>
            </a:pPr>
            <a:r>
              <a:rPr lang="en-US" sz="1600" b="0" i="0" u="none" strike="noStrike" dirty="0">
                <a:solidFill>
                  <a:srgbClr val="333333"/>
                </a:solidFill>
                <a:effectLst/>
                <a:latin typeface="Calibri" panose="020F0502020204030204" pitchFamily="34" charset="0"/>
                <a:cs typeface="Calibri" panose="020F0502020204030204" pitchFamily="34" charset="0"/>
              </a:rPr>
              <a:t> Explanation:</a:t>
            </a:r>
            <a:endParaRPr lang="en-IN" sz="1600" b="0" i="0" u="none" strike="noStrike" dirty="0">
              <a:solidFill>
                <a:srgbClr val="333333"/>
              </a:solidFill>
              <a:effectLst/>
              <a:latin typeface="Calibri" panose="020F0502020204030204" pitchFamily="34" charset="0"/>
              <a:cs typeface="Calibri" panose="020F0502020204030204" pitchFamily="34" charset="0"/>
            </a:endParaRPr>
          </a:p>
          <a:p>
            <a:pPr marL="76200">
              <a:buSzPts val="2400"/>
            </a:pPr>
            <a:r>
              <a:rPr lang="en-IN" sz="1600" dirty="0">
                <a:solidFill>
                  <a:srgbClr val="333333"/>
                </a:solidFill>
                <a:latin typeface="Calibri" panose="020F0502020204030204" pitchFamily="34" charset="0"/>
                <a:ea typeface="Calibri"/>
                <a:cs typeface="Calibri" panose="020F0502020204030204" pitchFamily="34" charset="0"/>
              </a:rPr>
              <a:t> </a:t>
            </a:r>
            <a:r>
              <a:rPr lang="en-IN" sz="1600" b="0" i="0" u="none" strike="noStrike" dirty="0">
                <a:solidFill>
                  <a:srgbClr val="333333"/>
                </a:solidFill>
                <a:latin typeface="Calibri" panose="020F0502020204030204" pitchFamily="34" charset="0"/>
                <a:ea typeface="Calibri"/>
                <a:cs typeface="Calibri" panose="020F0502020204030204" pitchFamily="34" charset="0"/>
                <a:sym typeface="Calibri"/>
              </a:rPr>
              <a:t>Here Longest common substring is “AB” and is length of 2.</a:t>
            </a:r>
          </a:p>
          <a:p>
            <a:pPr rtl="0"/>
            <a:endParaRPr lang="en-US" sz="1600" dirty="0">
              <a:latin typeface="Calibri" panose="020F0502020204030204" pitchFamily="34" charset="0"/>
              <a:cs typeface="Calibri" panose="020F0502020204030204" pitchFamily="34" charset="0"/>
            </a:endParaRPr>
          </a:p>
          <a:p>
            <a:pPr rtl="0"/>
            <a:r>
              <a:rPr lang="en-US" sz="1600" dirty="0">
                <a:latin typeface="Calibri" panose="020F0502020204030204" pitchFamily="34" charset="0"/>
                <a:cs typeface="Calibri" panose="020F0502020204030204" pitchFamily="34" charset="0"/>
              </a:rPr>
              <a:t>   Input X = “</a:t>
            </a:r>
            <a:r>
              <a:rPr lang="en-US" sz="1600" b="0" i="1" dirty="0" err="1">
                <a:solidFill>
                  <a:srgbClr val="273239"/>
                </a:solidFill>
                <a:effectLst/>
                <a:latin typeface="Calibri" panose="020F0502020204030204" pitchFamily="34" charset="0"/>
                <a:cs typeface="Calibri" panose="020F0502020204030204" pitchFamily="34" charset="0"/>
              </a:rPr>
              <a:t>abcdxyz</a:t>
            </a:r>
            <a:r>
              <a:rPr lang="en-US" sz="1600" dirty="0">
                <a:latin typeface="Calibri" panose="020F0502020204030204" pitchFamily="34" charset="0"/>
                <a:cs typeface="Calibri" panose="020F0502020204030204" pitchFamily="34" charset="0"/>
              </a:rPr>
              <a:t>” , Y = “</a:t>
            </a:r>
            <a:r>
              <a:rPr lang="en-US" sz="1600" b="0" i="1" dirty="0" err="1">
                <a:solidFill>
                  <a:srgbClr val="273239"/>
                </a:solidFill>
                <a:effectLst/>
                <a:latin typeface="Calibri" panose="020F0502020204030204" pitchFamily="34" charset="0"/>
                <a:cs typeface="Calibri" panose="020F0502020204030204" pitchFamily="34" charset="0"/>
              </a:rPr>
              <a:t>xyzabcd</a:t>
            </a:r>
            <a:r>
              <a:rPr lang="en-US" sz="1600" dirty="0">
                <a:latin typeface="Calibri" panose="020F0502020204030204" pitchFamily="34" charset="0"/>
                <a:cs typeface="Calibri" panose="020F0502020204030204" pitchFamily="34" charset="0"/>
              </a:rPr>
              <a:t>”</a:t>
            </a:r>
          </a:p>
          <a:p>
            <a:pPr marL="76200" marR="0" lvl="0" algn="l" rtl="0">
              <a:lnSpc>
                <a:spcPct val="100000"/>
              </a:lnSpc>
              <a:spcBef>
                <a:spcPts val="0"/>
              </a:spcBef>
              <a:spcAft>
                <a:spcPts val="0"/>
              </a:spcAft>
              <a:buClr>
                <a:srgbClr val="000000"/>
              </a:buClr>
              <a:buSzPts val="2400"/>
            </a:pPr>
            <a:r>
              <a:rPr lang="en-IN" sz="1600" dirty="0">
                <a:solidFill>
                  <a:srgbClr val="333333"/>
                </a:solidFill>
                <a:latin typeface="Calibri" panose="020F0502020204030204" pitchFamily="34" charset="0"/>
                <a:cs typeface="Calibri" panose="020F0502020204030204" pitchFamily="34" charset="0"/>
              </a:rPr>
              <a:t> Output : 4</a:t>
            </a:r>
          </a:p>
          <a:p>
            <a:pPr marL="76200" marR="0" lvl="0" algn="l" rtl="0">
              <a:lnSpc>
                <a:spcPct val="100000"/>
              </a:lnSpc>
              <a:spcBef>
                <a:spcPts val="0"/>
              </a:spcBef>
              <a:spcAft>
                <a:spcPts val="0"/>
              </a:spcAft>
              <a:buClr>
                <a:srgbClr val="000000"/>
              </a:buClr>
              <a:buSzPts val="2400"/>
            </a:pPr>
            <a:r>
              <a:rPr lang="en-US" sz="1600" b="0" i="0" u="none" strike="noStrike" dirty="0">
                <a:solidFill>
                  <a:srgbClr val="333333"/>
                </a:solidFill>
                <a:effectLst/>
                <a:latin typeface="Calibri" panose="020F0502020204030204" pitchFamily="34" charset="0"/>
                <a:cs typeface="Calibri" panose="020F0502020204030204" pitchFamily="34" charset="0"/>
              </a:rPr>
              <a:t> Explanation:</a:t>
            </a:r>
            <a:endParaRPr lang="en-IN" sz="1600" b="0" i="0" u="none" strike="noStrike" dirty="0">
              <a:solidFill>
                <a:srgbClr val="333333"/>
              </a:solidFill>
              <a:effectLst/>
              <a:latin typeface="Calibri" panose="020F0502020204030204" pitchFamily="34" charset="0"/>
              <a:cs typeface="Calibri" panose="020F0502020204030204" pitchFamily="34" charset="0"/>
            </a:endParaRPr>
          </a:p>
          <a:p>
            <a:pPr marL="76200">
              <a:buSzPts val="2400"/>
            </a:pPr>
            <a:r>
              <a:rPr lang="en-IN" sz="1600" dirty="0">
                <a:solidFill>
                  <a:srgbClr val="333333"/>
                </a:solidFill>
                <a:latin typeface="Calibri" panose="020F0502020204030204" pitchFamily="34" charset="0"/>
                <a:ea typeface="Calibri"/>
                <a:cs typeface="Calibri" panose="020F0502020204030204" pitchFamily="34" charset="0"/>
              </a:rPr>
              <a:t> </a:t>
            </a:r>
            <a:r>
              <a:rPr lang="en-IN" sz="1600" b="0" i="0" u="none" strike="noStrike" dirty="0">
                <a:solidFill>
                  <a:srgbClr val="333333"/>
                </a:solidFill>
                <a:latin typeface="Calibri" panose="020F0502020204030204" pitchFamily="34" charset="0"/>
                <a:ea typeface="Calibri"/>
                <a:cs typeface="Calibri" panose="020F0502020204030204" pitchFamily="34" charset="0"/>
                <a:sym typeface="Calibri"/>
              </a:rPr>
              <a:t>Here Longest common substring is “</a:t>
            </a:r>
            <a:r>
              <a:rPr lang="en-US" sz="1600" b="0" i="1" dirty="0" err="1">
                <a:solidFill>
                  <a:srgbClr val="273239"/>
                </a:solidFill>
                <a:effectLst/>
                <a:latin typeface="Calibri" panose="020F0502020204030204" pitchFamily="34" charset="0"/>
                <a:cs typeface="Calibri" panose="020F0502020204030204" pitchFamily="34" charset="0"/>
              </a:rPr>
              <a:t>abcd</a:t>
            </a:r>
            <a:r>
              <a:rPr lang="en-IN" sz="1600" b="0" i="0" u="none" strike="noStrike" dirty="0">
                <a:solidFill>
                  <a:srgbClr val="333333"/>
                </a:solidFill>
                <a:latin typeface="Calibri" panose="020F0502020204030204" pitchFamily="34" charset="0"/>
                <a:ea typeface="Calibri"/>
                <a:cs typeface="Calibri" panose="020F0502020204030204" pitchFamily="34" charset="0"/>
                <a:sym typeface="Calibri"/>
              </a:rPr>
              <a:t>” and is length of 4</a:t>
            </a:r>
            <a:r>
              <a:rPr lang="en-IN" sz="1600" b="0" i="0" u="none" strike="noStrike" dirty="0">
                <a:solidFill>
                  <a:srgbClr val="333333"/>
                </a:solidFill>
                <a:latin typeface="Consolas" panose="020B0609020204030204" pitchFamily="49" charset="0"/>
                <a:ea typeface="Calibri"/>
                <a:cs typeface="Calibri"/>
                <a:sym typeface="Calibri"/>
              </a:rPr>
              <a:t>.</a:t>
            </a:r>
          </a:p>
          <a:p>
            <a:pPr marL="76200">
              <a:buSzPts val="2400"/>
            </a:pPr>
            <a:endParaRPr lang="en-IN" sz="1600" b="0" i="0" u="none" strike="noStrike" dirty="0">
              <a:solidFill>
                <a:srgbClr val="333333"/>
              </a:solidFill>
              <a:latin typeface="Consolas" panose="020B0609020204030204" pitchFamily="49" charset="0"/>
              <a:ea typeface="Calibri"/>
              <a:cs typeface="Calibri"/>
              <a:sym typeface="Calibri"/>
            </a:endParaRPr>
          </a:p>
        </p:txBody>
      </p:sp>
    </p:spTree>
    <p:extLst>
      <p:ext uri="{BB962C8B-B14F-4D97-AF65-F5344CB8AC3E}">
        <p14:creationId xmlns:p14="http://schemas.microsoft.com/office/powerpoint/2010/main" val="874893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50800" y="-5940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Solution : Longest </a:t>
            </a:r>
            <a:r>
              <a:rPr lang="en-US" sz="3000" b="1" dirty="0">
                <a:solidFill>
                  <a:schemeClr val="tx2"/>
                </a:solidFill>
                <a:latin typeface="Calibri"/>
                <a:ea typeface="Calibri"/>
                <a:cs typeface="Calibri"/>
                <a:sym typeface="Calibri"/>
              </a:rPr>
              <a:t>s</a:t>
            </a:r>
            <a:r>
              <a:rPr lang="en-US" sz="3000" b="1" i="0" u="none" strike="noStrike" cap="none" dirty="0">
                <a:solidFill>
                  <a:schemeClr val="tx2"/>
                </a:solidFill>
                <a:latin typeface="Calibri"/>
                <a:ea typeface="Calibri"/>
                <a:cs typeface="Calibri"/>
                <a:sym typeface="Calibri"/>
              </a:rPr>
              <a:t>ubstring problem</a:t>
            </a:r>
          </a:p>
        </p:txBody>
      </p:sp>
      <p:sp>
        <p:nvSpPr>
          <p:cNvPr id="2" name="TextBox 1">
            <a:extLst>
              <a:ext uri="{FF2B5EF4-FFF2-40B4-BE49-F238E27FC236}">
                <a16:creationId xmlns:a16="http://schemas.microsoft.com/office/drawing/2014/main" id="{A8619BDB-E84E-4DD1-ACA3-8A774BBFD5A7}"/>
              </a:ext>
            </a:extLst>
          </p:cNvPr>
          <p:cNvSpPr txBox="1"/>
          <p:nvPr/>
        </p:nvSpPr>
        <p:spPr>
          <a:xfrm>
            <a:off x="292691" y="1083985"/>
            <a:ext cx="8803758" cy="861774"/>
          </a:xfrm>
          <a:prstGeom prst="rect">
            <a:avLst/>
          </a:prstGeom>
          <a:noFill/>
        </p:spPr>
        <p:txBody>
          <a:bodyPr wrap="square" rtlCol="0">
            <a:spAutoFit/>
          </a:bodyPr>
          <a:lstStyle/>
          <a:p>
            <a:pPr algn="l"/>
            <a:endParaRPr lang="en-IN" sz="2000" b="0" i="0" dirty="0">
              <a:solidFill>
                <a:srgbClr val="273239"/>
              </a:solidFill>
              <a:effectLst/>
              <a:latin typeface="urw-din"/>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83A8634B-95E6-4157-AC1D-9FF777001D4C}"/>
              </a:ext>
            </a:extLst>
          </p:cNvPr>
          <p:cNvPicPr>
            <a:picLocks noChangeAspect="1"/>
          </p:cNvPicPr>
          <p:nvPr/>
        </p:nvPicPr>
        <p:blipFill>
          <a:blip r:embed="rId3"/>
          <a:stretch>
            <a:fillRect/>
          </a:stretch>
        </p:blipFill>
        <p:spPr>
          <a:xfrm>
            <a:off x="1635591" y="762000"/>
            <a:ext cx="5509597" cy="4119587"/>
          </a:xfrm>
          <a:prstGeom prst="rect">
            <a:avLst/>
          </a:prstGeom>
        </p:spPr>
      </p:pic>
    </p:spTree>
    <p:extLst>
      <p:ext uri="{BB962C8B-B14F-4D97-AF65-F5344CB8AC3E}">
        <p14:creationId xmlns:p14="http://schemas.microsoft.com/office/powerpoint/2010/main" val="114414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50800" y="-5940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Solution : Longest </a:t>
            </a:r>
            <a:r>
              <a:rPr lang="en-US" sz="3000" b="1" dirty="0">
                <a:solidFill>
                  <a:schemeClr val="tx2"/>
                </a:solidFill>
                <a:latin typeface="Calibri"/>
                <a:ea typeface="Calibri"/>
                <a:cs typeface="Calibri"/>
                <a:sym typeface="Calibri"/>
              </a:rPr>
              <a:t>s</a:t>
            </a:r>
            <a:r>
              <a:rPr lang="en-US" sz="3000" b="1" i="0" u="none" strike="noStrike" cap="none" dirty="0">
                <a:solidFill>
                  <a:schemeClr val="tx2"/>
                </a:solidFill>
                <a:latin typeface="Calibri"/>
                <a:ea typeface="Calibri"/>
                <a:cs typeface="Calibri"/>
                <a:sym typeface="Calibri"/>
              </a:rPr>
              <a:t>ubstring problem</a:t>
            </a:r>
          </a:p>
        </p:txBody>
      </p:sp>
      <p:sp>
        <p:nvSpPr>
          <p:cNvPr id="2" name="TextBox 1">
            <a:extLst>
              <a:ext uri="{FF2B5EF4-FFF2-40B4-BE49-F238E27FC236}">
                <a16:creationId xmlns:a16="http://schemas.microsoft.com/office/drawing/2014/main" id="{A8619BDB-E84E-4DD1-ACA3-8A774BBFD5A7}"/>
              </a:ext>
            </a:extLst>
          </p:cNvPr>
          <p:cNvSpPr txBox="1"/>
          <p:nvPr/>
        </p:nvSpPr>
        <p:spPr>
          <a:xfrm>
            <a:off x="292691" y="1083985"/>
            <a:ext cx="8803758" cy="861774"/>
          </a:xfrm>
          <a:prstGeom prst="rect">
            <a:avLst/>
          </a:prstGeom>
          <a:noFill/>
        </p:spPr>
        <p:txBody>
          <a:bodyPr wrap="square" rtlCol="0">
            <a:spAutoFit/>
          </a:bodyPr>
          <a:lstStyle/>
          <a:p>
            <a:pPr algn="l"/>
            <a:endParaRPr lang="en-IN" sz="2000" b="0" i="0" dirty="0">
              <a:solidFill>
                <a:srgbClr val="273239"/>
              </a:solidFill>
              <a:effectLst/>
              <a:latin typeface="urw-din"/>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BE61598B-DE5C-4C22-BF25-ED0E8D96AC7B}"/>
              </a:ext>
            </a:extLst>
          </p:cNvPr>
          <p:cNvPicPr>
            <a:picLocks noChangeAspect="1"/>
          </p:cNvPicPr>
          <p:nvPr/>
        </p:nvPicPr>
        <p:blipFill>
          <a:blip r:embed="rId3"/>
          <a:stretch>
            <a:fillRect/>
          </a:stretch>
        </p:blipFill>
        <p:spPr>
          <a:xfrm>
            <a:off x="2000730" y="821400"/>
            <a:ext cx="4800496" cy="4059515"/>
          </a:xfrm>
          <a:prstGeom prst="rect">
            <a:avLst/>
          </a:prstGeom>
        </p:spPr>
      </p:pic>
    </p:spTree>
    <p:extLst>
      <p:ext uri="{BB962C8B-B14F-4D97-AF65-F5344CB8AC3E}">
        <p14:creationId xmlns:p14="http://schemas.microsoft.com/office/powerpoint/2010/main" val="2789865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50800" y="-5940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Solution : Longest </a:t>
            </a:r>
            <a:r>
              <a:rPr lang="en-US" sz="3000" b="1" dirty="0">
                <a:solidFill>
                  <a:schemeClr val="tx2"/>
                </a:solidFill>
                <a:latin typeface="Calibri"/>
                <a:ea typeface="Calibri"/>
                <a:cs typeface="Calibri"/>
                <a:sym typeface="Calibri"/>
              </a:rPr>
              <a:t>s</a:t>
            </a:r>
            <a:r>
              <a:rPr lang="en-US" sz="3000" b="1" i="0" u="none" strike="noStrike" cap="none" dirty="0">
                <a:solidFill>
                  <a:schemeClr val="tx2"/>
                </a:solidFill>
                <a:latin typeface="Calibri"/>
                <a:ea typeface="Calibri"/>
                <a:cs typeface="Calibri"/>
                <a:sym typeface="Calibri"/>
              </a:rPr>
              <a:t>ubstring problem</a:t>
            </a:r>
          </a:p>
        </p:txBody>
      </p:sp>
      <p:sp>
        <p:nvSpPr>
          <p:cNvPr id="2" name="TextBox 1">
            <a:extLst>
              <a:ext uri="{FF2B5EF4-FFF2-40B4-BE49-F238E27FC236}">
                <a16:creationId xmlns:a16="http://schemas.microsoft.com/office/drawing/2014/main" id="{A8619BDB-E84E-4DD1-ACA3-8A774BBFD5A7}"/>
              </a:ext>
            </a:extLst>
          </p:cNvPr>
          <p:cNvSpPr txBox="1"/>
          <p:nvPr/>
        </p:nvSpPr>
        <p:spPr>
          <a:xfrm>
            <a:off x="292691" y="1083985"/>
            <a:ext cx="8803758" cy="861774"/>
          </a:xfrm>
          <a:prstGeom prst="rect">
            <a:avLst/>
          </a:prstGeom>
          <a:noFill/>
        </p:spPr>
        <p:txBody>
          <a:bodyPr wrap="square" rtlCol="0">
            <a:spAutoFit/>
          </a:bodyPr>
          <a:lstStyle/>
          <a:p>
            <a:pPr algn="l"/>
            <a:endParaRPr lang="en-IN" sz="2000" b="0" i="0" dirty="0">
              <a:solidFill>
                <a:srgbClr val="273239"/>
              </a:solidFill>
              <a:effectLst/>
              <a:latin typeface="urw-din"/>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sp>
        <p:nvSpPr>
          <p:cNvPr id="8" name="TextBox 7">
            <a:extLst>
              <a:ext uri="{FF2B5EF4-FFF2-40B4-BE49-F238E27FC236}">
                <a16:creationId xmlns:a16="http://schemas.microsoft.com/office/drawing/2014/main" id="{E7FCA9D6-F2E2-4113-AD31-76AC08D6D623}"/>
              </a:ext>
            </a:extLst>
          </p:cNvPr>
          <p:cNvSpPr txBox="1"/>
          <p:nvPr/>
        </p:nvSpPr>
        <p:spPr>
          <a:xfrm>
            <a:off x="2492375" y="914708"/>
            <a:ext cx="4629150" cy="338554"/>
          </a:xfrm>
          <a:prstGeom prst="rect">
            <a:avLst/>
          </a:prstGeom>
          <a:noFill/>
        </p:spPr>
        <p:txBody>
          <a:bodyPr wrap="square">
            <a:spAutoFit/>
          </a:bodyPr>
          <a:lstStyle/>
          <a:p>
            <a:r>
              <a:rPr lang="en-US" sz="1600" b="0" i="0" dirty="0">
                <a:solidFill>
                  <a:srgbClr val="040404"/>
                </a:solidFill>
                <a:effectLst/>
                <a:latin typeface="Calibri" panose="020F0502020204030204" pitchFamily="34" charset="0"/>
                <a:cs typeface="Calibri" panose="020F0502020204030204" pitchFamily="34" charset="0"/>
              </a:rPr>
              <a:t>Output</a:t>
            </a:r>
            <a:endParaRPr lang="en-IN" sz="1600" dirty="0"/>
          </a:p>
        </p:txBody>
      </p:sp>
      <p:pic>
        <p:nvPicPr>
          <p:cNvPr id="5" name="Picture 4">
            <a:extLst>
              <a:ext uri="{FF2B5EF4-FFF2-40B4-BE49-F238E27FC236}">
                <a16:creationId xmlns:a16="http://schemas.microsoft.com/office/drawing/2014/main" id="{123B4C1B-894A-425B-9778-8717B93193F6}"/>
              </a:ext>
            </a:extLst>
          </p:cNvPr>
          <p:cNvPicPr>
            <a:picLocks noChangeAspect="1"/>
          </p:cNvPicPr>
          <p:nvPr/>
        </p:nvPicPr>
        <p:blipFill>
          <a:blip r:embed="rId3"/>
          <a:stretch>
            <a:fillRect/>
          </a:stretch>
        </p:blipFill>
        <p:spPr>
          <a:xfrm>
            <a:off x="2422857" y="1374259"/>
            <a:ext cx="4543425" cy="1143000"/>
          </a:xfrm>
          <a:prstGeom prst="rect">
            <a:avLst/>
          </a:prstGeom>
        </p:spPr>
      </p:pic>
    </p:spTree>
    <p:extLst>
      <p:ext uri="{BB962C8B-B14F-4D97-AF65-F5344CB8AC3E}">
        <p14:creationId xmlns:p14="http://schemas.microsoft.com/office/powerpoint/2010/main" val="364873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8565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Reverse the individual words of the string</a:t>
            </a:r>
          </a:p>
          <a:p>
            <a:pPr marL="76200">
              <a:buSzPts val="2400"/>
            </a:pPr>
            <a:endParaRPr lang="en-US" sz="3200" dirty="0">
              <a:solidFill>
                <a:srgbClr val="040404"/>
              </a:solidFill>
              <a:latin typeface="Calibri" panose="020F0502020204030204" pitchFamily="34" charset="0"/>
              <a:cs typeface="Calibri" panose="020F0502020204030204" pitchFamily="34" charset="0"/>
            </a:endParaRPr>
          </a:p>
          <a:p>
            <a:pPr marL="76200">
              <a:buSzPts val="2400"/>
            </a:pPr>
            <a:r>
              <a:rPr lang="en-US" sz="1600" b="0" i="0" dirty="0">
                <a:solidFill>
                  <a:srgbClr val="273239"/>
                </a:solidFill>
                <a:effectLst/>
                <a:latin typeface="Calibri" panose="020F0502020204030204" pitchFamily="34" charset="0"/>
                <a:cs typeface="Calibri" panose="020F0502020204030204" pitchFamily="34" charset="0"/>
              </a:rPr>
              <a:t>You’ll be given a string str, you need to print reverse of individual words.</a:t>
            </a:r>
            <a:r>
              <a:rPr lang="en-US" sz="1600" b="0" i="0" dirty="0">
                <a:solidFill>
                  <a:srgbClr val="040404"/>
                </a:solidFill>
                <a:effectLst/>
                <a:latin typeface="Calibri" panose="020F0502020204030204" pitchFamily="34" charset="0"/>
                <a:cs typeface="Calibri" panose="020F0502020204030204" pitchFamily="34" charset="0"/>
              </a:rPr>
              <a:t> </a:t>
            </a:r>
          </a:p>
          <a:p>
            <a:pPr marL="76200">
              <a:buSzPts val="2400"/>
            </a:pPr>
            <a:endParaRPr lang="en-US" sz="1600" b="0" i="0" dirty="0">
              <a:solidFill>
                <a:srgbClr val="040404"/>
              </a:solidFill>
              <a:effectLst/>
              <a:latin typeface="Calibri" panose="020F0502020204030204" pitchFamily="34" charset="0"/>
              <a:cs typeface="Calibri" panose="020F0502020204030204" pitchFamily="34" charset="0"/>
            </a:endParaRPr>
          </a:p>
          <a:p>
            <a:pPr marL="76200">
              <a:buSzPts val="2400"/>
            </a:pPr>
            <a:r>
              <a:rPr lang="en-IN" sz="1600" i="0" dirty="0">
                <a:solidFill>
                  <a:srgbClr val="273239"/>
                </a:solidFill>
                <a:effectLst/>
                <a:latin typeface="Calibri" panose="020F0502020204030204" pitchFamily="34" charset="0"/>
                <a:cs typeface="Calibri" panose="020F0502020204030204" pitchFamily="34" charset="0"/>
              </a:rPr>
              <a:t>Examples</a:t>
            </a:r>
            <a:r>
              <a:rPr lang="en-IN" sz="1600" b="1" i="0" dirty="0">
                <a:solidFill>
                  <a:srgbClr val="273239"/>
                </a:solidFill>
                <a:effectLst/>
                <a:latin typeface="Calibri" panose="020F0502020204030204" pitchFamily="34" charset="0"/>
                <a:cs typeface="Calibri" panose="020F0502020204030204" pitchFamily="34" charset="0"/>
              </a:rPr>
              <a:t>:</a:t>
            </a:r>
            <a:r>
              <a:rPr lang="en-IN" sz="1600" b="0" i="0" dirty="0">
                <a:solidFill>
                  <a:srgbClr val="273239"/>
                </a:solidFill>
                <a:effectLst/>
                <a:latin typeface="Calibri" panose="020F0502020204030204" pitchFamily="34" charset="0"/>
                <a:cs typeface="Calibri" panose="020F0502020204030204" pitchFamily="34" charset="0"/>
              </a:rPr>
              <a:t> </a:t>
            </a:r>
          </a:p>
          <a:p>
            <a:pPr marL="76200">
              <a:buSzPts val="2400"/>
            </a:pPr>
            <a:r>
              <a:rPr lang="en-IN" sz="1600" b="0" i="0" dirty="0">
                <a:solidFill>
                  <a:srgbClr val="273239"/>
                </a:solidFill>
                <a:effectLst/>
                <a:latin typeface="Calibri" panose="020F0502020204030204" pitchFamily="34" charset="0"/>
                <a:cs typeface="Calibri" panose="020F0502020204030204" pitchFamily="34" charset="0"/>
              </a:rPr>
              <a:t>Input :   Hello World</a:t>
            </a:r>
          </a:p>
          <a:p>
            <a:pPr marL="76200">
              <a:buSzPts val="2400"/>
            </a:pPr>
            <a:r>
              <a:rPr lang="en-IN" sz="1600" dirty="0">
                <a:solidFill>
                  <a:srgbClr val="273239"/>
                </a:solidFill>
                <a:latin typeface="Calibri" panose="020F0502020204030204" pitchFamily="34" charset="0"/>
                <a:cs typeface="Calibri" panose="020F0502020204030204" pitchFamily="34" charset="0"/>
              </a:rPr>
              <a:t>Output : </a:t>
            </a:r>
            <a:r>
              <a:rPr kumimoji="0" lang="en-US" altLang="en-US" sz="1600" b="0"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olleH</a:t>
            </a:r>
            <a:r>
              <a:rPr kumimoji="0" lang="en-US" altLang="en-US" sz="16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r>
              <a:rPr kumimoji="0" lang="en-US" altLang="en-US" sz="1600" b="0"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dlroW</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76200">
              <a:buSzPts val="2400"/>
            </a:pPr>
            <a:endParaRPr lang="en-US" altLang="en-US" sz="1600" dirty="0">
              <a:solidFill>
                <a:schemeClr val="tx1"/>
              </a:solidFill>
              <a:latin typeface="Calibri" panose="020F0502020204030204" pitchFamily="34" charset="0"/>
              <a:cs typeface="Calibri" panose="020F0502020204030204" pitchFamily="34" charset="0"/>
            </a:endParaRPr>
          </a:p>
          <a:p>
            <a:pPr marL="76200">
              <a:buSzPts val="2400"/>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Explanation:-</a:t>
            </a:r>
          </a:p>
          <a:p>
            <a:pPr marL="76200">
              <a:buSzPts val="2400"/>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Reverse of hello </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Wingdings" panose="05000000000000000000" pitchFamily="2" charset="2"/>
              </a:rPr>
              <a:t> </a:t>
            </a:r>
            <a:r>
              <a:rPr lang="en-US" alt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0lleh</a:t>
            </a:r>
          </a:p>
          <a:p>
            <a:pPr marL="76200">
              <a:buSzPts val="2400"/>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Wingdings" panose="05000000000000000000" pitchFamily="2" charset="2"/>
              </a:rPr>
              <a:t>Reverse of world </a:t>
            </a:r>
            <a:r>
              <a:rPr kumimoji="0" lang="en-US" altLang="en-US" sz="16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r>
              <a:rPr kumimoji="0" lang="en-US" altLang="en-US" sz="1600" b="0"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dlroW</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76200">
              <a:buSzPts val="2400"/>
            </a:pPr>
            <a:endParaRPr lang="en-US" altLang="en-US" sz="1600" dirty="0">
              <a:solidFill>
                <a:schemeClr val="tx1"/>
              </a:solidFill>
              <a:latin typeface="Calibri" panose="020F0502020204030204" pitchFamily="34" charset="0"/>
              <a:cs typeface="Calibri" panose="020F0502020204030204" pitchFamily="34" charset="0"/>
            </a:endParaRPr>
          </a:p>
          <a:p>
            <a:pPr marL="76200">
              <a:buSzPts val="2400"/>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Input     :</a:t>
            </a:r>
            <a:r>
              <a:rPr lang="en-IN" sz="2000" b="0" i="0" dirty="0">
                <a:solidFill>
                  <a:srgbClr val="2A2A2A"/>
                </a:solidFill>
                <a:effectLst/>
                <a:latin typeface="Calibri" panose="020F0502020204030204" pitchFamily="34" charset="0"/>
                <a:cs typeface="Calibri" panose="020F0502020204030204" pitchFamily="34" charset="0"/>
              </a:rPr>
              <a:t> </a:t>
            </a:r>
            <a:r>
              <a:rPr lang="en-IN" sz="1600" b="0" i="0" dirty="0">
                <a:solidFill>
                  <a:srgbClr val="2A2A2A"/>
                </a:solidFill>
                <a:effectLst/>
                <a:latin typeface="Calibri" panose="020F0502020204030204" pitchFamily="34" charset="0"/>
                <a:cs typeface="Calibri" panose="020F0502020204030204" pitchFamily="34" charset="0"/>
              </a:rPr>
              <a:t>Reverse individual words</a:t>
            </a:r>
            <a:endParaRPr lang="en-IN" sz="2000" b="0" i="0" dirty="0">
              <a:solidFill>
                <a:srgbClr val="2A2A2A"/>
              </a:solidFill>
              <a:effectLst/>
              <a:latin typeface="Calibri" panose="020F0502020204030204" pitchFamily="34" charset="0"/>
              <a:cs typeface="Calibri" panose="020F0502020204030204" pitchFamily="34" charset="0"/>
            </a:endParaRPr>
          </a:p>
          <a:p>
            <a:pPr marL="76200">
              <a:buSzPts val="2400"/>
            </a:pPr>
            <a:r>
              <a:rPr kumimoji="0" lang="en-IN" altLang="en-US" sz="1600" u="none" strike="noStrike" cap="none" normalizeH="0" baseline="0" dirty="0">
                <a:ln>
                  <a:noFill/>
                </a:ln>
                <a:solidFill>
                  <a:srgbClr val="2A2A2A"/>
                </a:solidFill>
                <a:latin typeface="Calibri" panose="020F0502020204030204" pitchFamily="34" charset="0"/>
                <a:cs typeface="Calibri" panose="020F0502020204030204" pitchFamily="34" charset="0"/>
              </a:rPr>
              <a:t>Output:</a:t>
            </a:r>
            <a:r>
              <a:rPr kumimoji="0" lang="en-IN" altLang="en-US" sz="2000" u="none" strike="noStrike" cap="none" normalizeH="0" baseline="0" dirty="0">
                <a:ln>
                  <a:noFill/>
                </a:ln>
                <a:solidFill>
                  <a:srgbClr val="2A2A2A"/>
                </a:solidFill>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esreveR</a:t>
            </a:r>
            <a:r>
              <a:rPr lang="en-IN" sz="20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laudividni</a:t>
            </a:r>
            <a:r>
              <a:rPr lang="en-IN" sz="2000" b="0" i="0" dirty="0">
                <a:solidFill>
                  <a:srgbClr val="000000"/>
                </a:solidFill>
                <a:effectLst/>
                <a:latin typeface="Calibri" panose="020F0502020204030204" pitchFamily="34" charset="0"/>
                <a:cs typeface="Calibri" panose="020F0502020204030204" pitchFamily="34" charset="0"/>
              </a:rPr>
              <a:t> </a:t>
            </a:r>
            <a:r>
              <a:rPr lang="en-IN" sz="1600" b="0" i="0" dirty="0" err="1">
                <a:solidFill>
                  <a:srgbClr val="000000"/>
                </a:solidFill>
                <a:effectLst/>
                <a:latin typeface="Calibri" panose="020F0502020204030204" pitchFamily="34" charset="0"/>
                <a:cs typeface="Calibri" panose="020F0502020204030204" pitchFamily="34" charset="0"/>
              </a:rPr>
              <a:t>sdrow</a:t>
            </a:r>
            <a:endParaRPr lang="en-IN" sz="1600" b="0" i="0" dirty="0">
              <a:solidFill>
                <a:srgbClr val="000000"/>
              </a:solidFill>
              <a:effectLst/>
              <a:latin typeface="Calibri" panose="020F0502020204030204" pitchFamily="34" charset="0"/>
              <a:cs typeface="Calibri" panose="020F0502020204030204" pitchFamily="34" charset="0"/>
            </a:endParaRPr>
          </a:p>
          <a:p>
            <a:pPr marL="76200">
              <a:buSzPts val="2400"/>
            </a:pPr>
            <a:endParaRPr kumimoji="0" lang="en-IN" altLang="en-US" sz="1600" u="none" strike="noStrike" cap="none" normalizeH="0" baseline="0" dirty="0">
              <a:ln>
                <a:noFill/>
              </a:ln>
              <a:latin typeface="Calibri" panose="020F0502020204030204" pitchFamily="34" charset="0"/>
              <a:cs typeface="Calibri" panose="020F0502020204030204" pitchFamily="34" charset="0"/>
            </a:endParaRPr>
          </a:p>
          <a:p>
            <a:pPr marL="76200">
              <a:buSzPts val="2400"/>
            </a:pPr>
            <a:r>
              <a:rPr lang="en-US" altLang="en-US" sz="1600" b="0" i="0" dirty="0">
                <a:solidFill>
                  <a:schemeClr val="tx1"/>
                </a:solidFill>
                <a:effectLst/>
                <a:latin typeface="Calibri" panose="020F0502020204030204" pitchFamily="34" charset="0"/>
                <a:cs typeface="Calibri" panose="020F0502020204030204" pitchFamily="34" charset="0"/>
              </a:rPr>
              <a:t>Explanation:- Just reverse words</a:t>
            </a:r>
            <a:endPar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76200">
              <a:buSzPts val="2400"/>
            </a:pPr>
            <a:endParaRPr lang="en-IN" sz="2400" b="0" i="0" dirty="0">
              <a:solidFill>
                <a:srgbClr val="273239"/>
              </a:solidFill>
              <a:effectLst/>
              <a:latin typeface="urw-din"/>
            </a:endParaRPr>
          </a:p>
          <a:p>
            <a:pPr marL="76200">
              <a:buSzPts val="2400"/>
            </a:pPr>
            <a:endParaRPr lang="en-US" sz="3200" b="0" i="0" dirty="0">
              <a:solidFill>
                <a:srgbClr val="040404"/>
              </a:solidFill>
              <a:effectLst/>
              <a:latin typeface="Calibri" panose="020F0502020204030204" pitchFamily="34" charset="0"/>
              <a:cs typeface="Calibri" panose="020F0502020204030204" pitchFamily="34" charset="0"/>
            </a:endParaRPr>
          </a:p>
          <a:p>
            <a:pPr marL="76200">
              <a:buSzPts val="2400"/>
            </a:pPr>
            <a:br>
              <a:rPr lang="en-US" sz="1800" b="0" i="0" dirty="0">
                <a:solidFill>
                  <a:srgbClr val="040404"/>
                </a:solidFill>
                <a:effectLst/>
                <a:latin typeface="Calibri" panose="020F0502020204030204" pitchFamily="34" charset="0"/>
                <a:cs typeface="Calibri" panose="020F0502020204030204" pitchFamily="34" charset="0"/>
              </a:rPr>
            </a:br>
            <a:endParaRPr lang="en-US" sz="18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24080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7295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Reverse the individual words of the string</a:t>
            </a:r>
          </a:p>
          <a:p>
            <a:pPr marL="76200">
              <a:buSzPts val="2400"/>
            </a:pPr>
            <a:endParaRPr lang="en-US" sz="3200" dirty="0">
              <a:solidFill>
                <a:srgbClr val="040404"/>
              </a:solidFill>
              <a:latin typeface="Calibri" panose="020F0502020204030204" pitchFamily="34" charset="0"/>
              <a:cs typeface="Calibri" panose="020F0502020204030204" pitchFamily="34" charset="0"/>
            </a:endParaRPr>
          </a:p>
          <a:p>
            <a:pPr marL="76200">
              <a:buSzPts val="2400"/>
            </a:pPr>
            <a:endParaRPr lang="en-US" sz="3200" b="0" i="0" dirty="0">
              <a:solidFill>
                <a:srgbClr val="040404"/>
              </a:solidFill>
              <a:effectLst/>
              <a:latin typeface="Calibri" panose="020F0502020204030204" pitchFamily="34" charset="0"/>
              <a:cs typeface="Calibri" panose="020F0502020204030204" pitchFamily="34" charset="0"/>
            </a:endParaRPr>
          </a:p>
          <a:p>
            <a:pPr marL="76200">
              <a:buSzPts val="2400"/>
            </a:pPr>
            <a:br>
              <a:rPr lang="en-US" sz="1800" b="0" i="0" dirty="0">
                <a:solidFill>
                  <a:srgbClr val="040404"/>
                </a:solidFill>
                <a:effectLst/>
                <a:latin typeface="Calibri" panose="020F0502020204030204" pitchFamily="34" charset="0"/>
                <a:cs typeface="Calibri" panose="020F0502020204030204" pitchFamily="34" charset="0"/>
              </a:rPr>
            </a:br>
            <a:endParaRPr lang="en-US" sz="18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CB8A4C6-853B-4130-861A-E7EDF85276C4}"/>
              </a:ext>
            </a:extLst>
          </p:cNvPr>
          <p:cNvPicPr>
            <a:picLocks noChangeAspect="1"/>
          </p:cNvPicPr>
          <p:nvPr/>
        </p:nvPicPr>
        <p:blipFill>
          <a:blip r:embed="rId3"/>
          <a:stretch>
            <a:fillRect/>
          </a:stretch>
        </p:blipFill>
        <p:spPr>
          <a:xfrm>
            <a:off x="437673" y="850218"/>
            <a:ext cx="4039077" cy="4044441"/>
          </a:xfrm>
          <a:prstGeom prst="rect">
            <a:avLst/>
          </a:prstGeom>
        </p:spPr>
      </p:pic>
      <p:pic>
        <p:nvPicPr>
          <p:cNvPr id="5" name="Picture 4">
            <a:extLst>
              <a:ext uri="{FF2B5EF4-FFF2-40B4-BE49-F238E27FC236}">
                <a16:creationId xmlns:a16="http://schemas.microsoft.com/office/drawing/2014/main" id="{B105DE32-AEF8-48F9-8BE3-1ECD02971315}"/>
              </a:ext>
            </a:extLst>
          </p:cNvPr>
          <p:cNvPicPr>
            <a:picLocks noChangeAspect="1"/>
          </p:cNvPicPr>
          <p:nvPr/>
        </p:nvPicPr>
        <p:blipFill>
          <a:blip r:embed="rId4"/>
          <a:stretch>
            <a:fillRect/>
          </a:stretch>
        </p:blipFill>
        <p:spPr>
          <a:xfrm>
            <a:off x="4759325" y="2118254"/>
            <a:ext cx="4039077" cy="790575"/>
          </a:xfrm>
          <a:prstGeom prst="rect">
            <a:avLst/>
          </a:prstGeom>
        </p:spPr>
      </p:pic>
      <p:sp>
        <p:nvSpPr>
          <p:cNvPr id="11" name="TextBox 10">
            <a:extLst>
              <a:ext uri="{FF2B5EF4-FFF2-40B4-BE49-F238E27FC236}">
                <a16:creationId xmlns:a16="http://schemas.microsoft.com/office/drawing/2014/main" id="{5C039D25-ED4D-4170-86FE-272EDA8B087E}"/>
              </a:ext>
            </a:extLst>
          </p:cNvPr>
          <p:cNvSpPr txBox="1"/>
          <p:nvPr/>
        </p:nvSpPr>
        <p:spPr>
          <a:xfrm>
            <a:off x="4883150" y="1689404"/>
            <a:ext cx="4572000" cy="338554"/>
          </a:xfrm>
          <a:prstGeom prst="rect">
            <a:avLst/>
          </a:prstGeom>
          <a:noFill/>
        </p:spPr>
        <p:txBody>
          <a:bodyPr wrap="square">
            <a:spAutoFit/>
          </a:bodyPr>
          <a:lstStyle/>
          <a:p>
            <a:r>
              <a:rPr lang="en-US" sz="1600" dirty="0">
                <a:solidFill>
                  <a:srgbClr val="040404"/>
                </a:solidFill>
                <a:latin typeface="Calibri" panose="020F0502020204030204" pitchFamily="34" charset="0"/>
                <a:cs typeface="Calibri" panose="020F0502020204030204" pitchFamily="34" charset="0"/>
              </a:rPr>
              <a:t>Output</a:t>
            </a:r>
            <a:endParaRPr lang="en-IN" sz="1600" dirty="0"/>
          </a:p>
        </p:txBody>
      </p:sp>
    </p:spTree>
    <p:extLst>
      <p:ext uri="{BB962C8B-B14F-4D97-AF65-F5344CB8AC3E}">
        <p14:creationId xmlns:p14="http://schemas.microsoft.com/office/powerpoint/2010/main" val="190232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18"/>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
        <p:nvSpPr>
          <p:cNvPr id="2" name="TextBox 1">
            <a:extLst>
              <a:ext uri="{FF2B5EF4-FFF2-40B4-BE49-F238E27FC236}">
                <a16:creationId xmlns:a16="http://schemas.microsoft.com/office/drawing/2014/main" id="{46610C3E-3C69-4487-9CE9-CDBBEA452DCC}"/>
              </a:ext>
            </a:extLst>
          </p:cNvPr>
          <p:cNvSpPr txBox="1"/>
          <p:nvPr/>
        </p:nvSpPr>
        <p:spPr>
          <a:xfrm>
            <a:off x="983511" y="2248584"/>
            <a:ext cx="7176977" cy="646331"/>
          </a:xfrm>
          <a:prstGeom prst="rect">
            <a:avLst/>
          </a:prstGeom>
          <a:noFill/>
        </p:spPr>
        <p:txBody>
          <a:bodyPr wrap="square" rtlCol="0">
            <a:spAutoFit/>
          </a:bodyPr>
          <a:lstStyle/>
          <a:p>
            <a:pPr algn="ctr"/>
            <a:r>
              <a:rPr lang="en-IN" sz="3600" b="1" dirty="0">
                <a:latin typeface="Calibri" panose="020F0502020204030204" pitchFamily="34" charset="0"/>
                <a:cs typeface="Calibri" panose="020F0502020204030204" pitchFamily="34" charset="0"/>
              </a:rPr>
              <a:t>Let’s Get Started</a:t>
            </a:r>
          </a:p>
        </p:txBody>
      </p:sp>
    </p:spTree>
    <p:extLst>
      <p:ext uri="{BB962C8B-B14F-4D97-AF65-F5344CB8AC3E}">
        <p14:creationId xmlns:p14="http://schemas.microsoft.com/office/powerpoint/2010/main" val="1731190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r>
              <a:rPr lang="en-US" sz="1700" dirty="0">
                <a:solidFill>
                  <a:srgbClr val="040404"/>
                </a:solidFill>
                <a:latin typeface="Calibri" panose="020F0502020204030204" pitchFamily="34" charset="0"/>
                <a:cs typeface="Calibri" panose="020F0502020204030204" pitchFamily="34" charset="0"/>
              </a:rPr>
              <a:t>You will be given a decimal number, Your task is to convert that decimal number to Roman number.</a:t>
            </a: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800" u="none" strike="noStrike" cap="none"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r>
              <a:rPr lang="en-US" sz="1800" i="0" dirty="0">
                <a:solidFill>
                  <a:srgbClr val="040404"/>
                </a:solidFill>
                <a:latin typeface="Calibri" panose="020F0502020204030204" pitchFamily="34" charset="0"/>
                <a:ea typeface="Calibri"/>
                <a:cs typeface="Calibri" panose="020F0502020204030204" pitchFamily="34" charset="0"/>
                <a:sym typeface="Calibri"/>
              </a:rPr>
              <a:t>Examples</a:t>
            </a:r>
            <a:r>
              <a:rPr lang="en-US" sz="1800" b="1" i="0" dirty="0">
                <a:solidFill>
                  <a:srgbClr val="040404"/>
                </a:solidFill>
                <a:latin typeface="Calibri" panose="020F0502020204030204" pitchFamily="34" charset="0"/>
                <a:ea typeface="Calibri"/>
                <a:cs typeface="Calibri" panose="020F0502020204030204" pitchFamily="34" charset="0"/>
                <a:sym typeface="Calibri"/>
              </a:rPr>
              <a:t> :</a:t>
            </a:r>
          </a:p>
          <a:p>
            <a:pPr marL="76200">
              <a:buSzPts val="2400"/>
            </a:pPr>
            <a:r>
              <a:rPr lang="en-US" sz="1600" dirty="0">
                <a:solidFill>
                  <a:schemeClr val="tx1"/>
                </a:solidFill>
                <a:latin typeface="Calibri"/>
                <a:ea typeface="Calibri"/>
                <a:cs typeface="Calibri"/>
                <a:sym typeface="Calibri"/>
              </a:rPr>
              <a:t>Input :9</a:t>
            </a:r>
          </a:p>
          <a:p>
            <a:pPr marL="76200">
              <a:buSzPts val="2400"/>
            </a:pPr>
            <a:r>
              <a:rPr lang="en-US" sz="1600" dirty="0">
                <a:solidFill>
                  <a:schemeClr val="tx1"/>
                </a:solidFill>
                <a:latin typeface="Calibri"/>
                <a:ea typeface="Calibri"/>
                <a:cs typeface="Calibri"/>
                <a:sym typeface="Calibri"/>
              </a:rPr>
              <a:t>Output : IX</a:t>
            </a:r>
          </a:p>
          <a:p>
            <a:pPr marL="76200">
              <a:buSzPts val="2400"/>
            </a:pPr>
            <a:endParaRPr lang="en-US" sz="1600" dirty="0">
              <a:solidFill>
                <a:schemeClr val="tx1"/>
              </a:solidFill>
              <a:latin typeface="Calibri"/>
              <a:ea typeface="Calibri"/>
              <a:cs typeface="Calibri"/>
              <a:sym typeface="Calibri"/>
            </a:endParaRPr>
          </a:p>
          <a:p>
            <a:pPr marL="76200">
              <a:buSzPts val="2400"/>
            </a:pPr>
            <a:r>
              <a:rPr lang="en-US" sz="1600" dirty="0">
                <a:solidFill>
                  <a:schemeClr val="tx1"/>
                </a:solidFill>
                <a:latin typeface="Calibri"/>
                <a:ea typeface="Calibri"/>
                <a:cs typeface="Calibri"/>
                <a:sym typeface="Calibri"/>
              </a:rPr>
              <a:t>Input : 40</a:t>
            </a:r>
          </a:p>
          <a:p>
            <a:pPr marL="76200">
              <a:buSzPts val="2400"/>
            </a:pPr>
            <a:r>
              <a:rPr lang="en-US" sz="1600" dirty="0">
                <a:solidFill>
                  <a:schemeClr val="tx1"/>
                </a:solidFill>
                <a:latin typeface="Calibri"/>
                <a:ea typeface="Calibri"/>
                <a:cs typeface="Calibri"/>
                <a:sym typeface="Calibri"/>
              </a:rPr>
              <a:t>Output : XL</a:t>
            </a:r>
          </a:p>
          <a:p>
            <a:pPr marL="76200">
              <a:buSzPts val="2400"/>
            </a:pPr>
            <a:endParaRPr lang="en-US" sz="1600" b="1" i="0" u="none" strike="noStrike" cap="none" dirty="0">
              <a:solidFill>
                <a:schemeClr val="bg2"/>
              </a:solidFill>
              <a:latin typeface="Calibri"/>
              <a:ea typeface="Calibri"/>
              <a:cs typeface="Calibri"/>
              <a:sym typeface="Calibri"/>
            </a:endParaRPr>
          </a:p>
          <a:p>
            <a:pPr marL="76200">
              <a:buSzPts val="2400"/>
            </a:pPr>
            <a:r>
              <a:rPr lang="en-US" sz="1600" i="0" u="none" strike="noStrike" cap="none" dirty="0">
                <a:solidFill>
                  <a:schemeClr val="bg2"/>
                </a:solidFill>
                <a:latin typeface="Calibri"/>
                <a:ea typeface="Calibri"/>
                <a:cs typeface="Calibri"/>
                <a:sym typeface="Calibri"/>
              </a:rPr>
              <a:t>Explanation :- </a:t>
            </a:r>
          </a:p>
          <a:p>
            <a:pPr marL="76200">
              <a:buSzPts val="2400"/>
            </a:pPr>
            <a:r>
              <a:rPr lang="en-US" sz="1600" dirty="0">
                <a:solidFill>
                  <a:schemeClr val="bg2"/>
                </a:solidFill>
                <a:latin typeface="Calibri"/>
                <a:ea typeface="Calibri"/>
                <a:cs typeface="Calibri"/>
                <a:sym typeface="Calibri"/>
              </a:rPr>
              <a:t>Roman number of 1 is I</a:t>
            </a:r>
          </a:p>
          <a:p>
            <a:pPr marL="76200">
              <a:buSzPts val="2400"/>
            </a:pPr>
            <a:r>
              <a:rPr lang="en-US" sz="1600" dirty="0">
                <a:solidFill>
                  <a:schemeClr val="bg2"/>
                </a:solidFill>
                <a:latin typeface="Calibri"/>
                <a:ea typeface="Calibri"/>
                <a:cs typeface="Calibri"/>
                <a:sym typeface="Calibri"/>
              </a:rPr>
              <a:t>Roman number of 2 is II     ….so on</a:t>
            </a:r>
          </a:p>
          <a:p>
            <a:pPr marL="76200">
              <a:buSzPts val="2400"/>
            </a:pPr>
            <a:r>
              <a:rPr lang="en-US" sz="1600" dirty="0">
                <a:solidFill>
                  <a:schemeClr val="bg2"/>
                </a:solidFill>
                <a:latin typeface="Calibri"/>
                <a:ea typeface="Calibri"/>
                <a:cs typeface="Calibri"/>
                <a:sym typeface="Calibri"/>
              </a:rPr>
              <a:t>In the same way we have the roman numbers for decimal numbers</a:t>
            </a:r>
          </a:p>
          <a:p>
            <a:pPr marL="76200">
              <a:buSzPts val="2400"/>
            </a:pPr>
            <a:r>
              <a:rPr lang="en-US" sz="1600" dirty="0">
                <a:solidFill>
                  <a:schemeClr val="bg2"/>
                </a:solidFill>
                <a:latin typeface="Calibri"/>
                <a:ea typeface="Calibri"/>
                <a:cs typeface="Calibri"/>
                <a:sym typeface="Calibri"/>
              </a:rPr>
              <a:t>You have to print that roman numbers</a:t>
            </a:r>
          </a:p>
          <a:p>
            <a:pPr marL="76200">
              <a:buSzPts val="2400"/>
            </a:pPr>
            <a:endParaRPr lang="en-US" sz="1600" b="1" i="0" u="none" strike="noStrike" cap="none" dirty="0">
              <a:solidFill>
                <a:schemeClr val="bg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25532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endParaRPr lang="en-US" sz="1800" b="1" i="0"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9320770-065A-4A2A-8DF2-B7BD2031692D}"/>
              </a:ext>
            </a:extLst>
          </p:cNvPr>
          <p:cNvPicPr>
            <a:picLocks noChangeAspect="1"/>
          </p:cNvPicPr>
          <p:nvPr/>
        </p:nvPicPr>
        <p:blipFill>
          <a:blip r:embed="rId3"/>
          <a:stretch>
            <a:fillRect/>
          </a:stretch>
        </p:blipFill>
        <p:spPr>
          <a:xfrm>
            <a:off x="1770875" y="736600"/>
            <a:ext cx="5288514" cy="4146550"/>
          </a:xfrm>
          <a:prstGeom prst="rect">
            <a:avLst/>
          </a:prstGeom>
        </p:spPr>
      </p:pic>
    </p:spTree>
    <p:extLst>
      <p:ext uri="{BB962C8B-B14F-4D97-AF65-F5344CB8AC3E}">
        <p14:creationId xmlns:p14="http://schemas.microsoft.com/office/powerpoint/2010/main" val="2351364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endParaRPr lang="en-US" sz="1800" b="1" i="0"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6462B348-FBA1-4DB6-90D0-ED757F0FEFEB}"/>
              </a:ext>
            </a:extLst>
          </p:cNvPr>
          <p:cNvPicPr>
            <a:picLocks noChangeAspect="1"/>
          </p:cNvPicPr>
          <p:nvPr/>
        </p:nvPicPr>
        <p:blipFill>
          <a:blip r:embed="rId3"/>
          <a:stretch>
            <a:fillRect/>
          </a:stretch>
        </p:blipFill>
        <p:spPr>
          <a:xfrm>
            <a:off x="1434428" y="730250"/>
            <a:ext cx="6275144" cy="4311650"/>
          </a:xfrm>
          <a:prstGeom prst="rect">
            <a:avLst/>
          </a:prstGeom>
        </p:spPr>
      </p:pic>
    </p:spTree>
    <p:extLst>
      <p:ext uri="{BB962C8B-B14F-4D97-AF65-F5344CB8AC3E}">
        <p14:creationId xmlns:p14="http://schemas.microsoft.com/office/powerpoint/2010/main" val="2808843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endParaRPr lang="en-US" sz="1800" b="1" i="0"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0DAF169-B92F-4628-B113-A8DDC51A57AE}"/>
              </a:ext>
            </a:extLst>
          </p:cNvPr>
          <p:cNvPicPr>
            <a:picLocks noChangeAspect="1"/>
          </p:cNvPicPr>
          <p:nvPr/>
        </p:nvPicPr>
        <p:blipFill>
          <a:blip r:embed="rId3"/>
          <a:stretch>
            <a:fillRect/>
          </a:stretch>
        </p:blipFill>
        <p:spPr>
          <a:xfrm>
            <a:off x="2194408" y="821400"/>
            <a:ext cx="4418704" cy="4025391"/>
          </a:xfrm>
          <a:prstGeom prst="rect">
            <a:avLst/>
          </a:prstGeom>
        </p:spPr>
      </p:pic>
    </p:spTree>
    <p:extLst>
      <p:ext uri="{BB962C8B-B14F-4D97-AF65-F5344CB8AC3E}">
        <p14:creationId xmlns:p14="http://schemas.microsoft.com/office/powerpoint/2010/main" val="5042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endParaRPr lang="en-US" sz="1800" b="1" i="0"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ACEB38E1-AC9B-46BA-8291-E19B7CC4B83B}"/>
              </a:ext>
            </a:extLst>
          </p:cNvPr>
          <p:cNvPicPr>
            <a:picLocks noChangeAspect="1"/>
          </p:cNvPicPr>
          <p:nvPr/>
        </p:nvPicPr>
        <p:blipFill>
          <a:blip r:embed="rId3"/>
          <a:stretch>
            <a:fillRect/>
          </a:stretch>
        </p:blipFill>
        <p:spPr>
          <a:xfrm>
            <a:off x="1757908" y="910300"/>
            <a:ext cx="5246142" cy="3858689"/>
          </a:xfrm>
          <a:prstGeom prst="rect">
            <a:avLst/>
          </a:prstGeom>
        </p:spPr>
      </p:pic>
    </p:spTree>
    <p:extLst>
      <p:ext uri="{BB962C8B-B14F-4D97-AF65-F5344CB8AC3E}">
        <p14:creationId xmlns:p14="http://schemas.microsoft.com/office/powerpoint/2010/main" val="629463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endParaRPr lang="en-US" sz="1800" b="1" i="0"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endParaRPr lang="en-US" sz="32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9A5029D-C450-48C5-8A48-85BF159F64F2}"/>
              </a:ext>
            </a:extLst>
          </p:cNvPr>
          <p:cNvPicPr>
            <a:picLocks noChangeAspect="1"/>
          </p:cNvPicPr>
          <p:nvPr/>
        </p:nvPicPr>
        <p:blipFill>
          <a:blip r:embed="rId3"/>
          <a:stretch>
            <a:fillRect/>
          </a:stretch>
        </p:blipFill>
        <p:spPr>
          <a:xfrm>
            <a:off x="1641475" y="877887"/>
            <a:ext cx="5312038" cy="3744913"/>
          </a:xfrm>
          <a:prstGeom prst="rect">
            <a:avLst/>
          </a:prstGeom>
        </p:spPr>
      </p:pic>
    </p:spTree>
    <p:extLst>
      <p:ext uri="{BB962C8B-B14F-4D97-AF65-F5344CB8AC3E}">
        <p14:creationId xmlns:p14="http://schemas.microsoft.com/office/powerpoint/2010/main" val="1437883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92001" y="0"/>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dirty="0">
                <a:solidFill>
                  <a:schemeClr val="tx2"/>
                </a:solidFill>
                <a:effectLst/>
                <a:latin typeface="Calibri" panose="020F0502020204030204" pitchFamily="34" charset="0"/>
                <a:cs typeface="Calibri" panose="020F0502020204030204" pitchFamily="34" charset="0"/>
              </a:rPr>
              <a:t>Decimal to Roman number</a:t>
            </a:r>
            <a:endParaRPr lang="en-IN" sz="3000" b="0" i="0" dirty="0">
              <a:solidFill>
                <a:srgbClr val="273239"/>
              </a:solidFill>
              <a:effectLst/>
              <a:latin typeface="urw-din"/>
            </a:endParaRPr>
          </a:p>
          <a:p>
            <a:pPr marL="76200">
              <a:buSzPts val="2400"/>
            </a:pPr>
            <a:endParaRPr lang="en-US" sz="1700" b="0" i="0" dirty="0">
              <a:solidFill>
                <a:srgbClr val="040404"/>
              </a:solidFill>
              <a:effectLst/>
              <a:latin typeface="Calibri" panose="020F0502020204030204" pitchFamily="34" charset="0"/>
              <a:cs typeface="Calibri" panose="020F0502020204030204" pitchFamily="34" charset="0"/>
            </a:endParaRPr>
          </a:p>
          <a:p>
            <a:pPr marL="76200">
              <a:buSzPts val="2400"/>
            </a:pPr>
            <a:endParaRPr lang="en-US" sz="1700" dirty="0">
              <a:solidFill>
                <a:srgbClr val="040404"/>
              </a:solidFill>
              <a:latin typeface="Calibri" panose="020F0502020204030204" pitchFamily="34" charset="0"/>
              <a:cs typeface="Calibri" panose="020F0502020204030204" pitchFamily="34" charset="0"/>
            </a:endParaRPr>
          </a:p>
          <a:p>
            <a:pPr marL="76200">
              <a:buSzPts val="2400"/>
            </a:pPr>
            <a:endParaRPr lang="en-US" sz="1800" b="1" i="0" dirty="0">
              <a:solidFill>
                <a:srgbClr val="040404"/>
              </a:solidFill>
              <a:latin typeface="Calibri" panose="020F0502020204030204" pitchFamily="34" charset="0"/>
              <a:ea typeface="Calibri"/>
              <a:cs typeface="Calibri" panose="020F0502020204030204" pitchFamily="34" charset="0"/>
              <a:sym typeface="Calibri"/>
            </a:endParaRPr>
          </a:p>
          <a:p>
            <a:pPr marL="76200">
              <a:buSzPts val="2400"/>
            </a:pPr>
            <a:r>
              <a:rPr lang="en-US" sz="1600" dirty="0">
                <a:solidFill>
                  <a:srgbClr val="040404"/>
                </a:solidFill>
                <a:latin typeface="Calibri" panose="020F0502020204030204" pitchFamily="34" charset="0"/>
                <a:ea typeface="Calibri"/>
                <a:cs typeface="Calibri" panose="020F0502020204030204" pitchFamily="34" charset="0"/>
                <a:sym typeface="Calibri"/>
              </a:rPr>
              <a:t>                                                                 Output :</a:t>
            </a:r>
          </a:p>
          <a:p>
            <a:pPr marL="76200">
              <a:buSzPts val="2400"/>
            </a:pPr>
            <a:endParaRPr lang="en-US" sz="1600" b="1" i="0" u="none" strike="noStrike" cap="none" dirty="0">
              <a:solidFill>
                <a:schemeClr val="tx2"/>
              </a:solidFill>
              <a:latin typeface="Calibri"/>
              <a:ea typeface="Calibri"/>
              <a:cs typeface="Calibri"/>
              <a:sym typeface="Calibri"/>
            </a:endParaRP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30C6E0C-3EC4-4545-9914-527E52308BD7}"/>
              </a:ext>
            </a:extLst>
          </p:cNvPr>
          <p:cNvPicPr>
            <a:picLocks noChangeAspect="1"/>
          </p:cNvPicPr>
          <p:nvPr/>
        </p:nvPicPr>
        <p:blipFill>
          <a:blip r:embed="rId3"/>
          <a:stretch>
            <a:fillRect/>
          </a:stretch>
        </p:blipFill>
        <p:spPr>
          <a:xfrm>
            <a:off x="2398712" y="1733550"/>
            <a:ext cx="4486275" cy="838200"/>
          </a:xfrm>
          <a:prstGeom prst="rect">
            <a:avLst/>
          </a:prstGeom>
        </p:spPr>
      </p:pic>
    </p:spTree>
    <p:extLst>
      <p:ext uri="{BB962C8B-B14F-4D97-AF65-F5344CB8AC3E}">
        <p14:creationId xmlns:p14="http://schemas.microsoft.com/office/powerpoint/2010/main" val="104216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18"/>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
        <p:nvSpPr>
          <p:cNvPr id="2" name="TextBox 1">
            <a:extLst>
              <a:ext uri="{FF2B5EF4-FFF2-40B4-BE49-F238E27FC236}">
                <a16:creationId xmlns:a16="http://schemas.microsoft.com/office/drawing/2014/main" id="{46610C3E-3C69-4487-9CE9-CDBBEA452DCC}"/>
              </a:ext>
            </a:extLst>
          </p:cNvPr>
          <p:cNvSpPr txBox="1"/>
          <p:nvPr/>
        </p:nvSpPr>
        <p:spPr>
          <a:xfrm>
            <a:off x="983511" y="2248584"/>
            <a:ext cx="7176977" cy="646331"/>
          </a:xfrm>
          <a:prstGeom prst="rect">
            <a:avLst/>
          </a:prstGeom>
          <a:noFill/>
        </p:spPr>
        <p:txBody>
          <a:bodyPr wrap="square" rtlCol="0">
            <a:spAutoFit/>
          </a:bodyPr>
          <a:lstStyle/>
          <a:p>
            <a:pPr algn="ctr"/>
            <a:r>
              <a:rPr lang="en-IN" sz="3600" b="1" dirty="0">
                <a:latin typeface="Calibri" panose="020F0502020204030204" pitchFamily="34" charset="0"/>
                <a:cs typeface="Calibri" panose="020F0502020204030204" pitchFamily="34" charset="0"/>
              </a:rPr>
              <a:t>Any Queries/Doubts???</a:t>
            </a:r>
          </a:p>
        </p:txBody>
      </p:sp>
    </p:spTree>
    <p:extLst>
      <p:ext uri="{BB962C8B-B14F-4D97-AF65-F5344CB8AC3E}">
        <p14:creationId xmlns:p14="http://schemas.microsoft.com/office/powerpoint/2010/main" val="1081085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9" name="Google Shape;979;p111"/>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0" name="Google Shape;980;p111"/>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1" name="Google Shape;981;p111"/>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Calibri"/>
              <a:ea typeface="Calibri"/>
              <a:cs typeface="Calibri"/>
              <a:sym typeface="Calibri"/>
            </a:endParaRPr>
          </a:p>
        </p:txBody>
      </p:sp>
      <p:sp>
        <p:nvSpPr>
          <p:cNvPr id="982" name="Google Shape;982;p111"/>
          <p:cNvSpPr txBox="1"/>
          <p:nvPr/>
        </p:nvSpPr>
        <p:spPr>
          <a:xfrm>
            <a:off x="507300" y="14350"/>
            <a:ext cx="39618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dirty="0">
                <a:solidFill>
                  <a:srgbClr val="FFFFFF"/>
                </a:solidFill>
                <a:latin typeface="Calibri"/>
                <a:ea typeface="Calibri"/>
                <a:cs typeface="Calibri"/>
                <a:sym typeface="Calibri"/>
              </a:rPr>
              <a:t>Key Takeaways</a:t>
            </a:r>
            <a:endParaRPr sz="3000" b="1" i="0" u="none" strike="noStrike" cap="none" dirty="0">
              <a:solidFill>
                <a:srgbClr val="FFFFFF"/>
              </a:solidFill>
              <a:latin typeface="Calibri"/>
              <a:ea typeface="Calibri"/>
              <a:cs typeface="Calibri"/>
              <a:sym typeface="Calibri"/>
            </a:endParaRPr>
          </a:p>
        </p:txBody>
      </p:sp>
      <p:sp>
        <p:nvSpPr>
          <p:cNvPr id="7" name="TextBox 6">
            <a:extLst>
              <a:ext uri="{FF2B5EF4-FFF2-40B4-BE49-F238E27FC236}">
                <a16:creationId xmlns:a16="http://schemas.microsoft.com/office/drawing/2014/main" id="{616C4431-FBF1-474E-91A6-59DFB486449A}"/>
              </a:ext>
            </a:extLst>
          </p:cNvPr>
          <p:cNvSpPr txBox="1"/>
          <p:nvPr/>
        </p:nvSpPr>
        <p:spPr>
          <a:xfrm>
            <a:off x="222250" y="1022688"/>
            <a:ext cx="5080000" cy="3908762"/>
          </a:xfrm>
          <a:prstGeom prst="rect">
            <a:avLst/>
          </a:prstGeom>
          <a:noFill/>
        </p:spPr>
        <p:txBody>
          <a:bodyPr wrap="square">
            <a:spAutoFit/>
          </a:bodyPr>
          <a:lstStyle/>
          <a:p>
            <a:pPr marL="457200" marR="0" lvl="0" indent="-381000" algn="l" rtl="0">
              <a:lnSpc>
                <a:spcPct val="100000"/>
              </a:lnSpc>
              <a:spcBef>
                <a:spcPts val="0"/>
              </a:spcBef>
              <a:spcAft>
                <a:spcPts val="0"/>
              </a:spcAft>
              <a:buClr>
                <a:srgbClr val="000000"/>
              </a:buClr>
              <a:buSzPts val="2400"/>
              <a:buFont typeface="Calibri"/>
              <a:buChar char="●"/>
            </a:pPr>
            <a:r>
              <a:rPr lang="en-US" sz="1800" dirty="0">
                <a:latin typeface="Calibri"/>
                <a:ea typeface="Calibri"/>
                <a:cs typeface="Calibri"/>
                <a:sym typeface="Calibri"/>
              </a:rPr>
              <a:t>We have learnt how to find ,</a:t>
            </a:r>
            <a:r>
              <a:rPr lang="en-US" sz="1800" b="0" i="0" u="none" strike="noStrike" cap="none" dirty="0">
                <a:solidFill>
                  <a:srgbClr val="000000"/>
                </a:solidFill>
                <a:latin typeface="Calibri"/>
                <a:ea typeface="Calibri"/>
                <a:cs typeface="Calibri"/>
                <a:sym typeface="Calibri"/>
              </a:rPr>
              <a:t>Last non-zero digit of the factorial</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a:t>
            </a:r>
            <a:r>
              <a:rPr lang="en-US" sz="1800" dirty="0">
                <a:latin typeface="Calibri"/>
                <a:ea typeface="Calibri"/>
                <a:cs typeface="Calibri"/>
                <a:sym typeface="Calibri"/>
              </a:rPr>
              <a:t>learnt how to print </a:t>
            </a:r>
            <a:r>
              <a:rPr lang="en-US" sz="1800" b="0" i="0" u="none" strike="noStrike" cap="none" dirty="0">
                <a:solidFill>
                  <a:srgbClr val="000000"/>
                </a:solidFill>
                <a:latin typeface="Calibri"/>
                <a:ea typeface="Calibri"/>
                <a:cs typeface="Calibri"/>
                <a:sym typeface="Calibri"/>
              </a:rPr>
              <a:t>Pascal Triangle</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a:t>
            </a:r>
            <a:r>
              <a:rPr lang="en-US" sz="1800" dirty="0">
                <a:latin typeface="Calibri"/>
                <a:ea typeface="Calibri"/>
                <a:cs typeface="Calibri"/>
                <a:sym typeface="Calibri"/>
              </a:rPr>
              <a:t>have solved --</a:t>
            </a:r>
            <a:r>
              <a:rPr lang="en-US" sz="1800" b="0" i="0" u="none" strike="noStrike" cap="none" dirty="0">
                <a:solidFill>
                  <a:srgbClr val="000000"/>
                </a:solidFill>
                <a:latin typeface="Calibri"/>
                <a:ea typeface="Calibri"/>
                <a:cs typeface="Calibri"/>
                <a:sym typeface="Calibri"/>
              </a:rPr>
              <a:t>Two people meet each other problem</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learnt how to Finding Next largest number</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a:t>
            </a:r>
            <a:r>
              <a:rPr lang="en-US" sz="1800" dirty="0">
                <a:latin typeface="Calibri"/>
                <a:ea typeface="Calibri"/>
                <a:cs typeface="Calibri"/>
                <a:sym typeface="Calibri"/>
              </a:rPr>
              <a:t>learnt how </a:t>
            </a:r>
            <a:r>
              <a:rPr lang="en-US" sz="1800" b="0" i="0" u="none" strike="noStrike" cap="none" dirty="0">
                <a:solidFill>
                  <a:srgbClr val="000000"/>
                </a:solidFill>
                <a:latin typeface="Calibri"/>
                <a:ea typeface="Calibri"/>
                <a:cs typeface="Calibri"/>
                <a:sym typeface="Calibri"/>
              </a:rPr>
              <a:t>To Count number of increasing subsequences</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learnt how to find Longest substring</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learnt how to Reverse the individual words of the string</a:t>
            </a:r>
          </a:p>
          <a:p>
            <a:pPr marL="457200" marR="0" lvl="0" indent="-381000" algn="l" rtl="0">
              <a:lnSpc>
                <a:spcPct val="100000"/>
              </a:lnSpc>
              <a:spcBef>
                <a:spcPts val="0"/>
              </a:spcBef>
              <a:spcAft>
                <a:spcPts val="0"/>
              </a:spcAft>
              <a:buClr>
                <a:srgbClr val="000000"/>
              </a:buClr>
              <a:buSzPts val="2400"/>
              <a:buFont typeface="Calibri"/>
              <a:buChar char="●"/>
            </a:pPr>
            <a:r>
              <a:rPr lang="en-US" sz="1800" b="0" i="0" u="none" strike="noStrike" cap="none" dirty="0">
                <a:solidFill>
                  <a:srgbClr val="000000"/>
                </a:solidFill>
                <a:latin typeface="Calibri"/>
                <a:ea typeface="Calibri"/>
                <a:cs typeface="Calibri"/>
                <a:sym typeface="Calibri"/>
              </a:rPr>
              <a:t>We also learnt how to convert Decimal number to Roman Numeral</a:t>
            </a:r>
            <a:br>
              <a:rPr lang="en-US" sz="1400" dirty="0">
                <a:solidFill>
                  <a:schemeClr val="dk1"/>
                </a:solidFill>
                <a:latin typeface="Calibri"/>
                <a:ea typeface="Calibri"/>
                <a:cs typeface="Calibri"/>
                <a:sym typeface="Calibri"/>
              </a:rPr>
            </a:br>
            <a:endParaRPr lang="en-US" sz="1400" dirty="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112"/>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8" name="Google Shape;988;p112"/>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9" name="Google Shape;989;p112"/>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FFFFFF"/>
              </a:solidFill>
              <a:latin typeface="Calibri"/>
              <a:ea typeface="Calibri"/>
              <a:cs typeface="Calibri"/>
              <a:sym typeface="Calibri"/>
            </a:endParaRPr>
          </a:p>
        </p:txBody>
      </p:sp>
      <p:sp>
        <p:nvSpPr>
          <p:cNvPr id="991" name="Google Shape;991;p112"/>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dirty="0">
                <a:solidFill>
                  <a:srgbClr val="FFFFFF"/>
                </a:solidFill>
                <a:latin typeface="Calibri"/>
                <a:ea typeface="Calibri"/>
                <a:cs typeface="Calibri"/>
                <a:sym typeface="Calibri"/>
              </a:rPr>
              <a:t>Next Day Agenda</a:t>
            </a:r>
            <a:endParaRPr sz="3000" b="1" i="0" u="none" strike="noStrike" cap="none" dirty="0">
              <a:solidFill>
                <a:srgbClr val="FFFFFF"/>
              </a:solidFill>
              <a:latin typeface="Calibri"/>
              <a:ea typeface="Calibri"/>
              <a:cs typeface="Calibri"/>
              <a:sym typeface="Calibri"/>
            </a:endParaRPr>
          </a:p>
        </p:txBody>
      </p:sp>
      <p:sp>
        <p:nvSpPr>
          <p:cNvPr id="2" name="TextBox 1">
            <a:extLst>
              <a:ext uri="{FF2B5EF4-FFF2-40B4-BE49-F238E27FC236}">
                <a16:creationId xmlns:a16="http://schemas.microsoft.com/office/drawing/2014/main" id="{8DF7D5D3-4343-4121-8AC8-88FDAD3E851E}"/>
              </a:ext>
            </a:extLst>
          </p:cNvPr>
          <p:cNvSpPr txBox="1"/>
          <p:nvPr/>
        </p:nvSpPr>
        <p:spPr>
          <a:xfrm>
            <a:off x="241297" y="1064931"/>
            <a:ext cx="7825562"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 Minimum Swaps to get the sorted Array</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Printing smallest k elements in the same order</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Find duplicate and missing elements in O(n)</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Longest Palindromic substring</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Implement a stack using one queue</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Find kth largest element</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12651" y="14409"/>
            <a:ext cx="6967388"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dirty="0">
                <a:solidFill>
                  <a:srgbClr val="FFFFFF"/>
                </a:solidFill>
                <a:latin typeface="Calibri"/>
                <a:ea typeface="Calibri"/>
                <a:cs typeface="Calibri"/>
                <a:sym typeface="Calibri"/>
              </a:rPr>
              <a:t>Last non-zero digit of the factorial</a:t>
            </a:r>
          </a:p>
        </p:txBody>
      </p:sp>
      <p:sp>
        <p:nvSpPr>
          <p:cNvPr id="2" name="TextBox 1">
            <a:extLst>
              <a:ext uri="{FF2B5EF4-FFF2-40B4-BE49-F238E27FC236}">
                <a16:creationId xmlns:a16="http://schemas.microsoft.com/office/drawing/2014/main" id="{A8619BDB-E84E-4DD1-ACA3-8A774BBFD5A7}"/>
              </a:ext>
            </a:extLst>
          </p:cNvPr>
          <p:cNvSpPr txBox="1"/>
          <p:nvPr/>
        </p:nvSpPr>
        <p:spPr>
          <a:xfrm>
            <a:off x="127591" y="672568"/>
            <a:ext cx="8803758" cy="5232202"/>
          </a:xfrm>
          <a:prstGeom prst="rect">
            <a:avLst/>
          </a:prstGeom>
          <a:noFill/>
        </p:spPr>
        <p:txBody>
          <a:bodyPr wrap="square" rtlCol="0">
            <a:spAutoFit/>
          </a:bodyPr>
          <a:lstStyle/>
          <a:p>
            <a:pPr algn="l"/>
            <a:r>
              <a:rPr lang="en-US" sz="1600" b="0" i="0" dirty="0">
                <a:solidFill>
                  <a:srgbClr val="040404"/>
                </a:solidFill>
                <a:effectLst/>
                <a:latin typeface="Calibri" panose="020F0502020204030204" pitchFamily="34" charset="0"/>
                <a:cs typeface="Calibri" panose="020F0502020204030204" pitchFamily="34" charset="0"/>
              </a:rPr>
              <a:t>You will be given an integer n and you need to find the last non-zero digit in n!</a:t>
            </a:r>
          </a:p>
          <a:p>
            <a:pPr algn="l"/>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Input: The input will be in the following format : </a:t>
            </a:r>
          </a:p>
          <a:p>
            <a:pPr algn="l"/>
            <a:r>
              <a:rPr lang="en-US" sz="1600" b="0" i="0" dirty="0">
                <a:solidFill>
                  <a:srgbClr val="040404"/>
                </a:solidFill>
                <a:effectLst/>
                <a:latin typeface="Calibri" panose="020F0502020204030204" pitchFamily="34" charset="0"/>
                <a:cs typeface="Calibri" panose="020F0502020204030204" pitchFamily="34" charset="0"/>
              </a:rPr>
              <a:t>The first line should be the value of n.</a:t>
            </a:r>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Output: The output should be of the following format</a:t>
            </a:r>
            <a:br>
              <a:rPr lang="en-US" sz="1600" b="0" i="0" dirty="0">
                <a:solidFill>
                  <a:srgbClr val="040404"/>
                </a:solidFill>
                <a:effectLst/>
                <a:latin typeface="Calibri" panose="020F0502020204030204" pitchFamily="34" charset="0"/>
                <a:cs typeface="Calibri" panose="020F0502020204030204" pitchFamily="34" charset="0"/>
              </a:rPr>
            </a:br>
            <a:r>
              <a:rPr lang="en-US" sz="1600" b="0" i="0" dirty="0">
                <a:solidFill>
                  <a:srgbClr val="040404"/>
                </a:solidFill>
                <a:effectLst/>
                <a:latin typeface="Calibri" panose="020F0502020204030204" pitchFamily="34" charset="0"/>
                <a:cs typeface="Calibri" panose="020F0502020204030204" pitchFamily="34" charset="0"/>
              </a:rPr>
              <a:t>In the first line, print the last non-zero digit of n!</a:t>
            </a:r>
          </a:p>
          <a:p>
            <a:pPr algn="l"/>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Example : </a:t>
            </a:r>
          </a:p>
          <a:p>
            <a:pPr algn="l"/>
            <a:r>
              <a:rPr lang="en-US" sz="1600" b="0" i="0" dirty="0">
                <a:solidFill>
                  <a:srgbClr val="040404"/>
                </a:solidFill>
                <a:effectLst/>
                <a:latin typeface="Calibri" panose="020F0502020204030204" pitchFamily="34" charset="0"/>
                <a:cs typeface="Calibri" panose="020F0502020204030204" pitchFamily="34" charset="0"/>
              </a:rPr>
              <a:t>Input : </a:t>
            </a:r>
          </a:p>
          <a:p>
            <a:pPr algn="l"/>
            <a:r>
              <a:rPr lang="en-US" sz="1600" b="0" i="0" dirty="0">
                <a:solidFill>
                  <a:srgbClr val="040404"/>
                </a:solidFill>
                <a:effectLst/>
                <a:latin typeface="Calibri" panose="020F0502020204030204" pitchFamily="34" charset="0"/>
                <a:cs typeface="Calibri" panose="020F0502020204030204" pitchFamily="34" charset="0"/>
              </a:rPr>
              <a:t>9 </a:t>
            </a:r>
          </a:p>
          <a:p>
            <a:pPr algn="l"/>
            <a:r>
              <a:rPr lang="en-US" sz="1600" b="0" i="0" dirty="0">
                <a:solidFill>
                  <a:srgbClr val="040404"/>
                </a:solidFill>
                <a:effectLst/>
                <a:latin typeface="Calibri" panose="020F0502020204030204" pitchFamily="34" charset="0"/>
                <a:cs typeface="Calibri" panose="020F0502020204030204" pitchFamily="34" charset="0"/>
              </a:rPr>
              <a:t>Output:</a:t>
            </a:r>
          </a:p>
          <a:p>
            <a:pPr algn="l"/>
            <a:r>
              <a:rPr lang="en-US" sz="1600" b="0" i="0" dirty="0">
                <a:solidFill>
                  <a:srgbClr val="040404"/>
                </a:solidFill>
                <a:effectLst/>
                <a:latin typeface="Calibri" panose="020F0502020204030204" pitchFamily="34" charset="0"/>
                <a:cs typeface="Calibri" panose="020F0502020204030204" pitchFamily="34" charset="0"/>
              </a:rPr>
              <a:t>8</a:t>
            </a:r>
          </a:p>
          <a:p>
            <a:r>
              <a:rPr lang="en-US" sz="1600" b="0" i="0" dirty="0">
                <a:solidFill>
                  <a:srgbClr val="040404"/>
                </a:solidFill>
                <a:effectLst/>
                <a:latin typeface="Calibri" panose="020F0502020204030204" pitchFamily="34" charset="0"/>
                <a:cs typeface="Calibri" panose="020F0502020204030204" pitchFamily="34" charset="0"/>
              </a:rPr>
              <a:t>Explanation:</a:t>
            </a:r>
          </a:p>
          <a:p>
            <a:r>
              <a:rPr lang="en-US" sz="1600" dirty="0">
                <a:solidFill>
                  <a:srgbClr val="040404"/>
                </a:solidFill>
                <a:latin typeface="Calibri" panose="020F0502020204030204" pitchFamily="34" charset="0"/>
                <a:cs typeface="Calibri" panose="020F0502020204030204" pitchFamily="34" charset="0"/>
              </a:rPr>
              <a:t>9!= </a:t>
            </a:r>
            <a:r>
              <a:rPr lang="en-IN" sz="1600" i="0" dirty="0">
                <a:solidFill>
                  <a:srgbClr val="202124"/>
                </a:solidFill>
                <a:effectLst/>
                <a:latin typeface="arial" panose="020B0604020202020204" pitchFamily="34" charset="0"/>
              </a:rPr>
              <a:t>362880</a:t>
            </a:r>
          </a:p>
          <a:p>
            <a:r>
              <a:rPr lang="en-US" sz="1600" dirty="0">
                <a:solidFill>
                  <a:srgbClr val="040404"/>
                </a:solidFill>
                <a:latin typeface="Calibri" panose="020F0502020204030204" pitchFamily="34" charset="0"/>
                <a:cs typeface="Calibri" panose="020F0502020204030204" pitchFamily="34" charset="0"/>
              </a:rPr>
              <a:t>Last Non Zero number is “8”</a:t>
            </a:r>
          </a:p>
          <a:p>
            <a:pPr algn="l"/>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14"/>
          <p:cNvSpPr/>
          <p:nvPr/>
        </p:nvSpPr>
        <p:spPr>
          <a:xfrm>
            <a:off x="663921" y="571886"/>
            <a:ext cx="2057400" cy="549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6" name="Google Shape;1006;p114"/>
          <p:cNvSpPr txBox="1">
            <a:spLocks noGrp="1"/>
          </p:cNvSpPr>
          <p:nvPr>
            <p:ph type="title"/>
          </p:nvPr>
        </p:nvSpPr>
        <p:spPr>
          <a:xfrm>
            <a:off x="1413626" y="2379200"/>
            <a:ext cx="7017993" cy="7812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2800"/>
              <a:buNone/>
            </a:pPr>
            <a:r>
              <a:rPr lang="en" dirty="0"/>
              <a:t>Thank you for Attending!</a:t>
            </a:r>
            <a:endParaRPr dirty="0"/>
          </a:p>
        </p:txBody>
      </p:sp>
      <p:sp>
        <p:nvSpPr>
          <p:cNvPr id="1007" name="Google Shape;1007;p114"/>
          <p:cNvSpPr/>
          <p:nvPr/>
        </p:nvSpPr>
        <p:spPr>
          <a:xfrm>
            <a:off x="7582359" y="0"/>
            <a:ext cx="1356600" cy="1577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8" name="Google Shape;1008;p114"/>
          <p:cNvSpPr txBox="1"/>
          <p:nvPr/>
        </p:nvSpPr>
        <p:spPr>
          <a:xfrm>
            <a:off x="1413626" y="1045381"/>
            <a:ext cx="3158374" cy="315585"/>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400"/>
              <a:buFont typeface="Arial"/>
              <a:buNone/>
            </a:pPr>
            <a:r>
              <a:rPr lang="en" sz="1600" b="1" i="1" u="none" strike="noStrike" cap="none" dirty="0">
                <a:solidFill>
                  <a:srgbClr val="000000"/>
                </a:solidFill>
                <a:latin typeface="Calibri" panose="020F0502020204030204" pitchFamily="34" charset="0"/>
                <a:cs typeface="Calibri" panose="020F0502020204030204" pitchFamily="34" charset="0"/>
                <a:sym typeface="Arial"/>
              </a:rPr>
              <a:t>#SirfNaamKiNahinKaamKiDegree</a:t>
            </a:r>
            <a:endParaRPr sz="1600" b="1" i="1" u="none" strike="noStrike" cap="none" dirty="0">
              <a:solidFill>
                <a:srgbClr val="000000"/>
              </a:solidFill>
              <a:latin typeface="Calibri" panose="020F0502020204030204" pitchFamily="34" charset="0"/>
              <a:cs typeface="Calibri" panose="020F0502020204030204" pitchFamily="34"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 name="Google Shape;91;p18"/>
          <p:cNvSpPr txBox="1"/>
          <p:nvPr/>
        </p:nvSpPr>
        <p:spPr>
          <a:xfrm>
            <a:off x="507300" y="14350"/>
            <a:ext cx="2921700" cy="82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Calibri"/>
                <a:ea typeface="Calibri"/>
                <a:cs typeface="Calibri"/>
                <a:sym typeface="Calibri"/>
              </a:rPr>
              <a:t>Today’s Agenda</a:t>
            </a:r>
            <a:endParaRPr sz="3000" b="1" i="0" u="none" strike="noStrike" cap="none">
              <a:solidFill>
                <a:srgbClr val="FFFFFF"/>
              </a:solidFill>
              <a:latin typeface="Calibri"/>
              <a:ea typeface="Calibri"/>
              <a:cs typeface="Calibri"/>
              <a:sym typeface="Calibri"/>
            </a:endParaRPr>
          </a:p>
        </p:txBody>
      </p:sp>
      <p:sp>
        <p:nvSpPr>
          <p:cNvPr id="2" name="TextBox 1">
            <a:extLst>
              <a:ext uri="{FF2B5EF4-FFF2-40B4-BE49-F238E27FC236}">
                <a16:creationId xmlns:a16="http://schemas.microsoft.com/office/drawing/2014/main" id="{46610C3E-3C69-4487-9CE9-CDBBEA452DCC}"/>
              </a:ext>
            </a:extLst>
          </p:cNvPr>
          <p:cNvSpPr txBox="1"/>
          <p:nvPr/>
        </p:nvSpPr>
        <p:spPr>
          <a:xfrm>
            <a:off x="889882" y="2248584"/>
            <a:ext cx="7176977" cy="646331"/>
          </a:xfrm>
          <a:prstGeom prst="rect">
            <a:avLst/>
          </a:prstGeom>
          <a:noFill/>
        </p:spPr>
        <p:txBody>
          <a:bodyPr wrap="square" rtlCol="0">
            <a:spAutoFit/>
          </a:bodyPr>
          <a:lstStyle/>
          <a:p>
            <a:pPr algn="ctr"/>
            <a:r>
              <a:rPr lang="en-IN" sz="3600" b="1" dirty="0">
                <a:latin typeface="Calibri" panose="020F0502020204030204" pitchFamily="34" charset="0"/>
                <a:cs typeface="Calibri" panose="020F0502020204030204" pitchFamily="34" charset="0"/>
              </a:rPr>
              <a:t>Let’s go to the Learning Portal</a:t>
            </a:r>
          </a:p>
        </p:txBody>
      </p:sp>
    </p:spTree>
    <p:extLst>
      <p:ext uri="{BB962C8B-B14F-4D97-AF65-F5344CB8AC3E}">
        <p14:creationId xmlns:p14="http://schemas.microsoft.com/office/powerpoint/2010/main" val="10587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165953" y="-14844"/>
            <a:ext cx="7080220" cy="636905"/>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3000"/>
              <a:buFont typeface="Arial"/>
              <a:buNone/>
            </a:pPr>
            <a:r>
              <a:rPr lang="en-US" sz="3000" b="1" i="0" u="none" strike="noStrike" cap="none" dirty="0">
                <a:solidFill>
                  <a:srgbClr val="FFFFFF"/>
                </a:solidFill>
                <a:latin typeface="Calibri"/>
                <a:ea typeface="Calibri"/>
                <a:cs typeface="Calibri"/>
                <a:sym typeface="Calibri"/>
              </a:rPr>
              <a:t>Solution: Last non-zero digit of the factorial</a:t>
            </a:r>
          </a:p>
        </p:txBody>
      </p:sp>
      <p:pic>
        <p:nvPicPr>
          <p:cNvPr id="5" name="Picture 4">
            <a:extLst>
              <a:ext uri="{FF2B5EF4-FFF2-40B4-BE49-F238E27FC236}">
                <a16:creationId xmlns:a16="http://schemas.microsoft.com/office/drawing/2014/main" id="{73D74A55-3020-4563-8DAB-594873D1EFB6}"/>
              </a:ext>
            </a:extLst>
          </p:cNvPr>
          <p:cNvPicPr>
            <a:picLocks noChangeAspect="1"/>
          </p:cNvPicPr>
          <p:nvPr/>
        </p:nvPicPr>
        <p:blipFill>
          <a:blip r:embed="rId3"/>
          <a:stretch>
            <a:fillRect/>
          </a:stretch>
        </p:blipFill>
        <p:spPr>
          <a:xfrm>
            <a:off x="1225216" y="708231"/>
            <a:ext cx="6153751" cy="4267200"/>
          </a:xfrm>
          <a:prstGeom prst="rect">
            <a:avLst/>
          </a:prstGeom>
        </p:spPr>
      </p:pic>
    </p:spTree>
    <p:extLst>
      <p:ext uri="{BB962C8B-B14F-4D97-AF65-F5344CB8AC3E}">
        <p14:creationId xmlns:p14="http://schemas.microsoft.com/office/powerpoint/2010/main" val="171714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165953" y="-14844"/>
            <a:ext cx="7080220" cy="636905"/>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3000"/>
              <a:buFont typeface="Arial"/>
              <a:buNone/>
            </a:pPr>
            <a:r>
              <a:rPr lang="en-US" sz="3000" b="1" i="0" u="none" strike="noStrike" cap="none" dirty="0">
                <a:solidFill>
                  <a:srgbClr val="FFFFFF"/>
                </a:solidFill>
                <a:latin typeface="Calibri"/>
                <a:ea typeface="Calibri"/>
                <a:cs typeface="Calibri"/>
                <a:sym typeface="Calibri"/>
              </a:rPr>
              <a:t>Solution: Last non-zero digit of the factorial</a:t>
            </a:r>
          </a:p>
        </p:txBody>
      </p:sp>
      <p:pic>
        <p:nvPicPr>
          <p:cNvPr id="7" name="Picture 6">
            <a:extLst>
              <a:ext uri="{FF2B5EF4-FFF2-40B4-BE49-F238E27FC236}">
                <a16:creationId xmlns:a16="http://schemas.microsoft.com/office/drawing/2014/main" id="{4D8A7B46-9454-49DD-99B2-297A0AAAF160}"/>
              </a:ext>
            </a:extLst>
          </p:cNvPr>
          <p:cNvPicPr>
            <a:picLocks noChangeAspect="1"/>
          </p:cNvPicPr>
          <p:nvPr/>
        </p:nvPicPr>
        <p:blipFill>
          <a:blip r:embed="rId3"/>
          <a:stretch>
            <a:fillRect/>
          </a:stretch>
        </p:blipFill>
        <p:spPr>
          <a:xfrm>
            <a:off x="1296546" y="712391"/>
            <a:ext cx="6378863" cy="4127500"/>
          </a:xfrm>
          <a:prstGeom prst="rect">
            <a:avLst/>
          </a:prstGeom>
        </p:spPr>
      </p:pic>
    </p:spTree>
    <p:extLst>
      <p:ext uri="{BB962C8B-B14F-4D97-AF65-F5344CB8AC3E}">
        <p14:creationId xmlns:p14="http://schemas.microsoft.com/office/powerpoint/2010/main" val="25967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39601"/>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Pascal</a:t>
            </a:r>
            <a:r>
              <a:rPr lang="en-US" sz="3200" b="1" i="0" u="none" strike="noStrike" cap="none" dirty="0">
                <a:solidFill>
                  <a:schemeClr val="tx2"/>
                </a:solidFill>
                <a:latin typeface="Calibri"/>
                <a:ea typeface="Calibri"/>
                <a:cs typeface="Calibri"/>
                <a:sym typeface="Calibri"/>
              </a:rPr>
              <a:t> Triangle</a:t>
            </a: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A8619BDB-E84E-4DD1-ACA3-8A774BBFD5A7}"/>
              </a:ext>
            </a:extLst>
          </p:cNvPr>
          <p:cNvSpPr txBox="1"/>
          <p:nvPr/>
        </p:nvSpPr>
        <p:spPr>
          <a:xfrm>
            <a:off x="70441" y="736068"/>
            <a:ext cx="8803758" cy="3631763"/>
          </a:xfrm>
          <a:prstGeom prst="rect">
            <a:avLst/>
          </a:prstGeom>
          <a:noFill/>
        </p:spPr>
        <p:txBody>
          <a:bodyPr wrap="square" rtlCol="0">
            <a:spAutoFit/>
          </a:bodyPr>
          <a:lstStyle/>
          <a:p>
            <a:pPr algn="l"/>
            <a:r>
              <a:rPr lang="en-US" sz="1600" dirty="0">
                <a:latin typeface="Calibri" panose="020F0502020204030204" pitchFamily="34" charset="0"/>
                <a:cs typeface="Calibri" panose="020F0502020204030204" pitchFamily="34" charset="0"/>
              </a:rPr>
              <a:t>You will be given a positive integer n. You need to print n rows in the Pascal triangle in the following format.</a:t>
            </a:r>
            <a:br>
              <a:rPr lang="en-US" sz="1600" b="0" i="0" dirty="0">
                <a:solidFill>
                  <a:srgbClr val="040404"/>
                </a:solidFill>
                <a:effectLst/>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1" i="0" dirty="0">
                <a:solidFill>
                  <a:srgbClr val="040404"/>
                </a:solidFill>
                <a:effectLst/>
                <a:latin typeface="Calibri" panose="020F0502020204030204" pitchFamily="34" charset="0"/>
                <a:cs typeface="Calibri" panose="020F0502020204030204" pitchFamily="34" charset="0"/>
              </a:rPr>
              <a:t>Input</a:t>
            </a:r>
            <a:r>
              <a:rPr lang="en-US" sz="1600" b="0" i="0" dirty="0">
                <a:solidFill>
                  <a:srgbClr val="040404"/>
                </a:solidFill>
                <a:effectLst/>
                <a:latin typeface="Calibri" panose="020F0502020204030204" pitchFamily="34" charset="0"/>
                <a:cs typeface="Calibri" panose="020F0502020204030204" pitchFamily="34" charset="0"/>
              </a:rPr>
              <a:t>: The input will be in the following format: </a:t>
            </a:r>
          </a:p>
          <a:p>
            <a:pPr algn="l"/>
            <a:r>
              <a:rPr lang="en-US" sz="1600" b="0" i="0" dirty="0">
                <a:solidFill>
                  <a:srgbClr val="040404"/>
                </a:solidFill>
                <a:effectLst/>
                <a:latin typeface="Calibri" panose="020F0502020204030204" pitchFamily="34" charset="0"/>
                <a:cs typeface="Calibri" panose="020F0502020204030204" pitchFamily="34" charset="0"/>
              </a:rPr>
              <a:t>    1.The first line takes the value of n.</a:t>
            </a:r>
          </a:p>
          <a:p>
            <a:pPr algn="l"/>
            <a:endParaRPr lang="en-US" sz="1600" b="0" i="0" dirty="0">
              <a:solidFill>
                <a:srgbClr val="040404"/>
              </a:solidFill>
              <a:effectLst/>
              <a:latin typeface="Calibri" panose="020F0502020204030204" pitchFamily="34" charset="0"/>
              <a:cs typeface="Calibri" panose="020F0502020204030204" pitchFamily="34" charset="0"/>
            </a:endParaRPr>
          </a:p>
          <a:p>
            <a:pPr algn="l"/>
            <a:r>
              <a:rPr lang="en-US" sz="1600" b="1" i="0" dirty="0">
                <a:solidFill>
                  <a:srgbClr val="040404"/>
                </a:solidFill>
                <a:effectLst/>
                <a:latin typeface="Calibri" panose="020F0502020204030204" pitchFamily="34" charset="0"/>
                <a:cs typeface="Calibri" panose="020F0502020204030204" pitchFamily="34" charset="0"/>
              </a:rPr>
              <a:t>Output</a:t>
            </a:r>
            <a:r>
              <a:rPr lang="en-US" sz="1600" b="0" i="0" dirty="0">
                <a:solidFill>
                  <a:srgbClr val="040404"/>
                </a:solidFill>
                <a:effectLst/>
                <a:latin typeface="Calibri" panose="020F0502020204030204" pitchFamily="34" charset="0"/>
                <a:cs typeface="Calibri" panose="020F0502020204030204" pitchFamily="34" charset="0"/>
              </a:rPr>
              <a:t>: The output should be of the following format:</a:t>
            </a:r>
          </a:p>
          <a:p>
            <a:pPr algn="l"/>
            <a:r>
              <a:rPr lang="en-US" sz="1600" b="0" i="0" dirty="0">
                <a:solidFill>
                  <a:srgbClr val="040404"/>
                </a:solidFill>
                <a:effectLst/>
                <a:latin typeface="Calibri" panose="020F0502020204030204" pitchFamily="34" charset="0"/>
                <a:cs typeface="Calibri" panose="020F0502020204030204" pitchFamily="34" charset="0"/>
              </a:rPr>
              <a:t>   1.Print the Pascal triangle in the format mentioned above.</a:t>
            </a:r>
          </a:p>
          <a:p>
            <a:pPr algn="l"/>
            <a:br>
              <a:rPr lang="en-US" sz="2800" dirty="0">
                <a:latin typeface="Calibri" panose="020F0502020204030204" pitchFamily="34" charset="0"/>
                <a:cs typeface="Calibri" panose="020F0502020204030204" pitchFamily="34" charset="0"/>
              </a:rPr>
            </a:br>
            <a:br>
              <a:rPr lang="en-IN" sz="2000" dirty="0"/>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pic>
        <p:nvPicPr>
          <p:cNvPr id="8" name="Picture 7">
            <a:extLst>
              <a:ext uri="{FF2B5EF4-FFF2-40B4-BE49-F238E27FC236}">
                <a16:creationId xmlns:a16="http://schemas.microsoft.com/office/drawing/2014/main" id="{90A71ED3-E282-4B6D-B077-9EED5C0679D6}"/>
              </a:ext>
            </a:extLst>
          </p:cNvPr>
          <p:cNvPicPr>
            <a:picLocks noChangeAspect="1"/>
          </p:cNvPicPr>
          <p:nvPr/>
        </p:nvPicPr>
        <p:blipFill>
          <a:blip r:embed="rId3"/>
          <a:stretch>
            <a:fillRect/>
          </a:stretch>
        </p:blipFill>
        <p:spPr>
          <a:xfrm>
            <a:off x="948129" y="2912015"/>
            <a:ext cx="2950771" cy="2231485"/>
          </a:xfrm>
          <a:prstGeom prst="rect">
            <a:avLst/>
          </a:prstGeom>
        </p:spPr>
      </p:pic>
    </p:spTree>
    <p:extLst>
      <p:ext uri="{BB962C8B-B14F-4D97-AF65-F5344CB8AC3E}">
        <p14:creationId xmlns:p14="http://schemas.microsoft.com/office/powerpoint/2010/main" val="259304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7611909" y="303609"/>
            <a:ext cx="909900" cy="243000"/>
          </a:xfrm>
          <a:prstGeom prst="rect">
            <a:avLst/>
          </a:pr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19"/>
          <p:cNvSpPr txBox="1"/>
          <p:nvPr/>
        </p:nvSpPr>
        <p:spPr>
          <a:xfrm>
            <a:off x="22330" y="-39601"/>
            <a:ext cx="6967388" cy="821400"/>
          </a:xfrm>
          <a:prstGeom prst="rect">
            <a:avLst/>
          </a:prstGeom>
          <a:noFill/>
          <a:ln>
            <a:noFill/>
          </a:ln>
        </p:spPr>
        <p:txBody>
          <a:bodyPr spcFirstLastPara="1" wrap="square" lIns="91425" tIns="91425" rIns="91425" bIns="91425" anchor="t" anchorCtr="0">
            <a:noAutofit/>
          </a:bodyPr>
          <a:lstStyle/>
          <a:p>
            <a:pPr marL="76200">
              <a:buSzPts val="2400"/>
            </a:pPr>
            <a:r>
              <a:rPr lang="en-US" sz="3000" b="1" i="0" u="none" strike="noStrike" cap="none" dirty="0">
                <a:solidFill>
                  <a:schemeClr val="tx2"/>
                </a:solidFill>
                <a:latin typeface="Calibri"/>
                <a:ea typeface="Calibri"/>
                <a:cs typeface="Calibri"/>
                <a:sym typeface="Calibri"/>
              </a:rPr>
              <a:t>Pascal</a:t>
            </a:r>
            <a:r>
              <a:rPr lang="en-US" sz="3200" b="1" i="0" u="none" strike="noStrike" cap="none" dirty="0">
                <a:solidFill>
                  <a:schemeClr val="tx2"/>
                </a:solidFill>
                <a:latin typeface="Calibri"/>
                <a:ea typeface="Calibri"/>
                <a:cs typeface="Calibri"/>
                <a:sym typeface="Calibri"/>
              </a:rPr>
              <a:t> Triangle</a:t>
            </a:r>
          </a:p>
          <a:p>
            <a:pPr marL="76200" marR="0" lvl="0" algn="l" rtl="0">
              <a:lnSpc>
                <a:spcPct val="100000"/>
              </a:lnSpc>
              <a:spcBef>
                <a:spcPts val="0"/>
              </a:spcBef>
              <a:spcAft>
                <a:spcPts val="0"/>
              </a:spcAft>
              <a:buClr>
                <a:srgbClr val="000000"/>
              </a:buClr>
              <a:buSzPts val="2400"/>
            </a:pPr>
            <a:endParaRPr lang="en-US" sz="3200" b="0" i="0" u="none" strike="noStrike" cap="none"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A8619BDB-E84E-4DD1-ACA3-8A774BBFD5A7}"/>
              </a:ext>
            </a:extLst>
          </p:cNvPr>
          <p:cNvSpPr txBox="1"/>
          <p:nvPr/>
        </p:nvSpPr>
        <p:spPr>
          <a:xfrm>
            <a:off x="89491" y="676506"/>
            <a:ext cx="8803758" cy="5478423"/>
          </a:xfrm>
          <a:prstGeom prst="rect">
            <a:avLst/>
          </a:prstGeom>
          <a:noFill/>
        </p:spPr>
        <p:txBody>
          <a:bodyPr wrap="square" rtlCol="0">
            <a:spAutoFit/>
          </a:bodyPr>
          <a:lstStyle/>
          <a:p>
            <a:pPr algn="l"/>
            <a:r>
              <a:rPr lang="en-US" sz="1600" b="0" i="0" dirty="0">
                <a:solidFill>
                  <a:srgbClr val="040404"/>
                </a:solidFill>
                <a:effectLst/>
                <a:latin typeface="Calibri" panose="020F0502020204030204" pitchFamily="34" charset="0"/>
                <a:cs typeface="Calibri" panose="020F0502020204030204" pitchFamily="34" charset="0"/>
              </a:rPr>
              <a:t>Example</a:t>
            </a:r>
            <a:r>
              <a:rPr lang="en-US" sz="1800" b="0" i="0" dirty="0">
                <a:solidFill>
                  <a:srgbClr val="040404"/>
                </a:solidFill>
                <a:effectLst/>
                <a:latin typeface="Calibri" panose="020F0502020204030204" pitchFamily="34" charset="0"/>
                <a:cs typeface="Calibri" panose="020F0502020204030204" pitchFamily="34" charset="0"/>
              </a:rPr>
              <a:t> :</a:t>
            </a:r>
          </a:p>
          <a:p>
            <a:pPr algn="l"/>
            <a:r>
              <a:rPr lang="en-US" sz="1800" b="0" i="0" dirty="0">
                <a:solidFill>
                  <a:srgbClr val="040404"/>
                </a:solidFill>
                <a:effectLst/>
                <a:latin typeface="Calibri" panose="020F0502020204030204" pitchFamily="34" charset="0"/>
                <a:cs typeface="Calibri" panose="020F0502020204030204" pitchFamily="34" charset="0"/>
              </a:rPr>
              <a:t> </a:t>
            </a:r>
          </a:p>
          <a:p>
            <a:pPr algn="l"/>
            <a:r>
              <a:rPr lang="en-US" sz="1600" b="0" i="0" dirty="0">
                <a:solidFill>
                  <a:srgbClr val="040404"/>
                </a:solidFill>
                <a:effectLst/>
                <a:latin typeface="Calibri" panose="020F0502020204030204" pitchFamily="34" charset="0"/>
                <a:cs typeface="Calibri" panose="020F0502020204030204" pitchFamily="34" charset="0"/>
              </a:rPr>
              <a:t>Input</a:t>
            </a:r>
            <a:r>
              <a:rPr lang="en-US" sz="1800" b="0" i="0" dirty="0">
                <a:solidFill>
                  <a:srgbClr val="040404"/>
                </a:solidFill>
                <a:effectLst/>
                <a:latin typeface="Calibri" panose="020F0502020204030204" pitchFamily="34" charset="0"/>
                <a:cs typeface="Calibri" panose="020F0502020204030204" pitchFamily="34" charset="0"/>
              </a:rPr>
              <a:t> : </a:t>
            </a:r>
          </a:p>
          <a:p>
            <a:pPr algn="l"/>
            <a:r>
              <a:rPr lang="en-US" sz="1800" b="0" i="0" dirty="0">
                <a:solidFill>
                  <a:srgbClr val="040404"/>
                </a:solidFill>
                <a:effectLst/>
                <a:latin typeface="Calibri" panose="020F0502020204030204" pitchFamily="34" charset="0"/>
                <a:cs typeface="Calibri" panose="020F0502020204030204" pitchFamily="34" charset="0"/>
              </a:rPr>
              <a:t>5</a:t>
            </a:r>
          </a:p>
          <a:p>
            <a:pPr algn="l"/>
            <a:endParaRPr lang="en-US" sz="1800" b="0" i="0" dirty="0">
              <a:solidFill>
                <a:srgbClr val="040404"/>
              </a:solidFill>
              <a:effectLst/>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Output</a:t>
            </a:r>
            <a:r>
              <a:rPr lang="en-US" sz="1800" b="0" i="0" dirty="0">
                <a:solidFill>
                  <a:srgbClr val="040404"/>
                </a:solidFill>
                <a:effectLst/>
                <a:latin typeface="Calibri" panose="020F0502020204030204" pitchFamily="34" charset="0"/>
                <a:cs typeface="Calibri" panose="020F0502020204030204" pitchFamily="34" charset="0"/>
              </a:rPr>
              <a:t>:</a:t>
            </a:r>
          </a:p>
          <a:p>
            <a:pPr algn="l"/>
            <a:r>
              <a:rPr lang="en-US" sz="1800" b="0" i="0" dirty="0">
                <a:solidFill>
                  <a:srgbClr val="040404"/>
                </a:solidFill>
                <a:effectLst/>
                <a:latin typeface="Calibri" panose="020F0502020204030204" pitchFamily="34" charset="0"/>
                <a:cs typeface="Calibri" panose="020F0502020204030204" pitchFamily="34" charset="0"/>
              </a:rPr>
              <a:t>    </a:t>
            </a:r>
            <a:r>
              <a:rPr lang="en-US" sz="1600" b="0" i="0" dirty="0">
                <a:solidFill>
                  <a:srgbClr val="040404"/>
                </a:solidFill>
                <a:effectLst/>
                <a:latin typeface="Calibri" panose="020F0502020204030204" pitchFamily="34" charset="0"/>
                <a:cs typeface="Calibri" panose="020F0502020204030204" pitchFamily="34" charset="0"/>
              </a:rPr>
              <a:t>1</a:t>
            </a:r>
          </a:p>
          <a:p>
            <a:pPr algn="l"/>
            <a:r>
              <a:rPr lang="en-US" sz="1800" b="0" i="0" dirty="0">
                <a:solidFill>
                  <a:srgbClr val="040404"/>
                </a:solidFill>
                <a:effectLst/>
                <a:latin typeface="Calibri" panose="020F0502020204030204" pitchFamily="34" charset="0"/>
                <a:cs typeface="Calibri" panose="020F0502020204030204" pitchFamily="34" charset="0"/>
              </a:rPr>
              <a:t>   </a:t>
            </a:r>
            <a:r>
              <a:rPr lang="en-US" sz="1600" b="0" i="0" dirty="0">
                <a:solidFill>
                  <a:srgbClr val="040404"/>
                </a:solidFill>
                <a:effectLst/>
                <a:latin typeface="Calibri" panose="020F0502020204030204" pitchFamily="34" charset="0"/>
                <a:cs typeface="Calibri" panose="020F0502020204030204" pitchFamily="34" charset="0"/>
              </a:rPr>
              <a:t>1 1</a:t>
            </a:r>
          </a:p>
          <a:p>
            <a:pPr algn="l"/>
            <a:r>
              <a:rPr lang="en-US" sz="1600" b="0" i="0" dirty="0">
                <a:solidFill>
                  <a:srgbClr val="040404"/>
                </a:solidFill>
                <a:effectLst/>
                <a:latin typeface="Calibri" panose="020F0502020204030204" pitchFamily="34" charset="0"/>
                <a:cs typeface="Calibri" panose="020F0502020204030204" pitchFamily="34" charset="0"/>
              </a:rPr>
              <a:t>  1 2 1</a:t>
            </a:r>
          </a:p>
          <a:p>
            <a:pPr algn="l"/>
            <a:r>
              <a:rPr lang="en-US" sz="1600" b="0" i="0" dirty="0">
                <a:solidFill>
                  <a:srgbClr val="040404"/>
                </a:solidFill>
                <a:effectLst/>
                <a:latin typeface="Calibri" panose="020F0502020204030204" pitchFamily="34" charset="0"/>
                <a:cs typeface="Calibri" panose="020F0502020204030204" pitchFamily="34" charset="0"/>
              </a:rPr>
              <a:t> 1 3 3 1</a:t>
            </a:r>
          </a:p>
          <a:p>
            <a:pPr algn="l"/>
            <a:r>
              <a:rPr lang="en-US" sz="1600" b="0" i="0" dirty="0">
                <a:solidFill>
                  <a:srgbClr val="040404"/>
                </a:solidFill>
                <a:effectLst/>
                <a:latin typeface="Calibri" panose="020F0502020204030204" pitchFamily="34" charset="0"/>
                <a:cs typeface="Calibri" panose="020F0502020204030204" pitchFamily="34" charset="0"/>
              </a:rPr>
              <a:t>1 4 6 4 1</a:t>
            </a:r>
          </a:p>
          <a:p>
            <a:pPr algn="l"/>
            <a:endParaRPr lang="en-US" sz="1600" dirty="0">
              <a:solidFill>
                <a:srgbClr val="040404"/>
              </a:solidFill>
              <a:latin typeface="Calibri" panose="020F0502020204030204" pitchFamily="34" charset="0"/>
              <a:cs typeface="Calibri" panose="020F0502020204030204" pitchFamily="34" charset="0"/>
            </a:endParaRPr>
          </a:p>
          <a:p>
            <a:pPr algn="l"/>
            <a:r>
              <a:rPr lang="en-US" sz="1600" b="0" i="0" dirty="0">
                <a:solidFill>
                  <a:srgbClr val="040404"/>
                </a:solidFill>
                <a:effectLst/>
                <a:latin typeface="Calibri" panose="020F0502020204030204" pitchFamily="34" charset="0"/>
                <a:cs typeface="Calibri" panose="020F0502020204030204" pitchFamily="34" charset="0"/>
              </a:rPr>
              <a:t>Explanation : Pascal’s triangle rules : - 1 should be at top of triangle and also 1 should  be at 1</a:t>
            </a:r>
            <a:r>
              <a:rPr lang="en-US" sz="1600" b="0" i="0" baseline="30000" dirty="0">
                <a:solidFill>
                  <a:srgbClr val="040404"/>
                </a:solidFill>
                <a:effectLst/>
                <a:latin typeface="Calibri" panose="020F0502020204030204" pitchFamily="34" charset="0"/>
                <a:cs typeface="Calibri" panose="020F0502020204030204" pitchFamily="34" charset="0"/>
              </a:rPr>
              <a:t>st</a:t>
            </a:r>
            <a:r>
              <a:rPr lang="en-US" sz="1600" b="0" i="0" dirty="0">
                <a:solidFill>
                  <a:srgbClr val="040404"/>
                </a:solidFill>
                <a:effectLst/>
                <a:latin typeface="Calibri" panose="020F0502020204030204" pitchFamily="34" charset="0"/>
                <a:cs typeface="Calibri" panose="020F0502020204030204" pitchFamily="34" charset="0"/>
              </a:rPr>
              <a:t> (</a:t>
            </a:r>
            <a:r>
              <a:rPr lang="en-US" sz="1600" b="0" i="0" dirty="0" err="1">
                <a:solidFill>
                  <a:srgbClr val="040404"/>
                </a:solidFill>
                <a:effectLst/>
                <a:latin typeface="Calibri" panose="020F0502020204030204" pitchFamily="34" charset="0"/>
                <a:cs typeface="Calibri" panose="020F0502020204030204" pitchFamily="34" charset="0"/>
              </a:rPr>
              <a:t>i.e</a:t>
            </a:r>
            <a:r>
              <a:rPr lang="en-US" sz="1600" b="0" i="0" dirty="0">
                <a:solidFill>
                  <a:srgbClr val="040404"/>
                </a:solidFill>
                <a:effectLst/>
                <a:latin typeface="Calibri" panose="020F0502020204030204" pitchFamily="34" charset="0"/>
                <a:cs typeface="Calibri" panose="020F0502020204030204" pitchFamily="34" charset="0"/>
              </a:rPr>
              <a:t> at left ) &amp; also 1 should be at last (</a:t>
            </a:r>
            <a:r>
              <a:rPr lang="en-US" sz="1600" b="0" i="0" dirty="0" err="1">
                <a:solidFill>
                  <a:srgbClr val="040404"/>
                </a:solidFill>
                <a:effectLst/>
                <a:latin typeface="Calibri" panose="020F0502020204030204" pitchFamily="34" charset="0"/>
                <a:cs typeface="Calibri" panose="020F0502020204030204" pitchFamily="34" charset="0"/>
              </a:rPr>
              <a:t>i.e</a:t>
            </a:r>
            <a:r>
              <a:rPr lang="en-US" sz="1600" b="0" i="0" dirty="0">
                <a:solidFill>
                  <a:srgbClr val="040404"/>
                </a:solidFill>
                <a:effectLst/>
                <a:latin typeface="Calibri" panose="020F0502020204030204" pitchFamily="34" charset="0"/>
                <a:cs typeface="Calibri" panose="020F0502020204030204" pitchFamily="34" charset="0"/>
              </a:rPr>
              <a:t> right) position In every row.</a:t>
            </a:r>
          </a:p>
          <a:p>
            <a:pPr algn="l"/>
            <a:r>
              <a:rPr lang="en-US" sz="1600" dirty="0">
                <a:solidFill>
                  <a:srgbClr val="040404"/>
                </a:solidFill>
                <a:latin typeface="Calibri" panose="020F0502020204030204" pitchFamily="34" charset="0"/>
                <a:cs typeface="Calibri" panose="020F0502020204030204" pitchFamily="34" charset="0"/>
              </a:rPr>
              <a:t>And , at row 3 we got 1 2 1 because in above row (</a:t>
            </a:r>
            <a:r>
              <a:rPr lang="en-US" sz="1600" dirty="0" err="1">
                <a:solidFill>
                  <a:srgbClr val="040404"/>
                </a:solidFill>
                <a:latin typeface="Calibri" panose="020F0502020204030204" pitchFamily="34" charset="0"/>
                <a:cs typeface="Calibri" panose="020F0502020204030204" pitchFamily="34" charset="0"/>
              </a:rPr>
              <a:t>i.e</a:t>
            </a:r>
            <a:r>
              <a:rPr lang="en-US" sz="1600" dirty="0">
                <a:solidFill>
                  <a:srgbClr val="040404"/>
                </a:solidFill>
                <a:latin typeface="Calibri" panose="020F0502020204030204" pitchFamily="34" charset="0"/>
                <a:cs typeface="Calibri" panose="020F0502020204030204" pitchFamily="34" charset="0"/>
              </a:rPr>
              <a:t> at  2</a:t>
            </a:r>
            <a:r>
              <a:rPr lang="en-US" sz="1600" baseline="30000" dirty="0">
                <a:solidFill>
                  <a:srgbClr val="040404"/>
                </a:solidFill>
                <a:latin typeface="Calibri" panose="020F0502020204030204" pitchFamily="34" charset="0"/>
                <a:cs typeface="Calibri" panose="020F0502020204030204" pitchFamily="34" charset="0"/>
              </a:rPr>
              <a:t>st</a:t>
            </a:r>
            <a:r>
              <a:rPr lang="en-US" sz="1600" dirty="0">
                <a:solidFill>
                  <a:srgbClr val="040404"/>
                </a:solidFill>
                <a:latin typeface="Calibri" panose="020F0502020204030204" pitchFamily="34" charset="0"/>
                <a:cs typeface="Calibri" panose="020F0502020204030204" pitchFamily="34" charset="0"/>
              </a:rPr>
              <a:t> row) we have 1 1 </a:t>
            </a:r>
            <a:r>
              <a:rPr lang="en-US" sz="1600" dirty="0">
                <a:solidFill>
                  <a:srgbClr val="040404"/>
                </a:solidFill>
                <a:latin typeface="Calibri" panose="020F0502020204030204" pitchFamily="34" charset="0"/>
                <a:cs typeface="Calibri" panose="020F0502020204030204" pitchFamily="34" charset="0"/>
                <a:sym typeface="Wingdings" panose="05000000000000000000" pitchFamily="2" charset="2"/>
              </a:rPr>
              <a:t> 1+1  2 , as per pascals </a:t>
            </a:r>
          </a:p>
          <a:p>
            <a:pPr algn="l"/>
            <a:r>
              <a:rPr lang="en-US" sz="1600" dirty="0">
                <a:solidFill>
                  <a:srgbClr val="040404"/>
                </a:solidFill>
                <a:latin typeface="Calibri" panose="020F0502020204030204" pitchFamily="34" charset="0"/>
                <a:cs typeface="Calibri" panose="020F0502020204030204" pitchFamily="34" charset="0"/>
                <a:sym typeface="Wingdings" panose="05000000000000000000" pitchFamily="2" charset="2"/>
              </a:rPr>
              <a:t>Triangle rule we will print 1 at left and right and print the above row sum in between these 1, 1</a:t>
            </a:r>
            <a:br>
              <a:rPr lang="en-US" sz="2800" dirty="0">
                <a:latin typeface="Calibri" panose="020F0502020204030204" pitchFamily="34" charset="0"/>
                <a:cs typeface="Calibri" panose="020F0502020204030204" pitchFamily="34" charset="0"/>
              </a:rPr>
            </a:br>
            <a:br>
              <a:rPr lang="en-IN" sz="2000" dirty="0">
                <a:latin typeface="Calibri" panose="020F0502020204030204" pitchFamily="34" charset="0"/>
                <a:cs typeface="Calibri" panose="020F0502020204030204" pitchFamily="34" charset="0"/>
              </a:rPr>
            </a:br>
            <a:endParaRPr lang="en-US" sz="1600" b="0" i="0" dirty="0">
              <a:solidFill>
                <a:srgbClr val="040404"/>
              </a:solidFill>
              <a:effectLst/>
              <a:latin typeface="Calibri" panose="020F0502020204030204" pitchFamily="34" charset="0"/>
              <a:cs typeface="Calibri" panose="020F0502020204030204" pitchFamily="34" charset="0"/>
            </a:endParaRPr>
          </a:p>
          <a:p>
            <a:pPr algn="l"/>
            <a:endParaRPr lang="en-US" sz="1600" i="0" dirty="0">
              <a:solidFill>
                <a:srgbClr val="040404"/>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676499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1527</Words>
  <Application>Microsoft Office PowerPoint</Application>
  <PresentationFormat>On-screen Show (16:9)</PresentationFormat>
  <Paragraphs>252</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vt:lpstr>
      <vt:lpstr>Calibri</vt:lpstr>
      <vt:lpstr>Consolas</vt:lpstr>
      <vt:lpstr>Trebuchet MS</vt:lpstr>
      <vt:lpstr>urw-din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 BARGAV NELLEPALLI</cp:lastModifiedBy>
  <cp:revision>10</cp:revision>
  <dcterms:modified xsi:type="dcterms:W3CDTF">2021-08-27T05:07:32Z</dcterms:modified>
</cp:coreProperties>
</file>