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ource Code Pro"/>
      <p:regular r:id="rId24"/>
      <p:bold r:id="rId25"/>
      <p:italic r:id="rId26"/>
      <p:boldItalic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schemas.openxmlformats.org/officeDocument/2006/relationships/font" Target="fonts/Oswald-regular.fnt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76fe9c54c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76fe9c54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76fe9c54c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76fe9c54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424242"/>
                </a:solidFill>
                <a:latin typeface="Source Code Pro"/>
                <a:ea typeface="Source Code Pro"/>
                <a:cs typeface="Source Code Pro"/>
                <a:sym typeface="Source Code Pro"/>
              </a:rPr>
              <a:t>example: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76fe9c54c_0_1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76fe9c54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solidFill>
                  <a:srgbClr val="424242"/>
                </a:solidFill>
                <a:latin typeface="Source Code Pro"/>
                <a:ea typeface="Source Code Pro"/>
                <a:cs typeface="Source Code Pro"/>
                <a:sym typeface="Source Code Pro"/>
              </a:rPr>
              <a:t>remove stop words the is we..</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76fe9c54c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76fe9c54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solidFill>
                  <a:srgbClr val="424242"/>
                </a:solidFill>
                <a:latin typeface="Source Code Pro"/>
                <a:ea typeface="Source Code Pro"/>
                <a:cs typeface="Source Code Pro"/>
                <a:sym typeface="Source Code Pro"/>
              </a:rPr>
              <a:t>remove stop words the is we..</a:t>
            </a:r>
            <a:endParaRP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76fe9c54c_0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76fe9c54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solidFill>
                  <a:srgbClr val="424242"/>
                </a:solidFill>
                <a:latin typeface="Source Code Pro"/>
                <a:ea typeface="Source Code Pro"/>
                <a:cs typeface="Source Code Pro"/>
                <a:sym typeface="Source Code Pro"/>
              </a:rPr>
              <a:t>remove stop words the is we..</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76fe9c54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76fe9c54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SzPts val="1000"/>
              <a:buAutoNum type="arabicPeriod"/>
            </a:pPr>
            <a:r>
              <a:rPr lang="en" sz="1000">
                <a:solidFill>
                  <a:srgbClr val="424242"/>
                </a:solidFill>
                <a:latin typeface="Source Code Pro"/>
                <a:ea typeface="Source Code Pro"/>
                <a:cs typeface="Source Code Pro"/>
                <a:sym typeface="Source Code Pro"/>
              </a:rPr>
              <a:t>The bigger the number is, the higher importance the word in the article</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76fe9c54c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76fe9c54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24242"/>
                </a:solidFill>
                <a:latin typeface="Source Code Pro"/>
                <a:ea typeface="Source Code Pro"/>
                <a:cs typeface="Source Code Pro"/>
                <a:sym typeface="Source Code Pro"/>
              </a:rPr>
              <a:t>input:features number  layers:nodes  output:softmax  -&gt; compile : categorical crossentropy</a:t>
            </a:r>
            <a:endParaRPr sz="1000">
              <a:solidFill>
                <a:srgbClr val="212121"/>
              </a:solidFill>
            </a:endParaRPr>
          </a:p>
          <a:p>
            <a:pPr indent="0" lvl="0" marL="0" rtl="0" algn="l">
              <a:lnSpc>
                <a:spcPct val="115000"/>
              </a:lnSpc>
              <a:spcBef>
                <a:spcPts val="1600"/>
              </a:spcBef>
              <a:spcAft>
                <a:spcPts val="0"/>
              </a:spcAft>
              <a:buNone/>
            </a:pPr>
            <a:r>
              <a:t/>
            </a:r>
            <a:endParaRPr sz="1000">
              <a:solidFill>
                <a:srgbClr val="212121"/>
              </a:solidFill>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6fe9c54c_0_1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6fe9c54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24242"/>
                </a:solidFill>
                <a:latin typeface="Source Code Pro"/>
                <a:ea typeface="Source Code Pro"/>
                <a:cs typeface="Source Code Pro"/>
                <a:sym typeface="Source Code Pro"/>
              </a:rPr>
              <a:t>Get the accuracy of the model, which is not too bad.</a:t>
            </a:r>
            <a:endParaRPr sz="1000">
              <a:solidFill>
                <a:srgbClr val="212121"/>
              </a:solidFill>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76fe9c54c_0_1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76fe9c54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24242"/>
                </a:solidFill>
                <a:latin typeface="Source Code Pro"/>
                <a:ea typeface="Source Code Pro"/>
                <a:cs typeface="Source Code Pro"/>
                <a:sym typeface="Source Code Pro"/>
              </a:rPr>
              <a:t>Test t</a:t>
            </a:r>
            <a:r>
              <a:rPr lang="en" sz="1000">
                <a:solidFill>
                  <a:srgbClr val="424242"/>
                </a:solidFill>
                <a:latin typeface="Source Code Pro"/>
                <a:ea typeface="Source Code Pro"/>
                <a:cs typeface="Source Code Pro"/>
                <a:sym typeface="Source Code Pro"/>
              </a:rPr>
              <a:t>he model with more data to see if it can predict the correct result.</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000">
                <a:solidFill>
                  <a:srgbClr val="424242"/>
                </a:solidFill>
                <a:latin typeface="Source Code Pro"/>
                <a:ea typeface="Source Code Pro"/>
                <a:cs typeface="Source Code Pro"/>
                <a:sym typeface="Source Code Pro"/>
              </a:rPr>
              <a:t>Add more layers and assign higher number of the nodes in each layer.</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000">
                <a:solidFill>
                  <a:srgbClr val="424242"/>
                </a:solidFill>
                <a:latin typeface="Source Code Pro"/>
                <a:ea typeface="Source Code Pro"/>
                <a:cs typeface="Source Code Pro"/>
                <a:sym typeface="Source Code Pro"/>
              </a:rPr>
              <a:t>Encapsulate the program and provide API for the external calls.</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76fe9c54c_0_1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76fe9c54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424242"/>
                </a:solidFill>
                <a:latin typeface="Source Code Pro"/>
                <a:ea typeface="Source Code Pro"/>
                <a:cs typeface="Source Code Pro"/>
                <a:sym typeface="Source Code Pro"/>
              </a:rPr>
              <a:t>Test the model with more data to see if it can predict the correct result.</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000">
                <a:solidFill>
                  <a:srgbClr val="424242"/>
                </a:solidFill>
                <a:latin typeface="Source Code Pro"/>
                <a:ea typeface="Source Code Pro"/>
                <a:cs typeface="Source Code Pro"/>
                <a:sym typeface="Source Code Pro"/>
              </a:rPr>
              <a:t>Add more layers and assign higher number of the nodes in each layer.</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rPr lang="en" sz="1000">
                <a:solidFill>
                  <a:srgbClr val="424242"/>
                </a:solidFill>
                <a:latin typeface="Source Code Pro"/>
                <a:ea typeface="Source Code Pro"/>
                <a:cs typeface="Source Code Pro"/>
                <a:sym typeface="Source Code Pro"/>
              </a:rPr>
              <a:t>Encapsulate the program and provide API for the external calls.</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0"/>
              </a:spcAft>
              <a:buNone/>
            </a:pPr>
            <a:r>
              <a:t/>
            </a:r>
            <a:endParaRPr sz="1000">
              <a:solidFill>
                <a:srgbClr val="42424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76fe9c54c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76fe9c5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424242"/>
                </a:solidFill>
                <a:latin typeface="Source Code Pro"/>
                <a:ea typeface="Source Code Pro"/>
                <a:cs typeface="Source Code Pro"/>
                <a:sym typeface="Source Code Pro"/>
              </a:rPr>
              <a:t>As product designers, we need to understand the users’ purchasing behaviors and know their thoughts to make the iteration in the right direction to improve the user experiences while using the platform.</a:t>
            </a:r>
            <a:endParaRPr sz="1000">
              <a:solidFill>
                <a:srgbClr val="424242"/>
              </a:solidFill>
              <a:latin typeface="Source Code Pro"/>
              <a:ea typeface="Source Code Pro"/>
              <a:cs typeface="Source Code Pro"/>
              <a:sym typeface="Source Code Pro"/>
            </a:endParaRPr>
          </a:p>
          <a:p>
            <a:pPr indent="0" lvl="0" marL="0" rtl="0" algn="l">
              <a:spcBef>
                <a:spcPts val="1600"/>
              </a:spcBef>
              <a:spcAft>
                <a:spcPts val="0"/>
              </a:spcAft>
              <a:buNone/>
            </a:pPr>
            <a:r>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76fe9c54c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76fe9c5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000">
                <a:solidFill>
                  <a:srgbClr val="424242"/>
                </a:solidFill>
                <a:latin typeface="Source Code Pro"/>
                <a:ea typeface="Source Code Pro"/>
                <a:cs typeface="Source Code Pro"/>
                <a:sym typeface="Source Code Pro"/>
              </a:rPr>
              <a:t>In this dataset, it contains product name,product price, product description, manufacturer, user feedback, and so on. I use amazon every week to buy almost everything since I came to the US. It is very convenient. I read the customers reviews and ratings before every purchase. I am curious about how does the recommendation system work.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76fe9c54c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76fe9c54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424242"/>
                </a:solidFill>
                <a:latin typeface="Source Code Pro"/>
                <a:ea typeface="Source Code Pro"/>
                <a:cs typeface="Source Code Pro"/>
                <a:sym typeface="Source Code Pro"/>
              </a:rPr>
              <a:t>In this dataset, it contains product name,product price, product description, manufacturer, user feedback, and so on. From the information in the dataset, I could see the manufacturer’s name, the price of the product, the different customers’ comments on the same products, etc.</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76fe9c54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76fe9c54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424242"/>
              </a:solidFill>
              <a:latin typeface="Source Code Pro"/>
              <a:ea typeface="Source Code Pro"/>
              <a:cs typeface="Source Code Pro"/>
              <a:sym typeface="Source Code Pro"/>
            </a:endParaRPr>
          </a:p>
          <a:p>
            <a:pPr indent="-292100" lvl="0" marL="457200" rtl="0" algn="l">
              <a:lnSpc>
                <a:spcPct val="115000"/>
              </a:lnSpc>
              <a:spcBef>
                <a:spcPts val="1600"/>
              </a:spcBef>
              <a:spcAft>
                <a:spcPts val="0"/>
              </a:spcAft>
              <a:buClr>
                <a:srgbClr val="424242"/>
              </a:buClr>
              <a:buSzPts val="1000"/>
              <a:buFont typeface="Source Code Pro"/>
              <a:buChar char="-"/>
            </a:pPr>
            <a:r>
              <a:rPr lang="en" sz="1000">
                <a:solidFill>
                  <a:srgbClr val="424242"/>
                </a:solidFill>
                <a:latin typeface="Source Code Pro"/>
                <a:ea typeface="Source Code Pro"/>
                <a:cs typeface="Source Code Pro"/>
                <a:sym typeface="Source Code Pro"/>
              </a:rPr>
              <a:t>Drop the useless columns</a:t>
            </a:r>
            <a:endParaRPr sz="1000">
              <a:solidFill>
                <a:srgbClr val="42424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424242"/>
              </a:buClr>
              <a:buSzPts val="1000"/>
              <a:buFont typeface="Source Code Pro"/>
              <a:buChar char="-"/>
            </a:pPr>
            <a:r>
              <a:rPr lang="en" sz="1000">
                <a:solidFill>
                  <a:srgbClr val="424242"/>
                </a:solidFill>
                <a:latin typeface="Source Code Pro"/>
                <a:ea typeface="Source Code Pro"/>
                <a:cs typeface="Source Code Pro"/>
                <a:sym typeface="Source Code Pro"/>
              </a:rPr>
              <a:t>Drop the ‘nan’ values in the ‘customer reviews’ column</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76fe9c54c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76fe9c54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000">
              <a:solidFill>
                <a:srgbClr val="424242"/>
              </a:solidFill>
              <a:latin typeface="Source Code Pro"/>
              <a:ea typeface="Source Code Pro"/>
              <a:cs typeface="Source Code Pro"/>
              <a:sym typeface="Source Code Pro"/>
            </a:endParaRPr>
          </a:p>
          <a:p>
            <a:pPr indent="-292100" lvl="0" marL="457200" rtl="0" algn="l">
              <a:lnSpc>
                <a:spcPct val="115000"/>
              </a:lnSpc>
              <a:spcBef>
                <a:spcPts val="1600"/>
              </a:spcBef>
              <a:spcAft>
                <a:spcPts val="0"/>
              </a:spcAft>
              <a:buClr>
                <a:srgbClr val="424242"/>
              </a:buClr>
              <a:buSzPts val="1000"/>
              <a:buFont typeface="Source Code Pro"/>
              <a:buChar char="-"/>
            </a:pPr>
            <a:r>
              <a:rPr lang="en" sz="1000">
                <a:solidFill>
                  <a:srgbClr val="424242"/>
                </a:solidFill>
                <a:latin typeface="Source Code Pro"/>
                <a:ea typeface="Source Code Pro"/>
                <a:cs typeface="Source Code Pro"/>
                <a:sym typeface="Source Code Pro"/>
              </a:rPr>
              <a:t>Drop the useless columns</a:t>
            </a:r>
            <a:endParaRPr sz="1000">
              <a:solidFill>
                <a:srgbClr val="42424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424242"/>
              </a:buClr>
              <a:buSzPts val="1000"/>
              <a:buFont typeface="Source Code Pro"/>
              <a:buChar char="-"/>
            </a:pPr>
            <a:r>
              <a:rPr lang="en" sz="1000">
                <a:solidFill>
                  <a:srgbClr val="424242"/>
                </a:solidFill>
                <a:latin typeface="Source Code Pro"/>
                <a:ea typeface="Source Code Pro"/>
                <a:cs typeface="Source Code Pro"/>
                <a:sym typeface="Source Code Pro"/>
              </a:rPr>
              <a:t>Drop the ‘nan’ values in the ‘customer reviews’ column</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76fe9c54c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76fe9c54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000">
                <a:solidFill>
                  <a:srgbClr val="212121"/>
                </a:solidFill>
              </a:rPr>
              <a:t>Use SimpleImputer(missing_values</a:t>
            </a:r>
            <a:r>
              <a:rPr b="1" lang="en" sz="1000">
                <a:solidFill>
                  <a:srgbClr val="212121"/>
                </a:solidFill>
              </a:rPr>
              <a:t>=</a:t>
            </a:r>
            <a:r>
              <a:rPr lang="en" sz="1000">
                <a:solidFill>
                  <a:srgbClr val="212121"/>
                </a:solidFill>
              </a:rPr>
              <a:t>np</a:t>
            </a:r>
            <a:r>
              <a:rPr b="1" lang="en" sz="1000">
                <a:solidFill>
                  <a:srgbClr val="212121"/>
                </a:solidFill>
              </a:rPr>
              <a:t>.</a:t>
            </a:r>
            <a:r>
              <a:rPr lang="en" sz="1000">
                <a:solidFill>
                  <a:srgbClr val="212121"/>
                </a:solidFill>
              </a:rPr>
              <a:t>nan, strategy</a:t>
            </a:r>
            <a:r>
              <a:rPr b="1" lang="en" sz="1000">
                <a:solidFill>
                  <a:srgbClr val="212121"/>
                </a:solidFill>
              </a:rPr>
              <a:t>=</a:t>
            </a:r>
            <a:r>
              <a:rPr lang="en" sz="1000">
                <a:solidFill>
                  <a:srgbClr val="212121"/>
                </a:solidFill>
              </a:rPr>
              <a:t>'median', fill_value</a:t>
            </a:r>
            <a:r>
              <a:rPr b="1" lang="en" sz="1000">
                <a:solidFill>
                  <a:srgbClr val="212121"/>
                </a:solidFill>
              </a:rPr>
              <a:t>=None</a:t>
            </a:r>
            <a:r>
              <a:rPr lang="en" sz="1000">
                <a:solidFill>
                  <a:srgbClr val="212121"/>
                </a:solidFill>
              </a:rPr>
              <a:t>) to fill the NANs with the median number</a:t>
            </a:r>
            <a:endParaRPr sz="1000">
              <a:solidFill>
                <a:srgbClr val="212121"/>
              </a:solidFill>
            </a:endParaRPr>
          </a:p>
          <a:p>
            <a:pPr indent="0" lvl="0" marL="0" rtl="0" algn="l">
              <a:lnSpc>
                <a:spcPct val="115000"/>
              </a:lnSpc>
              <a:spcBef>
                <a:spcPts val="0"/>
              </a:spcBef>
              <a:spcAft>
                <a:spcPts val="1600"/>
              </a:spcAft>
              <a:buNone/>
            </a:pPr>
            <a:r>
              <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76fe9c54c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76fe9c54c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lang="en" sz="1000">
                <a:solidFill>
                  <a:srgbClr val="212121"/>
                </a:solidFill>
              </a:rPr>
              <a:t>how to change the text content to features?</a:t>
            </a:r>
            <a:endParaRPr sz="1000">
              <a:solidFill>
                <a:srgbClr val="212121"/>
              </a:solidFill>
            </a:endParaRPr>
          </a:p>
          <a:p>
            <a:pPr indent="0" lvl="0" marL="0" rtl="0" algn="l">
              <a:lnSpc>
                <a:spcPct val="110795"/>
              </a:lnSpc>
              <a:spcBef>
                <a:spcPts val="0"/>
              </a:spcBef>
              <a:spcAft>
                <a:spcPts val="0"/>
              </a:spcAft>
              <a:buNone/>
            </a:pPr>
            <a:r>
              <a:t/>
            </a:r>
            <a:endParaRPr sz="1000">
              <a:solidFill>
                <a:srgbClr val="212121"/>
              </a:solidFill>
            </a:endParaRPr>
          </a:p>
          <a:p>
            <a:pPr indent="0" lvl="0" marL="0" rtl="0" algn="l">
              <a:lnSpc>
                <a:spcPct val="115000"/>
              </a:lnSpc>
              <a:spcBef>
                <a:spcPts val="0"/>
              </a:spcBef>
              <a:spcAft>
                <a:spcPts val="1600"/>
              </a:spcAft>
              <a:buNone/>
            </a:pPr>
            <a:r>
              <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76fe9c54c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76fe9c54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424242"/>
                </a:solidFill>
                <a:latin typeface="Source Code Pro"/>
                <a:ea typeface="Source Code Pro"/>
                <a:cs typeface="Source Code Pro"/>
                <a:sym typeface="Source Code Pro"/>
              </a:rPr>
              <a:t>abbreviations : won’t → will not   stopwords: the and a an </a:t>
            </a:r>
            <a:endParaRPr sz="1000">
              <a:solidFill>
                <a:srgbClr val="424242"/>
              </a:solidFill>
              <a:latin typeface="Source Code Pro"/>
              <a:ea typeface="Source Code Pro"/>
              <a:cs typeface="Source Code Pro"/>
              <a:sym typeface="Source Code Pr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3"/>
          <p:cNvPicPr preferRelativeResize="0"/>
          <p:nvPr/>
        </p:nvPicPr>
        <p:blipFill>
          <a:blip r:embed="rId3">
            <a:alphaModFix/>
          </a:blip>
          <a:stretch>
            <a:fillRect/>
          </a:stretch>
        </p:blipFill>
        <p:spPr>
          <a:xfrm>
            <a:off x="0" y="-105500"/>
            <a:ext cx="5931727" cy="5248999"/>
          </a:xfrm>
          <a:prstGeom prst="rect">
            <a:avLst/>
          </a:prstGeom>
          <a:noFill/>
          <a:ln>
            <a:noFill/>
          </a:ln>
        </p:spPr>
      </p:pic>
      <p:sp>
        <p:nvSpPr>
          <p:cNvPr id="63" name="Google Shape;63;p13"/>
          <p:cNvSpPr txBox="1"/>
          <p:nvPr/>
        </p:nvSpPr>
        <p:spPr>
          <a:xfrm>
            <a:off x="6103175" y="997225"/>
            <a:ext cx="2809200" cy="206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solidFill>
                  <a:srgbClr val="434343"/>
                </a:solidFill>
                <a:latin typeface="Oswald"/>
                <a:ea typeface="Oswald"/>
                <a:cs typeface="Oswald"/>
                <a:sym typeface="Oswald"/>
              </a:rPr>
              <a:t>Customer Rating Classification</a:t>
            </a:r>
            <a:endParaRPr b="1" sz="3600">
              <a:solidFill>
                <a:srgbClr val="434343"/>
              </a:solidFill>
              <a:latin typeface="Oswald"/>
              <a:ea typeface="Oswald"/>
              <a:cs typeface="Oswald"/>
              <a:sym typeface="Oswald"/>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64" name="Google Shape;64;p13"/>
          <p:cNvSpPr txBox="1"/>
          <p:nvPr/>
        </p:nvSpPr>
        <p:spPr>
          <a:xfrm>
            <a:off x="6604475" y="3126750"/>
            <a:ext cx="218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Xi Chen (chelsea)</a:t>
            </a:r>
            <a:endParaRPr>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TF-IDF?</a:t>
            </a:r>
            <a:endParaRPr/>
          </a:p>
        </p:txBody>
      </p:sp>
      <p:sp>
        <p:nvSpPr>
          <p:cNvPr id="133" name="Google Shape;133;p22"/>
          <p:cNvSpPr txBox="1"/>
          <p:nvPr/>
        </p:nvSpPr>
        <p:spPr>
          <a:xfrm>
            <a:off x="687525" y="1668800"/>
            <a:ext cx="519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2"/>
                </a:solidFill>
                <a:latin typeface="Oswald"/>
                <a:ea typeface="Oswald"/>
                <a:cs typeface="Oswald"/>
                <a:sym typeface="Oswald"/>
              </a:rPr>
              <a:t>TF: Term Frequency</a:t>
            </a:r>
            <a:endParaRPr sz="2500">
              <a:solidFill>
                <a:schemeClr val="dk2"/>
              </a:solidFill>
              <a:latin typeface="Oswald"/>
              <a:ea typeface="Oswald"/>
              <a:cs typeface="Oswald"/>
              <a:sym typeface="Oswald"/>
            </a:endParaRPr>
          </a:p>
          <a:p>
            <a:pPr indent="0" lvl="0" marL="0" rtl="0" algn="l">
              <a:spcBef>
                <a:spcPts val="0"/>
              </a:spcBef>
              <a:spcAft>
                <a:spcPts val="0"/>
              </a:spcAft>
              <a:buNone/>
            </a:pPr>
            <a:r>
              <a:rPr lang="en" sz="2500">
                <a:solidFill>
                  <a:schemeClr val="dk2"/>
                </a:solidFill>
                <a:latin typeface="Oswald"/>
                <a:ea typeface="Oswald"/>
                <a:cs typeface="Oswald"/>
                <a:sym typeface="Oswald"/>
              </a:rPr>
              <a:t>IDF: Inverse Document Frequency</a:t>
            </a:r>
            <a:endParaRPr sz="19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TF-IDF?</a:t>
            </a:r>
            <a:endParaRPr/>
          </a:p>
        </p:txBody>
      </p:sp>
      <p:sp>
        <p:nvSpPr>
          <p:cNvPr id="139" name="Google Shape;139;p23"/>
          <p:cNvSpPr txBox="1"/>
          <p:nvPr/>
        </p:nvSpPr>
        <p:spPr>
          <a:xfrm>
            <a:off x="687525" y="1668800"/>
            <a:ext cx="5191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2"/>
                </a:solidFill>
                <a:latin typeface="Oswald"/>
                <a:ea typeface="Oswald"/>
                <a:cs typeface="Oswald"/>
                <a:sym typeface="Oswald"/>
              </a:rPr>
              <a:t>Example: </a:t>
            </a:r>
            <a:endParaRPr sz="1900">
              <a:latin typeface="Source Code Pro"/>
              <a:ea typeface="Source Code Pro"/>
              <a:cs typeface="Source Code Pro"/>
              <a:sym typeface="Source Code Pro"/>
            </a:endParaRPr>
          </a:p>
        </p:txBody>
      </p:sp>
      <p:pic>
        <p:nvPicPr>
          <p:cNvPr id="140" name="Google Shape;140;p23"/>
          <p:cNvPicPr preferRelativeResize="0"/>
          <p:nvPr/>
        </p:nvPicPr>
        <p:blipFill>
          <a:blip r:embed="rId3">
            <a:alphaModFix/>
          </a:blip>
          <a:stretch>
            <a:fillRect/>
          </a:stretch>
        </p:blipFill>
        <p:spPr>
          <a:xfrm>
            <a:off x="152400" y="2390600"/>
            <a:ext cx="5051751" cy="1883450"/>
          </a:xfrm>
          <a:prstGeom prst="rect">
            <a:avLst/>
          </a:prstGeom>
          <a:noFill/>
          <a:ln>
            <a:noFill/>
          </a:ln>
        </p:spPr>
      </p:pic>
      <p:pic>
        <p:nvPicPr>
          <p:cNvPr id="141" name="Google Shape;141;p23"/>
          <p:cNvPicPr preferRelativeResize="0"/>
          <p:nvPr/>
        </p:nvPicPr>
        <p:blipFill>
          <a:blip r:embed="rId4">
            <a:alphaModFix/>
          </a:blip>
          <a:stretch>
            <a:fillRect/>
          </a:stretch>
        </p:blipFill>
        <p:spPr>
          <a:xfrm>
            <a:off x="5306725" y="2390600"/>
            <a:ext cx="3525575" cy="1675650"/>
          </a:xfrm>
          <a:prstGeom prst="rect">
            <a:avLst/>
          </a:prstGeom>
          <a:noFill/>
          <a:ln>
            <a:noFill/>
          </a:ln>
        </p:spPr>
      </p:pic>
      <p:sp>
        <p:nvSpPr>
          <p:cNvPr id="142" name="Google Shape;142;p23"/>
          <p:cNvSpPr txBox="1"/>
          <p:nvPr/>
        </p:nvSpPr>
        <p:spPr>
          <a:xfrm>
            <a:off x="3741475" y="784775"/>
            <a:ext cx="19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cxnSp>
        <p:nvCxnSpPr>
          <p:cNvPr id="143" name="Google Shape;143;p23"/>
          <p:cNvCxnSpPr/>
          <p:nvPr/>
        </p:nvCxnSpPr>
        <p:spPr>
          <a:xfrm flipH="1" rot="10800000">
            <a:off x="4154100" y="2801000"/>
            <a:ext cx="835800" cy="16200"/>
          </a:xfrm>
          <a:prstGeom prst="straightConnector1">
            <a:avLst/>
          </a:prstGeom>
          <a:noFill/>
          <a:ln cap="flat" cmpd="sng" w="38100">
            <a:solidFill>
              <a:srgbClr val="FF99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TF-IDF?</a:t>
            </a:r>
            <a:endParaRPr/>
          </a:p>
        </p:txBody>
      </p:sp>
      <p:sp>
        <p:nvSpPr>
          <p:cNvPr id="149" name="Google Shape;149;p24"/>
          <p:cNvSpPr txBox="1"/>
          <p:nvPr/>
        </p:nvSpPr>
        <p:spPr>
          <a:xfrm>
            <a:off x="3741475" y="784775"/>
            <a:ext cx="19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50" name="Google Shape;150;p24"/>
          <p:cNvPicPr preferRelativeResize="0"/>
          <p:nvPr/>
        </p:nvPicPr>
        <p:blipFill>
          <a:blip r:embed="rId3">
            <a:alphaModFix/>
          </a:blip>
          <a:stretch>
            <a:fillRect/>
          </a:stretch>
        </p:blipFill>
        <p:spPr>
          <a:xfrm>
            <a:off x="152400" y="1385600"/>
            <a:ext cx="8839199" cy="30356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TF-IDF?</a:t>
            </a:r>
            <a:endParaRPr/>
          </a:p>
        </p:txBody>
      </p:sp>
      <p:sp>
        <p:nvSpPr>
          <p:cNvPr id="156" name="Google Shape;156;p25"/>
          <p:cNvSpPr txBox="1"/>
          <p:nvPr/>
        </p:nvSpPr>
        <p:spPr>
          <a:xfrm>
            <a:off x="3741475" y="784775"/>
            <a:ext cx="19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57" name="Google Shape;157;p25"/>
          <p:cNvPicPr preferRelativeResize="0"/>
          <p:nvPr/>
        </p:nvPicPr>
        <p:blipFill>
          <a:blip r:embed="rId3">
            <a:alphaModFix/>
          </a:blip>
          <a:stretch>
            <a:fillRect/>
          </a:stretch>
        </p:blipFill>
        <p:spPr>
          <a:xfrm>
            <a:off x="0" y="1723266"/>
            <a:ext cx="9144001" cy="29862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TF-IDF?</a:t>
            </a:r>
            <a:endParaRPr/>
          </a:p>
        </p:txBody>
      </p:sp>
      <p:sp>
        <p:nvSpPr>
          <p:cNvPr id="163" name="Google Shape;163;p26"/>
          <p:cNvSpPr txBox="1"/>
          <p:nvPr/>
        </p:nvSpPr>
        <p:spPr>
          <a:xfrm>
            <a:off x="3741475" y="784775"/>
            <a:ext cx="191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164" name="Google Shape;164;p26"/>
          <p:cNvPicPr preferRelativeResize="0"/>
          <p:nvPr/>
        </p:nvPicPr>
        <p:blipFill>
          <a:blip r:embed="rId3">
            <a:alphaModFix/>
          </a:blip>
          <a:stretch>
            <a:fillRect/>
          </a:stretch>
        </p:blipFill>
        <p:spPr>
          <a:xfrm>
            <a:off x="1619774" y="1548450"/>
            <a:ext cx="5587551" cy="302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4 Create the model</a:t>
            </a:r>
            <a:endParaRPr/>
          </a:p>
        </p:txBody>
      </p:sp>
      <p:pic>
        <p:nvPicPr>
          <p:cNvPr id="170" name="Google Shape;170;p27"/>
          <p:cNvPicPr preferRelativeResize="0"/>
          <p:nvPr/>
        </p:nvPicPr>
        <p:blipFill>
          <a:blip r:embed="rId3">
            <a:alphaModFix/>
          </a:blip>
          <a:stretch>
            <a:fillRect/>
          </a:stretch>
        </p:blipFill>
        <p:spPr>
          <a:xfrm>
            <a:off x="2474225" y="1106000"/>
            <a:ext cx="4414263" cy="373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5 Test the model</a:t>
            </a:r>
            <a:endParaRPr/>
          </a:p>
        </p:txBody>
      </p:sp>
      <p:pic>
        <p:nvPicPr>
          <p:cNvPr id="176" name="Google Shape;176;p28"/>
          <p:cNvPicPr preferRelativeResize="0"/>
          <p:nvPr/>
        </p:nvPicPr>
        <p:blipFill>
          <a:blip r:embed="rId3">
            <a:alphaModFix/>
          </a:blip>
          <a:stretch>
            <a:fillRect/>
          </a:stretch>
        </p:blipFill>
        <p:spPr>
          <a:xfrm>
            <a:off x="726450" y="1532525"/>
            <a:ext cx="7691099" cy="2764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TODO</a:t>
            </a:r>
            <a:endParaRPr/>
          </a:p>
        </p:txBody>
      </p:sp>
      <p:sp>
        <p:nvSpPr>
          <p:cNvPr id="182" name="Google Shape;182;p29"/>
          <p:cNvSpPr txBox="1"/>
          <p:nvPr/>
        </p:nvSpPr>
        <p:spPr>
          <a:xfrm>
            <a:off x="633025" y="1685800"/>
            <a:ext cx="7105500" cy="1622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Test</a:t>
            </a:r>
            <a:r>
              <a:rPr lang="en" sz="1800">
                <a:solidFill>
                  <a:schemeClr val="dk2"/>
                </a:solidFill>
                <a:latin typeface="Source Code Pro"/>
                <a:ea typeface="Source Code Pro"/>
                <a:cs typeface="Source Code Pro"/>
                <a:sym typeface="Source Code Pro"/>
              </a:rPr>
              <a:t> the model with more data.</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Add </a:t>
            </a:r>
            <a:r>
              <a:rPr lang="en" sz="1800">
                <a:solidFill>
                  <a:schemeClr val="dk2"/>
                </a:solidFill>
                <a:latin typeface="Source Code Pro"/>
                <a:ea typeface="Source Code Pro"/>
                <a:cs typeface="Source Code Pro"/>
                <a:sym typeface="Source Code Pro"/>
              </a:rPr>
              <a:t>more layers and more nodes in each layer</a:t>
            </a: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Encapsulate</a:t>
            </a:r>
            <a:r>
              <a:rPr lang="en" sz="1800">
                <a:solidFill>
                  <a:schemeClr val="dk2"/>
                </a:solidFill>
                <a:latin typeface="Source Code Pro"/>
                <a:ea typeface="Source Code Pro"/>
                <a:cs typeface="Source Code Pro"/>
                <a:sym typeface="Source Code Pro"/>
              </a:rPr>
              <a:t> the program as a function</a:t>
            </a: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 &amp; A</a:t>
            </a:r>
            <a:endParaRPr/>
          </a:p>
        </p:txBody>
      </p:sp>
      <p:sp>
        <p:nvSpPr>
          <p:cNvPr id="188" name="Google Shape;188;p30"/>
          <p:cNvSpPr txBox="1"/>
          <p:nvPr>
            <p:ph type="title"/>
          </p:nvPr>
        </p:nvSpPr>
        <p:spPr>
          <a:xfrm>
            <a:off x="3102175" y="2478250"/>
            <a:ext cx="52041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this project?</a:t>
            </a:r>
            <a:endParaRPr/>
          </a:p>
        </p:txBody>
      </p:sp>
      <p:sp>
        <p:nvSpPr>
          <p:cNvPr id="70" name="Google Shape;70;p14"/>
          <p:cNvSpPr txBox="1"/>
          <p:nvPr>
            <p:ph idx="1" type="body"/>
          </p:nvPr>
        </p:nvSpPr>
        <p:spPr>
          <a:xfrm>
            <a:off x="311700" y="1468825"/>
            <a:ext cx="8520600" cy="272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a:t>
            </a:r>
            <a:r>
              <a:rPr lang="en"/>
              <a:t>arketing is the lifeblood of an enterprise, and marketing data analysis is very indispensable. The marketing team of the company can find the laws and hidden information behind the data t</a:t>
            </a:r>
            <a:r>
              <a:rPr lang="en"/>
              <a:t>hrough the in-depth analysis of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dataset?</a:t>
            </a:r>
            <a:endParaRPr/>
          </a:p>
        </p:txBody>
      </p:sp>
      <p:sp>
        <p:nvSpPr>
          <p:cNvPr id="76" name="Google Shape;76;p15"/>
          <p:cNvSpPr txBox="1"/>
          <p:nvPr>
            <p:ph idx="1" type="body"/>
          </p:nvPr>
        </p:nvSpPr>
        <p:spPr>
          <a:xfrm>
            <a:off x="311700" y="1468825"/>
            <a:ext cx="81258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that I used is “Fashion products on Amazon.com”. This is taken as a subset of a bigger dataset (more than 7 million fashion products) from Amazon.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 did?</a:t>
            </a:r>
            <a:endParaRPr/>
          </a:p>
        </p:txBody>
      </p:sp>
      <p:sp>
        <p:nvSpPr>
          <p:cNvPr id="82" name="Google Shape;82;p16"/>
          <p:cNvSpPr txBox="1"/>
          <p:nvPr>
            <p:ph idx="1" type="body"/>
          </p:nvPr>
        </p:nvSpPr>
        <p:spPr>
          <a:xfrm>
            <a:off x="311700" y="1468825"/>
            <a:ext cx="62268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9900"/>
                </a:solidFill>
              </a:rPr>
              <a:t>Step 1</a:t>
            </a:r>
            <a:r>
              <a:rPr lang="en"/>
              <a:t> : data cleaning</a:t>
            </a:r>
            <a:r>
              <a:rPr lang="en"/>
              <a:t>.</a:t>
            </a:r>
            <a:endParaRPr/>
          </a:p>
          <a:p>
            <a:pPr indent="0" lvl="0" marL="0" rtl="0" algn="l">
              <a:spcBef>
                <a:spcPts val="1600"/>
              </a:spcBef>
              <a:spcAft>
                <a:spcPts val="0"/>
              </a:spcAft>
              <a:buNone/>
            </a:pPr>
            <a:r>
              <a:rPr b="1" lang="en">
                <a:solidFill>
                  <a:srgbClr val="FF9900"/>
                </a:solidFill>
              </a:rPr>
              <a:t>Step 2</a:t>
            </a:r>
            <a:r>
              <a:rPr lang="en"/>
              <a:t> : missing values imputation</a:t>
            </a:r>
            <a:r>
              <a:rPr lang="en"/>
              <a:t>.</a:t>
            </a:r>
            <a:endParaRPr/>
          </a:p>
          <a:p>
            <a:pPr indent="0" lvl="0" marL="0" rtl="0" algn="l">
              <a:spcBef>
                <a:spcPts val="1600"/>
              </a:spcBef>
              <a:spcAft>
                <a:spcPts val="0"/>
              </a:spcAft>
              <a:buNone/>
            </a:pPr>
            <a:r>
              <a:rPr b="1" lang="en">
                <a:solidFill>
                  <a:srgbClr val="FF9900"/>
                </a:solidFill>
              </a:rPr>
              <a:t>Step 3</a:t>
            </a:r>
            <a:r>
              <a:rPr lang="en"/>
              <a:t> : TF-IDF text pre-processing.</a:t>
            </a:r>
            <a:endParaRPr/>
          </a:p>
          <a:p>
            <a:pPr indent="0" lvl="0" marL="0" rtl="0" algn="l">
              <a:spcBef>
                <a:spcPts val="1600"/>
              </a:spcBef>
              <a:spcAft>
                <a:spcPts val="0"/>
              </a:spcAft>
              <a:buNone/>
            </a:pPr>
            <a:r>
              <a:rPr b="1" lang="en">
                <a:solidFill>
                  <a:srgbClr val="FF9900"/>
                </a:solidFill>
              </a:rPr>
              <a:t>Step 4</a:t>
            </a:r>
            <a:r>
              <a:rPr lang="en"/>
              <a:t> : model creating.</a:t>
            </a:r>
            <a:endParaRPr/>
          </a:p>
          <a:p>
            <a:pPr indent="0" lvl="0" marL="0" rtl="0" algn="l">
              <a:spcBef>
                <a:spcPts val="1600"/>
              </a:spcBef>
              <a:spcAft>
                <a:spcPts val="0"/>
              </a:spcAft>
              <a:buNone/>
            </a:pPr>
            <a:r>
              <a:rPr b="1" lang="en">
                <a:solidFill>
                  <a:srgbClr val="FF9900"/>
                </a:solidFill>
              </a:rPr>
              <a:t>Step 5</a:t>
            </a:r>
            <a:r>
              <a:rPr lang="en"/>
              <a:t> : model evaluating.</a:t>
            </a:r>
            <a:endParaRPr/>
          </a:p>
          <a:p>
            <a:pPr indent="0" lvl="0" marL="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t>
            </a:r>
            <a:r>
              <a:rPr lang="en"/>
              <a:t>tep 1 </a:t>
            </a:r>
            <a:r>
              <a:rPr lang="en"/>
              <a:t>Clean the data</a:t>
            </a:r>
            <a:endParaRPr/>
          </a:p>
        </p:txBody>
      </p:sp>
      <p:pic>
        <p:nvPicPr>
          <p:cNvPr id="88" name="Google Shape;88;p17"/>
          <p:cNvPicPr preferRelativeResize="0"/>
          <p:nvPr/>
        </p:nvPicPr>
        <p:blipFill rotWithShape="1">
          <a:blip r:embed="rId3">
            <a:alphaModFix/>
          </a:blip>
          <a:srcRect b="0" l="0" r="44552" t="0"/>
          <a:stretch/>
        </p:blipFill>
        <p:spPr>
          <a:xfrm>
            <a:off x="2589925" y="1335250"/>
            <a:ext cx="4309524" cy="3295650"/>
          </a:xfrm>
          <a:prstGeom prst="rect">
            <a:avLst/>
          </a:prstGeom>
          <a:noFill/>
          <a:ln>
            <a:noFill/>
          </a:ln>
        </p:spPr>
      </p:pic>
      <p:grpSp>
        <p:nvGrpSpPr>
          <p:cNvPr id="89" name="Google Shape;89;p17"/>
          <p:cNvGrpSpPr/>
          <p:nvPr/>
        </p:nvGrpSpPr>
        <p:grpSpPr>
          <a:xfrm>
            <a:off x="7039195" y="1395694"/>
            <a:ext cx="1623442" cy="3547781"/>
            <a:chOff x="7193325" y="1469913"/>
            <a:chExt cx="1172584" cy="2691179"/>
          </a:xfrm>
        </p:grpSpPr>
        <p:pic>
          <p:nvPicPr>
            <p:cNvPr id="90" name="Google Shape;90;p17"/>
            <p:cNvPicPr preferRelativeResize="0"/>
            <p:nvPr/>
          </p:nvPicPr>
          <p:blipFill rotWithShape="1">
            <a:blip r:embed="rId4">
              <a:alphaModFix/>
            </a:blip>
            <a:srcRect b="14397" l="0" r="0" t="48828"/>
            <a:stretch/>
          </p:blipFill>
          <p:spPr>
            <a:xfrm>
              <a:off x="7193333" y="3416259"/>
              <a:ext cx="1172576" cy="744832"/>
            </a:xfrm>
            <a:prstGeom prst="rect">
              <a:avLst/>
            </a:prstGeom>
            <a:noFill/>
            <a:ln>
              <a:noFill/>
            </a:ln>
          </p:spPr>
        </p:pic>
        <p:pic>
          <p:nvPicPr>
            <p:cNvPr id="91" name="Google Shape;91;p17"/>
            <p:cNvPicPr preferRelativeResize="0"/>
            <p:nvPr/>
          </p:nvPicPr>
          <p:blipFill>
            <a:blip r:embed="rId5">
              <a:alphaModFix/>
            </a:blip>
            <a:stretch>
              <a:fillRect/>
            </a:stretch>
          </p:blipFill>
          <p:spPr>
            <a:xfrm>
              <a:off x="7193325" y="1469913"/>
              <a:ext cx="1172575" cy="2025350"/>
            </a:xfrm>
            <a:prstGeom prst="rect">
              <a:avLst/>
            </a:prstGeom>
            <a:noFill/>
            <a:ln>
              <a:noFill/>
            </a:ln>
          </p:spPr>
        </p:pic>
      </p:grpSp>
      <p:sp>
        <p:nvSpPr>
          <p:cNvPr id="92" name="Google Shape;92;p17"/>
          <p:cNvSpPr txBox="1"/>
          <p:nvPr/>
        </p:nvSpPr>
        <p:spPr>
          <a:xfrm>
            <a:off x="313425" y="1712175"/>
            <a:ext cx="2242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Drop off the useless data</a:t>
            </a:r>
            <a:endParaRPr>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1 </a:t>
            </a:r>
            <a:r>
              <a:rPr lang="en"/>
              <a:t>Clean the data</a:t>
            </a:r>
            <a:endParaRPr/>
          </a:p>
        </p:txBody>
      </p:sp>
      <p:sp>
        <p:nvSpPr>
          <p:cNvPr id="98" name="Google Shape;98;p18"/>
          <p:cNvSpPr txBox="1"/>
          <p:nvPr/>
        </p:nvSpPr>
        <p:spPr>
          <a:xfrm>
            <a:off x="313425" y="1712175"/>
            <a:ext cx="3219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Change the data type</a:t>
            </a:r>
            <a:endParaRPr>
              <a:latin typeface="Source Code Pro"/>
              <a:ea typeface="Source Code Pro"/>
              <a:cs typeface="Source Code Pro"/>
              <a:sym typeface="Source Code Pro"/>
            </a:endParaRPr>
          </a:p>
          <a:p>
            <a:pPr indent="-317500" lvl="0" marL="457200" rtl="0" algn="l">
              <a:spcBef>
                <a:spcPts val="0"/>
              </a:spcBef>
              <a:spcAft>
                <a:spcPts val="0"/>
              </a:spcAft>
              <a:buSzPts val="1400"/>
              <a:buFont typeface="Source Code Pro"/>
              <a:buChar char="●"/>
            </a:pPr>
            <a:r>
              <a:rPr lang="en">
                <a:latin typeface="Source Code Pro"/>
                <a:ea typeface="Source Code Pro"/>
                <a:cs typeface="Source Code Pro"/>
                <a:sym typeface="Source Code Pro"/>
              </a:rPr>
              <a:t>Round the number</a:t>
            </a:r>
            <a:endParaRPr>
              <a:latin typeface="Source Code Pro"/>
              <a:ea typeface="Source Code Pro"/>
              <a:cs typeface="Source Code Pro"/>
              <a:sym typeface="Source Code Pro"/>
            </a:endParaRPr>
          </a:p>
        </p:txBody>
      </p:sp>
      <p:pic>
        <p:nvPicPr>
          <p:cNvPr id="99" name="Google Shape;99;p18"/>
          <p:cNvPicPr preferRelativeResize="0"/>
          <p:nvPr/>
        </p:nvPicPr>
        <p:blipFill>
          <a:blip r:embed="rId3">
            <a:alphaModFix/>
          </a:blip>
          <a:stretch>
            <a:fillRect/>
          </a:stretch>
        </p:blipFill>
        <p:spPr>
          <a:xfrm>
            <a:off x="3317625" y="1258400"/>
            <a:ext cx="2400300" cy="1600200"/>
          </a:xfrm>
          <a:prstGeom prst="rect">
            <a:avLst/>
          </a:prstGeom>
          <a:noFill/>
          <a:ln>
            <a:noFill/>
          </a:ln>
        </p:spPr>
      </p:pic>
      <p:pic>
        <p:nvPicPr>
          <p:cNvPr id="100" name="Google Shape;100;p18"/>
          <p:cNvPicPr preferRelativeResize="0"/>
          <p:nvPr/>
        </p:nvPicPr>
        <p:blipFill>
          <a:blip r:embed="rId4">
            <a:alphaModFix/>
          </a:blip>
          <a:stretch>
            <a:fillRect/>
          </a:stretch>
        </p:blipFill>
        <p:spPr>
          <a:xfrm>
            <a:off x="6135575" y="1258400"/>
            <a:ext cx="2247900" cy="1600200"/>
          </a:xfrm>
          <a:prstGeom prst="rect">
            <a:avLst/>
          </a:prstGeom>
          <a:noFill/>
          <a:ln>
            <a:noFill/>
          </a:ln>
        </p:spPr>
      </p:pic>
      <p:pic>
        <p:nvPicPr>
          <p:cNvPr id="101" name="Google Shape;101;p18"/>
          <p:cNvPicPr preferRelativeResize="0"/>
          <p:nvPr/>
        </p:nvPicPr>
        <p:blipFill>
          <a:blip r:embed="rId5">
            <a:alphaModFix/>
          </a:blip>
          <a:stretch>
            <a:fillRect/>
          </a:stretch>
        </p:blipFill>
        <p:spPr>
          <a:xfrm>
            <a:off x="3317625" y="3211750"/>
            <a:ext cx="3219450" cy="1162050"/>
          </a:xfrm>
          <a:prstGeom prst="rect">
            <a:avLst/>
          </a:prstGeom>
          <a:noFill/>
          <a:ln>
            <a:noFill/>
          </a:ln>
        </p:spPr>
      </p:pic>
      <p:pic>
        <p:nvPicPr>
          <p:cNvPr id="102" name="Google Shape;102;p18"/>
          <p:cNvPicPr preferRelativeResize="0"/>
          <p:nvPr/>
        </p:nvPicPr>
        <p:blipFill>
          <a:blip r:embed="rId6">
            <a:alphaModFix/>
          </a:blip>
          <a:stretch>
            <a:fillRect/>
          </a:stretch>
        </p:blipFill>
        <p:spPr>
          <a:xfrm>
            <a:off x="7297625" y="3287950"/>
            <a:ext cx="1085850"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a:t>
            </a:r>
            <a:r>
              <a:rPr lang="en"/>
              <a:t>Impute missing values</a:t>
            </a:r>
            <a:endParaRPr/>
          </a:p>
        </p:txBody>
      </p:sp>
      <p:sp>
        <p:nvSpPr>
          <p:cNvPr id="108" name="Google Shape;108;p19"/>
          <p:cNvSpPr txBox="1"/>
          <p:nvPr/>
        </p:nvSpPr>
        <p:spPr>
          <a:xfrm>
            <a:off x="1922425" y="1540725"/>
            <a:ext cx="110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424242"/>
                </a:solidFill>
                <a:latin typeface="Source Code Pro"/>
                <a:ea typeface="Source Code Pro"/>
                <a:cs typeface="Source Code Pro"/>
                <a:sym typeface="Source Code Pro"/>
              </a:rPr>
              <a:t>Before</a:t>
            </a:r>
            <a:endParaRPr b="1" sz="1900">
              <a:solidFill>
                <a:srgbClr val="424242"/>
              </a:solidFill>
              <a:latin typeface="Source Code Pro"/>
              <a:ea typeface="Source Code Pro"/>
              <a:cs typeface="Source Code Pro"/>
              <a:sym typeface="Source Code Pro"/>
            </a:endParaRPr>
          </a:p>
        </p:txBody>
      </p:sp>
      <p:sp>
        <p:nvSpPr>
          <p:cNvPr id="109" name="Google Shape;109;p19"/>
          <p:cNvSpPr txBox="1"/>
          <p:nvPr/>
        </p:nvSpPr>
        <p:spPr>
          <a:xfrm>
            <a:off x="6268750" y="1540725"/>
            <a:ext cx="110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9900"/>
                </a:solidFill>
                <a:latin typeface="Source Code Pro"/>
                <a:ea typeface="Source Code Pro"/>
                <a:cs typeface="Source Code Pro"/>
                <a:sym typeface="Source Code Pro"/>
              </a:rPr>
              <a:t>After</a:t>
            </a:r>
            <a:endParaRPr b="1" sz="1900">
              <a:solidFill>
                <a:srgbClr val="FF9900"/>
              </a:solidFill>
              <a:latin typeface="Source Code Pro"/>
              <a:ea typeface="Source Code Pro"/>
              <a:cs typeface="Source Code Pro"/>
              <a:sym typeface="Source Code Pro"/>
            </a:endParaRPr>
          </a:p>
        </p:txBody>
      </p:sp>
      <p:pic>
        <p:nvPicPr>
          <p:cNvPr id="110" name="Google Shape;110;p19"/>
          <p:cNvPicPr preferRelativeResize="0"/>
          <p:nvPr/>
        </p:nvPicPr>
        <p:blipFill>
          <a:blip r:embed="rId3">
            <a:alphaModFix/>
          </a:blip>
          <a:stretch>
            <a:fillRect/>
          </a:stretch>
        </p:blipFill>
        <p:spPr>
          <a:xfrm>
            <a:off x="521825" y="2245650"/>
            <a:ext cx="3906025" cy="2315250"/>
          </a:xfrm>
          <a:prstGeom prst="rect">
            <a:avLst/>
          </a:prstGeom>
          <a:noFill/>
          <a:ln>
            <a:noFill/>
          </a:ln>
        </p:spPr>
      </p:pic>
      <p:pic>
        <p:nvPicPr>
          <p:cNvPr id="111" name="Google Shape;111;p19"/>
          <p:cNvPicPr preferRelativeResize="0"/>
          <p:nvPr/>
        </p:nvPicPr>
        <p:blipFill>
          <a:blip r:embed="rId4">
            <a:alphaModFix/>
          </a:blip>
          <a:stretch>
            <a:fillRect/>
          </a:stretch>
        </p:blipFill>
        <p:spPr>
          <a:xfrm>
            <a:off x="4889875" y="2230475"/>
            <a:ext cx="3679675" cy="2210750"/>
          </a:xfrm>
          <a:prstGeom prst="rect">
            <a:avLst/>
          </a:prstGeom>
          <a:noFill/>
          <a:ln>
            <a:noFill/>
          </a:ln>
        </p:spPr>
      </p:pic>
      <p:sp>
        <p:nvSpPr>
          <p:cNvPr id="112" name="Google Shape;112;p19"/>
          <p:cNvSpPr txBox="1"/>
          <p:nvPr/>
        </p:nvSpPr>
        <p:spPr>
          <a:xfrm>
            <a:off x="3449388" y="1633050"/>
            <a:ext cx="2400300" cy="672900"/>
          </a:xfrm>
          <a:prstGeom prst="rect">
            <a:avLst/>
          </a:prstGeom>
          <a:noFill/>
          <a:ln>
            <a:noFill/>
          </a:ln>
        </p:spPr>
        <p:txBody>
          <a:bodyPr anchorCtr="0" anchor="t" bIns="91425" lIns="91425" spcFirstLastPara="1" rIns="91425" wrap="square" tIns="91425">
            <a:spAutoFit/>
          </a:bodyPr>
          <a:lstStyle/>
          <a:p>
            <a:pPr indent="-330200" lvl="0" marL="457200" rtl="0" algn="l">
              <a:lnSpc>
                <a:spcPct val="110795"/>
              </a:lnSpc>
              <a:spcBef>
                <a:spcPts val="0"/>
              </a:spcBef>
              <a:spcAft>
                <a:spcPts val="0"/>
              </a:spcAft>
              <a:buClr>
                <a:srgbClr val="212121"/>
              </a:buClr>
              <a:buSzPts val="1600"/>
              <a:buChar char="●"/>
            </a:pPr>
            <a:r>
              <a:rPr lang="en" sz="1600">
                <a:solidFill>
                  <a:srgbClr val="212121"/>
                </a:solidFill>
              </a:rPr>
              <a:t>strategy</a:t>
            </a:r>
            <a:r>
              <a:rPr b="1" lang="en" sz="1600">
                <a:solidFill>
                  <a:srgbClr val="212121"/>
                </a:solidFill>
              </a:rPr>
              <a:t>=</a:t>
            </a:r>
            <a:r>
              <a:rPr lang="en" sz="1600">
                <a:solidFill>
                  <a:srgbClr val="212121"/>
                </a:solidFill>
              </a:rPr>
              <a:t>'median'</a:t>
            </a:r>
            <a:endParaRPr sz="1600">
              <a:solidFill>
                <a:srgbClr val="212121"/>
              </a:solidFill>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TF-IDF Text Pre-Processing</a:t>
            </a:r>
            <a:endParaRPr/>
          </a:p>
        </p:txBody>
      </p:sp>
      <p:sp>
        <p:nvSpPr>
          <p:cNvPr id="118" name="Google Shape;118;p20"/>
          <p:cNvSpPr txBox="1"/>
          <p:nvPr/>
        </p:nvSpPr>
        <p:spPr>
          <a:xfrm>
            <a:off x="1922425" y="1540725"/>
            <a:ext cx="110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424242"/>
                </a:solidFill>
                <a:latin typeface="Source Code Pro"/>
                <a:ea typeface="Source Code Pro"/>
                <a:cs typeface="Source Code Pro"/>
                <a:sym typeface="Source Code Pro"/>
              </a:rPr>
              <a:t>Before</a:t>
            </a:r>
            <a:endParaRPr b="1" sz="1900">
              <a:solidFill>
                <a:srgbClr val="424242"/>
              </a:solidFill>
              <a:latin typeface="Source Code Pro"/>
              <a:ea typeface="Source Code Pro"/>
              <a:cs typeface="Source Code Pro"/>
              <a:sym typeface="Source Code Pro"/>
            </a:endParaRPr>
          </a:p>
        </p:txBody>
      </p:sp>
      <p:sp>
        <p:nvSpPr>
          <p:cNvPr id="119" name="Google Shape;119;p20"/>
          <p:cNvSpPr txBox="1"/>
          <p:nvPr/>
        </p:nvSpPr>
        <p:spPr>
          <a:xfrm>
            <a:off x="6268750" y="1540725"/>
            <a:ext cx="1107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9900"/>
                </a:solidFill>
                <a:latin typeface="Source Code Pro"/>
                <a:ea typeface="Source Code Pro"/>
                <a:cs typeface="Source Code Pro"/>
                <a:sym typeface="Source Code Pro"/>
              </a:rPr>
              <a:t>After</a:t>
            </a:r>
            <a:endParaRPr b="1" sz="1900">
              <a:solidFill>
                <a:srgbClr val="FF9900"/>
              </a:solidFill>
              <a:latin typeface="Source Code Pro"/>
              <a:ea typeface="Source Code Pro"/>
              <a:cs typeface="Source Code Pro"/>
              <a:sym typeface="Source Code Pro"/>
            </a:endParaRPr>
          </a:p>
        </p:txBody>
      </p:sp>
      <p:pic>
        <p:nvPicPr>
          <p:cNvPr id="120" name="Google Shape;120;p20"/>
          <p:cNvPicPr preferRelativeResize="0"/>
          <p:nvPr/>
        </p:nvPicPr>
        <p:blipFill>
          <a:blip r:embed="rId3">
            <a:alphaModFix/>
          </a:blip>
          <a:stretch>
            <a:fillRect/>
          </a:stretch>
        </p:blipFill>
        <p:spPr>
          <a:xfrm>
            <a:off x="338375" y="2158075"/>
            <a:ext cx="3238500" cy="1600200"/>
          </a:xfrm>
          <a:prstGeom prst="rect">
            <a:avLst/>
          </a:prstGeom>
          <a:noFill/>
          <a:ln>
            <a:noFill/>
          </a:ln>
        </p:spPr>
      </p:pic>
      <p:pic>
        <p:nvPicPr>
          <p:cNvPr id="121" name="Google Shape;121;p20"/>
          <p:cNvPicPr preferRelativeResize="0"/>
          <p:nvPr/>
        </p:nvPicPr>
        <p:blipFill>
          <a:blip r:embed="rId4">
            <a:alphaModFix/>
          </a:blip>
          <a:stretch>
            <a:fillRect/>
          </a:stretch>
        </p:blipFill>
        <p:spPr>
          <a:xfrm>
            <a:off x="3808400" y="2158076"/>
            <a:ext cx="5263851"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3 TF-IDF Text Pre-Processing</a:t>
            </a:r>
            <a:endParaRPr/>
          </a:p>
        </p:txBody>
      </p:sp>
      <p:sp>
        <p:nvSpPr>
          <p:cNvPr id="127" name="Google Shape;127;p21"/>
          <p:cNvSpPr txBox="1"/>
          <p:nvPr/>
        </p:nvSpPr>
        <p:spPr>
          <a:xfrm>
            <a:off x="633025" y="1685800"/>
            <a:ext cx="7105500" cy="2260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Select</a:t>
            </a:r>
            <a:r>
              <a:rPr lang="en" sz="1800">
                <a:solidFill>
                  <a:schemeClr val="dk2"/>
                </a:solidFill>
                <a:latin typeface="Source Code Pro"/>
                <a:ea typeface="Source Code Pro"/>
                <a:cs typeface="Source Code Pro"/>
                <a:sym typeface="Source Code Pro"/>
              </a:rPr>
              <a:t> only the valid contents in the comments.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Change</a:t>
            </a:r>
            <a:r>
              <a:rPr lang="en" sz="1800">
                <a:solidFill>
                  <a:schemeClr val="dk2"/>
                </a:solidFill>
                <a:latin typeface="Source Code Pro"/>
                <a:ea typeface="Source Code Pro"/>
                <a:cs typeface="Source Code Pro"/>
                <a:sym typeface="Source Code Pro"/>
              </a:rPr>
              <a:t> all the words to lower-case</a:t>
            </a: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Get rid of</a:t>
            </a:r>
            <a:r>
              <a:rPr lang="en" sz="1800">
                <a:solidFill>
                  <a:schemeClr val="dk2"/>
                </a:solidFill>
                <a:latin typeface="Source Code Pro"/>
                <a:ea typeface="Source Code Pro"/>
                <a:cs typeface="Source Code Pro"/>
                <a:sym typeface="Source Code Pro"/>
              </a:rPr>
              <a:t> the URLs and HTMLs.</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Chang</a:t>
            </a:r>
            <a:r>
              <a:rPr b="1" lang="en" sz="1800">
                <a:solidFill>
                  <a:srgbClr val="FF9900"/>
                </a:solidFill>
                <a:latin typeface="Source Code Pro"/>
                <a:ea typeface="Source Code Pro"/>
                <a:cs typeface="Source Code Pro"/>
                <a:sym typeface="Source Code Pro"/>
              </a:rPr>
              <a:t>e</a:t>
            </a:r>
            <a:r>
              <a:rPr lang="en" sz="1800">
                <a:solidFill>
                  <a:schemeClr val="dk2"/>
                </a:solidFill>
                <a:latin typeface="Source Code Pro"/>
                <a:ea typeface="Source Code Pro"/>
                <a:cs typeface="Source Code Pro"/>
                <a:sym typeface="Source Code Pro"/>
              </a:rPr>
              <a:t> the abbreviations</a:t>
            </a: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chemeClr val="dk2"/>
              </a:buClr>
              <a:buSzPts val="1800"/>
              <a:buFont typeface="Source Code Pro"/>
              <a:buChar char="●"/>
            </a:pPr>
            <a:r>
              <a:rPr b="1" lang="en" sz="1800">
                <a:solidFill>
                  <a:srgbClr val="FF9900"/>
                </a:solidFill>
                <a:latin typeface="Source Code Pro"/>
                <a:ea typeface="Source Code Pro"/>
                <a:cs typeface="Source Code Pro"/>
                <a:sym typeface="Source Code Pro"/>
              </a:rPr>
              <a:t>Remove</a:t>
            </a:r>
            <a:r>
              <a:rPr lang="en" sz="1800">
                <a:solidFill>
                  <a:schemeClr val="dk2"/>
                </a:solidFill>
                <a:latin typeface="Source Code Pro"/>
                <a:ea typeface="Source Code Pro"/>
                <a:cs typeface="Source Code Pro"/>
                <a:sym typeface="Source Code Pro"/>
              </a:rPr>
              <a:t> the stopwords</a:t>
            </a:r>
            <a:r>
              <a:rPr lang="en" sz="1800">
                <a:solidFill>
                  <a:schemeClr val="dk2"/>
                </a:solidFill>
                <a:latin typeface="Source Code Pro"/>
                <a:ea typeface="Source Code Pro"/>
                <a:cs typeface="Source Code Pro"/>
                <a:sym typeface="Source Code Pro"/>
              </a:rPr>
              <a:t>.</a:t>
            </a:r>
            <a:endParaRPr sz="1800">
              <a:solidFill>
                <a:schemeClr val="dk2"/>
              </a:solidFill>
              <a:latin typeface="Source Code Pro"/>
              <a:ea typeface="Source Code Pro"/>
              <a:cs typeface="Source Code Pro"/>
              <a:sym typeface="Source Code Pro"/>
            </a:endParaRPr>
          </a:p>
          <a:p>
            <a:pPr indent="0" lvl="0" marL="0" rtl="0" algn="l">
              <a:lnSpc>
                <a:spcPct val="115000"/>
              </a:lnSpc>
              <a:spcBef>
                <a:spcPts val="1600"/>
              </a:spcBef>
              <a:spcAft>
                <a:spcPts val="160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