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0175200" cx="42976800"/>
  <p:notesSz cx="7010400" cy="9296400"/>
  <p:embeddedFontLst>
    <p:embeddedFont>
      <p:font typeface="Helvetica Neu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784">
          <p15:clr>
            <a:srgbClr val="A4A3A4"/>
          </p15:clr>
        </p15:guide>
        <p15:guide id="2" pos="13536">
          <p15:clr>
            <a:srgbClr val="A4A3A4"/>
          </p15:clr>
        </p15:guide>
        <p15:guide id="3" orient="horz" pos="642">
          <p15:clr>
            <a:srgbClr val="9AA0A6"/>
          </p15:clr>
        </p15:guide>
        <p15:guide id="4" orient="horz" pos="18604">
          <p15:clr>
            <a:srgbClr val="9AA0A6"/>
          </p15:clr>
        </p15:guide>
      </p15:sldGuideLst>
    </p:ext>
    <p:ext uri="http://customooxmlschemas.google.com/">
      <go:slidesCustomData xmlns:go="http://customooxmlschemas.google.com/" r:id="rId12" roundtripDataSignature="AMtx7mgtCeVDJ0JPIixwAx8Z68GxHYQl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B746BB-32E6-4A49-9E06-14D9EF84E8F4}">
  <a:tblStyle styleId="{EFB746BB-32E6-4A49-9E06-14D9EF84E8F4}" styleName="Table_0">
    <a:wholeTbl>
      <a:tcTxStyle b="off" i="off">
        <a:font>
          <a:latin typeface="Arial"/>
          <a:ea typeface="Arial"/>
          <a:cs typeface="Arial"/>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tcStyle>
    </a:band1H>
    <a:band2H>
      <a:tcTxStyle/>
    </a:band2H>
    <a:band1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1V>
    <a:band2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tcStyle>
    </a:lastRow>
    <a:seCell>
      <a:tcTxStyle/>
    </a:seCell>
    <a:swCell>
      <a:tcTxStyle/>
    </a:swCell>
    <a:firstRow>
      <a:tcTxStyle b="on" i="off">
        <a:font>
          <a:latin typeface="Arial"/>
          <a:ea typeface="Arial"/>
          <a:cs typeface="Arial"/>
        </a:font>
        <a:schemeClr val="lt1"/>
      </a:tcTxStyle>
      <a:tcStyle>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784" orient="horz"/>
        <p:guide pos="13536"/>
        <p:guide pos="642" orient="horz"/>
        <p:guide pos="18604"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HelveticaNeue-boldItalic.fntdata"/><Relationship Id="rId10" Type="http://schemas.openxmlformats.org/officeDocument/2006/relationships/font" Target="fonts/HelveticaNeue-italic.fntdata"/><Relationship Id="rId12" Type="http://customschemas.google.com/relationships/presentationmetadata" Target="metadata"/><Relationship Id="rId9"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 name="Shape 9"/>
        <p:cNvGrpSpPr/>
        <p:nvPr/>
      </p:nvGrpSpPr>
      <p:grpSpPr>
        <a:xfrm>
          <a:off x="0" y="0"/>
          <a:ext cx="0" cy="0"/>
          <a:chOff x="0" y="0"/>
          <a:chExt cx="0" cy="0"/>
        </a:xfrm>
      </p:grpSpPr>
      <p:sp>
        <p:nvSpPr>
          <p:cNvPr id="10" name="Google Shape;10;p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Remaining as of 5am on 02/18/2022: </a:t>
            </a:r>
            <a:endParaRPr/>
          </a:p>
          <a:p>
            <a:pPr indent="-171450" lvl="0" marL="171450" rtl="0" algn="l">
              <a:lnSpc>
                <a:spcPct val="100000"/>
              </a:lnSpc>
              <a:spcBef>
                <a:spcPts val="0"/>
              </a:spcBef>
              <a:spcAft>
                <a:spcPts val="0"/>
              </a:spcAft>
              <a:buSzPts val="1100"/>
              <a:buFont typeface="Arial"/>
              <a:buChar char="-"/>
            </a:pPr>
            <a:r>
              <a:rPr lang="en-US"/>
              <a:t>Should we put the contact people for the partners next to their organizations? ie. “The Bridge at Austin – Dr Stephanie May”</a:t>
            </a:r>
            <a:endParaRPr/>
          </a:p>
          <a:p>
            <a:pPr indent="-171450" lvl="0" marL="171450" rtl="0" algn="l">
              <a:lnSpc>
                <a:spcPct val="100000"/>
              </a:lnSpc>
              <a:spcBef>
                <a:spcPts val="0"/>
              </a:spcBef>
              <a:spcAft>
                <a:spcPts val="0"/>
              </a:spcAft>
              <a:buSzPts val="1100"/>
              <a:buFont typeface="Arial"/>
              <a:buChar char="-"/>
            </a:pPr>
            <a:r>
              <a:rPr lang="en-US"/>
              <a:t>I don’t think we need a sample lesson plan. Do you?</a:t>
            </a:r>
            <a:endParaRPr/>
          </a:p>
          <a:p>
            <a:pPr indent="-171450" lvl="0" marL="171450" rtl="0" algn="l">
              <a:lnSpc>
                <a:spcPct val="100000"/>
              </a:lnSpc>
              <a:spcBef>
                <a:spcPts val="0"/>
              </a:spcBef>
              <a:spcAft>
                <a:spcPts val="0"/>
              </a:spcAft>
              <a:buSzPts val="1100"/>
              <a:buFont typeface="Arial"/>
              <a:buChar char="-"/>
            </a:pPr>
            <a:r>
              <a:rPr lang="en-US"/>
              <a:t>Check references. I think I got them moved around properly, but I’m not sure. Should be referenced in order of appearance.</a:t>
            </a:r>
            <a:endParaRPr/>
          </a:p>
        </p:txBody>
      </p:sp>
      <p:sp>
        <p:nvSpPr>
          <p:cNvPr id="11" name="Google Shape;11;p1:notes"/>
          <p:cNvSpPr/>
          <p:nvPr>
            <p:ph idx="2" type="sldImg"/>
          </p:nvPr>
        </p:nvSpPr>
        <p:spPr>
          <a:xfrm>
            <a:off x="1023938" y="696913"/>
            <a:ext cx="49625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 name="Shape 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11405507"/>
            <a:ext cx="42976800" cy="18769693"/>
          </a:xfrm>
          <a:prstGeom prst="rect">
            <a:avLst/>
          </a:prstGeom>
          <a:gradFill>
            <a:gsLst>
              <a:gs pos="0">
                <a:srgbClr val="FABF8E"/>
              </a:gs>
              <a:gs pos="100000">
                <a:schemeClr val="lt1"/>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6"/>
              <a:buFont typeface="Arial"/>
              <a:buNone/>
            </a:pPr>
            <a:r>
              <a:t/>
            </a:r>
            <a:endParaRPr b="0" i="0" sz="10136" u="none" cap="none" strike="noStrike">
              <a:solidFill>
                <a:schemeClr val="lt1"/>
              </a:solidFill>
              <a:latin typeface="Calibri"/>
              <a:ea typeface="Calibri"/>
              <a:cs typeface="Calibri"/>
              <a:sym typeface="Calibri"/>
            </a:endParaRPr>
          </a:p>
        </p:txBody>
      </p:sp>
      <p:sp>
        <p:nvSpPr>
          <p:cNvPr id="7" name="Google Shape;7;p2"/>
          <p:cNvSpPr/>
          <p:nvPr/>
        </p:nvSpPr>
        <p:spPr>
          <a:xfrm>
            <a:off x="0" y="5478236"/>
            <a:ext cx="42976800" cy="9144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6"/>
              <a:buFont typeface="Arial"/>
              <a:buNone/>
            </a:pPr>
            <a:r>
              <a:t/>
            </a:r>
            <a:endParaRPr b="0" i="0" sz="10136"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jpg"/><Relationship Id="rId11" Type="http://schemas.openxmlformats.org/officeDocument/2006/relationships/image" Target="../media/image1.png"/><Relationship Id="rId10" Type="http://schemas.openxmlformats.org/officeDocument/2006/relationships/image" Target="../media/image3.png"/><Relationship Id="rId9" Type="http://schemas.openxmlformats.org/officeDocument/2006/relationships/hyperlink" Target="https://doi.org/10.1080/2331186X.2018.1492337" TargetMode="External"/><Relationship Id="rId5" Type="http://schemas.openxmlformats.org/officeDocument/2006/relationships/image" Target="../media/image4.png"/><Relationship Id="rId6" Type="http://schemas.openxmlformats.org/officeDocument/2006/relationships/hyperlink" Target="https://oxfordarcstudy.com/2020/05/20/weekly-report-2/" TargetMode="External"/><Relationship Id="rId7" Type="http://schemas.openxmlformats.org/officeDocument/2006/relationships/hyperlink" Target="https://dx.doi.org/10.1007%2Fs42844-020-00010-w" TargetMode="External"/><Relationship Id="rId8" Type="http://schemas.openxmlformats.org/officeDocument/2006/relationships/hyperlink" Target="https://www.mawilearning.com/wp-content/uploads/2020/04/SEL-Skill-Building_Leadership-2020.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 name="Shape 12"/>
        <p:cNvGrpSpPr/>
        <p:nvPr/>
      </p:nvGrpSpPr>
      <p:grpSpPr>
        <a:xfrm>
          <a:off x="0" y="0"/>
          <a:ext cx="0" cy="0"/>
          <a:chOff x="0" y="0"/>
          <a:chExt cx="0" cy="0"/>
        </a:xfrm>
      </p:grpSpPr>
      <p:sp>
        <p:nvSpPr>
          <p:cNvPr id="13" name="Google Shape;13;p1"/>
          <p:cNvSpPr txBox="1"/>
          <p:nvPr>
            <p:ph type="ctrTitle"/>
          </p:nvPr>
        </p:nvSpPr>
        <p:spPr>
          <a:xfrm>
            <a:off x="7978115" y="717490"/>
            <a:ext cx="27020571" cy="160706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8800" u="none" cap="none" strike="noStrike">
                <a:solidFill>
                  <a:srgbClr val="FB7E00"/>
                </a:solidFill>
                <a:latin typeface="Helvetica Neue"/>
                <a:ea typeface="Helvetica Neue"/>
                <a:cs typeface="Helvetica Neue"/>
                <a:sym typeface="Helvetica Neue"/>
              </a:rPr>
              <a:t>The Bridge to Resilience: Program Development</a:t>
            </a:r>
            <a:endParaRPr b="0" i="0" sz="8800" u="none" cap="none" strike="noStrike">
              <a:solidFill>
                <a:srgbClr val="FB7E00"/>
              </a:solidFill>
              <a:latin typeface="Helvetica Neue"/>
              <a:ea typeface="Helvetica Neue"/>
              <a:cs typeface="Helvetica Neue"/>
              <a:sym typeface="Helvetica Neue"/>
            </a:endParaRPr>
          </a:p>
        </p:txBody>
      </p:sp>
      <p:sp>
        <p:nvSpPr>
          <p:cNvPr id="14" name="Google Shape;14;p1"/>
          <p:cNvSpPr txBox="1"/>
          <p:nvPr/>
        </p:nvSpPr>
        <p:spPr>
          <a:xfrm>
            <a:off x="8759952" y="3391700"/>
            <a:ext cx="25712928" cy="1865313"/>
          </a:xfrm>
          <a:prstGeom prst="rect">
            <a:avLst/>
          </a:prstGeom>
          <a:noFill/>
          <a:ln>
            <a:noFill/>
          </a:ln>
        </p:spPr>
        <p:txBody>
          <a:bodyPr anchorCtr="0" anchor="ctr" bIns="258625" lIns="517275" spcFirstLastPara="1" rIns="517275" wrap="square" tIns="258625">
            <a:noAutofit/>
          </a:bodyPr>
          <a:lstStyle/>
          <a:p>
            <a:pPr indent="0" lvl="0" marL="0" marR="0" rtl="0" algn="ctr">
              <a:lnSpc>
                <a:spcPct val="100000"/>
              </a:lnSpc>
              <a:spcBef>
                <a:spcPts val="0"/>
              </a:spcBef>
              <a:spcAft>
                <a:spcPts val="0"/>
              </a:spcAft>
              <a:buNone/>
            </a:pPr>
            <a:r>
              <a:rPr b="0" baseline="30000" i="0" lang="en-US" sz="4400" u="none" cap="none" strike="noStrike">
                <a:solidFill>
                  <a:schemeClr val="dk1"/>
                </a:solidFill>
                <a:latin typeface="Helvetica Neue"/>
                <a:ea typeface="Helvetica Neue"/>
                <a:cs typeface="Helvetica Neue"/>
                <a:sym typeface="Helvetica Neue"/>
              </a:rPr>
              <a:t>1</a:t>
            </a:r>
            <a:r>
              <a:rPr b="0" i="0" lang="en-US" sz="4400" u="none" cap="none" strike="noStrike">
                <a:solidFill>
                  <a:schemeClr val="dk1"/>
                </a:solidFill>
                <a:latin typeface="Helvetica Neue"/>
                <a:ea typeface="Helvetica Neue"/>
                <a:cs typeface="Helvetica Neue"/>
                <a:sym typeface="Helvetica Neue"/>
              </a:rPr>
              <a:t>Mercer University College of Health Professions and </a:t>
            </a:r>
            <a:r>
              <a:rPr b="0" baseline="30000" i="0" lang="en-US" sz="4400" u="none" cap="none" strike="noStrike">
                <a:solidFill>
                  <a:schemeClr val="dk1"/>
                </a:solidFill>
                <a:latin typeface="Helvetica Neue"/>
                <a:ea typeface="Helvetica Neue"/>
                <a:cs typeface="Helvetica Neue"/>
                <a:sym typeface="Helvetica Neue"/>
              </a:rPr>
              <a:t>2</a:t>
            </a:r>
            <a:r>
              <a:rPr b="0" i="0" lang="en-US" sz="4400" u="none" cap="none" strike="noStrike">
                <a:solidFill>
                  <a:schemeClr val="dk1"/>
                </a:solidFill>
                <a:latin typeface="Helvetica Neue"/>
                <a:ea typeface="Helvetica Neue"/>
                <a:cs typeface="Helvetica Neue"/>
                <a:sym typeface="Helvetica Neue"/>
              </a:rPr>
              <a:t>The Bridge at Austin Community Center</a:t>
            </a:r>
            <a:endParaRPr b="0" i="0" sz="4400" u="none" cap="none" strike="noStrike">
              <a:solidFill>
                <a:schemeClr val="dk1"/>
              </a:solidFill>
              <a:latin typeface="Helvetica Neue"/>
              <a:ea typeface="Helvetica Neue"/>
              <a:cs typeface="Helvetica Neue"/>
              <a:sym typeface="Helvetica Neue"/>
            </a:endParaRPr>
          </a:p>
        </p:txBody>
      </p:sp>
      <p:pic>
        <p:nvPicPr>
          <p:cNvPr id="15" name="Google Shape;15;p1"/>
          <p:cNvPicPr preferRelativeResize="0"/>
          <p:nvPr/>
        </p:nvPicPr>
        <p:blipFill rotWithShape="1">
          <a:blip r:embed="rId3">
            <a:alphaModFix/>
          </a:blip>
          <a:srcRect b="-8436" l="0" r="0" t="0"/>
          <a:stretch/>
        </p:blipFill>
        <p:spPr>
          <a:xfrm>
            <a:off x="1091838" y="968997"/>
            <a:ext cx="7148987" cy="2026485"/>
          </a:xfrm>
          <a:prstGeom prst="rect">
            <a:avLst/>
          </a:prstGeom>
          <a:noFill/>
          <a:ln>
            <a:noFill/>
          </a:ln>
        </p:spPr>
      </p:pic>
      <p:pic>
        <p:nvPicPr>
          <p:cNvPr descr="J:\hefner drive\COP FINAL(1).jpg" id="16" name="Google Shape;16;p1"/>
          <p:cNvPicPr preferRelativeResize="0"/>
          <p:nvPr/>
        </p:nvPicPr>
        <p:blipFill rotWithShape="1">
          <a:blip r:embed="rId4">
            <a:alphaModFix/>
          </a:blip>
          <a:srcRect b="0" l="0" r="0" t="0"/>
          <a:stretch/>
        </p:blipFill>
        <p:spPr>
          <a:xfrm>
            <a:off x="1091838" y="3459974"/>
            <a:ext cx="7148987" cy="1666411"/>
          </a:xfrm>
          <a:prstGeom prst="rect">
            <a:avLst/>
          </a:prstGeom>
          <a:noFill/>
          <a:ln>
            <a:noFill/>
          </a:ln>
        </p:spPr>
      </p:pic>
      <p:sp>
        <p:nvSpPr>
          <p:cNvPr id="17" name="Google Shape;17;p1"/>
          <p:cNvSpPr txBox="1"/>
          <p:nvPr/>
        </p:nvSpPr>
        <p:spPr>
          <a:xfrm>
            <a:off x="8240826" y="2518587"/>
            <a:ext cx="26495144" cy="1115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0" i="0" lang="en-US" sz="4800" u="none" cap="none" strike="noStrike">
                <a:solidFill>
                  <a:schemeClr val="dk1"/>
                </a:solidFill>
                <a:latin typeface="Helvetica Neue"/>
                <a:ea typeface="Helvetica Neue"/>
                <a:cs typeface="Helvetica Neue"/>
                <a:sym typeface="Helvetica Neue"/>
              </a:rPr>
              <a:t>Chelsea Lacagnina</a:t>
            </a:r>
            <a:r>
              <a:rPr b="0" baseline="30000" i="0" lang="en-US" sz="4800" u="none" cap="none" strike="noStrike">
                <a:solidFill>
                  <a:schemeClr val="dk1"/>
                </a:solidFill>
                <a:latin typeface="Helvetica Neue"/>
                <a:ea typeface="Helvetica Neue"/>
                <a:cs typeface="Helvetica Neue"/>
                <a:sym typeface="Helvetica Neue"/>
              </a:rPr>
              <a:t>1,</a:t>
            </a:r>
            <a:r>
              <a:rPr b="0" i="0" lang="en-US" sz="4800" u="none" cap="none" strike="noStrike">
                <a:solidFill>
                  <a:schemeClr val="dk1"/>
                </a:solidFill>
                <a:latin typeface="Helvetica Neue"/>
                <a:ea typeface="Helvetica Neue"/>
                <a:cs typeface="Helvetica Neue"/>
                <a:sym typeface="Helvetica Neue"/>
              </a:rPr>
              <a:t> MPH-S; Rebecca Mortensen</a:t>
            </a:r>
            <a:r>
              <a:rPr b="0" baseline="30000" i="0" lang="en-US" sz="4800" u="none" cap="none" strike="noStrike">
                <a:solidFill>
                  <a:schemeClr val="dk1"/>
                </a:solidFill>
                <a:latin typeface="Helvetica Neue"/>
                <a:ea typeface="Helvetica Neue"/>
                <a:cs typeface="Helvetica Neue"/>
                <a:sym typeface="Helvetica Neue"/>
              </a:rPr>
              <a:t>1</a:t>
            </a:r>
            <a:r>
              <a:rPr b="0" i="0" lang="en-US" sz="4800" u="none" cap="none" strike="noStrike">
                <a:solidFill>
                  <a:schemeClr val="dk1"/>
                </a:solidFill>
                <a:latin typeface="Helvetica Neue"/>
                <a:ea typeface="Helvetica Neue"/>
                <a:cs typeface="Helvetica Neue"/>
                <a:sym typeface="Helvetica Neue"/>
              </a:rPr>
              <a:t> PA-S; Joy Thomas, DrPH, MPH</a:t>
            </a:r>
            <a:r>
              <a:rPr b="0" baseline="30000" i="0" lang="en-US" sz="4800" u="none" cap="none" strike="noStrike">
                <a:solidFill>
                  <a:schemeClr val="dk1"/>
                </a:solidFill>
                <a:latin typeface="Helvetica Neue"/>
                <a:ea typeface="Helvetica Neue"/>
                <a:cs typeface="Helvetica Neue"/>
                <a:sym typeface="Helvetica Neue"/>
              </a:rPr>
              <a:t>1</a:t>
            </a:r>
            <a:r>
              <a:rPr b="0" i="0" lang="en-US" sz="4800" u="none" cap="none" strike="noStrike">
                <a:solidFill>
                  <a:schemeClr val="dk1"/>
                </a:solidFill>
                <a:latin typeface="Helvetica Neue"/>
                <a:ea typeface="Helvetica Neue"/>
                <a:cs typeface="Helvetica Neue"/>
                <a:sym typeface="Helvetica Neue"/>
              </a:rPr>
              <a:t>; </a:t>
            </a:r>
            <a:endParaRPr/>
          </a:p>
          <a:p>
            <a:pPr indent="0" lvl="0" marL="0" marR="0" rtl="0" algn="ctr">
              <a:lnSpc>
                <a:spcPct val="90000"/>
              </a:lnSpc>
              <a:spcBef>
                <a:spcPts val="0"/>
              </a:spcBef>
              <a:spcAft>
                <a:spcPts val="0"/>
              </a:spcAft>
              <a:buNone/>
            </a:pPr>
            <a:r>
              <a:rPr b="0" i="0" lang="en-US" sz="4800" u="none" cap="none" strike="noStrike">
                <a:solidFill>
                  <a:schemeClr val="dk1"/>
                </a:solidFill>
                <a:latin typeface="Helvetica Neue"/>
                <a:ea typeface="Helvetica Neue"/>
                <a:cs typeface="Helvetica Neue"/>
                <a:sym typeface="Helvetica Neue"/>
              </a:rPr>
              <a:t>Erin Lepp, MMSc, PA-C</a:t>
            </a:r>
            <a:r>
              <a:rPr b="0" baseline="30000" i="0" lang="en-US" sz="4800" u="none" cap="none" strike="noStrike">
                <a:solidFill>
                  <a:schemeClr val="dk1"/>
                </a:solidFill>
                <a:latin typeface="Helvetica Neue"/>
                <a:ea typeface="Helvetica Neue"/>
                <a:cs typeface="Helvetica Neue"/>
                <a:sym typeface="Helvetica Neue"/>
              </a:rPr>
              <a:t>1</a:t>
            </a:r>
            <a:r>
              <a:rPr b="0" i="0" lang="en-US" sz="4800" u="none" cap="none" strike="noStrike">
                <a:solidFill>
                  <a:schemeClr val="dk1"/>
                </a:solidFill>
                <a:latin typeface="Helvetica Neue"/>
                <a:ea typeface="Helvetica Neue"/>
                <a:cs typeface="Helvetica Neue"/>
                <a:sym typeface="Helvetica Neue"/>
              </a:rPr>
              <a:t>; Stephanie May, PhD</a:t>
            </a:r>
            <a:r>
              <a:rPr b="0" baseline="30000" i="0" lang="en-US" sz="4800" u="none" cap="none" strike="noStrike">
                <a:solidFill>
                  <a:schemeClr val="dk1"/>
                </a:solidFill>
                <a:latin typeface="Helvetica Neue"/>
                <a:ea typeface="Helvetica Neue"/>
                <a:cs typeface="Helvetica Neue"/>
                <a:sym typeface="Helvetica Neue"/>
              </a:rPr>
              <a:t>2</a:t>
            </a:r>
            <a:r>
              <a:rPr b="0" i="0" lang="en-US" sz="4800" u="none" cap="none" strike="noStrike">
                <a:solidFill>
                  <a:schemeClr val="dk1"/>
                </a:solidFill>
                <a:latin typeface="Helvetica Neue"/>
                <a:ea typeface="Helvetica Neue"/>
                <a:cs typeface="Helvetica Neue"/>
                <a:sym typeface="Helvetica Neue"/>
              </a:rPr>
              <a:t>; Bernita Reese, MS</a:t>
            </a:r>
            <a:r>
              <a:rPr b="0" baseline="30000" i="0" lang="en-US" sz="4800" u="none" cap="none" strike="noStrike">
                <a:solidFill>
                  <a:schemeClr val="dk1"/>
                </a:solidFill>
                <a:latin typeface="Helvetica Neue"/>
                <a:ea typeface="Helvetica Neue"/>
                <a:cs typeface="Helvetica Neue"/>
                <a:sym typeface="Helvetica Neue"/>
              </a:rPr>
              <a:t>2</a:t>
            </a:r>
            <a:endParaRPr b="0" i="0" sz="4800" u="none" cap="none" strike="noStrike">
              <a:solidFill>
                <a:schemeClr val="dk1"/>
              </a:solidFill>
              <a:latin typeface="Helvetica Neue"/>
              <a:ea typeface="Helvetica Neue"/>
              <a:cs typeface="Helvetica Neue"/>
              <a:sym typeface="Helvetica Neue"/>
            </a:endParaRPr>
          </a:p>
        </p:txBody>
      </p:sp>
      <p:pic>
        <p:nvPicPr>
          <p:cNvPr id="18" name="Google Shape;18;p1"/>
          <p:cNvPicPr preferRelativeResize="0"/>
          <p:nvPr/>
        </p:nvPicPr>
        <p:blipFill rotWithShape="1">
          <a:blip r:embed="rId5">
            <a:alphaModFix/>
          </a:blip>
          <a:srcRect b="0" l="0" r="0" t="0"/>
          <a:stretch/>
        </p:blipFill>
        <p:spPr>
          <a:xfrm>
            <a:off x="34735970" y="968998"/>
            <a:ext cx="7529954" cy="3519100"/>
          </a:xfrm>
          <a:prstGeom prst="rect">
            <a:avLst/>
          </a:prstGeom>
          <a:noFill/>
          <a:ln>
            <a:noFill/>
          </a:ln>
        </p:spPr>
      </p:pic>
      <p:grpSp>
        <p:nvGrpSpPr>
          <p:cNvPr id="19" name="Google Shape;19;p1"/>
          <p:cNvGrpSpPr/>
          <p:nvPr/>
        </p:nvGrpSpPr>
        <p:grpSpPr>
          <a:xfrm>
            <a:off x="850084" y="9693654"/>
            <a:ext cx="13487400" cy="7339059"/>
            <a:chOff x="855024" y="5867400"/>
            <a:chExt cx="13487400" cy="7339059"/>
          </a:xfrm>
        </p:grpSpPr>
        <p:sp>
          <p:nvSpPr>
            <p:cNvPr id="20" name="Google Shape;20;p1"/>
            <p:cNvSpPr/>
            <p:nvPr/>
          </p:nvSpPr>
          <p:spPr>
            <a:xfrm>
              <a:off x="855024" y="5867400"/>
              <a:ext cx="13487400" cy="1288075"/>
            </a:xfrm>
            <a:prstGeom prst="rect">
              <a:avLst/>
            </a:prstGeom>
            <a:solidFill>
              <a:schemeClr val="lt1">
                <a:alpha val="49803"/>
              </a:schemeClr>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5400" u="none" cap="none" strike="noStrike">
                  <a:solidFill>
                    <a:srgbClr val="FB7E00"/>
                  </a:solidFill>
                  <a:latin typeface="Helvetica Neue"/>
                  <a:ea typeface="Helvetica Neue"/>
                  <a:cs typeface="Helvetica Neue"/>
                  <a:sym typeface="Helvetica Neue"/>
                </a:rPr>
                <a:t>ABSTRACT</a:t>
              </a:r>
              <a:endParaRPr b="0" i="0" sz="6000" u="none" cap="none" strike="noStrike">
                <a:solidFill>
                  <a:srgbClr val="FB7E00"/>
                </a:solidFill>
                <a:latin typeface="Helvetica Neue"/>
                <a:ea typeface="Helvetica Neue"/>
                <a:cs typeface="Helvetica Neue"/>
                <a:sym typeface="Helvetica Neue"/>
              </a:endParaRPr>
            </a:p>
          </p:txBody>
        </p:sp>
        <p:sp>
          <p:nvSpPr>
            <p:cNvPr id="21" name="Google Shape;21;p1"/>
            <p:cNvSpPr txBox="1"/>
            <p:nvPr/>
          </p:nvSpPr>
          <p:spPr>
            <a:xfrm>
              <a:off x="855024" y="6838334"/>
              <a:ext cx="13487400" cy="6368125"/>
            </a:xfrm>
            <a:prstGeom prst="rect">
              <a:avLst/>
            </a:prstGeom>
            <a:solidFill>
              <a:schemeClr val="lt1">
                <a:alpha val="49803"/>
              </a:schemeClr>
            </a:solidFill>
            <a:ln>
              <a:noFill/>
            </a:ln>
          </p:spPr>
          <p:txBody>
            <a:bodyPr anchorCtr="0" anchor="t" bIns="914400" lIns="914400" spcFirstLastPara="1" rIns="914400" wrap="square" tIns="4572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Helvetica Neue"/>
                  <a:ea typeface="Helvetica Neue"/>
                  <a:cs typeface="Helvetica Neue"/>
                  <a:sym typeface="Helvetica Neue"/>
                </a:rPr>
                <a:t>The online relationships and home dependence, due to COVID-19, has increased the stress, anxiety, and anger in children ages eleven and twelve. Resilience to these emotions, and building coping skills, will be crucial for their future success. For this project, resilience is defined as how well children bounce back in response to stress, anxiety, threats, or other adversities and vulnerabilities that they may face. The program will help build these abilities through a curriculum that we have developed to help these children adapt and grow for their futures.</a:t>
              </a:r>
              <a:endParaRPr/>
            </a:p>
          </p:txBody>
        </p:sp>
      </p:grpSp>
      <p:grpSp>
        <p:nvGrpSpPr>
          <p:cNvPr id="22" name="Google Shape;22;p1"/>
          <p:cNvGrpSpPr/>
          <p:nvPr/>
        </p:nvGrpSpPr>
        <p:grpSpPr>
          <a:xfrm>
            <a:off x="28639303" y="20982669"/>
            <a:ext cx="13487400" cy="4633501"/>
            <a:chOff x="838191" y="24478298"/>
            <a:chExt cx="13487400" cy="4633501"/>
          </a:xfrm>
        </p:grpSpPr>
        <p:sp>
          <p:nvSpPr>
            <p:cNvPr id="23" name="Google Shape;23;p1"/>
            <p:cNvSpPr/>
            <p:nvPr/>
          </p:nvSpPr>
          <p:spPr>
            <a:xfrm>
              <a:off x="838192" y="24478298"/>
              <a:ext cx="13487399" cy="1251472"/>
            </a:xfrm>
            <a:prstGeom prst="rect">
              <a:avLst/>
            </a:prstGeom>
            <a:solidFill>
              <a:schemeClr val="lt1">
                <a:alpha val="49803"/>
              </a:schemeClr>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4400" u="none" cap="none" strike="noStrike">
                  <a:solidFill>
                    <a:srgbClr val="FB7E00"/>
                  </a:solidFill>
                  <a:latin typeface="Helvetica Neue"/>
                  <a:ea typeface="Helvetica Neue"/>
                  <a:cs typeface="Helvetica Neue"/>
                  <a:sym typeface="Helvetica Neue"/>
                </a:rPr>
                <a:t>CONTACT INFORMATION</a:t>
              </a:r>
              <a:endParaRPr/>
            </a:p>
          </p:txBody>
        </p:sp>
        <p:sp>
          <p:nvSpPr>
            <p:cNvPr id="24" name="Google Shape;24;p1"/>
            <p:cNvSpPr txBox="1"/>
            <p:nvPr/>
          </p:nvSpPr>
          <p:spPr>
            <a:xfrm>
              <a:off x="838191" y="25712650"/>
              <a:ext cx="13487399" cy="3399149"/>
            </a:xfrm>
            <a:prstGeom prst="rect">
              <a:avLst/>
            </a:prstGeom>
            <a:solidFill>
              <a:schemeClr val="lt1">
                <a:alpha val="49803"/>
              </a:schemeClr>
            </a:solidFill>
            <a:ln>
              <a:noFill/>
            </a:ln>
          </p:spPr>
          <p:txBody>
            <a:bodyPr anchorCtr="0" anchor="t" bIns="182875" lIns="457200" spcFirstLastPara="1" rIns="457200" wrap="square" tIns="182875">
              <a:noAutofit/>
            </a:bodyPr>
            <a:lstStyle/>
            <a:p>
              <a:pPr indent="0" lvl="0" marL="66675" marR="0" rtl="0" algn="ctr">
                <a:lnSpc>
                  <a:spcPct val="100000"/>
                </a:lnSpc>
                <a:spcBef>
                  <a:spcPts val="0"/>
                </a:spcBef>
                <a:spcAft>
                  <a:spcPts val="0"/>
                </a:spcAft>
                <a:buNone/>
              </a:pPr>
              <a:r>
                <a:t/>
              </a:r>
              <a:endParaRPr b="0" i="0" sz="2200" u="none" cap="none" strike="noStrike">
                <a:solidFill>
                  <a:schemeClr val="dk1"/>
                </a:solidFill>
                <a:latin typeface="Helvetica Neue"/>
                <a:ea typeface="Helvetica Neue"/>
                <a:cs typeface="Helvetica Neue"/>
                <a:sym typeface="Helvetica Neue"/>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Chelsea Lacagnina | Graduate Researcher</a:t>
              </a:r>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(442) 247-9360 </a:t>
              </a:r>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Email: chelsea.linda.gould@live.mercer.edu</a:t>
              </a:r>
              <a:endParaRPr b="0" i="0" sz="2200" u="none" cap="none" strike="noStrike">
                <a:solidFill>
                  <a:schemeClr val="dk1"/>
                </a:solidFill>
                <a:latin typeface="Helvetica Neue"/>
                <a:ea typeface="Helvetica Neue"/>
                <a:cs typeface="Helvetica Neue"/>
                <a:sym typeface="Helvetica Neue"/>
              </a:endParaRPr>
            </a:p>
            <a:p>
              <a:pPr indent="0" lvl="0" marL="66675" marR="0" rtl="0" algn="ctr">
                <a:lnSpc>
                  <a:spcPct val="100000"/>
                </a:lnSpc>
                <a:spcBef>
                  <a:spcPts val="0"/>
                </a:spcBef>
                <a:spcAft>
                  <a:spcPts val="0"/>
                </a:spcAft>
                <a:buNone/>
              </a:pPr>
              <a:r>
                <a:t/>
              </a:r>
              <a:endParaRPr b="0" i="0" sz="2200" u="none" cap="none" strike="noStrike">
                <a:solidFill>
                  <a:schemeClr val="dk1"/>
                </a:solidFill>
                <a:latin typeface="Helvetica Neue"/>
                <a:ea typeface="Helvetica Neue"/>
                <a:cs typeface="Helvetica Neue"/>
                <a:sym typeface="Helvetica Neue"/>
              </a:endParaRPr>
            </a:p>
            <a:p>
              <a:pPr indent="0" lvl="0" marL="66675" marR="0" rtl="0" algn="ctr">
                <a:lnSpc>
                  <a:spcPct val="100000"/>
                </a:lnSpc>
                <a:spcBef>
                  <a:spcPts val="0"/>
                </a:spcBef>
                <a:spcAft>
                  <a:spcPts val="0"/>
                </a:spcAft>
                <a:buNone/>
              </a:pPr>
              <a:r>
                <a:t/>
              </a:r>
              <a:endParaRPr b="0" i="0" sz="2200" u="none" cap="none" strike="noStrike">
                <a:solidFill>
                  <a:schemeClr val="dk1"/>
                </a:solidFill>
                <a:latin typeface="Helvetica Neue"/>
                <a:ea typeface="Helvetica Neue"/>
                <a:cs typeface="Helvetica Neue"/>
                <a:sym typeface="Helvetica Neue"/>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Joy Thomas, DrPH, MSPH | Associate Professor</a:t>
              </a:r>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(678) 547-6197</a:t>
              </a:r>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Email: thomas_jod@mercer.edu</a:t>
              </a:r>
              <a:endParaRPr/>
            </a:p>
            <a:p>
              <a:pPr indent="0" lvl="0" marL="66675" marR="0" rtl="0" algn="ctr">
                <a:lnSpc>
                  <a:spcPct val="100000"/>
                </a:lnSpc>
                <a:spcBef>
                  <a:spcPts val="0"/>
                </a:spcBef>
                <a:spcAft>
                  <a:spcPts val="0"/>
                </a:spcAft>
                <a:buNone/>
              </a:pPr>
              <a:r>
                <a:t/>
              </a:r>
              <a:endParaRPr b="0" i="0" sz="2200" u="none" cap="none" strike="noStrike">
                <a:solidFill>
                  <a:schemeClr val="dk1"/>
                </a:solidFill>
                <a:latin typeface="Helvetica Neue"/>
                <a:ea typeface="Helvetica Neue"/>
                <a:cs typeface="Helvetica Neue"/>
                <a:sym typeface="Helvetica Neue"/>
              </a:endParaRPr>
            </a:p>
            <a:p>
              <a:pPr indent="0" lvl="0" marL="66675" marR="0" rtl="0" algn="ctr">
                <a:lnSpc>
                  <a:spcPct val="100000"/>
                </a:lnSpc>
                <a:spcBef>
                  <a:spcPts val="0"/>
                </a:spcBef>
                <a:spcAft>
                  <a:spcPts val="0"/>
                </a:spcAft>
                <a:buNone/>
              </a:pPr>
              <a:r>
                <a:t/>
              </a:r>
              <a:endParaRPr b="0" i="0" sz="2200" u="none" cap="none" strike="noStrike">
                <a:solidFill>
                  <a:schemeClr val="dk1"/>
                </a:solidFill>
                <a:latin typeface="Helvetica Neue"/>
                <a:ea typeface="Helvetica Neue"/>
                <a:cs typeface="Helvetica Neue"/>
                <a:sym typeface="Helvetica Neue"/>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Rebecca Mortensen | Graduate Researcher</a:t>
              </a:r>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(678) 697-0345</a:t>
              </a:r>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Rebecca.Mortensen@live.mercer.edu</a:t>
              </a:r>
              <a:endParaRPr b="0" i="0" sz="2200" u="none" cap="none" strike="noStrike">
                <a:solidFill>
                  <a:schemeClr val="dk1"/>
                </a:solidFill>
                <a:latin typeface="Helvetica Neue"/>
                <a:ea typeface="Helvetica Neue"/>
                <a:cs typeface="Helvetica Neue"/>
                <a:sym typeface="Helvetica Neue"/>
              </a:endParaRPr>
            </a:p>
            <a:p>
              <a:pPr indent="0" lvl="0" marL="66675" marR="0" rtl="0" algn="ctr">
                <a:lnSpc>
                  <a:spcPct val="100000"/>
                </a:lnSpc>
                <a:spcBef>
                  <a:spcPts val="0"/>
                </a:spcBef>
                <a:spcAft>
                  <a:spcPts val="0"/>
                </a:spcAft>
                <a:buNone/>
              </a:pPr>
              <a:r>
                <a:t/>
              </a:r>
              <a:endParaRPr b="0" i="0" sz="2200" u="none" cap="none" strike="noStrike">
                <a:solidFill>
                  <a:schemeClr val="dk1"/>
                </a:solidFill>
                <a:latin typeface="Helvetica Neue"/>
                <a:ea typeface="Helvetica Neue"/>
                <a:cs typeface="Helvetica Neue"/>
                <a:sym typeface="Helvetica Neue"/>
              </a:endParaRPr>
            </a:p>
            <a:p>
              <a:pPr indent="0" lvl="0" marL="66675" marR="0" rtl="0" algn="ctr">
                <a:lnSpc>
                  <a:spcPct val="100000"/>
                </a:lnSpc>
                <a:spcBef>
                  <a:spcPts val="0"/>
                </a:spcBef>
                <a:spcAft>
                  <a:spcPts val="0"/>
                </a:spcAft>
                <a:buNone/>
              </a:pPr>
              <a:r>
                <a:t/>
              </a:r>
              <a:endParaRPr b="0" i="0" sz="2200" u="none" cap="none" strike="noStrike">
                <a:solidFill>
                  <a:schemeClr val="dk1"/>
                </a:solidFill>
                <a:latin typeface="Helvetica Neue"/>
                <a:ea typeface="Helvetica Neue"/>
                <a:cs typeface="Helvetica Neue"/>
                <a:sym typeface="Helvetica Neue"/>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Erin F. Lepp, MMSc, PA-C | Associate Professor</a:t>
              </a:r>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(678) 547-6326</a:t>
              </a:r>
              <a:endParaRPr/>
            </a:p>
            <a:p>
              <a:pPr indent="0" lvl="0" marL="66675" marR="0" rtl="0" algn="ctr">
                <a:lnSpc>
                  <a:spcPct val="100000"/>
                </a:lnSpc>
                <a:spcBef>
                  <a:spcPts val="0"/>
                </a:spcBef>
                <a:spcAft>
                  <a:spcPts val="0"/>
                </a:spcAft>
                <a:buNone/>
              </a:pPr>
              <a:r>
                <a:rPr b="0" i="0" lang="en-US" sz="2200" u="none" cap="none" strike="noStrike">
                  <a:solidFill>
                    <a:schemeClr val="dk1"/>
                  </a:solidFill>
                  <a:latin typeface="Helvetica Neue"/>
                  <a:ea typeface="Helvetica Neue"/>
                  <a:cs typeface="Helvetica Neue"/>
                  <a:sym typeface="Helvetica Neue"/>
                </a:rPr>
                <a:t>lepp_ef@mercer.edu</a:t>
              </a:r>
              <a:endParaRPr b="0" i="0" sz="2200" u="none" cap="none" strike="noStrike">
                <a:solidFill>
                  <a:schemeClr val="dk1"/>
                </a:solidFill>
                <a:latin typeface="Helvetica Neue"/>
                <a:ea typeface="Helvetica Neue"/>
                <a:cs typeface="Helvetica Neue"/>
                <a:sym typeface="Helvetica Neue"/>
              </a:endParaRPr>
            </a:p>
          </p:txBody>
        </p:sp>
      </p:grpSp>
      <p:grpSp>
        <p:nvGrpSpPr>
          <p:cNvPr id="25" name="Google Shape;25;p1"/>
          <p:cNvGrpSpPr/>
          <p:nvPr/>
        </p:nvGrpSpPr>
        <p:grpSpPr>
          <a:xfrm>
            <a:off x="850084" y="17041319"/>
            <a:ext cx="13487400" cy="12449048"/>
            <a:chOff x="850085" y="13346285"/>
            <a:chExt cx="13487400" cy="12449048"/>
          </a:xfrm>
        </p:grpSpPr>
        <p:sp>
          <p:nvSpPr>
            <p:cNvPr id="26" name="Google Shape;26;p1"/>
            <p:cNvSpPr/>
            <p:nvPr/>
          </p:nvSpPr>
          <p:spPr>
            <a:xfrm>
              <a:off x="850085" y="13346285"/>
              <a:ext cx="13487400" cy="1288075"/>
            </a:xfrm>
            <a:prstGeom prst="rect">
              <a:avLst/>
            </a:prstGeom>
            <a:solidFill>
              <a:schemeClr val="lt1">
                <a:alpha val="49803"/>
              </a:schemeClr>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5400" u="none" cap="none" strike="noStrike">
                  <a:solidFill>
                    <a:srgbClr val="FB7E00"/>
                  </a:solidFill>
                  <a:latin typeface="Helvetica Neue"/>
                  <a:ea typeface="Helvetica Neue"/>
                  <a:cs typeface="Helvetica Neue"/>
                  <a:sym typeface="Helvetica Neue"/>
                </a:rPr>
                <a:t>BACKGROUND</a:t>
              </a:r>
              <a:endParaRPr b="0" i="0" sz="6000" u="none" cap="none" strike="noStrike">
                <a:solidFill>
                  <a:srgbClr val="FB7E00"/>
                </a:solidFill>
                <a:latin typeface="Helvetica Neue"/>
                <a:ea typeface="Helvetica Neue"/>
                <a:cs typeface="Helvetica Neue"/>
                <a:sym typeface="Helvetica Neue"/>
              </a:endParaRPr>
            </a:p>
          </p:txBody>
        </p:sp>
        <p:sp>
          <p:nvSpPr>
            <p:cNvPr id="27" name="Google Shape;27;p1"/>
            <p:cNvSpPr txBox="1"/>
            <p:nvPr/>
          </p:nvSpPr>
          <p:spPr>
            <a:xfrm>
              <a:off x="850085" y="14601702"/>
              <a:ext cx="13487400" cy="11193631"/>
            </a:xfrm>
            <a:prstGeom prst="rect">
              <a:avLst/>
            </a:prstGeom>
            <a:solidFill>
              <a:schemeClr val="lt1">
                <a:alpha val="49803"/>
              </a:schemeClr>
            </a:solidFill>
            <a:ln>
              <a:noFill/>
            </a:ln>
          </p:spPr>
          <p:txBody>
            <a:bodyPr anchorCtr="0" anchor="t" bIns="914400" lIns="914400" spcFirstLastPara="1" rIns="914400" wrap="square" tIns="4572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Helvetica Neue"/>
                  <a:ea typeface="Helvetica Neue"/>
                  <a:cs typeface="Helvetica Neue"/>
                  <a:sym typeface="Helvetica Neue"/>
                </a:rPr>
                <a:t>Anxiety and depression in children are on the rise during COVID-19.</a:t>
              </a:r>
              <a:r>
                <a:rPr b="0" baseline="30000" i="0" lang="en-US" sz="3600" u="none" cap="none" strike="noStrike">
                  <a:solidFill>
                    <a:srgbClr val="000000"/>
                  </a:solidFill>
                  <a:latin typeface="Helvetica Neue"/>
                  <a:ea typeface="Helvetica Neue"/>
                  <a:cs typeface="Helvetica Neue"/>
                  <a:sym typeface="Helvetica Neue"/>
                </a:rPr>
                <a:t>1 </a:t>
              </a:r>
              <a:r>
                <a:rPr b="0" i="0" lang="en-US" sz="3600" u="none" cap="none" strike="noStrike">
                  <a:solidFill>
                    <a:srgbClr val="000000"/>
                  </a:solidFill>
                  <a:latin typeface="Helvetica Neue"/>
                  <a:ea typeface="Helvetica Neue"/>
                  <a:cs typeface="Helvetica Neue"/>
                  <a:sym typeface="Helvetica Neue"/>
                </a:rPr>
                <a:t>An Oxford COVID resilience study found that 35% of young people said they were lonely often or most of the time.</a:t>
              </a:r>
              <a:r>
                <a:rPr b="0" baseline="30000" i="0" lang="en-US" sz="3600" u="none" cap="none" strike="noStrike">
                  <a:solidFill>
                    <a:srgbClr val="000000"/>
                  </a:solidFill>
                  <a:latin typeface="Helvetica Neue"/>
                  <a:ea typeface="Helvetica Neue"/>
                  <a:cs typeface="Helvetica Neue"/>
                  <a:sym typeface="Helvetica Neue"/>
                </a:rPr>
                <a:t>2</a:t>
              </a:r>
              <a:r>
                <a:rPr b="0" i="0" lang="en-US" sz="3600" u="none" cap="none" strike="noStrike">
                  <a:solidFill>
                    <a:srgbClr val="000000"/>
                  </a:solidFill>
                  <a:latin typeface="Helvetica Neue"/>
                  <a:ea typeface="Helvetica Neue"/>
                  <a:cs typeface="Helvetica Neue"/>
                  <a:sym typeface="Helvetica Neue"/>
                </a:rPr>
                <a:t> Children who have been living in poverty, those who have been isolated, and those who have been struggling in the past two years especially need support.</a:t>
              </a:r>
              <a:r>
                <a:rPr b="0" baseline="30000" i="0" lang="en-US" sz="3600" u="none" cap="none" strike="noStrike">
                  <a:solidFill>
                    <a:srgbClr val="000000"/>
                  </a:solidFill>
                  <a:latin typeface="Helvetica Neue"/>
                  <a:ea typeface="Helvetica Neue"/>
                  <a:cs typeface="Helvetica Neue"/>
                  <a:sym typeface="Helvetica Neue"/>
                </a:rPr>
                <a:t>3</a:t>
              </a:r>
              <a:r>
                <a:rPr b="0" i="0" lang="en-US" sz="3600" u="none" cap="none" strike="noStrike">
                  <a:solidFill>
                    <a:srgbClr val="000000"/>
                  </a:solidFill>
                  <a:latin typeface="Helvetica Neue"/>
                  <a:ea typeface="Helvetica Neue"/>
                  <a:cs typeface="Helvetica Neue"/>
                  <a:sym typeface="Helvetica Neue"/>
                </a:rPr>
                <a:t> The community partners for this project serve this youth population in DeKalb county. </a:t>
              </a:r>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0" i="0" lang="en-US" sz="3600" u="none" cap="none" strike="noStrike">
                  <a:solidFill>
                    <a:srgbClr val="000000"/>
                  </a:solidFill>
                  <a:latin typeface="Helvetica Neue"/>
                  <a:ea typeface="Helvetica Neue"/>
                  <a:cs typeface="Helvetica Neue"/>
                  <a:sym typeface="Helvetica Neue"/>
                </a:rPr>
                <a:t>Resilience has been shown to be both a protective factor and a positive predictor of outcomes for individuals with anxiety and depression.</a:t>
              </a:r>
              <a:r>
                <a:rPr b="0" baseline="30000" i="0" lang="en-US" sz="3600" u="none" cap="none" strike="noStrike">
                  <a:solidFill>
                    <a:srgbClr val="000000"/>
                  </a:solidFill>
                  <a:latin typeface="Helvetica Neue"/>
                  <a:ea typeface="Helvetica Neue"/>
                  <a:cs typeface="Helvetica Neue"/>
                  <a:sym typeface="Helvetica Neue"/>
                </a:rPr>
                <a:t>3</a:t>
              </a:r>
              <a:r>
                <a:rPr b="0" i="0" lang="en-US" sz="3600" u="none" cap="none" strike="noStrike">
                  <a:solidFill>
                    <a:srgbClr val="000000"/>
                  </a:solidFill>
                  <a:latin typeface="Helvetica Neue"/>
                  <a:ea typeface="Helvetica Neue"/>
                  <a:cs typeface="Helvetica Neue"/>
                  <a:sym typeface="Helvetica Neue"/>
                </a:rPr>
                <a:t> Research bears out the ability to improve resilience with direct interventions. The program developed for this project aims to measure resilience and demonstrate improvement after structured activities and discussions. The content was created in a research-based approach and targeted appropriately to children ages 11 and 12 in DeKalb county who have endured the COVID-19 pandemic and its effects. </a:t>
              </a:r>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Helvetica Neue"/>
                <a:ea typeface="Helvetica Neue"/>
                <a:cs typeface="Helvetica Neue"/>
                <a:sym typeface="Helvetica Neue"/>
              </a:endParaRPr>
            </a:p>
          </p:txBody>
        </p:sp>
      </p:grpSp>
      <p:grpSp>
        <p:nvGrpSpPr>
          <p:cNvPr id="28" name="Google Shape;28;p1"/>
          <p:cNvGrpSpPr/>
          <p:nvPr/>
        </p:nvGrpSpPr>
        <p:grpSpPr>
          <a:xfrm>
            <a:off x="870858" y="5797311"/>
            <a:ext cx="13487400" cy="3727735"/>
            <a:chOff x="1002485" y="13498685"/>
            <a:chExt cx="13487400" cy="4065812"/>
          </a:xfrm>
        </p:grpSpPr>
        <p:sp>
          <p:nvSpPr>
            <p:cNvPr id="29" name="Google Shape;29;p1"/>
            <p:cNvSpPr/>
            <p:nvPr/>
          </p:nvSpPr>
          <p:spPr>
            <a:xfrm>
              <a:off x="1002485" y="13498685"/>
              <a:ext cx="13487400" cy="1288075"/>
            </a:xfrm>
            <a:prstGeom prst="rect">
              <a:avLst/>
            </a:prstGeom>
            <a:solidFill>
              <a:schemeClr val="lt1">
                <a:alpha val="49803"/>
              </a:schemeClr>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5400" u="none" cap="none" strike="noStrike">
                  <a:solidFill>
                    <a:srgbClr val="FB7E00"/>
                  </a:solidFill>
                  <a:latin typeface="Helvetica Neue"/>
                  <a:ea typeface="Helvetica Neue"/>
                  <a:cs typeface="Helvetica Neue"/>
                  <a:sym typeface="Helvetica Neue"/>
                </a:rPr>
                <a:t>MISSION</a:t>
              </a:r>
              <a:endParaRPr b="0" i="0" sz="6000" u="none" cap="none" strike="noStrike">
                <a:solidFill>
                  <a:srgbClr val="FB7E00"/>
                </a:solidFill>
                <a:latin typeface="Helvetica Neue"/>
                <a:ea typeface="Helvetica Neue"/>
                <a:cs typeface="Helvetica Neue"/>
                <a:sym typeface="Helvetica Neue"/>
              </a:endParaRPr>
            </a:p>
          </p:txBody>
        </p:sp>
        <p:sp>
          <p:nvSpPr>
            <p:cNvPr id="30" name="Google Shape;30;p1"/>
            <p:cNvSpPr txBox="1"/>
            <p:nvPr/>
          </p:nvSpPr>
          <p:spPr>
            <a:xfrm>
              <a:off x="1002485" y="14786760"/>
              <a:ext cx="13487400" cy="2777737"/>
            </a:xfrm>
            <a:prstGeom prst="rect">
              <a:avLst/>
            </a:prstGeom>
            <a:solidFill>
              <a:schemeClr val="lt1">
                <a:alpha val="49803"/>
              </a:schemeClr>
            </a:solidFill>
            <a:ln>
              <a:noFill/>
            </a:ln>
          </p:spPr>
          <p:txBody>
            <a:bodyPr anchorCtr="0" anchor="t" bIns="914400" lIns="914400" spcFirstLastPara="1" rIns="914400" wrap="square" tIns="4572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Helvetica Neue"/>
                  <a:ea typeface="Helvetica Neue"/>
                  <a:cs typeface="Helvetica Neue"/>
                  <a:sym typeface="Helvetica Neue"/>
                </a:rPr>
                <a:t>The Bridge to Resilience researchers will produce a public health program based around resilience skills in children ages 11 and 12 to improve the population’s mental health.</a:t>
              </a:r>
              <a:endParaRPr/>
            </a:p>
          </p:txBody>
        </p:sp>
      </p:grpSp>
      <p:sp>
        <p:nvSpPr>
          <p:cNvPr id="31" name="Google Shape;31;p1"/>
          <p:cNvSpPr txBox="1"/>
          <p:nvPr/>
        </p:nvSpPr>
        <p:spPr>
          <a:xfrm>
            <a:off x="14737786" y="6797756"/>
            <a:ext cx="13487400" cy="7610400"/>
          </a:xfrm>
          <a:prstGeom prst="rect">
            <a:avLst/>
          </a:prstGeom>
          <a:solidFill>
            <a:schemeClr val="lt1">
              <a:alpha val="49803"/>
            </a:schemeClr>
          </a:solidFill>
          <a:ln>
            <a:noFill/>
          </a:ln>
        </p:spPr>
        <p:txBody>
          <a:bodyPr anchorCtr="0" anchor="t" bIns="914400" lIns="914400" spcFirstLastPara="1" rIns="914400" wrap="square" tIns="457200">
            <a:noAutofit/>
          </a:bodyPr>
          <a:lstStyle/>
          <a:p>
            <a:pPr indent="-571500" lvl="0" marL="638175" marR="0" rtl="0" algn="l">
              <a:lnSpc>
                <a:spcPct val="115000"/>
              </a:lnSpc>
              <a:spcBef>
                <a:spcPts val="0"/>
              </a:spcBef>
              <a:spcAft>
                <a:spcPts val="0"/>
              </a:spcAft>
              <a:buClr>
                <a:schemeClr val="dk1"/>
              </a:buClr>
              <a:buSzPts val="2550"/>
              <a:buFont typeface="Arial"/>
              <a:buChar char="•"/>
            </a:pPr>
            <a:r>
              <a:rPr b="0" i="0" lang="en-US" sz="3600" u="none" cap="none" strike="noStrike">
                <a:solidFill>
                  <a:schemeClr val="dk1"/>
                </a:solidFill>
                <a:latin typeface="Helvetica Neue"/>
                <a:ea typeface="Helvetica Neue"/>
                <a:cs typeface="Helvetica Neue"/>
                <a:sym typeface="Helvetica Neue"/>
              </a:rPr>
              <a:t>Research was carried out using the Mercer University Swilley Library online platform.</a:t>
            </a:r>
            <a:endParaRPr/>
          </a:p>
          <a:p>
            <a:pPr indent="-571500" lvl="0" marL="638175" marR="0" rtl="0" algn="l">
              <a:lnSpc>
                <a:spcPct val="115000"/>
              </a:lnSpc>
              <a:spcBef>
                <a:spcPts val="0"/>
              </a:spcBef>
              <a:spcAft>
                <a:spcPts val="0"/>
              </a:spcAft>
              <a:buClr>
                <a:schemeClr val="dk1"/>
              </a:buClr>
              <a:buSzPts val="2550"/>
              <a:buFont typeface="Arial"/>
              <a:buChar char="•"/>
            </a:pPr>
            <a:r>
              <a:rPr b="0" i="0" lang="en-US" sz="3600" u="none" cap="none" strike="noStrike">
                <a:solidFill>
                  <a:schemeClr val="dk1"/>
                </a:solidFill>
                <a:latin typeface="Helvetica Neue"/>
                <a:ea typeface="Helvetica Neue"/>
                <a:cs typeface="Helvetica Neue"/>
                <a:sym typeface="Helvetica Neue"/>
              </a:rPr>
              <a:t>The Project was approved by the Mercer University Institutional Review Board (IRB) on June 14, 2021, number </a:t>
            </a:r>
            <a:r>
              <a:rPr b="0" i="0" lang="en-US" sz="3600" u="none" cap="none" strike="noStrike">
                <a:solidFill>
                  <a:srgbClr val="000000"/>
                </a:solidFill>
                <a:latin typeface="Arial"/>
                <a:ea typeface="Arial"/>
                <a:cs typeface="Arial"/>
                <a:sym typeface="Arial"/>
              </a:rPr>
              <a:t>H2106121. </a:t>
            </a:r>
            <a:r>
              <a:rPr b="0" i="0" lang="en-US" sz="3600" u="none" cap="none" strike="noStrike">
                <a:solidFill>
                  <a:schemeClr val="dk1"/>
                </a:solidFill>
                <a:latin typeface="Helvetica Neue"/>
                <a:ea typeface="Helvetica Neue"/>
                <a:cs typeface="Helvetica Neue"/>
                <a:sym typeface="Helvetica Neue"/>
              </a:rPr>
              <a:t> </a:t>
            </a:r>
            <a:endParaRPr/>
          </a:p>
          <a:p>
            <a:pPr indent="-571500" lvl="0" marL="638175" marR="0" rtl="0" algn="l">
              <a:lnSpc>
                <a:spcPct val="115000"/>
              </a:lnSpc>
              <a:spcBef>
                <a:spcPts val="0"/>
              </a:spcBef>
              <a:spcAft>
                <a:spcPts val="0"/>
              </a:spcAft>
              <a:buClr>
                <a:schemeClr val="dk1"/>
              </a:buClr>
              <a:buSzPts val="2550"/>
              <a:buFont typeface="Arial"/>
              <a:buChar char="•"/>
            </a:pPr>
            <a:r>
              <a:rPr b="0" i="0" lang="en-US" sz="3600" u="none" cap="none" strike="noStrike">
                <a:solidFill>
                  <a:schemeClr val="dk1"/>
                </a:solidFill>
                <a:latin typeface="Helvetica Neue"/>
                <a:ea typeface="Helvetica Neue"/>
                <a:cs typeface="Helvetica Neue"/>
                <a:sym typeface="Helvetica Neue"/>
              </a:rPr>
              <a:t>Interviews were conducted with community partner leaders over zoom to gain a perspective from those who work with the target population.</a:t>
            </a:r>
            <a:endParaRPr/>
          </a:p>
          <a:p>
            <a:pPr indent="-571500" lvl="0" marL="638175" marR="0" rtl="0" algn="l">
              <a:lnSpc>
                <a:spcPct val="115000"/>
              </a:lnSpc>
              <a:spcBef>
                <a:spcPts val="0"/>
              </a:spcBef>
              <a:spcAft>
                <a:spcPts val="0"/>
              </a:spcAft>
              <a:buClr>
                <a:schemeClr val="dk1"/>
              </a:buClr>
              <a:buSzPts val="2550"/>
              <a:buFont typeface="Arial"/>
              <a:buChar char="•"/>
            </a:pPr>
            <a:r>
              <a:rPr b="0" i="0" lang="en-US" sz="3600" u="none" cap="none" strike="noStrike">
                <a:solidFill>
                  <a:schemeClr val="dk1"/>
                </a:solidFill>
                <a:latin typeface="Helvetica Neue"/>
                <a:ea typeface="Helvetica Neue"/>
                <a:cs typeface="Helvetica Neue"/>
                <a:sym typeface="Helvetica Neue"/>
              </a:rPr>
              <a:t>Focus groups were conducted with children at Results Kids Club to gain a perspective from the target population.</a:t>
            </a:r>
            <a:endParaRPr/>
          </a:p>
          <a:p>
            <a:pPr indent="-571500" lvl="0" marL="638175" marR="0" rtl="0" algn="l">
              <a:lnSpc>
                <a:spcPct val="115000"/>
              </a:lnSpc>
              <a:spcBef>
                <a:spcPts val="0"/>
              </a:spcBef>
              <a:spcAft>
                <a:spcPts val="0"/>
              </a:spcAft>
              <a:buClr>
                <a:schemeClr val="dk1"/>
              </a:buClr>
              <a:buSzPts val="2550"/>
              <a:buFont typeface="Arial"/>
              <a:buChar char="•"/>
            </a:pPr>
            <a:r>
              <a:rPr b="0" i="0" lang="en-US" sz="3600" u="none" cap="none" strike="noStrike">
                <a:solidFill>
                  <a:schemeClr val="dk1"/>
                </a:solidFill>
                <a:latin typeface="Helvetica Neue"/>
                <a:ea typeface="Helvetica Neue"/>
                <a:cs typeface="Helvetica Neue"/>
                <a:sym typeface="Helvetica Neue"/>
              </a:rPr>
              <a:t>Content was created based on the combined knowledge learned from the research, interviews, and focus groups. </a:t>
            </a:r>
            <a:endParaRPr/>
          </a:p>
        </p:txBody>
      </p:sp>
      <p:graphicFrame>
        <p:nvGraphicFramePr>
          <p:cNvPr id="32" name="Google Shape;32;p1"/>
          <p:cNvGraphicFramePr/>
          <p:nvPr/>
        </p:nvGraphicFramePr>
        <p:xfrm>
          <a:off x="14925509" y="16197943"/>
          <a:ext cx="3000000" cy="3000000"/>
        </p:xfrm>
        <a:graphic>
          <a:graphicData uri="http://schemas.openxmlformats.org/drawingml/2006/table">
            <a:tbl>
              <a:tblPr bandRow="1" firstCol="1" firstRow="1">
                <a:solidFill>
                  <a:srgbClr val="FFFFFF">
                    <a:alpha val="49803"/>
                  </a:srgbClr>
                </a:solidFill>
                <a:tableStyleId>{EFB746BB-32E6-4A49-9E06-14D9EF84E8F4}</a:tableStyleId>
              </a:tblPr>
              <a:tblGrid>
                <a:gridCol w="1987750"/>
                <a:gridCol w="3507800"/>
                <a:gridCol w="2907650"/>
                <a:gridCol w="206950"/>
                <a:gridCol w="4515625"/>
              </a:tblGrid>
              <a:tr h="719925">
                <a:tc gridSpan="5">
                  <a:txBody>
                    <a:bodyPr/>
                    <a:lstStyle/>
                    <a:p>
                      <a:pPr indent="0" lvl="0" marL="0" marR="0" rtl="0" algn="ctr">
                        <a:lnSpc>
                          <a:spcPct val="107000"/>
                        </a:lnSpc>
                        <a:spcBef>
                          <a:spcPts val="0"/>
                        </a:spcBef>
                        <a:spcAft>
                          <a:spcPts val="0"/>
                        </a:spcAft>
                        <a:buClr>
                          <a:srgbClr val="000000"/>
                        </a:buClr>
                        <a:buSzPts val="3600"/>
                        <a:buFont typeface="Arial"/>
                        <a:buNone/>
                      </a:pPr>
                      <a:r>
                        <a:rPr b="1" lang="en-US" sz="3600" u="none" cap="none" strike="noStrike">
                          <a:latin typeface="Helvetica Neue"/>
                          <a:ea typeface="Helvetica Neue"/>
                          <a:cs typeface="Helvetica Neue"/>
                          <a:sym typeface="Helvetica Neue"/>
                        </a:rPr>
                        <a:t>Table 1. </a:t>
                      </a:r>
                      <a:r>
                        <a:rPr lang="en-US" sz="3600" u="none" cap="none" strike="noStrike">
                          <a:latin typeface="Helvetica Neue"/>
                          <a:ea typeface="Helvetica Neue"/>
                          <a:cs typeface="Helvetica Neue"/>
                          <a:sym typeface="Helvetica Neue"/>
                        </a:rPr>
                        <a:t>Needs Assessment and Content Creation</a:t>
                      </a:r>
                      <a:endParaRPr b="1" sz="3600" u="none" cap="none" strike="noStrike">
                        <a:latin typeface="Helvetica Neue"/>
                        <a:ea typeface="Helvetica Neue"/>
                        <a:cs typeface="Helvetica Neue"/>
                        <a:sym typeface="Helvetica Neue"/>
                      </a:endParaRPr>
                    </a:p>
                  </a:txBody>
                  <a:tcPr marT="0" marB="0" marR="68575" marL="68575" anchor="ctr"/>
                </a:tc>
                <a:tc hMerge="1"/>
                <a:tc hMerge="1"/>
                <a:tc hMerge="1"/>
                <a:tc hMerge="1"/>
              </a:tr>
              <a:tr h="511975">
                <a:tc>
                  <a:txBody>
                    <a:bodyPr/>
                    <a:lstStyle/>
                    <a:p>
                      <a:pPr indent="0" lvl="0" marL="0" marR="0" rtl="0" algn="ctr">
                        <a:lnSpc>
                          <a:spcPct val="107000"/>
                        </a:lnSpc>
                        <a:spcBef>
                          <a:spcPts val="0"/>
                        </a:spcBef>
                        <a:spcAft>
                          <a:spcPts val="0"/>
                        </a:spcAft>
                        <a:buClr>
                          <a:srgbClr val="000000"/>
                        </a:buClr>
                        <a:buSzPts val="2800"/>
                        <a:buFont typeface="Arial"/>
                        <a:buNone/>
                      </a:pPr>
                      <a:r>
                        <a:rPr b="0" lang="en-US" sz="2800" u="sng" cap="none" strike="noStrike">
                          <a:latin typeface="Helvetica Neue"/>
                          <a:ea typeface="Helvetica Neue"/>
                          <a:cs typeface="Helvetica Neue"/>
                          <a:sym typeface="Helvetica Neue"/>
                        </a:rPr>
                        <a:t>Process</a:t>
                      </a:r>
                      <a:endParaRPr b="0" sz="2800" u="none" cap="none" strike="noStrike">
                        <a:latin typeface="Helvetica Neue"/>
                        <a:ea typeface="Helvetica Neue"/>
                        <a:cs typeface="Helvetica Neue"/>
                        <a:sym typeface="Helvetica Neue"/>
                      </a:endParaRPr>
                    </a:p>
                  </a:txBody>
                  <a:tcPr marT="0" marB="0" marR="68575" marL="68575" anchor="ctr">
                    <a:lnR cap="flat" cmpd="sng" w="9525">
                      <a:solidFill>
                        <a:srgbClr val="FB7E00"/>
                      </a:solidFill>
                      <a:prstDash val="solid"/>
                      <a:round/>
                      <a:headEnd len="sm" w="sm" type="none"/>
                      <a:tailEnd len="sm" w="sm" type="none"/>
                    </a:lnR>
                  </a:tcPr>
                </a:tc>
                <a:tc gridSpan="2">
                  <a:txBody>
                    <a:bodyPr/>
                    <a:lstStyle/>
                    <a:p>
                      <a:pPr indent="0" lvl="0" marL="0" marR="0" rtl="0" algn="ctr">
                        <a:lnSpc>
                          <a:spcPct val="107000"/>
                        </a:lnSpc>
                        <a:spcBef>
                          <a:spcPts val="0"/>
                        </a:spcBef>
                        <a:spcAft>
                          <a:spcPts val="0"/>
                        </a:spcAft>
                        <a:buClr>
                          <a:srgbClr val="000000"/>
                        </a:buClr>
                        <a:buSzPts val="2800"/>
                        <a:buFont typeface="Arial"/>
                        <a:buNone/>
                      </a:pPr>
                      <a:r>
                        <a:rPr b="0" lang="en-US" sz="2800" u="sng" cap="none" strike="noStrike">
                          <a:latin typeface="Helvetica Neue"/>
                          <a:ea typeface="Helvetica Neue"/>
                          <a:cs typeface="Helvetica Neue"/>
                          <a:sym typeface="Helvetica Neue"/>
                        </a:rPr>
                        <a:t>Themes</a:t>
                      </a:r>
                      <a:endParaRPr b="0" sz="28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lnR cap="flat" cmpd="sng" w="9525">
                      <a:solidFill>
                        <a:srgbClr val="FB7E00"/>
                      </a:solidFill>
                      <a:prstDash val="solid"/>
                      <a:round/>
                      <a:headEnd len="sm" w="sm" type="none"/>
                      <a:tailEnd len="sm" w="sm" type="none"/>
                    </a:lnR>
                  </a:tcPr>
                </a:tc>
                <a:tc hMerge="1"/>
                <a:tc>
                  <a:txBody>
                    <a:bodyPr/>
                    <a:lstStyle/>
                    <a:p>
                      <a:pPr indent="0" lvl="0" marL="0" marR="0" rtl="0" algn="ctr">
                        <a:lnSpc>
                          <a:spcPct val="107000"/>
                        </a:lnSpc>
                        <a:spcBef>
                          <a:spcPts val="0"/>
                        </a:spcBef>
                        <a:spcAft>
                          <a:spcPts val="0"/>
                        </a:spcAft>
                        <a:buClr>
                          <a:srgbClr val="000000"/>
                        </a:buClr>
                        <a:buSzPts val="2800"/>
                        <a:buFont typeface="Arial"/>
                        <a:buNone/>
                      </a:pPr>
                      <a:r>
                        <a:t/>
                      </a:r>
                      <a:endParaRPr b="0" sz="28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tcPr>
                </a:tc>
                <a:tc>
                  <a:txBody>
                    <a:bodyPr/>
                    <a:lstStyle/>
                    <a:p>
                      <a:pPr indent="0" lvl="0" marL="0" marR="0" rtl="0" algn="ctr">
                        <a:lnSpc>
                          <a:spcPct val="107000"/>
                        </a:lnSpc>
                        <a:spcBef>
                          <a:spcPts val="0"/>
                        </a:spcBef>
                        <a:spcAft>
                          <a:spcPts val="0"/>
                        </a:spcAft>
                        <a:buClr>
                          <a:srgbClr val="000000"/>
                        </a:buClr>
                        <a:buSzPts val="2800"/>
                        <a:buFont typeface="Arial"/>
                        <a:buNone/>
                      </a:pPr>
                      <a:r>
                        <a:rPr b="0" lang="en-US" sz="2800" u="sng" cap="none" strike="noStrike">
                          <a:latin typeface="Helvetica Neue"/>
                          <a:ea typeface="Helvetica Neue"/>
                          <a:cs typeface="Helvetica Neue"/>
                          <a:sym typeface="Helvetica Neue"/>
                        </a:rPr>
                        <a:t>Improvements</a:t>
                      </a:r>
                      <a:endParaRPr b="0" sz="2800" u="none" cap="none" strike="noStrike">
                        <a:latin typeface="Helvetica Neue"/>
                        <a:ea typeface="Helvetica Neue"/>
                        <a:cs typeface="Helvetica Neue"/>
                        <a:sym typeface="Helvetica Neue"/>
                      </a:endParaRPr>
                    </a:p>
                  </a:txBody>
                  <a:tcPr marT="0" marB="0" marR="68575" marL="68575" anchor="ctr"/>
                </a:tc>
              </a:tr>
              <a:tr h="2540275">
                <a:tc>
                  <a:txBody>
                    <a:bodyPr/>
                    <a:lstStyle/>
                    <a:p>
                      <a:pPr indent="0" lvl="0" marL="0" marR="0" rtl="0" algn="ctr">
                        <a:lnSpc>
                          <a:spcPct val="107000"/>
                        </a:lnSpc>
                        <a:spcBef>
                          <a:spcPts val="0"/>
                        </a:spcBef>
                        <a:spcAft>
                          <a:spcPts val="0"/>
                        </a:spcAft>
                        <a:buClr>
                          <a:srgbClr val="000000"/>
                        </a:buClr>
                        <a:buSzPts val="2400"/>
                        <a:buFont typeface="Arial"/>
                        <a:buNone/>
                      </a:pPr>
                      <a:r>
                        <a:rPr b="0" lang="en-US" sz="2400" u="none" cap="none" strike="noStrike">
                          <a:latin typeface="Helvetica Neue"/>
                          <a:ea typeface="Helvetica Neue"/>
                          <a:cs typeface="Helvetica Neue"/>
                          <a:sym typeface="Helvetica Neue"/>
                        </a:rPr>
                        <a:t>Research</a:t>
                      </a:r>
                      <a:endParaRPr b="0" i="1" sz="2400" u="none" cap="none" strike="noStrike">
                        <a:latin typeface="Helvetica Neue"/>
                        <a:ea typeface="Helvetica Neue"/>
                        <a:cs typeface="Helvetica Neue"/>
                        <a:sym typeface="Helvetica Neue"/>
                      </a:endParaRPr>
                    </a:p>
                  </a:txBody>
                  <a:tcPr marT="0" marB="0" marR="68575" marL="68575" anchor="ctr">
                    <a:lnR cap="flat" cmpd="sng" w="9525">
                      <a:solidFill>
                        <a:srgbClr val="FB7E00"/>
                      </a:solidFill>
                      <a:prstDash val="solid"/>
                      <a:round/>
                      <a:headEnd len="sm" w="sm" type="none"/>
                      <a:tailEnd len="sm" w="sm" type="none"/>
                    </a:lnR>
                  </a:tcPr>
                </a:tc>
                <a:tc gridSpan="2">
                  <a:txBody>
                    <a:bodyPr/>
                    <a:lstStyle/>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Isolation and the need for socialization</a:t>
                      </a:r>
                      <a:r>
                        <a:rPr baseline="30000" lang="en-US" sz="2400" u="none" cap="none" strike="noStrike">
                          <a:latin typeface="Helvetica Neue"/>
                          <a:ea typeface="Helvetica Neue"/>
                          <a:cs typeface="Helvetica Neue"/>
                          <a:sym typeface="Helvetica Neue"/>
                        </a:rPr>
                        <a:t>3,7</a:t>
                      </a:r>
                      <a:endParaRPr baseline="30000"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Social Emotional Learning</a:t>
                      </a:r>
                      <a:r>
                        <a:rPr baseline="30000" lang="en-US" sz="2400" u="none" cap="none" strike="noStrike">
                          <a:latin typeface="Helvetica Neue"/>
                          <a:ea typeface="Helvetica Neue"/>
                          <a:cs typeface="Helvetica Neue"/>
                          <a:sym typeface="Helvetica Neue"/>
                        </a:rPr>
                        <a:t>4</a:t>
                      </a:r>
                      <a:endParaRPr baseline="30000"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Self-Awareness</a:t>
                      </a:r>
                      <a:r>
                        <a:rPr baseline="30000" lang="en-US" sz="2400" u="none" cap="none" strike="noStrike">
                          <a:latin typeface="Helvetica Neue"/>
                          <a:ea typeface="Helvetica Neue"/>
                          <a:cs typeface="Helvetica Neue"/>
                          <a:sym typeface="Helvetica Neue"/>
                        </a:rPr>
                        <a:t>4,5</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Mindset</a:t>
                      </a:r>
                      <a:r>
                        <a:rPr baseline="30000" lang="en-US" sz="2400" u="none" cap="none" strike="noStrike">
                          <a:latin typeface="Helvetica Neue"/>
                          <a:ea typeface="Helvetica Neue"/>
                          <a:cs typeface="Helvetica Neue"/>
                          <a:sym typeface="Helvetica Neue"/>
                        </a:rPr>
                        <a:t>8,9</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Tools/techniques that have previously been effective for reducing anxiety/stress in kids </a:t>
                      </a:r>
                      <a:r>
                        <a:rPr lang="en-US" sz="1800" u="none" cap="none" strike="noStrike">
                          <a:latin typeface="Helvetica Neue"/>
                          <a:ea typeface="Helvetica Neue"/>
                          <a:cs typeface="Helvetica Neue"/>
                          <a:sym typeface="Helvetica Neue"/>
                        </a:rPr>
                        <a:t>**References in session plans</a:t>
                      </a:r>
                      <a:endParaRPr b="1" sz="24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lnR cap="flat" cmpd="sng" w="9525">
                      <a:solidFill>
                        <a:srgbClr val="FB7E00"/>
                      </a:solidFill>
                      <a:prstDash val="solid"/>
                      <a:round/>
                      <a:headEnd len="sm" w="sm" type="none"/>
                      <a:tailEnd len="sm" w="sm" type="none"/>
                    </a:lnR>
                  </a:tcPr>
                </a:tc>
                <a:tc hMerge="1"/>
                <a:tc>
                  <a:txBody>
                    <a:bodyPr/>
                    <a:lstStyle/>
                    <a:p>
                      <a:pPr indent="-251459" lvl="0" marL="457200" marR="0" rtl="0" algn="l">
                        <a:lnSpc>
                          <a:spcPct val="100000"/>
                        </a:lnSpc>
                        <a:spcBef>
                          <a:spcPts val="0"/>
                        </a:spcBef>
                        <a:spcAft>
                          <a:spcPts val="0"/>
                        </a:spcAft>
                        <a:buClr>
                          <a:schemeClr val="dk1"/>
                        </a:buClr>
                        <a:buSzPts val="1440"/>
                        <a:buFont typeface="Times New Roman"/>
                        <a:buNone/>
                      </a:pPr>
                      <a:r>
                        <a:t/>
                      </a:r>
                      <a:endParaRPr b="1" sz="24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Helvetica Neue"/>
                          <a:ea typeface="Helvetica Neue"/>
                          <a:cs typeface="Helvetica Neue"/>
                          <a:sym typeface="Helvetica Neue"/>
                        </a:rPr>
                        <a:t>Added in activities/discussions:</a:t>
                      </a:r>
                      <a:endParaRPr/>
                    </a:p>
                    <a:p>
                      <a:pPr indent="-342900" lvl="0" marL="342900" marR="0" rtl="0" algn="l">
                        <a:lnSpc>
                          <a:spcPct val="107000"/>
                        </a:lnSpc>
                        <a:spcBef>
                          <a:spcPts val="0"/>
                        </a:spcBef>
                        <a:spcAft>
                          <a:spcPts val="0"/>
                        </a:spcAft>
                        <a:buClr>
                          <a:srgbClr val="000000"/>
                        </a:buClr>
                        <a:buSzPts val="2280"/>
                        <a:buFont typeface="Arial"/>
                        <a:buChar char="•"/>
                      </a:pPr>
                      <a:r>
                        <a:rPr lang="en-US" sz="2400" u="none" cap="none" strike="noStrike">
                          <a:latin typeface="Helvetica Neue"/>
                          <a:ea typeface="Helvetica Neue"/>
                          <a:cs typeface="Helvetica Neue"/>
                          <a:sym typeface="Helvetica Neue"/>
                        </a:rPr>
                        <a:t>mindful meditation</a:t>
                      </a:r>
                      <a:endParaRPr/>
                    </a:p>
                    <a:p>
                      <a:pPr indent="-342900" lvl="0" marL="342900" marR="0" rtl="0" algn="l">
                        <a:lnSpc>
                          <a:spcPct val="107000"/>
                        </a:lnSpc>
                        <a:spcBef>
                          <a:spcPts val="0"/>
                        </a:spcBef>
                        <a:spcAft>
                          <a:spcPts val="0"/>
                        </a:spcAft>
                        <a:buClr>
                          <a:srgbClr val="000000"/>
                        </a:buClr>
                        <a:buSzPts val="2280"/>
                        <a:buFont typeface="Arial"/>
                        <a:buChar char="•"/>
                      </a:pPr>
                      <a:r>
                        <a:rPr lang="en-US" sz="2400" u="none" cap="none" strike="noStrike">
                          <a:latin typeface="Helvetica Neue"/>
                          <a:ea typeface="Helvetica Neue"/>
                          <a:cs typeface="Helvetica Neue"/>
                          <a:sym typeface="Helvetica Neue"/>
                        </a:rPr>
                        <a:t>social games</a:t>
                      </a:r>
                      <a:endParaRPr/>
                    </a:p>
                    <a:p>
                      <a:pPr indent="-342900" lvl="0" marL="342900" marR="0" rtl="0" algn="l">
                        <a:lnSpc>
                          <a:spcPct val="107000"/>
                        </a:lnSpc>
                        <a:spcBef>
                          <a:spcPts val="0"/>
                        </a:spcBef>
                        <a:spcAft>
                          <a:spcPts val="0"/>
                        </a:spcAft>
                        <a:buClr>
                          <a:srgbClr val="000000"/>
                        </a:buClr>
                        <a:buSzPts val="2280"/>
                        <a:buFont typeface="Arial"/>
                        <a:buChar char="•"/>
                      </a:pPr>
                      <a:r>
                        <a:rPr lang="en-US" sz="2400" u="none" cap="none" strike="noStrike">
                          <a:latin typeface="Helvetica Neue"/>
                          <a:ea typeface="Helvetica Neue"/>
                          <a:cs typeface="Helvetica Neue"/>
                          <a:sym typeface="Helvetica Neue"/>
                        </a:rPr>
                        <a:t>growth mindset conversations</a:t>
                      </a:r>
                      <a:endParaRPr sz="2400" u="none" cap="none" strike="noStrike">
                        <a:latin typeface="Helvetica Neue"/>
                        <a:ea typeface="Helvetica Neue"/>
                        <a:cs typeface="Helvetica Neue"/>
                        <a:sym typeface="Helvetica Neue"/>
                      </a:endParaRPr>
                    </a:p>
                  </a:txBody>
                  <a:tcPr marT="0" marB="0" marR="68575" marL="68575" anchor="ctr"/>
                </a:tc>
              </a:tr>
              <a:tr h="1330250">
                <a:tc>
                  <a:txBody>
                    <a:bodyPr/>
                    <a:lstStyle/>
                    <a:p>
                      <a:pPr indent="0" lvl="0" marL="0" marR="0" rtl="0" algn="ctr">
                        <a:lnSpc>
                          <a:spcPct val="107000"/>
                        </a:lnSpc>
                        <a:spcBef>
                          <a:spcPts val="0"/>
                        </a:spcBef>
                        <a:spcAft>
                          <a:spcPts val="0"/>
                        </a:spcAft>
                        <a:buClr>
                          <a:srgbClr val="000000"/>
                        </a:buClr>
                        <a:buSzPts val="2400"/>
                        <a:buFont typeface="Arial"/>
                        <a:buNone/>
                      </a:pPr>
                      <a:r>
                        <a:rPr b="0" lang="en-US" sz="2400" u="none" cap="none" strike="noStrike">
                          <a:latin typeface="Helvetica Neue"/>
                          <a:ea typeface="Helvetica Neue"/>
                          <a:cs typeface="Helvetica Neue"/>
                          <a:sym typeface="Helvetica Neue"/>
                        </a:rPr>
                        <a:t>Key Informant Interviews</a:t>
                      </a:r>
                      <a:endParaRPr b="0" i="1" sz="2400" u="none" cap="none" strike="noStrike">
                        <a:latin typeface="Helvetica Neue"/>
                        <a:ea typeface="Helvetica Neue"/>
                        <a:cs typeface="Helvetica Neue"/>
                        <a:sym typeface="Helvetica Neue"/>
                      </a:endParaRPr>
                    </a:p>
                  </a:txBody>
                  <a:tcPr marT="0" marB="0" marR="68575" marL="68575" anchor="ctr">
                    <a:lnR cap="flat" cmpd="sng" w="9525">
                      <a:solidFill>
                        <a:srgbClr val="FB7E00"/>
                      </a:solidFill>
                      <a:prstDash val="solid"/>
                      <a:round/>
                      <a:headEnd len="sm" w="sm" type="none"/>
                      <a:tailEnd len="sm" w="sm" type="none"/>
                    </a:lnR>
                  </a:tcPr>
                </a:tc>
                <a:tc>
                  <a:txBody>
                    <a:bodyPr/>
                    <a:lstStyle/>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Safety</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Expressing oneself</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Communication</a:t>
                      </a:r>
                      <a:endParaRPr sz="24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tcPr>
                </a:tc>
                <a:tc>
                  <a:txBody>
                    <a:bodyPr/>
                    <a:lstStyle/>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Home support</a:t>
                      </a:r>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Structure</a:t>
                      </a:r>
                      <a:endParaRPr b="1" sz="2400" u="none" cap="none" strike="noStrike">
                        <a:latin typeface="Helvetica Neue"/>
                        <a:ea typeface="Helvetica Neue"/>
                        <a:cs typeface="Helvetica Neue"/>
                        <a:sym typeface="Helvetica Neue"/>
                      </a:endParaRPr>
                    </a:p>
                  </a:txBody>
                  <a:tcPr marT="0" marB="0" marR="68575" marL="68575" anchor="ctr">
                    <a:lnR cap="flat" cmpd="sng" w="9525">
                      <a:solidFill>
                        <a:srgbClr val="FB7E00"/>
                      </a:solidFill>
                      <a:prstDash val="solid"/>
                      <a:round/>
                      <a:headEnd len="sm" w="sm" type="none"/>
                      <a:tailEnd len="sm" w="sm" type="none"/>
                    </a:lnR>
                  </a:tcPr>
                </a:tc>
                <a:tc>
                  <a:txBody>
                    <a:bodyPr/>
                    <a:lstStyle/>
                    <a:p>
                      <a:pPr indent="-251459" lvl="0" marL="457200" marR="0" rtl="0" algn="l">
                        <a:lnSpc>
                          <a:spcPct val="100000"/>
                        </a:lnSpc>
                        <a:spcBef>
                          <a:spcPts val="0"/>
                        </a:spcBef>
                        <a:spcAft>
                          <a:spcPts val="0"/>
                        </a:spcAft>
                        <a:buClr>
                          <a:schemeClr val="dk1"/>
                        </a:buClr>
                        <a:buSzPts val="1440"/>
                        <a:buFont typeface="Arial"/>
                        <a:buNone/>
                      </a:pPr>
                      <a:r>
                        <a:t/>
                      </a:r>
                      <a:endParaRPr b="1" sz="24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Helvetica Neue"/>
                          <a:ea typeface="Helvetica Neue"/>
                          <a:cs typeface="Helvetica Neue"/>
                          <a:sym typeface="Helvetica Neue"/>
                        </a:rPr>
                        <a:t>These findings align with the research and material that the researchers had in place</a:t>
                      </a:r>
                      <a:endParaRPr sz="2400" u="none" cap="none" strike="noStrike">
                        <a:latin typeface="Helvetica Neue"/>
                        <a:ea typeface="Helvetica Neue"/>
                        <a:cs typeface="Helvetica Neue"/>
                        <a:sym typeface="Helvetica Neue"/>
                      </a:endParaRPr>
                    </a:p>
                  </a:txBody>
                  <a:tcPr marT="0" marB="0" marR="68575" marL="68575" anchor="ctr"/>
                </a:tc>
              </a:tr>
              <a:tr h="1869725">
                <a:tc>
                  <a:txBody>
                    <a:bodyPr/>
                    <a:lstStyle/>
                    <a:p>
                      <a:pPr indent="0" lvl="0" marL="0" marR="0" rtl="0" algn="ctr">
                        <a:lnSpc>
                          <a:spcPct val="107000"/>
                        </a:lnSpc>
                        <a:spcBef>
                          <a:spcPts val="0"/>
                        </a:spcBef>
                        <a:spcAft>
                          <a:spcPts val="0"/>
                        </a:spcAft>
                        <a:buClr>
                          <a:srgbClr val="000000"/>
                        </a:buClr>
                        <a:buSzPts val="2400"/>
                        <a:buFont typeface="Arial"/>
                        <a:buNone/>
                      </a:pPr>
                      <a:r>
                        <a:rPr b="0" lang="en-US" sz="2400" u="none" cap="none" strike="noStrike">
                          <a:latin typeface="Helvetica Neue"/>
                          <a:ea typeface="Helvetica Neue"/>
                          <a:cs typeface="Helvetica Neue"/>
                          <a:sym typeface="Helvetica Neue"/>
                        </a:rPr>
                        <a:t> </a:t>
                      </a:r>
                      <a:endParaRPr b="0" sz="2400" u="none" cap="none" strike="noStrike">
                        <a:latin typeface="Helvetica Neue"/>
                        <a:ea typeface="Helvetica Neue"/>
                        <a:cs typeface="Helvetica Neue"/>
                        <a:sym typeface="Helvetica Neue"/>
                      </a:endParaRPr>
                    </a:p>
                    <a:p>
                      <a:pPr indent="0" lvl="0" marL="0" marR="0" rtl="0" algn="ctr">
                        <a:lnSpc>
                          <a:spcPct val="107000"/>
                        </a:lnSpc>
                        <a:spcBef>
                          <a:spcPts val="0"/>
                        </a:spcBef>
                        <a:spcAft>
                          <a:spcPts val="0"/>
                        </a:spcAft>
                        <a:buClr>
                          <a:srgbClr val="000000"/>
                        </a:buClr>
                        <a:buSzPts val="2400"/>
                        <a:buFont typeface="Arial"/>
                        <a:buNone/>
                      </a:pPr>
                      <a:r>
                        <a:rPr b="0" lang="en-US" sz="2400" u="none" cap="none" strike="noStrike">
                          <a:latin typeface="Helvetica Neue"/>
                          <a:ea typeface="Helvetica Neue"/>
                          <a:cs typeface="Helvetica Neue"/>
                          <a:sym typeface="Helvetica Neue"/>
                        </a:rPr>
                        <a:t>Focus Groups with Kids </a:t>
                      </a:r>
                      <a:endParaRPr b="0" i="1" sz="2400" u="none" cap="none" strike="noStrike">
                        <a:latin typeface="Helvetica Neue"/>
                        <a:ea typeface="Helvetica Neue"/>
                        <a:cs typeface="Helvetica Neue"/>
                        <a:sym typeface="Helvetica Neue"/>
                      </a:endParaRPr>
                    </a:p>
                  </a:txBody>
                  <a:tcPr marT="0" marB="0" marR="68575" marL="68575" anchor="ctr">
                    <a:lnR cap="flat" cmpd="sng" w="9525">
                      <a:solidFill>
                        <a:srgbClr val="FB7E00"/>
                      </a:solidFill>
                      <a:prstDash val="solid"/>
                      <a:round/>
                      <a:headEnd len="sm" w="sm" type="none"/>
                      <a:tailEnd len="sm" w="sm" type="none"/>
                    </a:lnR>
                  </a:tcPr>
                </a:tc>
                <a:tc>
                  <a:txBody>
                    <a:bodyPr/>
                    <a:lstStyle/>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Socialization</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Home support</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COVID-19 safety</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Appropriate behaviors</a:t>
                      </a:r>
                      <a:endParaRPr sz="24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tcPr>
                </a:tc>
                <a:tc>
                  <a:txBody>
                    <a:bodyPr/>
                    <a:lstStyle/>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Coping skills</a:t>
                      </a:r>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Anxiety</a:t>
                      </a:r>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Anger</a:t>
                      </a:r>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Grief</a:t>
                      </a:r>
                      <a:endParaRPr b="1" sz="2400" u="none" cap="none" strike="noStrike">
                        <a:latin typeface="Helvetica Neue"/>
                        <a:ea typeface="Helvetica Neue"/>
                        <a:cs typeface="Helvetica Neue"/>
                        <a:sym typeface="Helvetica Neue"/>
                      </a:endParaRPr>
                    </a:p>
                  </a:txBody>
                  <a:tcPr marT="0" marB="0" marR="68575" marL="68575" anchor="ctr">
                    <a:lnR cap="flat" cmpd="sng" w="9525">
                      <a:solidFill>
                        <a:srgbClr val="FB7E00"/>
                      </a:solidFill>
                      <a:prstDash val="solid"/>
                      <a:round/>
                      <a:headEnd len="sm" w="sm" type="none"/>
                      <a:tailEnd len="sm" w="sm" type="none"/>
                    </a:lnR>
                  </a:tcPr>
                </a:tc>
                <a:tc>
                  <a:txBody>
                    <a:bodyPr/>
                    <a:lstStyle/>
                    <a:p>
                      <a:pPr indent="-251459" lvl="0" marL="457200" marR="0" rtl="0" algn="l">
                        <a:lnSpc>
                          <a:spcPct val="100000"/>
                        </a:lnSpc>
                        <a:spcBef>
                          <a:spcPts val="0"/>
                        </a:spcBef>
                        <a:spcAft>
                          <a:spcPts val="0"/>
                        </a:spcAft>
                        <a:buClr>
                          <a:schemeClr val="dk1"/>
                        </a:buClr>
                        <a:buSzPts val="1440"/>
                        <a:buFont typeface="Arial"/>
                        <a:buNone/>
                      </a:pPr>
                      <a:r>
                        <a:t/>
                      </a:r>
                      <a:endParaRPr b="1" sz="24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Helvetica Neue"/>
                          <a:ea typeface="Helvetica Neue"/>
                          <a:cs typeface="Helvetica Neue"/>
                          <a:sym typeface="Helvetica Neue"/>
                        </a:rPr>
                        <a:t>Added a COVID safety game</a:t>
                      </a:r>
                      <a:endParaRPr b="1" sz="2400" u="none" cap="none" strike="noStrike">
                        <a:latin typeface="Helvetica Neue"/>
                        <a:ea typeface="Helvetica Neue"/>
                        <a:cs typeface="Helvetica Neue"/>
                        <a:sym typeface="Helvetica Neue"/>
                      </a:endParaRPr>
                    </a:p>
                  </a:txBody>
                  <a:tcPr marT="0" marB="0" marR="68575" marL="68575" anchor="ctr"/>
                </a:tc>
              </a:tr>
              <a:tr h="504675">
                <a:tc>
                  <a:txBody>
                    <a:bodyPr/>
                    <a:lstStyle/>
                    <a:p>
                      <a:pPr indent="0" lvl="0" marL="0" marR="0" rtl="0" algn="ctr">
                        <a:lnSpc>
                          <a:spcPct val="107000"/>
                        </a:lnSpc>
                        <a:spcBef>
                          <a:spcPts val="0"/>
                        </a:spcBef>
                        <a:spcAft>
                          <a:spcPts val="0"/>
                        </a:spcAft>
                        <a:buClr>
                          <a:srgbClr val="000000"/>
                        </a:buClr>
                        <a:buSzPts val="2800"/>
                        <a:buFont typeface="Arial"/>
                        <a:buNone/>
                      </a:pPr>
                      <a:r>
                        <a:rPr b="0" lang="en-US" sz="2800" u="none" cap="none" strike="noStrike">
                          <a:latin typeface="Helvetica Neue"/>
                          <a:ea typeface="Helvetica Neue"/>
                          <a:cs typeface="Helvetica Neue"/>
                          <a:sym typeface="Helvetica Neue"/>
                        </a:rPr>
                        <a:t> </a:t>
                      </a:r>
                      <a:endParaRPr b="0" i="1" sz="2800" u="none" cap="none" strike="noStrike">
                        <a:latin typeface="Helvetica Neue"/>
                        <a:ea typeface="Helvetica Neue"/>
                        <a:cs typeface="Helvetica Neue"/>
                        <a:sym typeface="Helvetica Neue"/>
                      </a:endParaRPr>
                    </a:p>
                  </a:txBody>
                  <a:tcPr marT="0" marB="0" marR="68575" marL="68575" anchor="ctr">
                    <a:lnR cap="flat" cmpd="sng" w="9525">
                      <a:solidFill>
                        <a:srgbClr val="FB7E00"/>
                      </a:solidFill>
                      <a:prstDash val="solid"/>
                      <a:round/>
                      <a:headEnd len="sm" w="sm" type="none"/>
                      <a:tailEnd len="sm" w="sm" type="none"/>
                    </a:lnR>
                  </a:tcPr>
                </a:tc>
                <a:tc gridSpan="2">
                  <a:txBody>
                    <a:bodyPr/>
                    <a:lstStyle/>
                    <a:p>
                      <a:pPr indent="0" lvl="0" marL="0" marR="0" rtl="0" algn="ctr">
                        <a:lnSpc>
                          <a:spcPct val="107000"/>
                        </a:lnSpc>
                        <a:spcBef>
                          <a:spcPts val="0"/>
                        </a:spcBef>
                        <a:spcAft>
                          <a:spcPts val="0"/>
                        </a:spcAft>
                        <a:buClr>
                          <a:srgbClr val="000000"/>
                        </a:buClr>
                        <a:buSzPts val="2800"/>
                        <a:buFont typeface="Arial"/>
                        <a:buNone/>
                      </a:pPr>
                      <a:r>
                        <a:rPr b="0" lang="en-US" sz="2800" u="sng" cap="none" strike="noStrike">
                          <a:latin typeface="Helvetica Neue"/>
                          <a:ea typeface="Helvetica Neue"/>
                          <a:cs typeface="Helvetica Neue"/>
                          <a:sym typeface="Helvetica Neue"/>
                        </a:rPr>
                        <a:t>Topics</a:t>
                      </a:r>
                      <a:endParaRPr b="0" sz="2800" u="sng"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lnR cap="flat" cmpd="sng" w="9525">
                      <a:solidFill>
                        <a:srgbClr val="FB7E00"/>
                      </a:solidFill>
                      <a:prstDash val="solid"/>
                      <a:round/>
                      <a:headEnd len="sm" w="sm" type="none"/>
                      <a:tailEnd len="sm" w="sm" type="none"/>
                    </a:lnR>
                  </a:tcPr>
                </a:tc>
                <a:tc hMerge="1"/>
                <a:tc>
                  <a:txBody>
                    <a:bodyPr/>
                    <a:lstStyle/>
                    <a:p>
                      <a:pPr indent="0" lvl="0" marL="0" marR="0" rtl="0" algn="ctr">
                        <a:lnSpc>
                          <a:spcPct val="107000"/>
                        </a:lnSpc>
                        <a:spcBef>
                          <a:spcPts val="0"/>
                        </a:spcBef>
                        <a:spcAft>
                          <a:spcPts val="0"/>
                        </a:spcAft>
                        <a:buClr>
                          <a:srgbClr val="000000"/>
                        </a:buClr>
                        <a:buSzPts val="2800"/>
                        <a:buFont typeface="Arial"/>
                        <a:buNone/>
                      </a:pPr>
                      <a:r>
                        <a:t/>
                      </a:r>
                      <a:endParaRPr b="0" sz="2800" u="sng"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tcPr>
                </a:tc>
                <a:tc>
                  <a:txBody>
                    <a:bodyPr/>
                    <a:lstStyle/>
                    <a:p>
                      <a:pPr indent="0" lvl="0" marL="0" marR="0" rtl="0" algn="ctr">
                        <a:lnSpc>
                          <a:spcPct val="107000"/>
                        </a:lnSpc>
                        <a:spcBef>
                          <a:spcPts val="0"/>
                        </a:spcBef>
                        <a:spcAft>
                          <a:spcPts val="0"/>
                        </a:spcAft>
                        <a:buClr>
                          <a:srgbClr val="000000"/>
                        </a:buClr>
                        <a:buSzPts val="2800"/>
                        <a:buFont typeface="Arial"/>
                        <a:buNone/>
                      </a:pPr>
                      <a:r>
                        <a:rPr b="0" lang="en-US" sz="2800" u="sng" cap="none" strike="noStrike">
                          <a:latin typeface="Helvetica Neue"/>
                          <a:ea typeface="Helvetica Neue"/>
                          <a:cs typeface="Helvetica Neue"/>
                          <a:sym typeface="Helvetica Neue"/>
                        </a:rPr>
                        <a:t>Key Activities </a:t>
                      </a:r>
                      <a:endParaRPr b="0" sz="2800" u="sng" cap="none" strike="noStrike">
                        <a:latin typeface="Helvetica Neue"/>
                        <a:ea typeface="Helvetica Neue"/>
                        <a:cs typeface="Helvetica Neue"/>
                        <a:sym typeface="Helvetica Neue"/>
                      </a:endParaRPr>
                    </a:p>
                  </a:txBody>
                  <a:tcPr marT="0" marB="0" marR="68575" marL="68575" anchor="ctr"/>
                </a:tc>
              </a:tr>
              <a:tr h="2513525">
                <a:tc>
                  <a:txBody>
                    <a:bodyPr/>
                    <a:lstStyle/>
                    <a:p>
                      <a:pPr indent="0" lvl="0" marL="0" marR="0" rtl="0" algn="ctr">
                        <a:lnSpc>
                          <a:spcPct val="107000"/>
                        </a:lnSpc>
                        <a:spcBef>
                          <a:spcPts val="0"/>
                        </a:spcBef>
                        <a:spcAft>
                          <a:spcPts val="0"/>
                        </a:spcAft>
                        <a:buClr>
                          <a:srgbClr val="000000"/>
                        </a:buClr>
                        <a:buSzPts val="2400"/>
                        <a:buFont typeface="Arial"/>
                        <a:buNone/>
                      </a:pPr>
                      <a:r>
                        <a:rPr b="0" lang="en-US" sz="2400" u="none" cap="none" strike="noStrike">
                          <a:latin typeface="Helvetica Neue"/>
                          <a:ea typeface="Helvetica Neue"/>
                          <a:cs typeface="Helvetica Neue"/>
                          <a:sym typeface="Helvetica Neue"/>
                        </a:rPr>
                        <a:t>Content Creation</a:t>
                      </a:r>
                      <a:endParaRPr b="0" i="1" sz="2400" u="none" cap="none" strike="noStrike">
                        <a:latin typeface="Helvetica Neue"/>
                        <a:ea typeface="Helvetica Neue"/>
                        <a:cs typeface="Helvetica Neue"/>
                        <a:sym typeface="Helvetica Neue"/>
                      </a:endParaRPr>
                    </a:p>
                  </a:txBody>
                  <a:tcPr marT="0" marB="0" marR="68575" marL="68575" anchor="ctr">
                    <a:lnR cap="flat" cmpd="sng" w="9525">
                      <a:solidFill>
                        <a:srgbClr val="FB7E00"/>
                      </a:solidFill>
                      <a:prstDash val="solid"/>
                      <a:round/>
                      <a:headEnd len="sm" w="sm" type="none"/>
                      <a:tailEnd len="sm" w="sm" type="none"/>
                    </a:lnR>
                  </a:tcPr>
                </a:tc>
                <a:tc gridSpan="2">
                  <a:txBody>
                    <a:bodyPr/>
                    <a:lstStyle/>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Peer Relations and Trying New Things</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Thinking Through Thoughts and Pushing Forward</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Anger Management</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Awareness, Understanding My Feelings</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Calming Coping Mechanisms/Stress and Anxiety</a:t>
                      </a:r>
                      <a:r>
                        <a:rPr b="1" lang="en-US" sz="2400" u="none" cap="none" strike="noStrike">
                          <a:latin typeface="Helvetica Neue"/>
                          <a:ea typeface="Helvetica Neue"/>
                          <a:cs typeface="Helvetica Neue"/>
                          <a:sym typeface="Helvetica Neue"/>
                        </a:rPr>
                        <a:t> </a:t>
                      </a:r>
                      <a:endParaRPr b="1" sz="24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lnR cap="flat" cmpd="sng" w="9525">
                      <a:solidFill>
                        <a:srgbClr val="FB7E00"/>
                      </a:solidFill>
                      <a:prstDash val="solid"/>
                      <a:round/>
                      <a:headEnd len="sm" w="sm" type="none"/>
                      <a:tailEnd len="sm" w="sm" type="none"/>
                    </a:lnR>
                  </a:tcPr>
                </a:tc>
                <a:tc hMerge="1"/>
                <a:tc>
                  <a:txBody>
                    <a:bodyPr/>
                    <a:lstStyle/>
                    <a:p>
                      <a:pPr indent="-251459" lvl="0" marL="457200" marR="0" rtl="0" algn="l">
                        <a:lnSpc>
                          <a:spcPct val="100000"/>
                        </a:lnSpc>
                        <a:spcBef>
                          <a:spcPts val="0"/>
                        </a:spcBef>
                        <a:spcAft>
                          <a:spcPts val="0"/>
                        </a:spcAft>
                        <a:buClr>
                          <a:schemeClr val="dk1"/>
                        </a:buClr>
                        <a:buSzPts val="1440"/>
                        <a:buFont typeface="Times New Roman"/>
                        <a:buNone/>
                      </a:pPr>
                      <a:r>
                        <a:t/>
                      </a:r>
                      <a:endParaRPr b="1" sz="24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tcPr>
                </a:tc>
                <a:tc>
                  <a:txBody>
                    <a:bodyPr/>
                    <a:lstStyle/>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Growth Mindset</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Coping tools</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Name It, Aim It, Tame It, Solve It</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Times New Roman"/>
                        <a:buChar char="●"/>
                      </a:pPr>
                      <a:r>
                        <a:rPr lang="en-US" sz="2400" u="none" cap="none" strike="noStrike">
                          <a:latin typeface="Helvetica Neue"/>
                          <a:ea typeface="Helvetica Neue"/>
                          <a:cs typeface="Helvetica Neue"/>
                          <a:sym typeface="Helvetica Neue"/>
                        </a:rPr>
                        <a:t>My Ways to Calm</a:t>
                      </a:r>
                      <a:endParaRPr b="1" sz="2400" u="none" cap="none" strike="noStrike">
                        <a:latin typeface="Helvetica Neue"/>
                        <a:ea typeface="Helvetica Neue"/>
                        <a:cs typeface="Helvetica Neue"/>
                        <a:sym typeface="Helvetica Neue"/>
                      </a:endParaRPr>
                    </a:p>
                  </a:txBody>
                  <a:tcPr marT="0" marB="0" marR="68575" marL="68575" anchor="ctr"/>
                </a:tc>
              </a:tr>
              <a:tr h="471550">
                <a:tc>
                  <a:txBody>
                    <a:bodyPr/>
                    <a:lstStyle/>
                    <a:p>
                      <a:pPr indent="0" lvl="0" marL="0" marR="0" rtl="0" algn="ctr">
                        <a:lnSpc>
                          <a:spcPct val="107000"/>
                        </a:lnSpc>
                        <a:spcBef>
                          <a:spcPts val="0"/>
                        </a:spcBef>
                        <a:spcAft>
                          <a:spcPts val="0"/>
                        </a:spcAft>
                        <a:buClr>
                          <a:srgbClr val="000000"/>
                        </a:buClr>
                        <a:buSzPts val="2800"/>
                        <a:buFont typeface="Arial"/>
                        <a:buNone/>
                      </a:pPr>
                      <a:r>
                        <a:rPr b="0" lang="en-US" sz="2800" u="none" cap="none" strike="noStrike">
                          <a:latin typeface="Helvetica Neue"/>
                          <a:ea typeface="Helvetica Neue"/>
                          <a:cs typeface="Helvetica Neue"/>
                          <a:sym typeface="Helvetica Neue"/>
                        </a:rPr>
                        <a:t> </a:t>
                      </a:r>
                      <a:endParaRPr b="0" sz="2800" u="none" cap="none" strike="noStrike">
                        <a:latin typeface="Helvetica Neue"/>
                        <a:ea typeface="Helvetica Neue"/>
                        <a:cs typeface="Helvetica Neue"/>
                        <a:sym typeface="Helvetica Neue"/>
                      </a:endParaRPr>
                    </a:p>
                  </a:txBody>
                  <a:tcPr marT="0" marB="0" marR="68575" marL="68575" anchor="ctr">
                    <a:lnR cap="flat" cmpd="sng" w="9525">
                      <a:solidFill>
                        <a:srgbClr val="FB7E00"/>
                      </a:solidFill>
                      <a:prstDash val="solid"/>
                      <a:round/>
                      <a:headEnd len="sm" w="sm" type="none"/>
                      <a:tailEnd len="sm" w="sm" type="none"/>
                    </a:lnR>
                  </a:tcPr>
                </a:tc>
                <a:tc gridSpan="2">
                  <a:txBody>
                    <a:bodyPr/>
                    <a:lstStyle/>
                    <a:p>
                      <a:pPr indent="0" lvl="0" marL="0" marR="0" rtl="0" algn="ctr">
                        <a:lnSpc>
                          <a:spcPct val="107000"/>
                        </a:lnSpc>
                        <a:spcBef>
                          <a:spcPts val="0"/>
                        </a:spcBef>
                        <a:spcAft>
                          <a:spcPts val="0"/>
                        </a:spcAft>
                        <a:buClr>
                          <a:srgbClr val="000000"/>
                        </a:buClr>
                        <a:buSzPts val="2800"/>
                        <a:buFont typeface="Arial"/>
                        <a:buNone/>
                      </a:pPr>
                      <a:r>
                        <a:rPr b="0" lang="en-US" sz="2800" u="sng" cap="none" strike="noStrike">
                          <a:latin typeface="Helvetica Neue"/>
                          <a:ea typeface="Helvetica Neue"/>
                          <a:cs typeface="Helvetica Neue"/>
                          <a:sym typeface="Helvetica Neue"/>
                        </a:rPr>
                        <a:t>Feedback</a:t>
                      </a:r>
                      <a:endParaRPr b="0" sz="2800" u="sng"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lnR cap="flat" cmpd="sng" w="9525">
                      <a:solidFill>
                        <a:srgbClr val="FB7E00"/>
                      </a:solidFill>
                      <a:prstDash val="solid"/>
                      <a:round/>
                      <a:headEnd len="sm" w="sm" type="none"/>
                      <a:tailEnd len="sm" w="sm" type="none"/>
                    </a:lnR>
                  </a:tcPr>
                </a:tc>
                <a:tc hMerge="1"/>
                <a:tc>
                  <a:txBody>
                    <a:bodyPr/>
                    <a:lstStyle/>
                    <a:p>
                      <a:pPr indent="0" lvl="0" marL="0" marR="0" rtl="0" algn="ctr">
                        <a:lnSpc>
                          <a:spcPct val="107000"/>
                        </a:lnSpc>
                        <a:spcBef>
                          <a:spcPts val="0"/>
                        </a:spcBef>
                        <a:spcAft>
                          <a:spcPts val="0"/>
                        </a:spcAft>
                        <a:buClr>
                          <a:srgbClr val="000000"/>
                        </a:buClr>
                        <a:buSzPts val="2800"/>
                        <a:buFont typeface="Arial"/>
                        <a:buNone/>
                      </a:pPr>
                      <a:r>
                        <a:t/>
                      </a:r>
                      <a:endParaRPr b="0" sz="2800" u="sng"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tcPr>
                </a:tc>
                <a:tc>
                  <a:txBody>
                    <a:bodyPr/>
                    <a:lstStyle/>
                    <a:p>
                      <a:pPr indent="0" lvl="0" marL="0" marR="0" rtl="0" algn="ctr">
                        <a:lnSpc>
                          <a:spcPct val="107000"/>
                        </a:lnSpc>
                        <a:spcBef>
                          <a:spcPts val="0"/>
                        </a:spcBef>
                        <a:spcAft>
                          <a:spcPts val="0"/>
                        </a:spcAft>
                        <a:buClr>
                          <a:srgbClr val="000000"/>
                        </a:buClr>
                        <a:buSzPts val="2800"/>
                        <a:buFont typeface="Arial"/>
                        <a:buNone/>
                      </a:pPr>
                      <a:r>
                        <a:rPr b="0" lang="en-US" sz="2800" u="sng" cap="none" strike="noStrike">
                          <a:latin typeface="Helvetica Neue"/>
                          <a:ea typeface="Helvetica Neue"/>
                          <a:cs typeface="Helvetica Neue"/>
                          <a:sym typeface="Helvetica Neue"/>
                        </a:rPr>
                        <a:t>Improvements</a:t>
                      </a:r>
                      <a:r>
                        <a:rPr b="0" lang="en-US" sz="2800" u="none" cap="none" strike="noStrike">
                          <a:latin typeface="Helvetica Neue"/>
                          <a:ea typeface="Helvetica Neue"/>
                          <a:cs typeface="Helvetica Neue"/>
                          <a:sym typeface="Helvetica Neue"/>
                        </a:rPr>
                        <a:t> </a:t>
                      </a:r>
                      <a:endParaRPr b="0" sz="2800" u="none" cap="none" strike="noStrike">
                        <a:latin typeface="Helvetica Neue"/>
                        <a:ea typeface="Helvetica Neue"/>
                        <a:cs typeface="Helvetica Neue"/>
                        <a:sym typeface="Helvetica Neue"/>
                      </a:endParaRPr>
                    </a:p>
                  </a:txBody>
                  <a:tcPr marT="0" marB="0" marR="68575" marL="68575" anchor="ctr"/>
                </a:tc>
              </a:tr>
              <a:tr h="2907825">
                <a:tc>
                  <a:txBody>
                    <a:bodyPr/>
                    <a:lstStyle/>
                    <a:p>
                      <a:pPr indent="0" lvl="0" marL="0" marR="0" rtl="0" algn="ctr">
                        <a:lnSpc>
                          <a:spcPct val="107000"/>
                        </a:lnSpc>
                        <a:spcBef>
                          <a:spcPts val="0"/>
                        </a:spcBef>
                        <a:spcAft>
                          <a:spcPts val="0"/>
                        </a:spcAft>
                        <a:buClr>
                          <a:srgbClr val="000000"/>
                        </a:buClr>
                        <a:buSzPts val="2400"/>
                        <a:buFont typeface="Arial"/>
                        <a:buNone/>
                      </a:pPr>
                      <a:r>
                        <a:rPr b="0" lang="en-US" sz="2400" u="none" cap="none" strike="noStrike">
                          <a:latin typeface="Helvetica Neue"/>
                          <a:ea typeface="Helvetica Neue"/>
                          <a:cs typeface="Helvetica Neue"/>
                          <a:sym typeface="Helvetica Neue"/>
                        </a:rPr>
                        <a:t>Evaluation Focus Group</a:t>
                      </a:r>
                      <a:endParaRPr sz="2400" u="none" cap="none" strike="noStrike">
                        <a:latin typeface="Helvetica Neue"/>
                        <a:ea typeface="Helvetica Neue"/>
                        <a:cs typeface="Helvetica Neue"/>
                        <a:sym typeface="Helvetica Neue"/>
                      </a:endParaRPr>
                    </a:p>
                  </a:txBody>
                  <a:tcPr marT="0" marB="0" marR="68575" marL="68575" anchor="ctr">
                    <a:lnR cap="flat" cmpd="sng" w="9525">
                      <a:solidFill>
                        <a:srgbClr val="FB7E00"/>
                      </a:solidFill>
                      <a:prstDash val="solid"/>
                      <a:round/>
                      <a:headEnd len="sm" w="sm" type="none"/>
                      <a:tailEnd len="sm" w="sm" type="none"/>
                    </a:lnR>
                  </a:tcPr>
                </a:tc>
                <a:tc gridSpan="2">
                  <a:txBody>
                    <a:bodyPr/>
                    <a:lstStyle/>
                    <a:p>
                      <a:pPr indent="-342900" lvl="0" marL="457200" marR="0" rtl="0" algn="l">
                        <a:lnSpc>
                          <a:spcPct val="100000"/>
                        </a:lnSpc>
                        <a:spcBef>
                          <a:spcPts val="0"/>
                        </a:spcBef>
                        <a:spcAft>
                          <a:spcPts val="0"/>
                        </a:spcAft>
                        <a:buClr>
                          <a:srgbClr val="0C0C0C"/>
                        </a:buClr>
                        <a:buSzPts val="1440"/>
                        <a:buFont typeface="Arial"/>
                        <a:buChar char="●"/>
                      </a:pPr>
                      <a:r>
                        <a:rPr lang="en-US" sz="2400" u="none" cap="none" strike="noStrike">
                          <a:solidFill>
                            <a:srgbClr val="0C0C0C"/>
                          </a:solidFill>
                          <a:latin typeface="Helvetica Neue"/>
                          <a:ea typeface="Helvetica Neue"/>
                          <a:cs typeface="Helvetica Neue"/>
                          <a:sym typeface="Helvetica Neue"/>
                        </a:rPr>
                        <a:t>“...</a:t>
                      </a:r>
                      <a:r>
                        <a:rPr lang="en-US" sz="2400" u="none" cap="none" strike="noStrike">
                          <a:latin typeface="Helvetica Neue"/>
                          <a:ea typeface="Helvetica Neue"/>
                          <a:cs typeface="Helvetica Neue"/>
                          <a:sym typeface="Helvetica Neue"/>
                        </a:rPr>
                        <a:t>as lesson plans go, I thought they were excellent.” -Dr. May</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“...it does break down pretty good when you talk about you know the fixed mindset"-Ms. Reese</a:t>
                      </a:r>
                      <a:endParaRPr sz="2400" u="none" cap="none" strike="noStrike">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440"/>
                        <a:buFont typeface="Arial"/>
                        <a:buChar char="●"/>
                      </a:pPr>
                      <a:r>
                        <a:rPr lang="en-US" sz="2400" u="none" cap="none" strike="noStrike">
                          <a:latin typeface="Helvetica Neue"/>
                          <a:ea typeface="Helvetica Neue"/>
                          <a:cs typeface="Helvetica Neue"/>
                          <a:sym typeface="Helvetica Neue"/>
                        </a:rPr>
                        <a:t>Behavior redirection and mindfulness is in recreation centers now. -Ms. Kiesha</a:t>
                      </a:r>
                      <a:endParaRPr sz="24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lnR cap="flat" cmpd="sng" w="9525">
                      <a:solidFill>
                        <a:srgbClr val="FB7E00"/>
                      </a:solidFill>
                      <a:prstDash val="solid"/>
                      <a:round/>
                      <a:headEnd len="sm" w="sm" type="none"/>
                      <a:tailEnd len="sm" w="sm" type="none"/>
                    </a:lnR>
                  </a:tcPr>
                </a:tc>
                <a:tc hMerge="1"/>
                <a:tc>
                  <a:txBody>
                    <a:bodyPr/>
                    <a:lstStyle/>
                    <a:p>
                      <a:pPr indent="-251459" lvl="0" marL="457200" marR="0" rtl="0" algn="l">
                        <a:lnSpc>
                          <a:spcPct val="100000"/>
                        </a:lnSpc>
                        <a:spcBef>
                          <a:spcPts val="0"/>
                        </a:spcBef>
                        <a:spcAft>
                          <a:spcPts val="0"/>
                        </a:spcAft>
                        <a:buClr>
                          <a:schemeClr val="dk1"/>
                        </a:buClr>
                        <a:buSzPts val="1440"/>
                        <a:buFont typeface="Arial"/>
                        <a:buNone/>
                      </a:pPr>
                      <a:r>
                        <a:t/>
                      </a:r>
                      <a:endParaRPr sz="2400" u="none" cap="none" strike="noStrike">
                        <a:latin typeface="Helvetica Neue"/>
                        <a:ea typeface="Helvetica Neue"/>
                        <a:cs typeface="Helvetica Neue"/>
                        <a:sym typeface="Helvetica Neue"/>
                      </a:endParaRPr>
                    </a:p>
                  </a:txBody>
                  <a:tcPr marT="0" marB="0" marR="68575" marL="68575" anchor="ctr">
                    <a:lnL cap="flat" cmpd="sng" w="9525">
                      <a:solidFill>
                        <a:srgbClr val="FB7E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Helvetica Neue"/>
                          <a:ea typeface="Helvetica Neue"/>
                          <a:cs typeface="Helvetica Neue"/>
                          <a:sym typeface="Helvetica Neue"/>
                        </a:rPr>
                        <a:t>Added social emotional learning competencies to session plans</a:t>
                      </a:r>
                      <a:endParaRPr b="1" sz="2400" u="none" cap="none" strike="noStrike">
                        <a:latin typeface="Helvetica Neue"/>
                        <a:ea typeface="Helvetica Neue"/>
                        <a:cs typeface="Helvetica Neue"/>
                        <a:sym typeface="Helvetica Neue"/>
                      </a:endParaRPr>
                    </a:p>
                  </a:txBody>
                  <a:tcPr marT="0" marB="0" marR="68575" marL="68575" anchor="ctr"/>
                </a:tc>
              </a:tr>
            </a:tbl>
          </a:graphicData>
        </a:graphic>
      </p:graphicFrame>
      <p:grpSp>
        <p:nvGrpSpPr>
          <p:cNvPr id="33" name="Google Shape;33;p1"/>
          <p:cNvGrpSpPr/>
          <p:nvPr/>
        </p:nvGrpSpPr>
        <p:grpSpPr>
          <a:xfrm>
            <a:off x="28639305" y="17323354"/>
            <a:ext cx="13487399" cy="3648456"/>
            <a:chOff x="833254" y="24756052"/>
            <a:chExt cx="13487399" cy="3647323"/>
          </a:xfrm>
        </p:grpSpPr>
        <p:sp>
          <p:nvSpPr>
            <p:cNvPr id="34" name="Google Shape;34;p1"/>
            <p:cNvSpPr/>
            <p:nvPr/>
          </p:nvSpPr>
          <p:spPr>
            <a:xfrm>
              <a:off x="833254" y="24756052"/>
              <a:ext cx="13487399" cy="1390282"/>
            </a:xfrm>
            <a:prstGeom prst="rect">
              <a:avLst/>
            </a:prstGeom>
            <a:solidFill>
              <a:schemeClr val="lt1">
                <a:alpha val="49803"/>
              </a:schemeClr>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t/>
              </a:r>
              <a:endParaRPr b="0" i="0" sz="4400" u="none" cap="none" strike="noStrike">
                <a:solidFill>
                  <a:srgbClr val="FB7E00"/>
                </a:solidFill>
                <a:latin typeface="Helvetica Neue"/>
                <a:ea typeface="Helvetica Neue"/>
                <a:cs typeface="Helvetica Neue"/>
                <a:sym typeface="Helvetica Neue"/>
              </a:endParaRPr>
            </a:p>
          </p:txBody>
        </p:sp>
        <p:sp>
          <p:nvSpPr>
            <p:cNvPr id="35" name="Google Shape;35;p1"/>
            <p:cNvSpPr txBox="1"/>
            <p:nvPr/>
          </p:nvSpPr>
          <p:spPr>
            <a:xfrm>
              <a:off x="833254" y="26121115"/>
              <a:ext cx="13487399" cy="2282260"/>
            </a:xfrm>
            <a:prstGeom prst="rect">
              <a:avLst/>
            </a:prstGeom>
            <a:solidFill>
              <a:schemeClr val="lt1">
                <a:alpha val="49803"/>
              </a:schemeClr>
            </a:solidFill>
            <a:ln>
              <a:noFill/>
            </a:ln>
          </p:spPr>
          <p:txBody>
            <a:bodyPr anchorCtr="0" anchor="ctr" bIns="914400" lIns="914400" spcFirstLastPara="1" rIns="914400" wrap="square" tIns="457200">
              <a:noAutofit/>
            </a:bodyPr>
            <a:lstStyle/>
            <a:p>
              <a:pPr indent="0" lvl="0" marL="66675" marR="0" rtl="0" algn="l">
                <a:lnSpc>
                  <a:spcPct val="115000"/>
                </a:lnSpc>
                <a:spcBef>
                  <a:spcPts val="0"/>
                </a:spcBef>
                <a:spcAft>
                  <a:spcPts val="0"/>
                </a:spcAft>
                <a:buNone/>
              </a:pPr>
              <a:r>
                <a:t/>
              </a:r>
              <a:endParaRPr b="0" i="0" sz="2800" u="none" cap="none" strike="noStrike">
                <a:solidFill>
                  <a:schemeClr val="dk1"/>
                </a:solidFill>
                <a:latin typeface="Helvetica Neue"/>
                <a:ea typeface="Helvetica Neue"/>
                <a:cs typeface="Helvetica Neue"/>
                <a:sym typeface="Helvetica Neue"/>
              </a:endParaRPr>
            </a:p>
          </p:txBody>
        </p:sp>
      </p:grpSp>
      <p:grpSp>
        <p:nvGrpSpPr>
          <p:cNvPr id="36" name="Google Shape;36;p1"/>
          <p:cNvGrpSpPr/>
          <p:nvPr/>
        </p:nvGrpSpPr>
        <p:grpSpPr>
          <a:xfrm>
            <a:off x="28639301" y="25616170"/>
            <a:ext cx="13487400" cy="3841541"/>
            <a:chOff x="833253" y="24756053"/>
            <a:chExt cx="13487400" cy="3841541"/>
          </a:xfrm>
        </p:grpSpPr>
        <p:sp>
          <p:nvSpPr>
            <p:cNvPr id="37" name="Google Shape;37;p1"/>
            <p:cNvSpPr/>
            <p:nvPr/>
          </p:nvSpPr>
          <p:spPr>
            <a:xfrm>
              <a:off x="833254" y="24756053"/>
              <a:ext cx="13487399" cy="923400"/>
            </a:xfrm>
            <a:prstGeom prst="rect">
              <a:avLst/>
            </a:prstGeom>
            <a:solidFill>
              <a:schemeClr val="lt1">
                <a:alpha val="49803"/>
              </a:schemeClr>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4400" u="none" cap="none" strike="noStrike">
                  <a:solidFill>
                    <a:srgbClr val="FB7E00"/>
                  </a:solidFill>
                  <a:latin typeface="Helvetica Neue"/>
                  <a:ea typeface="Helvetica Neue"/>
                  <a:cs typeface="Helvetica Neue"/>
                  <a:sym typeface="Helvetica Neue"/>
                </a:rPr>
                <a:t>REFERENCES</a:t>
              </a:r>
              <a:endParaRPr/>
            </a:p>
          </p:txBody>
        </p:sp>
        <p:sp>
          <p:nvSpPr>
            <p:cNvPr id="38" name="Google Shape;38;p1"/>
            <p:cNvSpPr txBox="1"/>
            <p:nvPr/>
          </p:nvSpPr>
          <p:spPr>
            <a:xfrm>
              <a:off x="833253" y="25679452"/>
              <a:ext cx="13487399" cy="2918142"/>
            </a:xfrm>
            <a:prstGeom prst="rect">
              <a:avLst/>
            </a:prstGeom>
            <a:solidFill>
              <a:schemeClr val="lt1">
                <a:alpha val="49803"/>
              </a:schemeClr>
            </a:solidFill>
            <a:ln>
              <a:noFill/>
            </a:ln>
          </p:spPr>
          <p:txBody>
            <a:bodyPr anchorCtr="0" anchor="ctr" bIns="914400" lIns="914400" spcFirstLastPara="1" rIns="914400" wrap="square" tIns="457200">
              <a:noAutofit/>
            </a:bodyPr>
            <a:lstStyle/>
            <a:p>
              <a:pPr indent="-311150" lvl="0" marL="457200" marR="0" rtl="0" algn="l">
                <a:lnSpc>
                  <a:spcPct val="115000"/>
                </a:lnSpc>
                <a:spcBef>
                  <a:spcPts val="0"/>
                </a:spcBef>
                <a:spcAft>
                  <a:spcPts val="0"/>
                </a:spcAft>
                <a:buClr>
                  <a:schemeClr val="dk1"/>
                </a:buClr>
                <a:buSzPts val="1300"/>
                <a:buFont typeface="Arial"/>
                <a:buAutoNum type="arabicPeriod"/>
              </a:pPr>
              <a:r>
                <a:rPr b="0" i="0" lang="en-US" sz="1050" u="none" cap="none" strike="noStrike">
                  <a:solidFill>
                    <a:schemeClr val="dk1"/>
                  </a:solidFill>
                  <a:latin typeface="Helvetica Neue"/>
                  <a:ea typeface="Helvetica Neue"/>
                  <a:cs typeface="Helvetica Neue"/>
                  <a:sym typeface="Helvetica Neue"/>
                </a:rPr>
                <a:t>Racine N, McArthur BA, Cooke JE, Eirich R, Zhu J, Madigan S. Global Prevalence of Depressive and Anxiety Symptoms in Children and Adolescents During COVID-19: A Meta-analysis. JAMA Pediatr. Published online August 9, 2021. doi:10.1001/jamapediatrics.2021.2482 </a:t>
              </a:r>
              <a:endParaRPr/>
            </a:p>
            <a:p>
              <a:pPr indent="-311150" lvl="0" marL="457200" marR="0" rtl="0" algn="l">
                <a:lnSpc>
                  <a:spcPct val="115000"/>
                </a:lnSpc>
                <a:spcBef>
                  <a:spcPts val="0"/>
                </a:spcBef>
                <a:spcAft>
                  <a:spcPts val="0"/>
                </a:spcAft>
                <a:buClr>
                  <a:schemeClr val="dk1"/>
                </a:buClr>
                <a:buSzPts val="1300"/>
                <a:buFont typeface="Arial"/>
                <a:buAutoNum type="arabicPeriod"/>
              </a:pPr>
              <a:r>
                <a:rPr b="0" i="0" lang="en-US" sz="1050" u="none" cap="none" strike="noStrike">
                  <a:solidFill>
                    <a:schemeClr val="dk1"/>
                  </a:solidFill>
                  <a:latin typeface="Helvetica Neue"/>
                  <a:ea typeface="Helvetica Neue"/>
                  <a:cs typeface="Helvetica Neue"/>
                  <a:sym typeface="Helvetica Neue"/>
                </a:rPr>
                <a:t>Oxford ARC Study. Achieving resilience during COVID-19 weekly report 2. 2020. </a:t>
              </a:r>
              <a:r>
                <a:rPr b="0" i="0" lang="en-US" sz="1050" u="none" cap="none" strike="noStrike">
                  <a:solidFill>
                    <a:schemeClr val="dk1"/>
                  </a:solidFill>
                  <a:uFill>
                    <a:noFill/>
                  </a:uFill>
                  <a:latin typeface="Helvetica Neue"/>
                  <a:ea typeface="Helvetica Neue"/>
                  <a:cs typeface="Helvetica Neue"/>
                  <a:sym typeface="Helvetica Neue"/>
                  <a:hlinkClick r:id="rId6">
                    <a:extLst>
                      <a:ext uri="{A12FA001-AC4F-418D-AE19-62706E023703}">
                        <ahyp:hlinkClr val="tx"/>
                      </a:ext>
                    </a:extLst>
                  </a:hlinkClick>
                </a:rPr>
                <a:t>https://oxfordarcstudy.com/2020/05/20/weekly-report-2/</a:t>
              </a:r>
              <a:r>
                <a:rPr b="0" i="0" lang="en-US" sz="1050" u="none" cap="none" strike="noStrike">
                  <a:solidFill>
                    <a:schemeClr val="dk1"/>
                  </a:solidFill>
                  <a:latin typeface="Helvetica Neue"/>
                  <a:ea typeface="Helvetica Neue"/>
                  <a:cs typeface="Helvetica Neue"/>
                  <a:sym typeface="Helvetica Neue"/>
                </a:rPr>
                <a:t>.</a:t>
              </a:r>
              <a:endParaRPr/>
            </a:p>
            <a:p>
              <a:pPr indent="-311150" lvl="0" marL="457200" marR="0" rtl="0" algn="l">
                <a:lnSpc>
                  <a:spcPct val="115000"/>
                </a:lnSpc>
                <a:spcBef>
                  <a:spcPts val="0"/>
                </a:spcBef>
                <a:spcAft>
                  <a:spcPts val="0"/>
                </a:spcAft>
                <a:buClr>
                  <a:schemeClr val="dk1"/>
                </a:buClr>
                <a:buSzPts val="1300"/>
                <a:buFont typeface="Arial"/>
                <a:buAutoNum type="arabicPeriod"/>
              </a:pPr>
              <a:r>
                <a:rPr b="0" i="0" lang="en-US" sz="1050" u="none" cap="none" strike="noStrike">
                  <a:solidFill>
                    <a:schemeClr val="dk1"/>
                  </a:solidFill>
                  <a:latin typeface="Helvetica Neue"/>
                  <a:ea typeface="Helvetica Neue"/>
                  <a:cs typeface="Helvetica Neue"/>
                  <a:sym typeface="Helvetica Neue"/>
                </a:rPr>
                <a:t>Masten1 &amp; Motti-Stefanidi. (2020). Multisystem Resilience for Children and Youth in Disaster: Reflections in the Context of COVID-19. Adversity and Resilience Science, 1(2): 95-106. doi: </a:t>
              </a:r>
              <a:r>
                <a:rPr b="0" i="0" lang="en-US" sz="1050" u="sng" cap="none" strike="noStrike">
                  <a:solidFill>
                    <a:schemeClr val="dk1"/>
                  </a:solidFill>
                  <a:latin typeface="Helvetica Neue"/>
                  <a:ea typeface="Helvetica Neue"/>
                  <a:cs typeface="Helvetica Neue"/>
                  <a:sym typeface="Helvetica Neue"/>
                  <a:hlinkClick r:id="rId7">
                    <a:extLst>
                      <a:ext uri="{A12FA001-AC4F-418D-AE19-62706E023703}">
                        <ahyp:hlinkClr val="tx"/>
                      </a:ext>
                    </a:extLst>
                  </a:hlinkClick>
                </a:rPr>
                <a:t>10.1007/s42844-020-00010-w</a:t>
              </a:r>
              <a:r>
                <a:rPr b="0" i="0" lang="en-US" sz="1050" u="none" cap="none" strike="noStrike">
                  <a:solidFill>
                    <a:schemeClr val="dk1"/>
                  </a:solidFill>
                  <a:latin typeface="Helvetica Neue"/>
                  <a:ea typeface="Helvetica Neue"/>
                  <a:cs typeface="Helvetica Neue"/>
                  <a:sym typeface="Helvetica Neue"/>
                </a:rPr>
                <a:t> </a:t>
              </a:r>
              <a:endParaRPr/>
            </a:p>
            <a:p>
              <a:pPr indent="-311150" lvl="0" marL="457200" marR="0" rtl="0" algn="l">
                <a:lnSpc>
                  <a:spcPct val="100000"/>
                </a:lnSpc>
                <a:spcBef>
                  <a:spcPts val="0"/>
                </a:spcBef>
                <a:spcAft>
                  <a:spcPts val="0"/>
                </a:spcAft>
                <a:buClr>
                  <a:schemeClr val="dk1"/>
                </a:buClr>
                <a:buSzPts val="1300"/>
                <a:buFont typeface="Arial"/>
                <a:buAutoNum type="arabicPeriod"/>
              </a:pPr>
              <a:r>
                <a:rPr b="0" i="0" lang="en-US" sz="1050" u="none" cap="none" strike="noStrike">
                  <a:solidFill>
                    <a:schemeClr val="dk1"/>
                  </a:solidFill>
                  <a:latin typeface="Helvetica Neue"/>
                  <a:ea typeface="Helvetica Neue"/>
                  <a:cs typeface="Helvetica Neue"/>
                  <a:sym typeface="Helvetica Neue"/>
                </a:rPr>
                <a:t>ACT (2020). Social and Emotional Learning Resources: Leadership. Retrieved on May 26, 2021 from </a:t>
              </a:r>
              <a:r>
                <a:rPr b="0" i="0" lang="en-US" sz="1050" u="sng" cap="none" strike="noStrike">
                  <a:solidFill>
                    <a:schemeClr val="dk1"/>
                  </a:solidFill>
                  <a:latin typeface="Helvetica Neue"/>
                  <a:ea typeface="Helvetica Neue"/>
                  <a:cs typeface="Helvetica Neue"/>
                  <a:sym typeface="Helvetica Neue"/>
                  <a:hlinkClick r:id="rId8">
                    <a:extLst>
                      <a:ext uri="{A12FA001-AC4F-418D-AE19-62706E023703}">
                        <ahyp:hlinkClr val="tx"/>
                      </a:ext>
                    </a:extLst>
                  </a:hlinkClick>
                </a:rPr>
                <a:t>https://www.mawilearning.com/wp-content/uploads/2020/04/SEL-Skill-Building_Leadership-2020.pdf</a:t>
              </a:r>
              <a:endParaRPr b="0" i="0" sz="1050" u="none" cap="none" strike="noStrike">
                <a:solidFill>
                  <a:schemeClr val="dk1"/>
                </a:solidFill>
                <a:latin typeface="Helvetica Neue"/>
                <a:ea typeface="Helvetica Neue"/>
                <a:cs typeface="Helvetica Neue"/>
                <a:sym typeface="Helvetica Neue"/>
              </a:endParaRPr>
            </a:p>
            <a:p>
              <a:pPr indent="-311150" lvl="0" marL="457200" marR="0" rtl="0" algn="l">
                <a:lnSpc>
                  <a:spcPct val="115000"/>
                </a:lnSpc>
                <a:spcBef>
                  <a:spcPts val="0"/>
                </a:spcBef>
                <a:spcAft>
                  <a:spcPts val="0"/>
                </a:spcAft>
                <a:buClr>
                  <a:schemeClr val="dk1"/>
                </a:buClr>
                <a:buSzPts val="1300"/>
                <a:buFont typeface="Arial"/>
                <a:buAutoNum type="arabicPeriod"/>
              </a:pPr>
              <a:r>
                <a:rPr b="0" i="0" lang="en-US" sz="1050" u="none" cap="none" strike="noStrike">
                  <a:solidFill>
                    <a:schemeClr val="dk1"/>
                  </a:solidFill>
                  <a:latin typeface="Helvetica Neue"/>
                  <a:ea typeface="Helvetica Neue"/>
                  <a:cs typeface="Helvetica Neue"/>
                  <a:sym typeface="Helvetica Neue"/>
                </a:rPr>
                <a:t>Coholic, D.A. (2011). Exploring the Feasibility and Benefits of Arts-Based Mindfulness-Based Practices with Young People in Need: Aiming to Improve Aspects of Self-Awareness and Resilience. Child Youth Care Forum, Springer. DOI 10.1007/s10566-010-9139-x</a:t>
              </a:r>
              <a:endParaRPr/>
            </a:p>
            <a:p>
              <a:pPr indent="-311150" lvl="0" marL="457200" marR="0" rtl="0" algn="l">
                <a:lnSpc>
                  <a:spcPct val="115000"/>
                </a:lnSpc>
                <a:spcBef>
                  <a:spcPts val="0"/>
                </a:spcBef>
                <a:spcAft>
                  <a:spcPts val="0"/>
                </a:spcAft>
                <a:buClr>
                  <a:schemeClr val="dk1"/>
                </a:buClr>
                <a:buSzPts val="1300"/>
                <a:buFont typeface="Arial"/>
                <a:buAutoNum type="arabicPeriod"/>
              </a:pPr>
              <a:r>
                <a:rPr b="0" i="0" lang="en-US" sz="1050" u="none" cap="none" strike="noStrike">
                  <a:solidFill>
                    <a:schemeClr val="dk1"/>
                  </a:solidFill>
                  <a:latin typeface="Helvetica Neue"/>
                  <a:ea typeface="Helvetica Neue"/>
                  <a:cs typeface="Helvetica Neue"/>
                  <a:sym typeface="Helvetica Neue"/>
                </a:rPr>
                <a:t>Mandleco, B.L. &amp; Peery, J.C. (2000). An Organizational Framework for Conceptualizing Resilience in Children. Journal of Child and Adolescent Psychiatric Nursing, 13(3): 99-111. </a:t>
              </a:r>
              <a:endParaRPr/>
            </a:p>
            <a:p>
              <a:pPr indent="-311150" lvl="0" marL="457200" marR="0" rtl="0" algn="l">
                <a:lnSpc>
                  <a:spcPct val="115000"/>
                </a:lnSpc>
                <a:spcBef>
                  <a:spcPts val="0"/>
                </a:spcBef>
                <a:spcAft>
                  <a:spcPts val="0"/>
                </a:spcAft>
                <a:buClr>
                  <a:schemeClr val="dk1"/>
                </a:buClr>
                <a:buSzPts val="1300"/>
                <a:buFont typeface="Arial"/>
                <a:buAutoNum type="arabicPeriod"/>
              </a:pPr>
              <a:r>
                <a:rPr b="0" i="0" lang="en-US" sz="1050" u="none" cap="none" strike="noStrike">
                  <a:solidFill>
                    <a:schemeClr val="dk1"/>
                  </a:solidFill>
                  <a:latin typeface="Helvetica Neue"/>
                  <a:ea typeface="Helvetica Neue"/>
                  <a:cs typeface="Helvetica Neue"/>
                  <a:sym typeface="Helvetica Neue"/>
                </a:rPr>
                <a:t>King, K.A., Vidourek, R.A., Davis, B., &amp; McClellan, W. (2002). Increasing Self-Esteem and School Connectedness Through a Multidimensional Mentoring Program. Journal of School Health, 72(7): 294-299. </a:t>
              </a:r>
              <a:endParaRPr/>
            </a:p>
            <a:p>
              <a:pPr indent="-311150" lvl="0" marL="457200" marR="0" rtl="0" algn="l">
                <a:lnSpc>
                  <a:spcPct val="100000"/>
                </a:lnSpc>
                <a:spcBef>
                  <a:spcPts val="0"/>
                </a:spcBef>
                <a:spcAft>
                  <a:spcPts val="0"/>
                </a:spcAft>
                <a:buClr>
                  <a:schemeClr val="dk1"/>
                </a:buClr>
                <a:buSzPts val="1300"/>
                <a:buFont typeface="Arial"/>
                <a:buAutoNum type="arabicPeriod"/>
              </a:pPr>
              <a:r>
                <a:rPr b="0" i="0" lang="en-US" sz="1050" u="none" cap="none" strike="noStrike">
                  <a:solidFill>
                    <a:schemeClr val="dk1"/>
                  </a:solidFill>
                  <a:latin typeface="Helvetica Neue"/>
                  <a:ea typeface="Helvetica Neue"/>
                  <a:cs typeface="Helvetica Neue"/>
                  <a:sym typeface="Helvetica Neue"/>
                </a:rPr>
                <a:t>Hochanadel, A. &amp; Finamore, D. (2015). Fixed and Growth Mindset in Education and How Grit Helps Students Persist in the Face of Adversity. Journal of International Education Research, 11(1): 47-50. </a:t>
              </a:r>
              <a:endParaRPr/>
            </a:p>
            <a:p>
              <a:pPr indent="-311150" lvl="0" marL="457200" marR="0" rtl="0" algn="l">
                <a:lnSpc>
                  <a:spcPct val="100000"/>
                </a:lnSpc>
                <a:spcBef>
                  <a:spcPts val="0"/>
                </a:spcBef>
                <a:spcAft>
                  <a:spcPts val="0"/>
                </a:spcAft>
                <a:buClr>
                  <a:schemeClr val="dk1"/>
                </a:buClr>
                <a:buSzPts val="1300"/>
                <a:buFont typeface="Arial"/>
                <a:buAutoNum type="arabicPeriod"/>
              </a:pPr>
              <a:r>
                <a:rPr b="0" i="0" lang="en-US" sz="1050" u="none" cap="none" strike="noStrike">
                  <a:solidFill>
                    <a:schemeClr val="dk1"/>
                  </a:solidFill>
                  <a:latin typeface="Helvetica Neue"/>
                  <a:ea typeface="Helvetica Neue"/>
                  <a:cs typeface="Helvetica Neue"/>
                  <a:sym typeface="Helvetica Neue"/>
                </a:rPr>
                <a:t>Rhew, E., Piro, J.S., Goolkasian, P., &amp; Cosentino, P. (2018). The Effects of a Growth Mindset on Self-Efficacy and Motivation. Cogent Education, 5(1). </a:t>
              </a:r>
              <a:r>
                <a:rPr b="0" i="0" lang="en-US" sz="1050" u="sng" cap="none" strike="noStrike">
                  <a:solidFill>
                    <a:schemeClr val="dk1"/>
                  </a:solidFill>
                  <a:latin typeface="Helvetica Neue"/>
                  <a:ea typeface="Helvetica Neue"/>
                  <a:cs typeface="Helvetica Neue"/>
                  <a:sym typeface="Helvetica Neue"/>
                  <a:hlinkClick r:id="rId9">
                    <a:extLst>
                      <a:ext uri="{A12FA001-AC4F-418D-AE19-62706E023703}">
                        <ahyp:hlinkClr val="tx"/>
                      </a:ext>
                    </a:extLst>
                  </a:hlinkClick>
                </a:rPr>
                <a:t>https://doi.org/10.1080/2331186X.2018.1492337</a:t>
              </a:r>
              <a:endParaRPr b="0" i="0" sz="1050" u="none" cap="none" strike="noStrike">
                <a:solidFill>
                  <a:schemeClr val="dk1"/>
                </a:solidFill>
                <a:latin typeface="Helvetica Neue"/>
                <a:ea typeface="Helvetica Neue"/>
                <a:cs typeface="Helvetica Neue"/>
                <a:sym typeface="Helvetica Neue"/>
              </a:endParaRPr>
            </a:p>
          </p:txBody>
        </p:sp>
      </p:grpSp>
      <p:grpSp>
        <p:nvGrpSpPr>
          <p:cNvPr id="39" name="Google Shape;39;p1"/>
          <p:cNvGrpSpPr/>
          <p:nvPr/>
        </p:nvGrpSpPr>
        <p:grpSpPr>
          <a:xfrm>
            <a:off x="28604713" y="5792673"/>
            <a:ext cx="13494311" cy="11530681"/>
            <a:chOff x="850085" y="24512180"/>
            <a:chExt cx="13494311" cy="11530681"/>
          </a:xfrm>
        </p:grpSpPr>
        <p:sp>
          <p:nvSpPr>
            <p:cNvPr id="40" name="Google Shape;40;p1"/>
            <p:cNvSpPr/>
            <p:nvPr/>
          </p:nvSpPr>
          <p:spPr>
            <a:xfrm>
              <a:off x="856997" y="24512180"/>
              <a:ext cx="13487399" cy="1390282"/>
            </a:xfrm>
            <a:prstGeom prst="rect">
              <a:avLst/>
            </a:prstGeom>
            <a:solidFill>
              <a:schemeClr val="lt1">
                <a:alpha val="49803"/>
              </a:schemeClr>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5400" u="none" cap="none" strike="noStrike">
                  <a:solidFill>
                    <a:srgbClr val="FB7E00"/>
                  </a:solidFill>
                  <a:latin typeface="Helvetica Neue"/>
                  <a:ea typeface="Helvetica Neue"/>
                  <a:cs typeface="Helvetica Neue"/>
                  <a:sym typeface="Helvetica Neue"/>
                </a:rPr>
                <a:t>DISCUSSION</a:t>
              </a:r>
              <a:endParaRPr b="0" i="0" sz="6000" u="none" cap="none" strike="noStrike">
                <a:solidFill>
                  <a:srgbClr val="FB7E00"/>
                </a:solidFill>
                <a:latin typeface="Helvetica Neue"/>
                <a:ea typeface="Helvetica Neue"/>
                <a:cs typeface="Helvetica Neue"/>
                <a:sym typeface="Helvetica Neue"/>
              </a:endParaRPr>
            </a:p>
          </p:txBody>
        </p:sp>
        <p:sp>
          <p:nvSpPr>
            <p:cNvPr id="41" name="Google Shape;41;p1"/>
            <p:cNvSpPr txBox="1"/>
            <p:nvPr/>
          </p:nvSpPr>
          <p:spPr>
            <a:xfrm>
              <a:off x="850085" y="25517263"/>
              <a:ext cx="13487399" cy="10525598"/>
            </a:xfrm>
            <a:prstGeom prst="rect">
              <a:avLst/>
            </a:prstGeom>
            <a:solidFill>
              <a:schemeClr val="lt1">
                <a:alpha val="49803"/>
              </a:schemeClr>
            </a:solidFill>
            <a:ln>
              <a:noFill/>
            </a:ln>
          </p:spPr>
          <p:txBody>
            <a:bodyPr anchorCtr="0" anchor="t" bIns="914400" lIns="914400" spcFirstLastPara="1" rIns="914400" wrap="square" tIns="457200">
              <a:noAutofit/>
            </a:bodyPr>
            <a:lstStyle/>
            <a:p>
              <a:pPr indent="0" lvl="0" marL="66675" marR="0" rtl="0" algn="l">
                <a:lnSpc>
                  <a:spcPct val="115000"/>
                </a:lnSpc>
                <a:spcBef>
                  <a:spcPts val="0"/>
                </a:spcBef>
                <a:spcAft>
                  <a:spcPts val="0"/>
                </a:spcAft>
                <a:buNone/>
              </a:pPr>
              <a:r>
                <a:rPr b="0" i="0" lang="en-US" sz="3600" u="none" cap="none" strike="noStrike">
                  <a:solidFill>
                    <a:schemeClr val="dk1"/>
                  </a:solidFill>
                  <a:latin typeface="Helvetica Neue"/>
                  <a:ea typeface="Helvetica Neue"/>
                  <a:cs typeface="Helvetica Neue"/>
                  <a:sym typeface="Helvetica Neue"/>
                </a:rPr>
                <a:t>As expected, the research, interviews, and focus groups demonstrated the need for a targeted intervention to improve resilience. Pertinent themes and subsequent changes to the program content are detailed in Table 1. </a:t>
              </a:r>
              <a:endParaRPr/>
            </a:p>
            <a:p>
              <a:pPr indent="0" lvl="0" marL="66675" marR="0" rtl="0" algn="l">
                <a:lnSpc>
                  <a:spcPct val="115000"/>
                </a:lnSpc>
                <a:spcBef>
                  <a:spcPts val="0"/>
                </a:spcBef>
                <a:spcAft>
                  <a:spcPts val="0"/>
                </a:spcAft>
                <a:buNone/>
              </a:pPr>
              <a:r>
                <a:t/>
              </a:r>
              <a:endParaRPr b="0" i="0" sz="3600" u="none" cap="none" strike="noStrike">
                <a:solidFill>
                  <a:schemeClr val="dk1"/>
                </a:solidFill>
                <a:latin typeface="Helvetica Neue"/>
                <a:ea typeface="Helvetica Neue"/>
                <a:cs typeface="Helvetica Neue"/>
                <a:sym typeface="Helvetica Neue"/>
              </a:endParaRPr>
            </a:p>
            <a:p>
              <a:pPr indent="0" lvl="0" marL="66675" marR="0" rtl="0" algn="l">
                <a:lnSpc>
                  <a:spcPct val="115000"/>
                </a:lnSpc>
                <a:spcBef>
                  <a:spcPts val="0"/>
                </a:spcBef>
                <a:spcAft>
                  <a:spcPts val="0"/>
                </a:spcAft>
                <a:buNone/>
              </a:pPr>
              <a:r>
                <a:rPr b="0" i="0" lang="en-US" sz="3600" u="none" cap="none" strike="noStrike">
                  <a:solidFill>
                    <a:schemeClr val="dk1"/>
                  </a:solidFill>
                  <a:latin typeface="Helvetica Neue"/>
                  <a:ea typeface="Helvetica Neue"/>
                  <a:cs typeface="Helvetica Neue"/>
                  <a:sym typeface="Helvetica Neue"/>
                </a:rPr>
                <a:t>The major limitation of this project is the difficulty in implementing the program due to COVID-19 restrictions. To gain project data we had hoped to have completed multiple iterations of implementation by now. </a:t>
              </a:r>
              <a:endParaRPr/>
            </a:p>
            <a:p>
              <a:pPr indent="0" lvl="0" marL="66675" marR="0" rtl="0" algn="l">
                <a:lnSpc>
                  <a:spcPct val="115000"/>
                </a:lnSpc>
                <a:spcBef>
                  <a:spcPts val="0"/>
                </a:spcBef>
                <a:spcAft>
                  <a:spcPts val="0"/>
                </a:spcAft>
                <a:buNone/>
              </a:pPr>
              <a:r>
                <a:t/>
              </a:r>
              <a:endParaRPr b="0" i="0" sz="3600" u="none" cap="none" strike="noStrike">
                <a:solidFill>
                  <a:schemeClr val="dk1"/>
                </a:solidFill>
                <a:latin typeface="Helvetica Neue"/>
                <a:ea typeface="Helvetica Neue"/>
                <a:cs typeface="Helvetica Neue"/>
                <a:sym typeface="Helvetica Neue"/>
              </a:endParaRPr>
            </a:p>
            <a:p>
              <a:pPr indent="0" lvl="0" marL="66675" marR="0" rtl="0" algn="l">
                <a:lnSpc>
                  <a:spcPct val="115000"/>
                </a:lnSpc>
                <a:spcBef>
                  <a:spcPts val="0"/>
                </a:spcBef>
                <a:spcAft>
                  <a:spcPts val="0"/>
                </a:spcAft>
                <a:buNone/>
              </a:pPr>
              <a:r>
                <a:rPr b="0" i="0" lang="en-US" sz="3600" u="none" cap="none" strike="noStrike">
                  <a:solidFill>
                    <a:schemeClr val="dk1"/>
                  </a:solidFill>
                  <a:latin typeface="Helvetica Neue"/>
                  <a:ea typeface="Helvetica Neue"/>
                  <a:cs typeface="Helvetica Neue"/>
                  <a:sym typeface="Helvetica Neue"/>
                </a:rPr>
                <a:t>Future implications of the implementation include building a social group for participants, increasing confidence and self-efficacy for those involved in the program, and learning skills that will improve the overall emotional health of participants and their communities.</a:t>
              </a:r>
              <a:endParaRPr/>
            </a:p>
          </p:txBody>
        </p:sp>
      </p:grpSp>
      <p:sp>
        <p:nvSpPr>
          <p:cNvPr id="42" name="Google Shape;42;p1"/>
          <p:cNvSpPr txBox="1"/>
          <p:nvPr/>
        </p:nvSpPr>
        <p:spPr>
          <a:xfrm>
            <a:off x="32689800" y="18464484"/>
            <a:ext cx="8806544" cy="2282260"/>
          </a:xfrm>
          <a:prstGeom prst="rect">
            <a:avLst/>
          </a:prstGeom>
          <a:noFill/>
          <a:ln>
            <a:noFill/>
          </a:ln>
        </p:spPr>
        <p:txBody>
          <a:bodyPr anchorCtr="0" anchor="ctr" bIns="914400" lIns="914400" spcFirstLastPara="1" rIns="914400" wrap="square" tIns="457200">
            <a:noAutofit/>
          </a:bodyPr>
          <a:lstStyle/>
          <a:p>
            <a:pPr indent="-571500" lvl="0" marL="638175" marR="0" rtl="0" algn="l">
              <a:lnSpc>
                <a:spcPct val="115000"/>
              </a:lnSpc>
              <a:spcBef>
                <a:spcPts val="0"/>
              </a:spcBef>
              <a:spcAft>
                <a:spcPts val="0"/>
              </a:spcAft>
              <a:buClr>
                <a:schemeClr val="dk1"/>
              </a:buClr>
              <a:buSzPts val="2550"/>
              <a:buFont typeface="Arial"/>
              <a:buChar char="•"/>
            </a:pPr>
            <a:r>
              <a:rPr b="0" i="0" lang="en-US" sz="2800" u="none" cap="none" strike="noStrike">
                <a:solidFill>
                  <a:schemeClr val="dk1"/>
                </a:solidFill>
                <a:latin typeface="Helvetica Neue"/>
                <a:ea typeface="Helvetica Neue"/>
                <a:cs typeface="Helvetica Neue"/>
                <a:sym typeface="Helvetica Neue"/>
              </a:rPr>
              <a:t>The Bridge at Austin Community Center</a:t>
            </a:r>
            <a:endParaRPr/>
          </a:p>
          <a:p>
            <a:pPr indent="-571500" lvl="0" marL="638175" marR="0" rtl="0" algn="l">
              <a:lnSpc>
                <a:spcPct val="115000"/>
              </a:lnSpc>
              <a:spcBef>
                <a:spcPts val="0"/>
              </a:spcBef>
              <a:spcAft>
                <a:spcPts val="0"/>
              </a:spcAft>
              <a:buClr>
                <a:schemeClr val="dk1"/>
              </a:buClr>
              <a:buSzPts val="2550"/>
              <a:buFont typeface="Arial"/>
              <a:buChar char="•"/>
            </a:pPr>
            <a:r>
              <a:rPr b="0" i="0" lang="en-US" sz="2800" u="none" cap="none" strike="noStrike">
                <a:solidFill>
                  <a:schemeClr val="dk1"/>
                </a:solidFill>
                <a:latin typeface="Helvetica Neue"/>
                <a:ea typeface="Helvetica Neue"/>
                <a:cs typeface="Helvetica Neue"/>
                <a:sym typeface="Helvetica Neue"/>
              </a:rPr>
              <a:t>Results Kids Club, Inc.</a:t>
            </a:r>
            <a:endParaRPr/>
          </a:p>
          <a:p>
            <a:pPr indent="-571500" lvl="0" marL="638175" marR="0" rtl="0" algn="l">
              <a:lnSpc>
                <a:spcPct val="115000"/>
              </a:lnSpc>
              <a:spcBef>
                <a:spcPts val="0"/>
              </a:spcBef>
              <a:spcAft>
                <a:spcPts val="0"/>
              </a:spcAft>
              <a:buClr>
                <a:schemeClr val="dk1"/>
              </a:buClr>
              <a:buSzPts val="2550"/>
              <a:buFont typeface="Arial"/>
              <a:buChar char="•"/>
            </a:pPr>
            <a:r>
              <a:rPr b="0" i="0" lang="en-US" sz="2800" u="none" cap="none" strike="noStrike">
                <a:solidFill>
                  <a:schemeClr val="dk1"/>
                </a:solidFill>
                <a:latin typeface="Helvetica Neue"/>
                <a:ea typeface="Helvetica Neue"/>
                <a:cs typeface="Helvetica Neue"/>
                <a:sym typeface="Helvetica Neue"/>
              </a:rPr>
              <a:t>Hamilton Recreation Center</a:t>
            </a:r>
            <a:endParaRPr/>
          </a:p>
          <a:p>
            <a:pPr indent="-571500" lvl="0" marL="638175" marR="0" rtl="0" algn="l">
              <a:lnSpc>
                <a:spcPct val="115000"/>
              </a:lnSpc>
              <a:spcBef>
                <a:spcPts val="0"/>
              </a:spcBef>
              <a:spcAft>
                <a:spcPts val="0"/>
              </a:spcAft>
              <a:buClr>
                <a:schemeClr val="dk1"/>
              </a:buClr>
              <a:buSzPts val="2550"/>
              <a:buFont typeface="Arial"/>
              <a:buChar char="•"/>
            </a:pPr>
            <a:r>
              <a:rPr b="1" i="0" lang="en-US" sz="2800" u="none" cap="none" strike="noStrike">
                <a:solidFill>
                  <a:srgbClr val="000000"/>
                </a:solidFill>
                <a:latin typeface="Helvetica Neue"/>
                <a:ea typeface="Helvetica Neue"/>
                <a:cs typeface="Helvetica Neue"/>
                <a:sym typeface="Helvetica Neue"/>
              </a:rPr>
              <a:t>©</a:t>
            </a:r>
            <a:r>
              <a:rPr b="0" i="0" lang="en-US" sz="2800" u="none" cap="none" strike="noStrike">
                <a:solidFill>
                  <a:schemeClr val="dk1"/>
                </a:solidFill>
                <a:latin typeface="Helvetica Neue"/>
                <a:ea typeface="Helvetica Neue"/>
                <a:cs typeface="Helvetica Neue"/>
                <a:sym typeface="Helvetica Neue"/>
              </a:rPr>
              <a:t>Smarty Pants Chefs</a:t>
            </a:r>
            <a:r>
              <a:rPr b="0" i="0" lang="en-US" sz="2800" u="none" cap="none" strike="noStrike">
                <a:solidFill>
                  <a:srgbClr val="000000"/>
                </a:solidFill>
                <a:latin typeface="Helvetica Neue"/>
                <a:ea typeface="Helvetica Neue"/>
                <a:cs typeface="Helvetica Neue"/>
                <a:sym typeface="Helvetica Neue"/>
              </a:rPr>
              <a:t>!™</a:t>
            </a:r>
            <a:endParaRPr b="0" i="0" sz="2800" u="none" cap="none" strike="noStrike">
              <a:solidFill>
                <a:schemeClr val="dk1"/>
              </a:solidFill>
              <a:latin typeface="Helvetica Neue"/>
              <a:ea typeface="Helvetica Neue"/>
              <a:cs typeface="Helvetica Neue"/>
              <a:sym typeface="Helvetica Neue"/>
            </a:endParaRPr>
          </a:p>
        </p:txBody>
      </p:sp>
      <p:sp>
        <p:nvSpPr>
          <p:cNvPr id="43" name="Google Shape;43;p1"/>
          <p:cNvSpPr/>
          <p:nvPr/>
        </p:nvSpPr>
        <p:spPr>
          <a:xfrm>
            <a:off x="32689800" y="17215312"/>
            <a:ext cx="9458674" cy="119941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4400" u="none" cap="none" strike="noStrike">
                <a:solidFill>
                  <a:srgbClr val="FB7E00"/>
                </a:solidFill>
                <a:latin typeface="Helvetica Neue"/>
                <a:ea typeface="Helvetica Neue"/>
                <a:cs typeface="Helvetica Neue"/>
                <a:sym typeface="Helvetica Neue"/>
              </a:rPr>
              <a:t>COMMUNITY PARTNERS</a:t>
            </a:r>
            <a:endParaRPr/>
          </a:p>
        </p:txBody>
      </p:sp>
      <p:pic>
        <p:nvPicPr>
          <p:cNvPr descr="A picture containing text&#10;&#10;Description automatically generated" id="44" name="Google Shape;44;p1"/>
          <p:cNvPicPr preferRelativeResize="0"/>
          <p:nvPr/>
        </p:nvPicPr>
        <p:blipFill rotWithShape="1">
          <a:blip r:embed="rId10">
            <a:alphaModFix/>
          </a:blip>
          <a:srcRect b="0" l="0" r="0" t="0"/>
          <a:stretch/>
        </p:blipFill>
        <p:spPr>
          <a:xfrm>
            <a:off x="28726467" y="16727082"/>
            <a:ext cx="4238411" cy="4916557"/>
          </a:xfrm>
          <a:prstGeom prst="rect">
            <a:avLst/>
          </a:prstGeom>
          <a:noFill/>
          <a:ln>
            <a:noFill/>
          </a:ln>
        </p:spPr>
      </p:pic>
      <p:sp>
        <p:nvSpPr>
          <p:cNvPr id="45" name="Google Shape;45;p1"/>
          <p:cNvSpPr txBox="1"/>
          <p:nvPr/>
        </p:nvSpPr>
        <p:spPr>
          <a:xfrm>
            <a:off x="30404554" y="17056711"/>
            <a:ext cx="3824925" cy="855464"/>
          </a:xfrm>
          <a:prstGeom prst="rect">
            <a:avLst/>
          </a:prstGeom>
          <a:noFill/>
          <a:ln>
            <a:noFill/>
          </a:ln>
        </p:spPr>
        <p:txBody>
          <a:bodyPr anchorCtr="0" anchor="ctr" bIns="914400" lIns="914400" spcFirstLastPara="1" rIns="914400" wrap="square" tIns="457200">
            <a:noAutofit/>
          </a:bodyPr>
          <a:lstStyle/>
          <a:p>
            <a:pPr indent="0" lvl="0" marL="66675" marR="0" rtl="0" algn="l">
              <a:lnSpc>
                <a:spcPct val="100000"/>
              </a:lnSpc>
              <a:spcBef>
                <a:spcPts val="0"/>
              </a:spcBef>
              <a:spcAft>
                <a:spcPts val="0"/>
              </a:spcAft>
              <a:buNone/>
            </a:pPr>
            <a:r>
              <a:rPr b="1" i="0" lang="en-US" sz="1800" u="none" cap="none" strike="noStrike">
                <a:solidFill>
                  <a:schemeClr val="dk1"/>
                </a:solidFill>
                <a:latin typeface="Helvetica Neue"/>
                <a:ea typeface="Helvetica Neue"/>
                <a:cs typeface="Helvetica Neue"/>
                <a:sym typeface="Helvetica Neue"/>
              </a:rPr>
              <a:t>         Legend</a:t>
            </a:r>
            <a:endParaRPr/>
          </a:p>
          <a:p>
            <a:pPr indent="0" lvl="0" marL="66675" marR="0" rtl="0" algn="l">
              <a:lnSpc>
                <a:spcPct val="100000"/>
              </a:lnSpc>
              <a:spcBef>
                <a:spcPts val="0"/>
              </a:spcBef>
              <a:spcAft>
                <a:spcPts val="0"/>
              </a:spcAft>
              <a:buNone/>
            </a:pPr>
            <a:r>
              <a:rPr b="0" i="0" lang="en-US" sz="1600" u="none" cap="none" strike="noStrike">
                <a:solidFill>
                  <a:schemeClr val="dk1"/>
                </a:solidFill>
                <a:latin typeface="Helvetica Neue"/>
                <a:ea typeface="Helvetica Neue"/>
                <a:cs typeface="Helvetica Neue"/>
                <a:sym typeface="Helvetica Neue"/>
              </a:rPr>
              <a:t>    - DeKalb County</a:t>
            </a:r>
            <a:endParaRPr/>
          </a:p>
        </p:txBody>
      </p:sp>
      <p:sp>
        <p:nvSpPr>
          <p:cNvPr id="46" name="Google Shape;46;p1"/>
          <p:cNvSpPr/>
          <p:nvPr/>
        </p:nvSpPr>
        <p:spPr>
          <a:xfrm>
            <a:off x="31366179" y="17323354"/>
            <a:ext cx="172278" cy="182599"/>
          </a:xfrm>
          <a:prstGeom prst="rect">
            <a:avLst/>
          </a:prstGeom>
          <a:solidFill>
            <a:srgbClr val="FB7F2E"/>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7" name="Google Shape;47;p1"/>
          <p:cNvPicPr preferRelativeResize="0"/>
          <p:nvPr/>
        </p:nvPicPr>
        <p:blipFill rotWithShape="1">
          <a:blip r:embed="rId11">
            <a:alphaModFix/>
          </a:blip>
          <a:srcRect b="0" l="0" r="0" t="0"/>
          <a:stretch/>
        </p:blipFill>
        <p:spPr>
          <a:xfrm>
            <a:off x="29791032" y="17747363"/>
            <a:ext cx="312201" cy="401401"/>
          </a:xfrm>
          <a:prstGeom prst="rect">
            <a:avLst/>
          </a:prstGeom>
          <a:noFill/>
          <a:ln>
            <a:noFill/>
          </a:ln>
        </p:spPr>
      </p:pic>
      <p:sp>
        <p:nvSpPr>
          <p:cNvPr id="48" name="Google Shape;48;p1"/>
          <p:cNvSpPr/>
          <p:nvPr/>
        </p:nvSpPr>
        <p:spPr>
          <a:xfrm>
            <a:off x="14744698" y="5692655"/>
            <a:ext cx="13487399" cy="1390282"/>
          </a:xfrm>
          <a:prstGeom prst="rect">
            <a:avLst/>
          </a:prstGeom>
          <a:solidFill>
            <a:schemeClr val="lt1">
              <a:alpha val="49803"/>
            </a:schemeClr>
          </a:solid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5400" u="none" cap="none" strike="noStrike">
                <a:solidFill>
                  <a:srgbClr val="FB7E00"/>
                </a:solidFill>
                <a:latin typeface="Helvetica Neue"/>
                <a:ea typeface="Helvetica Neue"/>
                <a:cs typeface="Helvetica Neue"/>
                <a:sym typeface="Helvetica Neue"/>
              </a:rPr>
              <a:t>METHODOLOGY</a:t>
            </a:r>
            <a:endParaRPr b="0" i="0" sz="6000" u="none" cap="none" strike="noStrike">
              <a:solidFill>
                <a:srgbClr val="FB7E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2014-09-18T16:08:37Z</dcterms:created>
  <dc:creator>Terry Menard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0x010100A649EA0497C9DF4E8A1D3BC4F019CE07</vt:lpwstr>
  </property>
</Properties>
</file>