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7010400" cy="92964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9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9">
          <p15:clr>
            <a:srgbClr val="9AA0A6"/>
          </p15:clr>
        </p15:guide>
        <p15:guide id="4" orient="horz" pos="317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hA/KOy3iw0RtgffQ30sH+Ua1h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32885-851B-41C7-B6EC-EDB734B1A1C1}">
  <a:tblStyle styleId="{C1732885-851B-41C7-B6EC-EDB734B1A1C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97" orient="horz"/>
        <p:guide pos="2880"/>
        <p:guide pos="109" orient="horz"/>
        <p:guide pos="31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88540" y="697225"/>
            <a:ext cx="58341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Amy</a:t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408022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d24be771e659d77_0:notes"/>
          <p:cNvSpPr/>
          <p:nvPr>
            <p:ph idx="2" type="sldImg"/>
          </p:nvPr>
        </p:nvSpPr>
        <p:spPr>
          <a:xfrm>
            <a:off x="588556" y="697225"/>
            <a:ext cx="58338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d24be771e659d77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d24be771e659d77_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Chelsea - Mission and Abstract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 wanted to do mental health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People said that this was a good age group because….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Rebecca - Background</a:t>
            </a:r>
            <a:endParaRPr/>
          </a:p>
        </p:txBody>
      </p:sp>
      <p:sp>
        <p:nvSpPr>
          <p:cNvPr id="30" name="Google Shape;30;g2d24be771e659d77_3:notes"/>
          <p:cNvSpPr/>
          <p:nvPr>
            <p:ph idx="2" type="sldImg"/>
          </p:nvPr>
        </p:nvSpPr>
        <p:spPr>
          <a:xfrm>
            <a:off x="408012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def4325f6_0_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Rebecca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- Resilience Scale (RS10)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1def4325f6_0_8:notes"/>
          <p:cNvSpPr/>
          <p:nvPr>
            <p:ph idx="2" type="sldImg"/>
          </p:nvPr>
        </p:nvSpPr>
        <p:spPr>
          <a:xfrm>
            <a:off x="408012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24be771e659d77_159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Chelsea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d24be771e659d77_159:notes"/>
          <p:cNvSpPr/>
          <p:nvPr>
            <p:ph idx="2" type="sldImg"/>
          </p:nvPr>
        </p:nvSpPr>
        <p:spPr>
          <a:xfrm>
            <a:off x="408012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24be771e659d77_8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Rebecca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•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Bridge at Austin Community Center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2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Recreation Center attached to a Church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2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used to be a teacher and still supports youth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•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Kids Club, Inc.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2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for Youth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•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 Recreation Center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2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 Programs and After School programs for youth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we planned on implementing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Smarty Pants Chefs!™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2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■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Nutrition Program for youth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g2d24be771e659d77_81:notes"/>
          <p:cNvSpPr/>
          <p:nvPr>
            <p:ph idx="2" type="sldImg"/>
          </p:nvPr>
        </p:nvSpPr>
        <p:spPr>
          <a:xfrm>
            <a:off x="408012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24be771e659d77_4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Chelsea</a:t>
            </a:r>
            <a:endParaRPr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Future implications: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building a social group for participants, increasing confidence and self-efficacy for those involved in the program, and learning skills that will improve the overall emotional health of participants and their communities.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Rebecca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Future plans - curriculum script….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d24be771e659d77_42:notes"/>
          <p:cNvSpPr/>
          <p:nvPr>
            <p:ph idx="2" type="sldImg"/>
          </p:nvPr>
        </p:nvSpPr>
        <p:spPr>
          <a:xfrm>
            <a:off x="408012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1944121"/>
            <a:ext cx="9144000" cy="3199500"/>
          </a:xfrm>
          <a:prstGeom prst="rect">
            <a:avLst/>
          </a:prstGeom>
          <a:gradFill>
            <a:gsLst>
              <a:gs pos="0">
                <a:srgbClr val="FABF8E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933790"/>
            <a:ext cx="9144000" cy="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ctrTitle"/>
          </p:nvPr>
        </p:nvSpPr>
        <p:spPr>
          <a:xfrm>
            <a:off x="218775" y="122300"/>
            <a:ext cx="86979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FB7E00"/>
                </a:solidFill>
              </a:rPr>
              <a:t>The Bridge to Resilience: Program Development</a:t>
            </a:r>
            <a:endParaRPr i="0" sz="3100" u="none" cap="none" strike="noStrike">
              <a:solidFill>
                <a:srgbClr val="FB7E00"/>
              </a:solidFill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42575" y="2498300"/>
            <a:ext cx="885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375" lIns="102775" spcFirstLastPara="1" rIns="102775" wrap="square" tIns="51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0" lang="en-US" sz="1800" u="none" cap="none" strike="noStrike">
                <a:solidFill>
                  <a:schemeClr val="dk1"/>
                </a:solidFill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</a:rPr>
              <a:t>Mercer University College of Health Professions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0" lang="en-US" sz="1800" u="none" cap="none" strike="noStrike">
                <a:solidFill>
                  <a:schemeClr val="dk1"/>
                </a:solidFill>
              </a:rPr>
              <a:t>2</a:t>
            </a:r>
            <a:r>
              <a:rPr i="0" lang="en-US" sz="1800" u="none" cap="none" strike="noStrike">
                <a:solidFill>
                  <a:schemeClr val="dk1"/>
                </a:solidFill>
              </a:rPr>
              <a:t>The Bridge at Austin Community Center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6" y="3183201"/>
            <a:ext cx="3822701" cy="973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:\hefner drive\COP FINAL(1).jpg" id="16" name="Google Shape;1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75" y="4156802"/>
            <a:ext cx="3822701" cy="74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218800" y="1262050"/>
            <a:ext cx="86979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Researchers: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Chelsea Lacagnina, MPH-S</a:t>
            </a:r>
            <a:r>
              <a:rPr baseline="30000" lang="en-US" sz="1800">
                <a:solidFill>
                  <a:schemeClr val="dk1"/>
                </a:solidFill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</a:rPr>
              <a:t>; Rebecca Mortensen, PA-S</a:t>
            </a:r>
            <a:r>
              <a:rPr baseline="30000" lang="en-US" sz="1800">
                <a:solidFill>
                  <a:schemeClr val="dk1"/>
                </a:solidFill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</a:rPr>
              <a:t>; Joy Thomas, DrPH, MPH</a:t>
            </a:r>
            <a:r>
              <a:rPr baseline="30000" i="0" lang="en-US" sz="1800" u="none" cap="none" strike="noStrike">
                <a:solidFill>
                  <a:schemeClr val="dk1"/>
                </a:solidFill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</a:rPr>
              <a:t>; </a:t>
            </a:r>
            <a:endParaRPr sz="18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Erin Lepp, MMSc, PA-C</a:t>
            </a:r>
            <a:r>
              <a:rPr baseline="30000" i="0" lang="en-US" sz="1800" u="none" cap="none" strike="noStrike">
                <a:solidFill>
                  <a:schemeClr val="dk1"/>
                </a:solidFill>
              </a:rPr>
              <a:t>1</a:t>
            </a:r>
            <a:r>
              <a:rPr i="0" lang="en-US" sz="1800" u="none" cap="none" strike="noStrike">
                <a:solidFill>
                  <a:schemeClr val="dk1"/>
                </a:solidFill>
              </a:rPr>
              <a:t>; Stephanie May, PhD</a:t>
            </a:r>
            <a:r>
              <a:rPr baseline="30000" i="0" lang="en-US" sz="1800" u="none" cap="none" strike="noStrike">
                <a:solidFill>
                  <a:schemeClr val="dk1"/>
                </a:solidFill>
              </a:rPr>
              <a:t>2</a:t>
            </a:r>
            <a:r>
              <a:rPr i="0" lang="en-US" sz="1800" u="none" cap="none" strike="noStrike">
                <a:solidFill>
                  <a:schemeClr val="dk1"/>
                </a:solidFill>
              </a:rPr>
              <a:t>; Bernita Reese, MS</a:t>
            </a:r>
            <a:r>
              <a:rPr baseline="30000" i="0" lang="en-US" sz="1800" u="none" cap="none" strike="noStrike">
                <a:solidFill>
                  <a:schemeClr val="dk1"/>
                </a:solidFill>
              </a:rPr>
              <a:t>2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025" y="3470043"/>
            <a:ext cx="3073950" cy="115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726" y="3183200"/>
            <a:ext cx="1720850" cy="1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d24be771e659d77_0"/>
          <p:cNvGrpSpPr/>
          <p:nvPr/>
        </p:nvGrpSpPr>
        <p:grpSpPr>
          <a:xfrm>
            <a:off x="1509136" y="1688333"/>
            <a:ext cx="6546229" cy="2161340"/>
            <a:chOff x="-16417959" y="24512180"/>
            <a:chExt cx="30762356" cy="12676479"/>
          </a:xfrm>
        </p:grpSpPr>
        <p:sp>
          <p:nvSpPr>
            <p:cNvPr id="25" name="Google Shape;25;g2d24be771e659d77_0"/>
            <p:cNvSpPr/>
            <p:nvPr/>
          </p:nvSpPr>
          <p:spPr>
            <a:xfrm>
              <a:off x="856997" y="24512180"/>
              <a:ext cx="13487400" cy="13902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ctr" bIns="9075" lIns="18175" spcFirstLastPara="1" rIns="18175" wrap="square" tIns="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FB7E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g2d24be771e659d77_0"/>
            <p:cNvSpPr txBox="1"/>
            <p:nvPr/>
          </p:nvSpPr>
          <p:spPr>
            <a:xfrm>
              <a:off x="-16417959" y="26663159"/>
              <a:ext cx="30046200" cy="105255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181650" lIns="181650" spcFirstLastPara="1" rIns="181650" wrap="square" tIns="90825">
              <a:noAutofit/>
            </a:bodyPr>
            <a:lstStyle/>
            <a:p>
              <a:pPr indent="0" lvl="0" marL="127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"The presenters have no relevant financial relationships with any commercial interests to disclose." 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127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" name="Google Shape;27;g2d24be771e659d77_0"/>
          <p:cNvSpPr/>
          <p:nvPr/>
        </p:nvSpPr>
        <p:spPr>
          <a:xfrm>
            <a:off x="361200" y="298000"/>
            <a:ext cx="8509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B7E00"/>
                </a:solidFill>
              </a:rPr>
              <a:t>Disclosure</a:t>
            </a:r>
            <a:endParaRPr sz="3100">
              <a:solidFill>
                <a:srgbClr val="FB7E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B7E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g2d24be771e659d77_3"/>
          <p:cNvGrpSpPr/>
          <p:nvPr/>
        </p:nvGrpSpPr>
        <p:grpSpPr>
          <a:xfrm>
            <a:off x="185395" y="1098270"/>
            <a:ext cx="4799945" cy="1794043"/>
            <a:chOff x="1002571" y="13498629"/>
            <a:chExt cx="26358841" cy="12221001"/>
          </a:xfrm>
        </p:grpSpPr>
        <p:sp>
          <p:nvSpPr>
            <p:cNvPr id="33" name="Google Shape;33;g2d24be771e659d77_3"/>
            <p:cNvSpPr/>
            <p:nvPr/>
          </p:nvSpPr>
          <p:spPr>
            <a:xfrm>
              <a:off x="1002571" y="13498629"/>
              <a:ext cx="26151300" cy="12882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ctr" bIns="9075" lIns="18175" spcFirstLastPara="1" rIns="18175" wrap="square" tIns="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B7E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MISSION</a:t>
              </a:r>
              <a:endParaRPr b="0" i="0" sz="1800" u="none" cap="none" strike="noStrike">
                <a:solidFill>
                  <a:srgbClr val="FB7E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34;g2d24be771e659d77_3"/>
            <p:cNvSpPr txBox="1"/>
            <p:nvPr/>
          </p:nvSpPr>
          <p:spPr>
            <a:xfrm>
              <a:off x="1210111" y="15558930"/>
              <a:ext cx="26151300" cy="101607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181650" lIns="181650" spcFirstLastPara="1" rIns="181650" wrap="square" tIns="9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0000"/>
                  </a:solidFill>
                </a:rPr>
                <a:t>The Bridge to Resilience researchers will produce a public health program based around resilience skills in children ages 11 and 12 to improve the population’s mental health.</a:t>
              </a:r>
              <a:endParaRPr sz="1800"/>
            </a:p>
          </p:txBody>
        </p:sp>
      </p:grpSp>
      <p:grpSp>
        <p:nvGrpSpPr>
          <p:cNvPr id="35" name="Google Shape;35;g2d24be771e659d77_3"/>
          <p:cNvGrpSpPr/>
          <p:nvPr/>
        </p:nvGrpSpPr>
        <p:grpSpPr>
          <a:xfrm>
            <a:off x="218349" y="2892300"/>
            <a:ext cx="4765788" cy="1962225"/>
            <a:chOff x="-11366083" y="4579247"/>
            <a:chExt cx="14763903" cy="8091647"/>
          </a:xfrm>
        </p:grpSpPr>
        <p:sp>
          <p:nvSpPr>
            <p:cNvPr id="36" name="Google Shape;36;g2d24be771e659d77_3"/>
            <p:cNvSpPr/>
            <p:nvPr/>
          </p:nvSpPr>
          <p:spPr>
            <a:xfrm>
              <a:off x="-11366081" y="4579247"/>
              <a:ext cx="14763900" cy="12882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ctr" bIns="9075" lIns="18175" spcFirstLastPara="1" rIns="18175" wrap="square" tIns="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FB7E00"/>
                  </a:solidFill>
                </a:rPr>
                <a:t>ABSTRACT</a:t>
              </a:r>
              <a:endParaRPr i="0" sz="1800" u="none" cap="none" strike="noStrike">
                <a:solidFill>
                  <a:srgbClr val="FB7E00"/>
                </a:solidFill>
              </a:endParaRPr>
            </a:p>
          </p:txBody>
        </p:sp>
        <p:sp>
          <p:nvSpPr>
            <p:cNvPr id="37" name="Google Shape;37;g2d24be771e659d77_3"/>
            <p:cNvSpPr txBox="1"/>
            <p:nvPr/>
          </p:nvSpPr>
          <p:spPr>
            <a:xfrm>
              <a:off x="-11366083" y="5867495"/>
              <a:ext cx="14763900" cy="68034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181650" lIns="181650" spcFirstLastPara="1" rIns="181650" wrap="square" tIns="9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0000"/>
                  </a:solidFill>
                </a:rPr>
                <a:t>For this project, resilience is defined as how well children bounce back in response to stress, anxiety, threats, or other adversities and vulnerabilities that they may face. </a:t>
              </a:r>
              <a:endParaRPr sz="1800"/>
            </a:p>
          </p:txBody>
        </p:sp>
      </p:grpSp>
      <p:grpSp>
        <p:nvGrpSpPr>
          <p:cNvPr id="38" name="Google Shape;38;g2d24be771e659d77_3"/>
          <p:cNvGrpSpPr/>
          <p:nvPr/>
        </p:nvGrpSpPr>
        <p:grpSpPr>
          <a:xfrm>
            <a:off x="5187575" y="1184900"/>
            <a:ext cx="3731682" cy="3669667"/>
            <a:chOff x="26954166" y="7105386"/>
            <a:chExt cx="16015803" cy="12481861"/>
          </a:xfrm>
        </p:grpSpPr>
        <p:sp>
          <p:nvSpPr>
            <p:cNvPr id="39" name="Google Shape;39;g2d24be771e659d77_3"/>
            <p:cNvSpPr/>
            <p:nvPr/>
          </p:nvSpPr>
          <p:spPr>
            <a:xfrm>
              <a:off x="26954166" y="7105386"/>
              <a:ext cx="16015800" cy="12882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ctr" bIns="9075" lIns="18175" spcFirstLastPara="1" rIns="18175" wrap="square" tIns="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FB7E00"/>
                  </a:solidFill>
                </a:rPr>
                <a:t>BACKGROUND</a:t>
              </a:r>
              <a:endParaRPr i="0" sz="1800" u="none" cap="none" strike="noStrike">
                <a:solidFill>
                  <a:srgbClr val="FB7E00"/>
                </a:solidFill>
              </a:endParaRPr>
            </a:p>
          </p:txBody>
        </p:sp>
        <p:sp>
          <p:nvSpPr>
            <p:cNvPr id="40" name="Google Shape;40;g2d24be771e659d77_3"/>
            <p:cNvSpPr txBox="1"/>
            <p:nvPr/>
          </p:nvSpPr>
          <p:spPr>
            <a:xfrm>
              <a:off x="26954169" y="8393646"/>
              <a:ext cx="16015800" cy="11193600"/>
            </a:xfrm>
            <a:prstGeom prst="rect">
              <a:avLst/>
            </a:prstGeom>
            <a:solidFill>
              <a:schemeClr val="lt1">
                <a:alpha val="49800"/>
              </a:schemeClr>
            </a:solidFill>
            <a:ln>
              <a:noFill/>
            </a:ln>
          </p:spPr>
          <p:txBody>
            <a:bodyPr anchorCtr="0" anchor="t" bIns="181650" lIns="181650" spcFirstLastPara="1" rIns="181650" wrap="square" tIns="90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0000"/>
                  </a:solidFill>
                </a:rPr>
                <a:t>Anxiety and depression in children are on the rise during COVID-19.</a:t>
              </a:r>
              <a:r>
                <a:rPr baseline="30000" i="0" lang="en-US" sz="1800" u="none" cap="none" strike="noStrike">
                  <a:solidFill>
                    <a:srgbClr val="000000"/>
                  </a:solidFill>
                </a:rPr>
                <a:t> </a:t>
              </a:r>
              <a:endParaRPr sz="18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0000"/>
                  </a:solidFill>
                </a:rPr>
                <a:t>Resilience has been shown to be both a protective factor and a positive predictor of outcomes for individuals with anxiety and depression. </a:t>
              </a:r>
              <a:endPara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" name="Google Shape;41;g2d24be771e659d77_3"/>
          <p:cNvSpPr txBox="1"/>
          <p:nvPr>
            <p:ph type="ctrTitle"/>
          </p:nvPr>
        </p:nvSpPr>
        <p:spPr>
          <a:xfrm>
            <a:off x="218775" y="122300"/>
            <a:ext cx="86979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00" u="none" cap="none" strike="noStrike">
                <a:solidFill>
                  <a:srgbClr val="FB7E00"/>
                </a:solidFill>
              </a:rPr>
              <a:t>The Bridge to Resilience: Program Development</a:t>
            </a:r>
            <a:endParaRPr i="0" sz="3100" u="none" cap="none" strike="noStrike">
              <a:solidFill>
                <a:srgbClr val="FB7E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oogle Shape;46;g11def4325f6_0_8"/>
          <p:cNvGraphicFramePr/>
          <p:nvPr/>
        </p:nvGraphicFramePr>
        <p:xfrm>
          <a:off x="218765" y="1028638"/>
          <a:ext cx="3000000" cy="3000000"/>
        </p:xfrm>
        <a:graphic>
          <a:graphicData uri="http://schemas.openxmlformats.org/drawingml/2006/table">
            <a:tbl>
              <a:tblPr bandRow="1" firstCol="1" firstRow="1">
                <a:solidFill>
                  <a:srgbClr val="FFFFFF">
                    <a:alpha val="49800"/>
                  </a:srgbClr>
                </a:solidFill>
                <a:tableStyleId>{C1732885-851B-41C7-B6EC-EDB734B1A1C1}</a:tableStyleId>
              </a:tblPr>
              <a:tblGrid>
                <a:gridCol w="1240050"/>
                <a:gridCol w="2188375"/>
                <a:gridCol w="2069625"/>
                <a:gridCol w="382850"/>
                <a:gridCol w="2817025"/>
              </a:tblGrid>
              <a:tr h="4074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1. </a:t>
                      </a:r>
                      <a:r>
                        <a:rPr lang="en-US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Needs Assessment and Content Creation</a:t>
                      </a:r>
                      <a:endParaRPr b="1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14600" marL="14600" anchor="ctr"/>
                </a:tc>
                <a:tc hMerge="1"/>
                <a:tc hMerge="1"/>
                <a:tc hMerge="1"/>
                <a:tc hMerge="1"/>
              </a:tr>
              <a:tr h="28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lang="en-US" sz="1300" u="sng" cap="none" strike="noStrike"/>
                        <a:t>Process</a:t>
                      </a:r>
                      <a:endParaRPr b="0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1300" u="sng" cap="none" strike="noStrike"/>
                        <a:t>Themes</a:t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1300" u="sng" cap="none" strike="noStrike"/>
                        <a:t>Improvements</a:t>
                      </a:r>
                      <a:endParaRPr sz="1300" u="none" cap="none" strike="noStrike"/>
                    </a:p>
                  </a:txBody>
                  <a:tcPr marT="0" marB="0" marR="14600" marL="14600" anchor="ctr"/>
                </a:tc>
              </a:tr>
              <a:tr h="143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Research</a:t>
                      </a:r>
                      <a:endParaRPr b="0" i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Isolation and the need for socialization</a:t>
                      </a:r>
                      <a:endParaRPr baseline="30000"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Social Emotional Learning</a:t>
                      </a:r>
                      <a:endParaRPr baseline="30000"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Self-Awareness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Mindset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Tools/techniques that have previously been effective for reducing anxiety/stress in kids </a:t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-381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Times New Roman"/>
                        <a:buNone/>
                      </a:pPr>
                      <a:r>
                        <a:t/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300" u="none" cap="none" strike="noStrike"/>
                        <a:t>Added in activities/discussions: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mindful meditation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social games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growth mindset conversations</a:t>
                      </a:r>
                      <a:endParaRPr sz="1300" u="none" cap="none" strike="noStrike"/>
                    </a:p>
                  </a:txBody>
                  <a:tcPr marT="0" marB="0" marR="14600" marL="14600" anchor="ctr"/>
                </a:tc>
              </a:tr>
              <a:tr h="75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Key Informant Interviews</a:t>
                      </a:r>
                      <a:endParaRPr b="0" i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Safety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Expressing oneself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Communication</a:t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Home support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Structure</a:t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81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300" u="none" cap="none" strike="noStrike"/>
                        <a:t>These findings align with the research and material that the researchers had in place</a:t>
                      </a:r>
                      <a:endParaRPr sz="1300" u="none" cap="none" strike="noStrike"/>
                    </a:p>
                  </a:txBody>
                  <a:tcPr marT="0" marB="0" marR="14600" marL="14600" anchor="ctr"/>
                </a:tc>
              </a:tr>
              <a:tr h="105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 </a:t>
                      </a:r>
                      <a:endParaRPr b="0" sz="1300" u="none" cap="none" strike="noStrike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Focus Groups with Kids </a:t>
                      </a:r>
                      <a:endParaRPr b="0" i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Socialization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Home support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COVID-19 safety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Appropriate behaviors</a:t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Coping skills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Anxiety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Anger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Grief</a:t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81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300" u="none" cap="none" strike="noStrike"/>
                        <a:t>Added a COVID safety game</a:t>
                      </a:r>
                      <a:endParaRPr b="1" sz="1300" u="none" cap="none" strike="noStrike"/>
                    </a:p>
                  </a:txBody>
                  <a:tcPr marT="0" marB="0" marR="14600" marL="14600" anchor="ctr"/>
                </a:tc>
              </a:tr>
            </a:tbl>
          </a:graphicData>
        </a:graphic>
      </p:graphicFrame>
      <p:sp>
        <p:nvSpPr>
          <p:cNvPr id="47" name="Google Shape;47;g11def4325f6_0_8"/>
          <p:cNvSpPr txBox="1"/>
          <p:nvPr>
            <p:ph type="ctrTitle"/>
          </p:nvPr>
        </p:nvSpPr>
        <p:spPr>
          <a:xfrm>
            <a:off x="218775" y="122300"/>
            <a:ext cx="86979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B7E00"/>
                </a:solidFill>
              </a:rPr>
              <a:t>Methodology</a:t>
            </a:r>
            <a:endParaRPr i="0" sz="3100" u="none" cap="none" strike="noStrike">
              <a:solidFill>
                <a:srgbClr val="FB7E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g2d24be771e659d77_159"/>
          <p:cNvGraphicFramePr/>
          <p:nvPr/>
        </p:nvGraphicFramePr>
        <p:xfrm>
          <a:off x="218740" y="1028638"/>
          <a:ext cx="3000000" cy="3000000"/>
        </p:xfrm>
        <a:graphic>
          <a:graphicData uri="http://schemas.openxmlformats.org/drawingml/2006/table">
            <a:tbl>
              <a:tblPr bandRow="1" firstCol="1" firstRow="1">
                <a:solidFill>
                  <a:srgbClr val="FFFFFF">
                    <a:alpha val="49800"/>
                  </a:srgbClr>
                </a:solidFill>
                <a:tableStyleId>{C1732885-851B-41C7-B6EC-EDB734B1A1C1}</a:tableStyleId>
              </a:tblPr>
              <a:tblGrid>
                <a:gridCol w="1240050"/>
                <a:gridCol w="2188325"/>
                <a:gridCol w="1710350"/>
                <a:gridCol w="742125"/>
                <a:gridCol w="2817050"/>
              </a:tblGrid>
              <a:tr h="40517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1. </a:t>
                      </a:r>
                      <a:r>
                        <a:rPr lang="en-US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Needs Assessment and Content Creation</a:t>
                      </a:r>
                      <a:endParaRPr b="1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14600" marL="14600" anchor="ctr"/>
                </a:tc>
                <a:tc hMerge="1"/>
                <a:tc hMerge="1"/>
                <a:tc hMerge="1"/>
                <a:tc hMerge="1"/>
              </a:tr>
              <a:tr h="28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 </a:t>
                      </a:r>
                      <a:endParaRPr b="0" i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1300" u="sng" cap="none" strike="noStrike"/>
                        <a:t>Topics</a:t>
                      </a:r>
                      <a:endParaRPr sz="1300" u="sng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1300" u="sng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1300" u="sng" cap="none" strike="noStrike"/>
                        <a:t>Key Activities </a:t>
                      </a:r>
                      <a:endParaRPr sz="1300" u="sng" cap="none" strike="noStrike"/>
                    </a:p>
                  </a:txBody>
                  <a:tcPr marT="0" marB="0" marR="14600" marL="14600" anchor="ctr"/>
                </a:tc>
              </a:tr>
              <a:tr h="141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Content Creation</a:t>
                      </a:r>
                      <a:endParaRPr b="0" i="1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Peer Relations and Trying New Things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Thinking Through Thoughts and Pushing Forward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Anger Management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Awareness, Understanding My Feelings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Helvetica Neue"/>
                        <a:buChar char="●"/>
                      </a:pPr>
                      <a:r>
                        <a:rPr lang="en-US" sz="1300" u="none" cap="none" strike="noStrike"/>
                        <a:t>Calming Coping Mechanisms/Stress and Anxiety</a:t>
                      </a:r>
                      <a:r>
                        <a:rPr b="1" lang="en-US" sz="1300" u="none" cap="none" strike="noStrike"/>
                        <a:t> </a:t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-381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Times New Roman"/>
                        <a:buNone/>
                      </a:pPr>
                      <a:r>
                        <a:t/>
                      </a:r>
                      <a:endParaRPr b="1"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2065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US" sz="1300" u="none" cap="none" strike="noStrike"/>
                        <a:t>Growth Mindset</a:t>
                      </a:r>
                      <a:endParaRPr sz="1300" u="none" cap="none" strike="noStrike"/>
                    </a:p>
                    <a:p>
                      <a:pPr indent="-12065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US" sz="1300" u="none" cap="none" strike="noStrike"/>
                        <a:t>Coping tools</a:t>
                      </a:r>
                      <a:endParaRPr sz="1300" u="none" cap="none" strike="noStrike"/>
                    </a:p>
                    <a:p>
                      <a:pPr indent="-12065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US" sz="1300" u="none" cap="none" strike="noStrike"/>
                        <a:t>Name It, Aim It, Tame It, Solve It</a:t>
                      </a:r>
                      <a:endParaRPr sz="1300" u="none" cap="none" strike="noStrike"/>
                    </a:p>
                    <a:p>
                      <a:pPr indent="-12065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US" sz="1300" u="none" cap="none" strike="noStrike"/>
                        <a:t>My Ways to Calm</a:t>
                      </a:r>
                      <a:endParaRPr b="1" sz="1300" u="none" cap="none" strike="noStrike"/>
                    </a:p>
                  </a:txBody>
                  <a:tcPr marT="0" marB="0" marR="14600" marL="14600" anchor="ctr"/>
                </a:tc>
              </a:tr>
              <a:tr h="26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 </a:t>
                      </a:r>
                      <a:endParaRPr b="0"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1300" u="sng" cap="none" strike="noStrike"/>
                        <a:t>Feedback</a:t>
                      </a:r>
                      <a:endParaRPr sz="1300" u="sng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1300" u="sng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1300" u="sng" cap="none" strike="noStrike"/>
                        <a:t>Improvements</a:t>
                      </a:r>
                      <a:r>
                        <a:rPr lang="en-US" sz="1300" u="none" cap="none" strike="noStrike"/>
                        <a:t> </a:t>
                      </a:r>
                      <a:endParaRPr sz="1300" u="none" cap="none" strike="noStrike"/>
                    </a:p>
                  </a:txBody>
                  <a:tcPr marT="0" marB="0" marR="14600" marL="14600" anchor="ctr"/>
                </a:tc>
              </a:tr>
              <a:tr h="163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b="0" lang="en-US" sz="1300" u="none" cap="none" strike="noStrike"/>
                        <a:t>Evaluation Focus Group</a:t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>
                          <a:solidFill>
                            <a:srgbClr val="0C0C0C"/>
                          </a:solidFill>
                        </a:rPr>
                        <a:t>“...</a:t>
                      </a:r>
                      <a:r>
                        <a:rPr lang="en-US" sz="1300" u="none" cap="none" strike="noStrike"/>
                        <a:t>as lesson plans go, I thought they were excellent.” -Dr. May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“...it does break down pretty good when you talk about you know the fixed mindset"-Ms. Reese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US" sz="1300" u="none" cap="none" strike="noStrike"/>
                        <a:t>Behavior redirection and mindfulness is in recreation centers now. -Ms. Kiesha</a:t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-381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0" marB="0" marR="14600" marL="14600" anchor="ctr">
                    <a:lnL cap="flat" cmpd="sng" w="9525">
                      <a:solidFill>
                        <a:srgbClr val="FB7E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rPr lang="en-US" sz="1300" u="none" cap="none" strike="noStrike"/>
                        <a:t>Added social emotional learning competencies to session plans</a:t>
                      </a:r>
                      <a:endParaRPr b="1" sz="1300" u="none" cap="none" strike="noStrike"/>
                    </a:p>
                  </a:txBody>
                  <a:tcPr marT="0" marB="0" marR="14600" marL="14600" anchor="ctr"/>
                </a:tc>
              </a:tr>
            </a:tbl>
          </a:graphicData>
        </a:graphic>
      </p:graphicFrame>
      <p:sp>
        <p:nvSpPr>
          <p:cNvPr id="53" name="Google Shape;53;g2d24be771e659d77_159"/>
          <p:cNvSpPr txBox="1"/>
          <p:nvPr>
            <p:ph type="ctrTitle"/>
          </p:nvPr>
        </p:nvSpPr>
        <p:spPr>
          <a:xfrm>
            <a:off x="218775" y="122300"/>
            <a:ext cx="86979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B7E00"/>
                </a:solidFill>
              </a:rPr>
              <a:t>Methodology</a:t>
            </a:r>
            <a:endParaRPr i="0" sz="3100" u="none" cap="none" strike="noStrike">
              <a:solidFill>
                <a:srgbClr val="FB7E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24be771e659d77_81"/>
          <p:cNvSpPr/>
          <p:nvPr/>
        </p:nvSpPr>
        <p:spPr>
          <a:xfrm>
            <a:off x="361200" y="298000"/>
            <a:ext cx="8509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B7E00"/>
                </a:solidFill>
              </a:rPr>
              <a:t>Community Partners</a:t>
            </a:r>
            <a:endParaRPr sz="3100">
              <a:solidFill>
                <a:srgbClr val="FB7E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B7E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" name="Google Shape;59;g2d24be771e659d77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150" y="2139668"/>
            <a:ext cx="3073950" cy="115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d24be771e659d77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25" y="1246425"/>
            <a:ext cx="2204275" cy="22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2d24be771e659d77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01" y="4130550"/>
            <a:ext cx="3400276" cy="6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2d24be771e659d77_81"/>
          <p:cNvSpPr txBox="1"/>
          <p:nvPr/>
        </p:nvSpPr>
        <p:spPr>
          <a:xfrm>
            <a:off x="52550" y="3450700"/>
            <a:ext cx="43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Hamilton Recreation Center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through</a:t>
            </a:r>
            <a:endParaRPr sz="1800"/>
          </a:p>
        </p:txBody>
      </p:sp>
      <p:pic>
        <p:nvPicPr>
          <p:cNvPr id="63" name="Google Shape;63;g2d24be771e659d77_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100" y="3602077"/>
            <a:ext cx="2643900" cy="14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2d24be771e659d77_81"/>
          <p:cNvPicPr preferRelativeResize="0"/>
          <p:nvPr/>
        </p:nvPicPr>
        <p:blipFill rotWithShape="1">
          <a:blip r:embed="rId7">
            <a:alphaModFix/>
          </a:blip>
          <a:srcRect b="-8436" l="0" r="0" t="0"/>
          <a:stretch/>
        </p:blipFill>
        <p:spPr>
          <a:xfrm>
            <a:off x="261451" y="1246423"/>
            <a:ext cx="3822701" cy="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4be771e659d77_42"/>
          <p:cNvSpPr txBox="1"/>
          <p:nvPr/>
        </p:nvSpPr>
        <p:spPr>
          <a:xfrm>
            <a:off x="1093975" y="1362675"/>
            <a:ext cx="6956100" cy="34629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</p:spPr>
        <p:txBody>
          <a:bodyPr anchorCtr="0" anchor="t" bIns="181650" lIns="181650" spcFirstLastPara="1" rIns="181650" wrap="square" tIns="908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The major limitation of this project is the difficulty in implementing the program due to COVID-19 restrictions. </a:t>
            </a:r>
            <a:endParaRPr sz="1800"/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Future implications of the implementation: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g2d24be771e659d77_42"/>
          <p:cNvSpPr/>
          <p:nvPr/>
        </p:nvSpPr>
        <p:spPr>
          <a:xfrm>
            <a:off x="361200" y="298000"/>
            <a:ext cx="8509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75" lIns="18175" spcFirstLastPara="1" rIns="18175" wrap="square" tIns="9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B7E00"/>
                </a:solidFill>
              </a:rPr>
              <a:t>Discussion</a:t>
            </a:r>
            <a:endParaRPr sz="3100">
              <a:solidFill>
                <a:srgbClr val="FB7E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B7E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g2d24be771e659d77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025" y="2928000"/>
            <a:ext cx="2010874" cy="20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d24be771e659d77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334" y="3128072"/>
            <a:ext cx="3172225" cy="16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d24be771e659d77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928999"/>
            <a:ext cx="2010875" cy="20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2014-09-18T16:08:37Z</dcterms:created>
  <dc:creator>Terry Menard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0x010100A649EA0497C9DF4E8A1D3BC4F019CE07</vt:lpwstr>
  </property>
</Properties>
</file>