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4"/>
  </p:sldMasterIdLst>
  <p:notesMasterIdLst>
    <p:notesMasterId r:id="rId20"/>
  </p:notesMasterIdLst>
  <p:handoutMasterIdLst>
    <p:handoutMasterId r:id="rId21"/>
  </p:handoutMasterIdLst>
  <p:sldIdLst>
    <p:sldId id="257" r:id="rId5"/>
    <p:sldId id="258" r:id="rId6"/>
    <p:sldId id="262" r:id="rId7"/>
    <p:sldId id="272" r:id="rId8"/>
    <p:sldId id="264" r:id="rId9"/>
    <p:sldId id="266" r:id="rId10"/>
    <p:sldId id="259" r:id="rId11"/>
    <p:sldId id="260" r:id="rId12"/>
    <p:sldId id="261" r:id="rId13"/>
    <p:sldId id="267" r:id="rId14"/>
    <p:sldId id="270" r:id="rId15"/>
    <p:sldId id="269" r:id="rId16"/>
    <p:sldId id="268"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8F757-4F6C-4FB1-A5CA-1B27EE7A1813}" v="3" dt="2024-07-04T00:27:22.8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666" autoAdjust="0"/>
  </p:normalViewPr>
  <p:slideViewPr>
    <p:cSldViewPr snapToGrid="0">
      <p:cViewPr varScale="1">
        <p:scale>
          <a:sx n="84" d="100"/>
          <a:sy n="84" d="100"/>
        </p:scale>
        <p:origin x="1632" y="78"/>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lsea Berry" userId="ca4406b1aa672226" providerId="LiveId" clId="{3328F757-4F6C-4FB1-A5CA-1B27EE7A1813}"/>
    <pc:docChg chg="custSel modSld">
      <pc:chgData name="Chelsea Berry" userId="ca4406b1aa672226" providerId="LiveId" clId="{3328F757-4F6C-4FB1-A5CA-1B27EE7A1813}" dt="2024-07-04T00:27:26.112" v="4" actId="478"/>
      <pc:docMkLst>
        <pc:docMk/>
      </pc:docMkLst>
      <pc:sldChg chg="addSp delSp modSp mod">
        <pc:chgData name="Chelsea Berry" userId="ca4406b1aa672226" providerId="LiveId" clId="{3328F757-4F6C-4FB1-A5CA-1B27EE7A1813}" dt="2024-07-04T00:27:26.112" v="4" actId="478"/>
        <pc:sldMkLst>
          <pc:docMk/>
          <pc:sldMk cId="4183894660" sldId="260"/>
        </pc:sldMkLst>
        <pc:spChg chg="add del mod">
          <ac:chgData name="Chelsea Berry" userId="ca4406b1aa672226" providerId="LiveId" clId="{3328F757-4F6C-4FB1-A5CA-1B27EE7A1813}" dt="2024-07-04T00:27:26.112" v="4" actId="478"/>
          <ac:spMkLst>
            <pc:docMk/>
            <pc:sldMk cId="4183894660" sldId="260"/>
            <ac:spMk id="19" creationId="{64C6986A-B184-8279-9E50-7937CE6A9A6F}"/>
          </ac:spMkLst>
        </pc:spChg>
        <pc:picChg chg="del">
          <ac:chgData name="Chelsea Berry" userId="ca4406b1aa672226" providerId="LiveId" clId="{3328F757-4F6C-4FB1-A5CA-1B27EE7A1813}" dt="2024-07-04T00:27:16.006" v="0" actId="478"/>
          <ac:picMkLst>
            <pc:docMk/>
            <pc:sldMk cId="4183894660" sldId="260"/>
            <ac:picMk id="8" creationId="{EC3FE454-5DBA-911A-4510-EE9DF1064D9F}"/>
          </ac:picMkLst>
        </pc:picChg>
        <pc:picChg chg="add mod">
          <ac:chgData name="Chelsea Berry" userId="ca4406b1aa672226" providerId="LiveId" clId="{3328F757-4F6C-4FB1-A5CA-1B27EE7A1813}" dt="2024-07-04T00:27:22.866" v="3" actId="1076"/>
          <ac:picMkLst>
            <pc:docMk/>
            <pc:sldMk cId="4183894660" sldId="260"/>
            <ac:picMk id="2052" creationId="{CBD872FE-B7C1-2A35-70CA-9CAAE6E2AF5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7/2/2024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7/2/2024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compares the performance metrics of our Random Forest model on both training and test datasets. As we can see, the model achieves near-perfect scores across all metrics, including accuracy, balanced accuracy, precision for both stroke (Yes) and non-stroke (No) cases, as well as recall for both categories. By maintaining high performance on both training and test datasets, the model ensures consistent and accurate predictions, which are critical for practical applications in healthcare.</a:t>
            </a:r>
          </a:p>
        </p:txBody>
      </p:sp>
      <p:sp>
        <p:nvSpPr>
          <p:cNvPr id="4" name="Slide Number Placeholder 3"/>
          <p:cNvSpPr>
            <a:spLocks noGrp="1"/>
          </p:cNvSpPr>
          <p:nvPr>
            <p:ph type="sldNum" sz="quarter" idx="5"/>
          </p:nvPr>
        </p:nvSpPr>
        <p:spPr/>
        <p:txBody>
          <a:bodyPr/>
          <a:lstStyle/>
          <a:p>
            <a:fld id="{96E6A182-AF03-4CC8-94DC-C0726DF52A64}" type="slidenum">
              <a:rPr lang="en-US" smtClean="0"/>
              <a:t>10</a:t>
            </a:fld>
            <a:endParaRPr lang="en-US"/>
          </a:p>
        </p:txBody>
      </p:sp>
    </p:spTree>
    <p:extLst>
      <p:ext uri="{BB962C8B-B14F-4D97-AF65-F5344CB8AC3E}">
        <p14:creationId xmlns:p14="http://schemas.microsoft.com/office/powerpoint/2010/main" val="3633133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11</a:t>
            </a:fld>
            <a:endParaRPr lang="en-US"/>
          </a:p>
        </p:txBody>
      </p:sp>
    </p:spTree>
    <p:extLst>
      <p:ext uri="{BB962C8B-B14F-4D97-AF65-F5344CB8AC3E}">
        <p14:creationId xmlns:p14="http://schemas.microsoft.com/office/powerpoint/2010/main" val="178080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our model's findings, we have two key areas of focus:</a:t>
            </a:r>
          </a:p>
          <a:p>
            <a:pPr>
              <a:buFont typeface="Arial" panose="020B0604020202020204" pitchFamily="34" charset="0"/>
              <a:buChar char="•"/>
            </a:pPr>
            <a:r>
              <a:rPr lang="en-US" b="1" dirty="0"/>
              <a:t>Clinical Application</a:t>
            </a:r>
            <a:r>
              <a:rPr lang="en-US" dirty="0"/>
              <a:t>:</a:t>
            </a:r>
          </a:p>
          <a:p>
            <a:pPr marL="742950" lvl="1" indent="-285750">
              <a:buFont typeface="Arial" panose="020B0604020202020204" pitchFamily="34" charset="0"/>
              <a:buChar char="•"/>
            </a:pPr>
            <a:r>
              <a:rPr lang="en-US" dirty="0"/>
              <a:t>Age, glucose levels, and BMI should be closely monitored in at-risk populations.</a:t>
            </a:r>
          </a:p>
          <a:p>
            <a:pPr marL="742950" lvl="1" indent="-285750">
              <a:buFont typeface="Arial" panose="020B0604020202020204" pitchFamily="34" charset="0"/>
              <a:buChar char="•"/>
            </a:pPr>
            <a:r>
              <a:rPr lang="en-US" dirty="0"/>
              <a:t>This will facilitate early detection and preventive care, allowing healthcare providers to intervene before a stroke occurs.</a:t>
            </a:r>
          </a:p>
          <a:p>
            <a:pPr>
              <a:buFont typeface="Arial" panose="020B0604020202020204" pitchFamily="34" charset="0"/>
              <a:buChar char="•"/>
            </a:pPr>
            <a:r>
              <a:rPr lang="en-US" b="1" dirty="0"/>
              <a:t>Preventive Measures</a:t>
            </a:r>
            <a:r>
              <a:rPr lang="en-US" dirty="0"/>
              <a:t>:</a:t>
            </a:r>
          </a:p>
          <a:p>
            <a:pPr marL="742950" lvl="1" indent="-285750">
              <a:buFont typeface="Arial" panose="020B0604020202020204" pitchFamily="34" charset="0"/>
              <a:buChar char="•"/>
            </a:pPr>
            <a:r>
              <a:rPr lang="en-US" dirty="0"/>
              <a:t>Targeted interventions focusing on managing glucose levels and maintaining a healthy BMI could significantly reduce stroke incidence.</a:t>
            </a:r>
          </a:p>
          <a:p>
            <a:pPr marL="742950" lvl="1" indent="-285750">
              <a:buFont typeface="Arial" panose="020B0604020202020204" pitchFamily="34" charset="0"/>
              <a:buChar char="•"/>
            </a:pPr>
            <a:r>
              <a:rPr lang="en-US" dirty="0"/>
              <a:t>By implementing these measures, we can help at-risk individuals adopt healthier lifestyles and reduce their stroke risk.</a:t>
            </a:r>
          </a:p>
          <a:p>
            <a:r>
              <a:rPr lang="en-US" dirty="0"/>
              <a:t>These recommendations highlight the practical applications of our model in clinical settings and the importance of proactive health management.</a:t>
            </a:r>
          </a:p>
          <a:p>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12</a:t>
            </a:fld>
            <a:endParaRPr lang="en-US"/>
          </a:p>
        </p:txBody>
      </p:sp>
    </p:spTree>
    <p:extLst>
      <p:ext uri="{BB962C8B-B14F-4D97-AF65-F5344CB8AC3E}">
        <p14:creationId xmlns:p14="http://schemas.microsoft.com/office/powerpoint/2010/main" val="1196461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Enhancing Stroke Prediction</a:t>
            </a:r>
          </a:p>
          <a:p>
            <a:pPr>
              <a:buFont typeface="Arial" panose="020B0604020202020204" pitchFamily="34" charset="0"/>
              <a:buChar char="•"/>
            </a:pPr>
            <a:r>
              <a:rPr lang="en-US" b="1" dirty="0"/>
              <a:t>Expand Datasets</a:t>
            </a:r>
            <a:r>
              <a:rPr lang="en-US" dirty="0"/>
              <a:t>:</a:t>
            </a:r>
          </a:p>
          <a:p>
            <a:pPr marL="742950" lvl="1" indent="-285750">
              <a:buFont typeface="Arial" panose="020B0604020202020204" pitchFamily="34" charset="0"/>
              <a:buChar char="•"/>
            </a:pPr>
            <a:r>
              <a:rPr lang="en-US" dirty="0"/>
              <a:t>Incorporate larger and more diverse datasets.</a:t>
            </a:r>
          </a:p>
          <a:p>
            <a:pPr marL="742950" lvl="1" indent="-285750">
              <a:buFont typeface="Arial" panose="020B0604020202020204" pitchFamily="34" charset="0"/>
              <a:buChar char="•"/>
            </a:pPr>
            <a:r>
              <a:rPr lang="en-US" dirty="0"/>
              <a:t>Improve model generalizability and accuracy across different populations.</a:t>
            </a:r>
          </a:p>
          <a:p>
            <a:pPr>
              <a:buFont typeface="Arial" panose="020B0604020202020204" pitchFamily="34" charset="0"/>
              <a:buChar char="•"/>
            </a:pPr>
            <a:r>
              <a:rPr lang="en-US" b="1" dirty="0"/>
              <a:t>Advanced Modeling Techniques</a:t>
            </a:r>
            <a:r>
              <a:rPr lang="en-US" dirty="0"/>
              <a:t>:</a:t>
            </a:r>
          </a:p>
          <a:p>
            <a:pPr marL="742950" lvl="1" indent="-285750">
              <a:buFont typeface="Arial" panose="020B0604020202020204" pitchFamily="34" charset="0"/>
              <a:buChar char="•"/>
            </a:pPr>
            <a:r>
              <a:rPr lang="en-US" dirty="0"/>
              <a:t>Explore ensemble learning and neural networks.</a:t>
            </a:r>
          </a:p>
          <a:p>
            <a:pPr marL="742950" lvl="1" indent="-285750">
              <a:buFont typeface="Arial" panose="020B0604020202020204" pitchFamily="34" charset="0"/>
              <a:buChar char="•"/>
            </a:pPr>
            <a:r>
              <a:rPr lang="en-US" dirty="0"/>
              <a:t>Refine predictive capabilities.</a:t>
            </a:r>
          </a:p>
          <a:p>
            <a:pPr>
              <a:buFont typeface="Arial" panose="020B0604020202020204" pitchFamily="34" charset="0"/>
              <a:buChar char="•"/>
            </a:pPr>
            <a:r>
              <a:rPr lang="en-US" b="1" dirty="0"/>
              <a:t>Integrate Real-Time Data</a:t>
            </a:r>
            <a:r>
              <a:rPr lang="en-US" dirty="0"/>
              <a:t>:</a:t>
            </a:r>
          </a:p>
          <a:p>
            <a:pPr marL="742950" lvl="1" indent="-285750">
              <a:buFont typeface="Arial" panose="020B0604020202020204" pitchFamily="34" charset="0"/>
              <a:buChar char="•"/>
            </a:pPr>
            <a:r>
              <a:rPr lang="en-US" dirty="0"/>
              <a:t>Use data from wearable health devices.</a:t>
            </a:r>
          </a:p>
          <a:p>
            <a:pPr marL="742950" lvl="1" indent="-285750">
              <a:buFont typeface="Arial" panose="020B0604020202020204" pitchFamily="34" charset="0"/>
              <a:buChar char="•"/>
            </a:pPr>
            <a:r>
              <a:rPr lang="en-US" dirty="0"/>
              <a:t>Enable continuous monitoring and early intervention.</a:t>
            </a:r>
          </a:p>
          <a:p>
            <a:pPr>
              <a:buFont typeface="Arial" panose="020B0604020202020204" pitchFamily="34" charset="0"/>
              <a:buChar char="•"/>
            </a:pPr>
            <a:r>
              <a:rPr lang="en-US" b="1" dirty="0"/>
              <a:t>Clinical Validation</a:t>
            </a:r>
            <a:r>
              <a:rPr lang="en-US" dirty="0"/>
              <a:t>:</a:t>
            </a:r>
          </a:p>
          <a:p>
            <a:pPr marL="742950" lvl="1" indent="-285750">
              <a:buFont typeface="Arial" panose="020B0604020202020204" pitchFamily="34" charset="0"/>
              <a:buChar char="•"/>
            </a:pPr>
            <a:r>
              <a:rPr lang="en-US" dirty="0"/>
              <a:t>Collaborate with healthcare professionals.</a:t>
            </a:r>
          </a:p>
          <a:p>
            <a:pPr marL="742950" lvl="1" indent="-285750">
              <a:buFont typeface="Arial" panose="020B0604020202020204" pitchFamily="34" charset="0"/>
              <a:buChar char="•"/>
            </a:pPr>
            <a:r>
              <a:rPr lang="en-US" dirty="0"/>
              <a:t>Validate and fine-tune models in clinical settings.</a:t>
            </a:r>
          </a:p>
          <a:p>
            <a:pPr marL="742950" lvl="1" indent="-285750">
              <a:buFont typeface="Arial" panose="020B0604020202020204" pitchFamily="34" charset="0"/>
              <a:buChar char="•"/>
            </a:pPr>
            <a:r>
              <a:rPr lang="en-US" dirty="0"/>
              <a:t>Ensure predictive tools are accurate and actionable in real-world applications.</a:t>
            </a:r>
          </a:p>
          <a:p>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13</a:t>
            </a:fld>
            <a:endParaRPr lang="en-US"/>
          </a:p>
        </p:txBody>
      </p:sp>
    </p:spTree>
    <p:extLst>
      <p:ext uri="{BB962C8B-B14F-4D97-AF65-F5344CB8AC3E}">
        <p14:creationId xmlns:p14="http://schemas.microsoft.com/office/powerpoint/2010/main" val="282815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our study highlights the critical factors influencing stroke risk, including age, glucose levels, and BMI. By developing a highly accurate predictive model, we provide valuable insights that can be leveraged for early detection and prevention of strokes. Implementing these findings into clinical practice and preventive measures will not only improve patient outcomes but also reduce the overall incidence and burden of strokes on healthcare systems. Our work highlights the importance of data-driven approaches in enhancing public health strategies and optimizing resource allocation.</a:t>
            </a:r>
          </a:p>
        </p:txBody>
      </p:sp>
      <p:sp>
        <p:nvSpPr>
          <p:cNvPr id="4" name="Slide Number Placeholder 3"/>
          <p:cNvSpPr>
            <a:spLocks noGrp="1"/>
          </p:cNvSpPr>
          <p:nvPr>
            <p:ph type="sldNum" sz="quarter" idx="5"/>
          </p:nvPr>
        </p:nvSpPr>
        <p:spPr/>
        <p:txBody>
          <a:bodyPr/>
          <a:lstStyle/>
          <a:p>
            <a:fld id="{96E6A182-AF03-4CC8-94DC-C0726DF52A64}" type="slidenum">
              <a:rPr lang="en-US" smtClean="0"/>
              <a:t>14</a:t>
            </a:fld>
            <a:endParaRPr lang="en-US"/>
          </a:p>
        </p:txBody>
      </p:sp>
    </p:spTree>
    <p:extLst>
      <p:ext uri="{BB962C8B-B14F-4D97-AF65-F5344CB8AC3E}">
        <p14:creationId xmlns:p14="http://schemas.microsoft.com/office/powerpoint/2010/main" val="2868083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15</a:t>
            </a:fld>
            <a:endParaRPr lang="en-US"/>
          </a:p>
        </p:txBody>
      </p:sp>
    </p:spTree>
    <p:extLst>
      <p:ext uri="{BB962C8B-B14F-4D97-AF65-F5344CB8AC3E}">
        <p14:creationId xmlns:p14="http://schemas.microsoft.com/office/powerpoint/2010/main" val="3462052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Strokes are one of the leading causes of disability and death worldwide, surpassing many other serious health conditions. The key to combating this issue lies in early prediction, which is crucial for effective prevention and treatment. However, current prediction methods often fall short, missing many individuals who are at risk. Our project aims to address these gaps by developing more accurate predictive models to identify those at high risk for strokes, allowing for timely and targeted interventions.</a:t>
            </a:r>
          </a:p>
        </p:txBody>
      </p:sp>
      <p:sp>
        <p:nvSpPr>
          <p:cNvPr id="4" name="Slide Number Placeholder 3"/>
          <p:cNvSpPr>
            <a:spLocks noGrp="1"/>
          </p:cNvSpPr>
          <p:nvPr>
            <p:ph type="sldNum" sz="quarter" idx="5"/>
          </p:nvPr>
        </p:nvSpPr>
        <p:spPr/>
        <p:txBody>
          <a:bodyPr/>
          <a:lstStyle/>
          <a:p>
            <a:fld id="{96E6A182-AF03-4CC8-94DC-C0726DF52A64}" type="slidenum">
              <a:rPr lang="en-US" smtClean="0"/>
              <a:t>2</a:t>
            </a:fld>
            <a:endParaRPr lang="en-US"/>
          </a:p>
        </p:txBody>
      </p:sp>
    </p:spTree>
    <p:extLst>
      <p:ext uri="{BB962C8B-B14F-4D97-AF65-F5344CB8AC3E}">
        <p14:creationId xmlns:p14="http://schemas.microsoft.com/office/powerpoint/2010/main" val="4083582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aims to accurately forecast patients with high stroke susceptibility by developing predictive models that leverage biometric data and other relevant factors. The goal is to enhance stroke prevention and early intervention strategies, allowing healthcare providers to implement timely and targeted measures. By improving our ability to predict who is at risk, we can significantly reduce the incidence and impact of strokes.</a:t>
            </a:r>
          </a:p>
        </p:txBody>
      </p:sp>
      <p:sp>
        <p:nvSpPr>
          <p:cNvPr id="4" name="Slide Number Placeholder 3"/>
          <p:cNvSpPr>
            <a:spLocks noGrp="1"/>
          </p:cNvSpPr>
          <p:nvPr>
            <p:ph type="sldNum" sz="quarter" idx="5"/>
          </p:nvPr>
        </p:nvSpPr>
        <p:spPr/>
        <p:txBody>
          <a:bodyPr/>
          <a:lstStyle/>
          <a:p>
            <a:fld id="{96E6A182-AF03-4CC8-94DC-C0726DF52A64}" type="slidenum">
              <a:rPr lang="en-US" smtClean="0"/>
              <a:t>3</a:t>
            </a:fld>
            <a:endParaRPr lang="en-US"/>
          </a:p>
        </p:txBody>
      </p:sp>
    </p:spTree>
    <p:extLst>
      <p:ext uri="{BB962C8B-B14F-4D97-AF65-F5344CB8AC3E}">
        <p14:creationId xmlns:p14="http://schemas.microsoft.com/office/powerpoint/2010/main" val="3969845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achieve our project aim, we have outlined several key objectives:</a:t>
            </a:r>
          </a:p>
          <a:p>
            <a:pPr>
              <a:buFont typeface="Arial" panose="020B0604020202020204" pitchFamily="34" charset="0"/>
              <a:buChar char="•"/>
            </a:pPr>
            <a:r>
              <a:rPr lang="en-US" dirty="0"/>
              <a:t>First, we will </a:t>
            </a:r>
            <a:r>
              <a:rPr lang="en-US" b="1" dirty="0"/>
              <a:t>develop predictive models</a:t>
            </a:r>
            <a:r>
              <a:rPr lang="en-US" dirty="0"/>
              <a:t> that utilize a range of biometric and demographic data to identify individuals at high risk of stroke.</a:t>
            </a:r>
          </a:p>
          <a:p>
            <a:pPr>
              <a:buFont typeface="Arial" panose="020B0604020202020204" pitchFamily="34" charset="0"/>
              <a:buChar char="•"/>
            </a:pPr>
            <a:r>
              <a:rPr lang="en-US" dirty="0"/>
              <a:t>Next, we will </a:t>
            </a:r>
            <a:r>
              <a:rPr lang="en-US" b="1" dirty="0"/>
              <a:t>analyze and preprocess the dataset</a:t>
            </a:r>
            <a:r>
              <a:rPr lang="en-US" dirty="0"/>
              <a:t> to ensure data quality and consistency, which is crucial for building accurate models.</a:t>
            </a:r>
          </a:p>
          <a:p>
            <a:pPr>
              <a:buFont typeface="Arial" panose="020B0604020202020204" pitchFamily="34" charset="0"/>
              <a:buChar char="•"/>
            </a:pPr>
            <a:r>
              <a:rPr lang="en-US" dirty="0"/>
              <a:t>Once the models are developed, we will </a:t>
            </a:r>
            <a:r>
              <a:rPr lang="en-US" b="1" dirty="0"/>
              <a:t>validate the predictive models</a:t>
            </a:r>
            <a:r>
              <a:rPr lang="en-US" dirty="0"/>
              <a:t> to ensure they perform well across diverse populations and scenarios.</a:t>
            </a:r>
          </a:p>
          <a:p>
            <a:pPr>
              <a:buFont typeface="Arial" panose="020B0604020202020204" pitchFamily="34" charset="0"/>
              <a:buChar char="•"/>
            </a:pPr>
            <a:r>
              <a:rPr lang="en-US" dirty="0"/>
              <a:t>We will then </a:t>
            </a:r>
            <a:r>
              <a:rPr lang="en-US" b="1" dirty="0"/>
              <a:t>integrate these predictive models</a:t>
            </a:r>
            <a:r>
              <a:rPr lang="en-US" dirty="0"/>
              <a:t> into clinical practice, leveraging electronic health record systems for real-time risk assessment and intervention.</a:t>
            </a:r>
          </a:p>
          <a:p>
            <a:pPr>
              <a:buFont typeface="Arial" panose="020B0604020202020204" pitchFamily="34" charset="0"/>
              <a:buChar char="•"/>
            </a:pPr>
            <a:r>
              <a:rPr lang="en-US" dirty="0"/>
              <a:t>Finally, we will </a:t>
            </a:r>
            <a:r>
              <a:rPr lang="en-US" b="1" dirty="0"/>
              <a:t>conduct ongoing research</a:t>
            </a:r>
            <a:r>
              <a:rPr lang="en-US" dirty="0"/>
              <a:t> to refine and enhance our models, incorporating new data and advanced techniques to improve stroke prediction further.</a:t>
            </a:r>
          </a:p>
          <a:p>
            <a:r>
              <a:rPr lang="en-US" dirty="0"/>
              <a:t>These objectives will guide our efforts to make a significant impact on stroke prevention and patient outcomes."</a:t>
            </a:r>
          </a:p>
        </p:txBody>
      </p:sp>
      <p:sp>
        <p:nvSpPr>
          <p:cNvPr id="4" name="Slide Number Placeholder 3"/>
          <p:cNvSpPr>
            <a:spLocks noGrp="1"/>
          </p:cNvSpPr>
          <p:nvPr>
            <p:ph type="sldNum" sz="quarter" idx="5"/>
          </p:nvPr>
        </p:nvSpPr>
        <p:spPr/>
        <p:txBody>
          <a:bodyPr/>
          <a:lstStyle/>
          <a:p>
            <a:fld id="{96E6A182-AF03-4CC8-94DC-C0726DF52A64}" type="slidenum">
              <a:rPr lang="en-US" smtClean="0"/>
              <a:t>4</a:t>
            </a:fld>
            <a:endParaRPr lang="en-US"/>
          </a:p>
        </p:txBody>
      </p:sp>
    </p:spTree>
    <p:extLst>
      <p:ext uri="{BB962C8B-B14F-4D97-AF65-F5344CB8AC3E}">
        <p14:creationId xmlns:p14="http://schemas.microsoft.com/office/powerpoint/2010/main" val="122235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predictive models have broad applicability across various sectors:</a:t>
            </a:r>
          </a:p>
          <a:p>
            <a:r>
              <a:rPr lang="en-US" b="1" dirty="0"/>
              <a:t>Clinical/Hospitals</a:t>
            </a:r>
            <a:r>
              <a:rPr lang="en-US" dirty="0"/>
              <a:t>:</a:t>
            </a:r>
          </a:p>
          <a:p>
            <a:pPr>
              <a:buFont typeface="Arial" panose="020B0604020202020204" pitchFamily="34" charset="0"/>
              <a:buChar char="•"/>
            </a:pPr>
            <a:r>
              <a:rPr lang="en-US" dirty="0"/>
              <a:t>By integrating predictive models into electronic health records (EHR), clinicians can identify high-risk patients early. This enables targeted interventions and personalized care plans, ultimately improving patient outcomes.</a:t>
            </a:r>
          </a:p>
          <a:p>
            <a:r>
              <a:rPr lang="en-US" b="1" dirty="0"/>
              <a:t>Insurance Companies</a:t>
            </a:r>
            <a:r>
              <a:rPr lang="en-US" dirty="0"/>
              <a:t>:</a:t>
            </a:r>
          </a:p>
          <a:p>
            <a:pPr>
              <a:buFont typeface="Arial" panose="020B0604020202020204" pitchFamily="34" charset="0"/>
              <a:buChar char="•"/>
            </a:pPr>
            <a:r>
              <a:rPr lang="en-US" dirty="0"/>
              <a:t>These models can be used for risk assessment to set accurate premium pricing. Developing preventative health programs based on these models can help mitigate costs associated with stroke-related claims and promote healthier lifestyles among policyholders.</a:t>
            </a:r>
          </a:p>
          <a:p>
            <a:r>
              <a:rPr lang="en-US" b="1" dirty="0"/>
              <a:t>Biotech Companies</a:t>
            </a:r>
            <a:r>
              <a:rPr lang="en-US" dirty="0"/>
              <a:t>:</a:t>
            </a:r>
          </a:p>
          <a:p>
            <a:pPr>
              <a:buFont typeface="Arial" panose="020B0604020202020204" pitchFamily="34" charset="0"/>
              <a:buChar char="•"/>
            </a:pPr>
            <a:r>
              <a:rPr lang="en-US" dirty="0"/>
              <a:t>Incorporating our predictive models into health monitoring devices allows for real-time risk assessments. This facilitates timely lifestyle adjustments and medical consultations, enhancing user engagement and supporting preventive healthcare.</a:t>
            </a:r>
          </a:p>
          <a:p>
            <a:endParaRPr lang="en-US" dirty="0"/>
          </a:p>
          <a:p>
            <a:r>
              <a:rPr lang="en-US" dirty="0"/>
              <a:t>In conclusion, the broad applicability of stroke prediction models has the potential to significantly improve healthcare delivery, reduce costs, and foster innovation across various industries.</a:t>
            </a:r>
          </a:p>
          <a:p>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5</a:t>
            </a:fld>
            <a:endParaRPr lang="en-US"/>
          </a:p>
        </p:txBody>
      </p:sp>
    </p:spTree>
    <p:extLst>
      <p:ext uri="{BB962C8B-B14F-4D97-AF65-F5344CB8AC3E}">
        <p14:creationId xmlns:p14="http://schemas.microsoft.com/office/powerpoint/2010/main" val="767636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consists of health and demographic information for 43,400 individuals. This rich and diverse dataset includes biometric, demographic, and lifestyle factors, making it ideal for detailed analysis and feature engineering. The variety of data points allows us to build comprehensive predictive models to assess stroke risk accurately.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To ensure the highest quality and consistency of our data, we performed several key preprocessing steps:</a:t>
            </a:r>
          </a:p>
          <a:p>
            <a:pPr>
              <a:buFont typeface="Arial" panose="020B0604020202020204" pitchFamily="34" charset="0"/>
              <a:buChar char="•"/>
            </a:pPr>
            <a:r>
              <a:rPr lang="en-US" b="1" dirty="0"/>
              <a:t>Handling Missing Values</a:t>
            </a:r>
            <a:r>
              <a:rPr lang="en-US" dirty="0"/>
              <a:t>: We imputed missing BMI values with the median and adjusted the smoking status with original dataset ratios.</a:t>
            </a:r>
          </a:p>
          <a:p>
            <a:pPr>
              <a:buFont typeface="Arial" panose="020B0604020202020204" pitchFamily="34" charset="0"/>
              <a:buChar char="•"/>
            </a:pPr>
            <a:r>
              <a:rPr lang="en-US" b="1" dirty="0"/>
              <a:t>Encoding Categorical Variables</a:t>
            </a:r>
            <a:r>
              <a:rPr lang="en-US" dirty="0"/>
              <a:t>: We converted categorical variables into dummy variables to facilitate their use in the model.</a:t>
            </a:r>
          </a:p>
          <a:p>
            <a:pPr>
              <a:buFont typeface="Arial" panose="020B0604020202020204" pitchFamily="34" charset="0"/>
              <a:buChar char="•"/>
            </a:pPr>
            <a:r>
              <a:rPr lang="en-US" b="1" dirty="0"/>
              <a:t>Normalizing Continuous Variables</a:t>
            </a:r>
            <a:r>
              <a:rPr lang="en-US" dirty="0"/>
              <a:t>: We standardized age, average glucose level, and BMI to ensure consistent scaling across features.</a:t>
            </a:r>
          </a:p>
          <a:p>
            <a:pPr>
              <a:buFont typeface="Arial" panose="020B0604020202020204" pitchFamily="34" charset="0"/>
              <a:buChar char="•"/>
            </a:pPr>
            <a:r>
              <a:rPr lang="en-US" b="1" dirty="0"/>
              <a:t>Data Splitting</a:t>
            </a:r>
            <a:r>
              <a:rPr lang="en-US" dirty="0"/>
              <a:t>: Finally, we divided the dataset into training and testing sets using an 80-20 split to evaluate the model's performance effectively.</a:t>
            </a:r>
          </a:p>
          <a:p>
            <a:r>
              <a:rPr lang="en-US" dirty="0"/>
              <a:t>These preprocessing steps are crucial for developing robust predictive models for stroke risk assessment.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6E6A182-AF03-4CC8-94DC-C0726DF52A64}" type="slidenum">
              <a:rPr lang="en-US" smtClean="0"/>
              <a:t>6</a:t>
            </a:fld>
            <a:endParaRPr lang="en-US"/>
          </a:p>
        </p:txBody>
      </p:sp>
    </p:spTree>
    <p:extLst>
      <p:ext uri="{BB962C8B-B14F-4D97-AF65-F5344CB8AC3E}">
        <p14:creationId xmlns:p14="http://schemas.microsoft.com/office/powerpoint/2010/main" val="852068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EDA revealed significant correlations between age, average glucose levels, and stroke occurrence. These key findings emphasize the importance of these factors in predicting stroke risk. Understanding that older age and higher glucose levels are major risk factors can help in developing targeted interventions and preventive measures. By focusing on these critical variables, healthcare providers can enhance early identification and management of high-risk individuals, ultimately aiding in the prevention of strokes and improving patient outcomes.</a:t>
            </a:r>
          </a:p>
        </p:txBody>
      </p:sp>
      <p:sp>
        <p:nvSpPr>
          <p:cNvPr id="4" name="Slide Number Placeholder 3"/>
          <p:cNvSpPr>
            <a:spLocks noGrp="1"/>
          </p:cNvSpPr>
          <p:nvPr>
            <p:ph type="sldNum" sz="quarter" idx="5"/>
          </p:nvPr>
        </p:nvSpPr>
        <p:spPr/>
        <p:txBody>
          <a:bodyPr/>
          <a:lstStyle/>
          <a:p>
            <a:fld id="{96E6A182-AF03-4CC8-94DC-C0726DF52A64}" type="slidenum">
              <a:rPr lang="en-US" smtClean="0"/>
              <a:t>7</a:t>
            </a:fld>
            <a:endParaRPr lang="en-US"/>
          </a:p>
        </p:txBody>
      </p:sp>
    </p:spTree>
    <p:extLst>
      <p:ext uri="{BB962C8B-B14F-4D97-AF65-F5344CB8AC3E}">
        <p14:creationId xmlns:p14="http://schemas.microsoft.com/office/powerpoint/2010/main" val="3108902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predictive model utilized a Random Forest algorithm with Grid Search for hyperparameter tuning, achieving high accuracy in identifying individuals at high risk of stroke. The key predictors identified were age, average glucose level, and BMI. These factors align with known risk factors for stroke, demonstrating the model's reliability and its potential for practical application in clinical settings</a:t>
            </a:r>
          </a:p>
        </p:txBody>
      </p:sp>
      <p:sp>
        <p:nvSpPr>
          <p:cNvPr id="4" name="Slide Number Placeholder 3"/>
          <p:cNvSpPr>
            <a:spLocks noGrp="1"/>
          </p:cNvSpPr>
          <p:nvPr>
            <p:ph type="sldNum" sz="quarter" idx="5"/>
          </p:nvPr>
        </p:nvSpPr>
        <p:spPr/>
        <p:txBody>
          <a:bodyPr/>
          <a:lstStyle/>
          <a:p>
            <a:fld id="{96E6A182-AF03-4CC8-94DC-C0726DF52A64}" type="slidenum">
              <a:rPr lang="en-US" smtClean="0"/>
              <a:t>8</a:t>
            </a:fld>
            <a:endParaRPr lang="en-US"/>
          </a:p>
        </p:txBody>
      </p:sp>
    </p:spTree>
    <p:extLst>
      <p:ext uri="{BB962C8B-B14F-4D97-AF65-F5344CB8AC3E}">
        <p14:creationId xmlns:p14="http://schemas.microsoft.com/office/powerpoint/2010/main" val="3287820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These results are particularly significant for stroke prediction because they demonstrate the model's ability to accurately and consistently identify individuals at high risk of stroke. The high precision and recall scores ensure that the model minimizes both false positives and false negatives, which is crucial in a clinical setting where accurate identification can lead to timely and potentially life-saving interventions.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Overall, the model's exceptional performance metrics indicate its potential for practical application in healthcare settings, providing a reliable tool for early identification and preventive care of individuals at high risk of stroke.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6E6A182-AF03-4CC8-94DC-C0726DF52A64}" type="slidenum">
              <a:rPr lang="en-US" smtClean="0"/>
              <a:t>9</a:t>
            </a:fld>
            <a:endParaRPr lang="en-US"/>
          </a:p>
        </p:txBody>
      </p:sp>
    </p:spTree>
    <p:extLst>
      <p:ext uri="{BB962C8B-B14F-4D97-AF65-F5344CB8AC3E}">
        <p14:creationId xmlns:p14="http://schemas.microsoft.com/office/powerpoint/2010/main" val="70614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AE1E626-6EB7-4D9A-AD4A-B54D1684CAD1}" type="datetime1">
              <a:rPr lang="en-US" smtClean="0"/>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32007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0E2CF-D74B-4B51-899A-DCEA821C90C7}" type="datetime1">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565105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0E2CF-D74B-4B51-899A-DCEA821C90C7}" type="datetime1">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8423161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0E2CF-D74B-4B51-899A-DCEA821C90C7}" type="datetime1">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97716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0E2CF-D74B-4B51-899A-DCEA821C90C7}" type="datetime1">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319255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20E2CF-D74B-4B51-899A-DCEA821C90C7}" type="datetime1">
              <a:rPr lang="en-US" smtClean="0"/>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332975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20E2CF-D74B-4B51-899A-DCEA821C90C7}" type="datetime1">
              <a:rPr lang="en-US" smtClean="0"/>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774208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32EDF-E99E-4C68-AFCB-7A835B309D6D}" type="datetime1">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238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2D85F-A551-4C69-800A-8CFFA2306A88}" type="datetime1">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21651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24A36-10EA-4DE5-9251-C62AA44714D2}" type="datetime1">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421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95A85-13CC-45EA-B1A6-5B8E77AB646B}" type="datetime1">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85967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B71815-F531-4787-BA2A-626422C133AD}" type="datetime1">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91353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C4885B-3C5C-43BB-9862-47948E5DF551}" type="datetime1">
              <a:rPr lang="en-US" smtClean="0"/>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204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03B6AF-AB61-4D8E-B7B7-705C5ACEBBCC}" type="datetime1">
              <a:rPr lang="en-US" smtClean="0"/>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825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84487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E1AEED-2323-4359-853E-316DF6600362}" type="datetime1">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094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AC2DF-F1FD-4724-A563-92BADFC82ECC}" type="datetime1">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229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D20E2CF-D74B-4B51-899A-DCEA821C90C7}" type="datetime1">
              <a:rPr lang="en-US" smtClean="0"/>
              <a:t>7/2/2024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411717127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4055581" y="687388"/>
            <a:ext cx="7854480" cy="5483225"/>
          </a:xfrm>
          <a:effectLst/>
        </p:spPr>
        <p:txBody>
          <a:bodyPr wrap="square" anchor="ctr">
            <a:normAutofit/>
          </a:bodyPr>
          <a:lstStyle/>
          <a:p>
            <a:pPr algn="ctr"/>
            <a:r>
              <a:rPr lang="en-US" sz="5400" dirty="0">
                <a:solidFill>
                  <a:schemeClr val="tx1">
                    <a:lumMod val="95000"/>
                  </a:schemeClr>
                </a:solidFill>
              </a:rPr>
              <a:t>Navigating Stroke Predictions: </a:t>
            </a:r>
            <a:br>
              <a:rPr lang="en-US" sz="5400" dirty="0">
                <a:solidFill>
                  <a:schemeClr val="tx1">
                    <a:lumMod val="95000"/>
                  </a:schemeClr>
                </a:solidFill>
              </a:rPr>
            </a:br>
            <a:r>
              <a:rPr lang="en-US" sz="5400" dirty="0">
                <a:solidFill>
                  <a:schemeClr val="tx1">
                    <a:lumMod val="95000"/>
                  </a:schemeClr>
                </a:solidFill>
              </a:rPr>
              <a:t>Unveiling Insights for Better Health Outcomes</a:t>
            </a:r>
          </a:p>
        </p:txBody>
      </p:sp>
      <p:sp>
        <p:nvSpPr>
          <p:cNvPr id="3" name="Subtitle 2"/>
          <p:cNvSpPr>
            <a:spLocks noGrp="1"/>
          </p:cNvSpPr>
          <p:nvPr>
            <p:ph type="subTitle" idx="1"/>
          </p:nvPr>
        </p:nvSpPr>
        <p:spPr>
          <a:xfrm>
            <a:off x="0" y="1295400"/>
            <a:ext cx="3884130" cy="4267200"/>
          </a:xfrm>
        </p:spPr>
        <p:txBody>
          <a:bodyPr anchor="ctr">
            <a:normAutofit/>
          </a:bodyPr>
          <a:lstStyle/>
          <a:p>
            <a:r>
              <a:rPr lang="en-US" sz="2000" dirty="0">
                <a:solidFill>
                  <a:schemeClr val="tx1">
                    <a:lumMod val="95000"/>
                  </a:schemeClr>
                </a:solidFill>
              </a:rPr>
              <a:t>Chelsea Berry</a:t>
            </a:r>
          </a:p>
          <a:p>
            <a:r>
              <a:rPr lang="en-US" sz="2000" dirty="0">
                <a:solidFill>
                  <a:schemeClr val="tx1">
                    <a:lumMod val="95000"/>
                  </a:schemeClr>
                </a:solidFill>
              </a:rPr>
              <a:t>Data Science Capstones Project</a:t>
            </a:r>
          </a:p>
          <a:p>
            <a:r>
              <a:rPr lang="en-US" sz="2000" dirty="0">
                <a:solidFill>
                  <a:schemeClr val="tx1">
                    <a:lumMod val="95000"/>
                  </a:schemeClr>
                </a:solidFill>
              </a:rPr>
              <a:t>June 2024</a:t>
            </a:r>
          </a:p>
        </p:txBody>
      </p:sp>
      <p:cxnSp>
        <p:nvCxnSpPr>
          <p:cNvPr id="9" name="Straight Connector 8">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DF70-7344-5AFA-F2B8-2113A2C0F926}"/>
              </a:ext>
            </a:extLst>
          </p:cNvPr>
          <p:cNvSpPr>
            <a:spLocks noGrp="1"/>
          </p:cNvSpPr>
          <p:nvPr>
            <p:ph type="title"/>
          </p:nvPr>
        </p:nvSpPr>
        <p:spPr>
          <a:xfrm>
            <a:off x="913794" y="342875"/>
            <a:ext cx="10353762" cy="970450"/>
          </a:xfrm>
        </p:spPr>
        <p:txBody>
          <a:bodyPr>
            <a:normAutofit/>
          </a:bodyPr>
          <a:lstStyle/>
          <a:p>
            <a:pPr algn="ctr"/>
            <a:r>
              <a:rPr lang="en-US" sz="4400" dirty="0"/>
              <a:t>Training vs. Test Performance</a:t>
            </a:r>
          </a:p>
        </p:txBody>
      </p:sp>
      <p:pic>
        <p:nvPicPr>
          <p:cNvPr id="5" name="Picture 4" descr="A graph of performance metrics&#10;&#10;Description automatically generated">
            <a:extLst>
              <a:ext uri="{FF2B5EF4-FFF2-40B4-BE49-F238E27FC236}">
                <a16:creationId xmlns:a16="http://schemas.microsoft.com/office/drawing/2014/main" id="{C3566328-7F4E-0770-FECE-E37EB66BC8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5776" y="1783080"/>
            <a:ext cx="6860448" cy="4091965"/>
          </a:xfrm>
          <a:prstGeom prst="rect">
            <a:avLst/>
          </a:prstGeom>
          <a:noFill/>
        </p:spPr>
      </p:pic>
    </p:spTree>
    <p:extLst>
      <p:ext uri="{BB962C8B-B14F-4D97-AF65-F5344CB8AC3E}">
        <p14:creationId xmlns:p14="http://schemas.microsoft.com/office/powerpoint/2010/main" val="425591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79F7-6136-83F3-D51E-A2D12DBFB741}"/>
              </a:ext>
            </a:extLst>
          </p:cNvPr>
          <p:cNvSpPr>
            <a:spLocks noGrp="1"/>
          </p:cNvSpPr>
          <p:nvPr>
            <p:ph type="title"/>
          </p:nvPr>
        </p:nvSpPr>
        <p:spPr/>
        <p:txBody>
          <a:bodyPr>
            <a:normAutofit/>
          </a:bodyPr>
          <a:lstStyle/>
          <a:p>
            <a:pPr algn="ctr"/>
            <a:r>
              <a:rPr lang="en-US" sz="4400" dirty="0"/>
              <a:t>Factors Influencing Stroke Based on Model Performance</a:t>
            </a:r>
          </a:p>
        </p:txBody>
      </p:sp>
      <p:sp>
        <p:nvSpPr>
          <p:cNvPr id="3" name="Content Placeholder 2">
            <a:extLst>
              <a:ext uri="{FF2B5EF4-FFF2-40B4-BE49-F238E27FC236}">
                <a16:creationId xmlns:a16="http://schemas.microsoft.com/office/drawing/2014/main" id="{6C170C0C-EFB9-7DEF-CA3A-36C85CBD4C47}"/>
              </a:ext>
            </a:extLst>
          </p:cNvPr>
          <p:cNvSpPr>
            <a:spLocks noGrp="1"/>
          </p:cNvSpPr>
          <p:nvPr>
            <p:ph sz="half" idx="1"/>
          </p:nvPr>
        </p:nvSpPr>
        <p:spPr>
          <a:xfrm>
            <a:off x="913795" y="2235369"/>
            <a:ext cx="10607645" cy="3456771"/>
          </a:xfrm>
        </p:spPr>
        <p:txBody>
          <a:bodyPr>
            <a:normAutofit fontScale="85000" lnSpcReduction="10000"/>
          </a:bodyPr>
          <a:lstStyle/>
          <a:p>
            <a:pPr marL="0" indent="0">
              <a:buNone/>
            </a:pPr>
            <a:r>
              <a:rPr lang="en-US" sz="3000" dirty="0"/>
              <a:t>Key predictors identified include:</a:t>
            </a:r>
          </a:p>
          <a:p>
            <a:pPr>
              <a:buFont typeface="Arial" panose="020B0604020202020204" pitchFamily="34" charset="0"/>
              <a:buChar char="•"/>
            </a:pPr>
            <a:r>
              <a:rPr lang="en-US" sz="3000" b="1" dirty="0"/>
              <a:t>Age</a:t>
            </a:r>
            <a:r>
              <a:rPr lang="en-US" sz="3000" dirty="0"/>
              <a:t>: Older individuals are significantly more at risk of experiencing a stroke, as reflected by the strong correlation and feature importance analysis.</a:t>
            </a:r>
          </a:p>
          <a:p>
            <a:pPr>
              <a:buFont typeface="Arial" panose="020B0604020202020204" pitchFamily="34" charset="0"/>
              <a:buChar char="•"/>
            </a:pPr>
            <a:r>
              <a:rPr lang="en-US" sz="3000" b="1" dirty="0"/>
              <a:t>Average Glucose Level</a:t>
            </a:r>
            <a:r>
              <a:rPr lang="en-US" sz="3000" dirty="0"/>
              <a:t>: Elevated glucose levels are a prominent risk factor, aligning with known medical knowledge that associates high glucose levels with increased stroke risk.</a:t>
            </a:r>
          </a:p>
          <a:p>
            <a:pPr>
              <a:buFont typeface="Arial" panose="020B0604020202020204" pitchFamily="34" charset="0"/>
              <a:buChar char="•"/>
            </a:pPr>
            <a:r>
              <a:rPr lang="en-US" sz="3000" b="1" dirty="0"/>
              <a:t>BMI</a:t>
            </a:r>
            <a:r>
              <a:rPr lang="en-US" sz="3000" dirty="0"/>
              <a:t>: Higher BMI is also a significant predictor, indicating that body weight and related health conditions contribute to stroke susceptibility.</a:t>
            </a:r>
          </a:p>
          <a:p>
            <a:endParaRPr lang="en-US" dirty="0"/>
          </a:p>
        </p:txBody>
      </p:sp>
    </p:spTree>
    <p:extLst>
      <p:ext uri="{BB962C8B-B14F-4D97-AF65-F5344CB8AC3E}">
        <p14:creationId xmlns:p14="http://schemas.microsoft.com/office/powerpoint/2010/main" val="90837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833F-8F9F-7F94-8EB8-589DF054F856}"/>
              </a:ext>
            </a:extLst>
          </p:cNvPr>
          <p:cNvSpPr>
            <a:spLocks noGrp="1"/>
          </p:cNvSpPr>
          <p:nvPr>
            <p:ph type="title"/>
          </p:nvPr>
        </p:nvSpPr>
        <p:spPr>
          <a:xfrm>
            <a:off x="838200" y="286433"/>
            <a:ext cx="10515600" cy="1325563"/>
          </a:xfrm>
        </p:spPr>
        <p:txBody>
          <a:bodyPr vert="horz" lIns="91440" tIns="45720" rIns="91440" bIns="45720" rtlCol="0" anchor="ctr">
            <a:normAutofit/>
          </a:bodyPr>
          <a:lstStyle/>
          <a:p>
            <a:pPr algn="ctr"/>
            <a:r>
              <a:rPr lang="en-US" sz="4400" dirty="0"/>
              <a:t>Implications</a:t>
            </a:r>
          </a:p>
        </p:txBody>
      </p:sp>
      <p:sp>
        <p:nvSpPr>
          <p:cNvPr id="3" name="Content Placeholder 2">
            <a:extLst>
              <a:ext uri="{FF2B5EF4-FFF2-40B4-BE49-F238E27FC236}">
                <a16:creationId xmlns:a16="http://schemas.microsoft.com/office/drawing/2014/main" id="{6D906362-66D4-9605-E15A-92141A460858}"/>
              </a:ext>
            </a:extLst>
          </p:cNvPr>
          <p:cNvSpPr>
            <a:spLocks noGrp="1"/>
          </p:cNvSpPr>
          <p:nvPr>
            <p:ph sz="half" idx="1"/>
          </p:nvPr>
        </p:nvSpPr>
        <p:spPr>
          <a:xfrm>
            <a:off x="1120000" y="1825625"/>
            <a:ext cx="7098170" cy="3980815"/>
          </a:xfrm>
        </p:spPr>
        <p:txBody>
          <a:bodyPr vert="horz" lIns="91440" tIns="45720" rIns="91440" bIns="45720" rtlCol="0">
            <a:normAutofit/>
          </a:bodyPr>
          <a:lstStyle/>
          <a:p>
            <a:r>
              <a:rPr lang="en-US" b="1" dirty="0">
                <a:gradFill>
                  <a:gsLst>
                    <a:gs pos="34000">
                      <a:schemeClr val="tx1">
                        <a:lumMod val="93000"/>
                      </a:schemeClr>
                    </a:gs>
                    <a:gs pos="0">
                      <a:schemeClr val="bg1">
                        <a:lumMod val="25000"/>
                        <a:lumOff val="75000"/>
                      </a:schemeClr>
                    </a:gs>
                    <a:gs pos="100000">
                      <a:schemeClr val="tx1"/>
                    </a:gs>
                  </a:gsLst>
                  <a:lin ang="4800000" scaled="0"/>
                </a:gradFill>
              </a:rPr>
              <a:t>Clinical Application</a:t>
            </a:r>
            <a:r>
              <a:rPr lang="en-US" sz="2400" dirty="0">
                <a:gradFill>
                  <a:gsLst>
                    <a:gs pos="34000">
                      <a:schemeClr val="tx1">
                        <a:lumMod val="93000"/>
                      </a:schemeClr>
                    </a:gs>
                    <a:gs pos="0">
                      <a:schemeClr val="bg1">
                        <a:lumMod val="25000"/>
                        <a:lumOff val="75000"/>
                      </a:schemeClr>
                    </a:gs>
                    <a:gs pos="100000">
                      <a:schemeClr val="tx1"/>
                    </a:gs>
                  </a:gsLst>
                  <a:lin ang="4800000" scaled="0"/>
                </a:gradFill>
              </a:rPr>
              <a:t>: </a:t>
            </a:r>
          </a:p>
          <a:p>
            <a:pPr lvl="1"/>
            <a:r>
              <a:rPr lang="en-US" dirty="0">
                <a:gradFill>
                  <a:gsLst>
                    <a:gs pos="34000">
                      <a:schemeClr val="tx1">
                        <a:lumMod val="93000"/>
                      </a:schemeClr>
                    </a:gs>
                    <a:gs pos="0">
                      <a:schemeClr val="bg1">
                        <a:lumMod val="25000"/>
                        <a:lumOff val="75000"/>
                      </a:schemeClr>
                    </a:gs>
                    <a:gs pos="100000">
                      <a:schemeClr val="tx1"/>
                    </a:gs>
                  </a:gsLst>
                  <a:lin ang="4800000" scaled="0"/>
                </a:gradFill>
              </a:rPr>
              <a:t>Age, glucose levels, and BMI should be closely monitored in at-risk populations to facilitate early detection and preventive care.</a:t>
            </a:r>
          </a:p>
          <a:p>
            <a:r>
              <a:rPr lang="en-US" b="1" dirty="0">
                <a:gradFill>
                  <a:gsLst>
                    <a:gs pos="34000">
                      <a:schemeClr val="tx1">
                        <a:lumMod val="93000"/>
                      </a:schemeClr>
                    </a:gs>
                    <a:gs pos="0">
                      <a:schemeClr val="bg1">
                        <a:lumMod val="25000"/>
                        <a:lumOff val="75000"/>
                      </a:schemeClr>
                    </a:gs>
                    <a:gs pos="100000">
                      <a:schemeClr val="tx1"/>
                    </a:gs>
                  </a:gsLst>
                  <a:lin ang="4800000" scaled="0"/>
                </a:gradFill>
              </a:rPr>
              <a:t>Preventive Measures</a:t>
            </a:r>
            <a:r>
              <a:rPr lang="en-US" sz="2400" dirty="0">
                <a:gradFill>
                  <a:gsLst>
                    <a:gs pos="34000">
                      <a:schemeClr val="tx1">
                        <a:lumMod val="93000"/>
                      </a:schemeClr>
                    </a:gs>
                    <a:gs pos="0">
                      <a:schemeClr val="bg1">
                        <a:lumMod val="25000"/>
                        <a:lumOff val="75000"/>
                      </a:schemeClr>
                    </a:gs>
                    <a:gs pos="100000">
                      <a:schemeClr val="tx1"/>
                    </a:gs>
                  </a:gsLst>
                  <a:lin ang="4800000" scaled="0"/>
                </a:gradFill>
              </a:rPr>
              <a:t>: </a:t>
            </a:r>
          </a:p>
          <a:p>
            <a:pPr lvl="1"/>
            <a:r>
              <a:rPr lang="en-US" sz="2600" dirty="0">
                <a:gradFill>
                  <a:gsLst>
                    <a:gs pos="34000">
                      <a:schemeClr val="tx1">
                        <a:lumMod val="93000"/>
                      </a:schemeClr>
                    </a:gs>
                    <a:gs pos="0">
                      <a:schemeClr val="bg1">
                        <a:lumMod val="25000"/>
                        <a:lumOff val="75000"/>
                      </a:schemeClr>
                    </a:gs>
                    <a:gs pos="100000">
                      <a:schemeClr val="tx1"/>
                    </a:gs>
                  </a:gsLst>
                  <a:lin ang="4800000" scaled="0"/>
                </a:gradFill>
              </a:rPr>
              <a:t>Targeted interventions focusing on managing glucose levels and maintaining a healthy BMI could significantly reduce stroke incidence.</a:t>
            </a:r>
          </a:p>
        </p:txBody>
      </p:sp>
      <p:pic>
        <p:nvPicPr>
          <p:cNvPr id="7" name="Graphic 6" descr="Stethoscope">
            <a:extLst>
              <a:ext uri="{FF2B5EF4-FFF2-40B4-BE49-F238E27FC236}">
                <a16:creationId xmlns:a16="http://schemas.microsoft.com/office/drawing/2014/main" id="{85191002-D0D1-9D5A-5ADB-F67AD1E577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8170" y="1683206"/>
            <a:ext cx="3354676" cy="3354676"/>
          </a:xfrm>
          <a:prstGeom prst="rect">
            <a:avLst/>
          </a:prstGeom>
        </p:spPr>
      </p:pic>
    </p:spTree>
    <p:extLst>
      <p:ext uri="{BB962C8B-B14F-4D97-AF65-F5344CB8AC3E}">
        <p14:creationId xmlns:p14="http://schemas.microsoft.com/office/powerpoint/2010/main" val="197664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F436687-F54A-918C-4BB1-11419297CD40}"/>
              </a:ext>
            </a:extLst>
          </p:cNvPr>
          <p:cNvSpPr>
            <a:spLocks noGrp="1"/>
          </p:cNvSpPr>
          <p:nvPr>
            <p:ph type="title"/>
          </p:nvPr>
        </p:nvSpPr>
        <p:spPr>
          <a:xfrm>
            <a:off x="-127764" y="1115786"/>
            <a:ext cx="5229212" cy="4626428"/>
          </a:xfrm>
          <a:effectLst/>
        </p:spPr>
        <p:txBody>
          <a:bodyPr vert="horz" lIns="91440" tIns="45720" rIns="91440" bIns="45720" rtlCol="0" anchor="ctr">
            <a:normAutofit/>
          </a:bodyPr>
          <a:lstStyle/>
          <a:p>
            <a:pPr algn="ctr"/>
            <a:r>
              <a:rPr lang="en-US" sz="4400" dirty="0">
                <a:solidFill>
                  <a:schemeClr val="tx1">
                    <a:lumMod val="95000"/>
                  </a:schemeClr>
                </a:solidFill>
              </a:rPr>
              <a:t>Enhancing Stroke Prediction</a:t>
            </a: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ABB35E-9E1D-AB52-0ED9-26F3867A60FE}"/>
              </a:ext>
            </a:extLst>
          </p:cNvPr>
          <p:cNvSpPr>
            <a:spLocks noGrp="1"/>
          </p:cNvSpPr>
          <p:nvPr>
            <p:ph sz="half" idx="1"/>
          </p:nvPr>
        </p:nvSpPr>
        <p:spPr>
          <a:xfrm>
            <a:off x="4973683" y="1504406"/>
            <a:ext cx="5713790" cy="4626428"/>
          </a:xfrm>
        </p:spPr>
        <p:txBody>
          <a:bodyPr vert="horz" lIns="91440" tIns="45720" rIns="91440" bIns="45720" rtlCol="0" anchor="ctr">
            <a:normAutofit/>
          </a:bodyPr>
          <a:lstStyle/>
          <a:p>
            <a:r>
              <a:rPr lang="en-US" sz="3200" dirty="0">
                <a:solidFill>
                  <a:schemeClr val="tx1">
                    <a:lumMod val="95000"/>
                  </a:schemeClr>
                </a:solidFill>
              </a:rPr>
              <a:t>Expand Datasets</a:t>
            </a:r>
          </a:p>
          <a:p>
            <a:r>
              <a:rPr lang="en-US" sz="3200" dirty="0">
                <a:solidFill>
                  <a:schemeClr val="tx1">
                    <a:lumMod val="95000"/>
                  </a:schemeClr>
                </a:solidFill>
              </a:rPr>
              <a:t>Advanced Modeling Techniques</a:t>
            </a:r>
          </a:p>
          <a:p>
            <a:r>
              <a:rPr lang="en-US" sz="3200" dirty="0">
                <a:solidFill>
                  <a:schemeClr val="tx1">
                    <a:lumMod val="95000"/>
                  </a:schemeClr>
                </a:solidFill>
              </a:rPr>
              <a:t>Integrate Real-Time Data</a:t>
            </a:r>
          </a:p>
          <a:p>
            <a:r>
              <a:rPr lang="en-US" sz="3200" dirty="0">
                <a:solidFill>
                  <a:schemeClr val="tx1">
                    <a:lumMod val="95000"/>
                  </a:schemeClr>
                </a:solidFill>
              </a:rPr>
              <a:t>Clinical Validation</a:t>
            </a:r>
          </a:p>
          <a:p>
            <a:endParaRPr lang="en-US" sz="2000" dirty="0">
              <a:solidFill>
                <a:schemeClr val="tx1">
                  <a:lumMod val="95000"/>
                </a:schemeClr>
              </a:solidFill>
            </a:endParaRPr>
          </a:p>
          <a:p>
            <a:endParaRPr lang="en-US" sz="2000" dirty="0">
              <a:solidFill>
                <a:schemeClr val="tx1">
                  <a:lumMod val="95000"/>
                </a:schemeClr>
              </a:solidFill>
            </a:endParaRPr>
          </a:p>
        </p:txBody>
      </p:sp>
    </p:spTree>
    <p:extLst>
      <p:ext uri="{BB962C8B-B14F-4D97-AF65-F5344CB8AC3E}">
        <p14:creationId xmlns:p14="http://schemas.microsoft.com/office/powerpoint/2010/main" val="111837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7444-1823-2460-23EF-4E1F9D9F9FE1}"/>
              </a:ext>
            </a:extLst>
          </p:cNvPr>
          <p:cNvSpPr>
            <a:spLocks noGrp="1"/>
          </p:cNvSpPr>
          <p:nvPr>
            <p:ph type="title"/>
          </p:nvPr>
        </p:nvSpPr>
        <p:spPr/>
        <p:txBody>
          <a:bodyPr>
            <a:normAutofit/>
          </a:bodyPr>
          <a:lstStyle/>
          <a:p>
            <a:pPr algn="ctr"/>
            <a:r>
              <a:rPr lang="en-US" sz="4400" dirty="0"/>
              <a:t>Conclusion</a:t>
            </a:r>
          </a:p>
        </p:txBody>
      </p:sp>
      <p:sp>
        <p:nvSpPr>
          <p:cNvPr id="5" name="Rectangle 1">
            <a:extLst>
              <a:ext uri="{FF2B5EF4-FFF2-40B4-BE49-F238E27FC236}">
                <a16:creationId xmlns:a16="http://schemas.microsoft.com/office/drawing/2014/main" id="{D29241F2-BA56-76BB-642B-251A1AA935C3}"/>
              </a:ext>
            </a:extLst>
          </p:cNvPr>
          <p:cNvSpPr>
            <a:spLocks noGrp="1" noChangeArrowheads="1"/>
          </p:cNvSpPr>
          <p:nvPr>
            <p:ph sz="half" idx="1"/>
          </p:nvPr>
        </p:nvSpPr>
        <p:spPr bwMode="auto">
          <a:xfrm>
            <a:off x="913795" y="1915165"/>
            <a:ext cx="1035376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orbel" panose="020B0503020204020204" pitchFamily="34" charset="0"/>
              </a:rPr>
              <a:t>Key Findings</a:t>
            </a:r>
            <a:r>
              <a:rPr kumimoji="0" lang="en-US" altLang="en-US" sz="2400" b="0" i="0" u="none" strike="noStrike" cap="none" normalizeH="0" baseline="0" dirty="0">
                <a:ln>
                  <a:noFill/>
                </a:ln>
                <a:solidFill>
                  <a:schemeClr val="tx1"/>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orbel" panose="020B0503020204020204" pitchFamily="34" charset="0"/>
              </a:rPr>
              <a:t>Age and average glucose levels are critical predictors of stroke.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orbel" panose="020B0503020204020204" pitchFamily="34" charset="0"/>
              </a:rPr>
              <a:t>Older individuals and those with higher glucose levels are at markedly increased risk.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orbel" panose="020B0503020204020204" pitchFamily="34" charset="0"/>
              </a:rPr>
              <a:t>The Random Forest model achieved near-perfect accuracy, precision, and recall.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orbel" panose="020B0503020204020204" pitchFamily="34" charset="0"/>
              </a:rPr>
              <a:t>Model Performance</a:t>
            </a:r>
            <a:r>
              <a:rPr kumimoji="0" lang="en-US" altLang="en-US" sz="2400" b="0" i="0" u="none" strike="noStrike" cap="none" normalizeH="0" baseline="0" dirty="0">
                <a:ln>
                  <a:noFill/>
                </a:ln>
                <a:solidFill>
                  <a:schemeClr val="tx1"/>
                </a:solidFill>
                <a:effectLst/>
                <a:latin typeface="Corbel" panose="020B0503020204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orbel" panose="020B0503020204020204" pitchFamily="34" charset="0"/>
              </a:rPr>
              <a:t>Exceptional performance on both training and test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orbel" panose="020B0503020204020204" pitchFamily="34" charset="0"/>
              </a:rPr>
              <a:t>Reliable and potential for practical application in clinical settings.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865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0908-FF19-385A-CC2B-D6FCCDEEBD75}"/>
              </a:ext>
            </a:extLst>
          </p:cNvPr>
          <p:cNvSpPr>
            <a:spLocks noGrp="1"/>
          </p:cNvSpPr>
          <p:nvPr>
            <p:ph type="title"/>
          </p:nvPr>
        </p:nvSpPr>
        <p:spPr/>
        <p:txBody>
          <a:bodyPr>
            <a:normAutofit/>
          </a:bodyPr>
          <a:lstStyle/>
          <a:p>
            <a:pPr algn="ctr"/>
            <a:r>
              <a:rPr lang="en-US" sz="4400" dirty="0"/>
              <a:t>Acknowledgement</a:t>
            </a:r>
          </a:p>
        </p:txBody>
      </p:sp>
      <p:sp>
        <p:nvSpPr>
          <p:cNvPr id="3" name="Content Placeholder 2">
            <a:extLst>
              <a:ext uri="{FF2B5EF4-FFF2-40B4-BE49-F238E27FC236}">
                <a16:creationId xmlns:a16="http://schemas.microsoft.com/office/drawing/2014/main" id="{B0CDA75B-CE91-7213-D6AC-A79A6967B4F9}"/>
              </a:ext>
            </a:extLst>
          </p:cNvPr>
          <p:cNvSpPr>
            <a:spLocks noGrp="1"/>
          </p:cNvSpPr>
          <p:nvPr>
            <p:ph sz="half" idx="1"/>
          </p:nvPr>
        </p:nvSpPr>
        <p:spPr>
          <a:xfrm>
            <a:off x="1120000" y="2640329"/>
            <a:ext cx="9772790" cy="3536633"/>
          </a:xfrm>
        </p:spPr>
        <p:txBody>
          <a:bodyPr>
            <a:normAutofit/>
          </a:bodyPr>
          <a:lstStyle/>
          <a:p>
            <a:r>
              <a:rPr lang="en-US" sz="3200" dirty="0"/>
              <a:t>Special thanks to Shmuel Naaman for mentoring and advising during this project</a:t>
            </a:r>
          </a:p>
          <a:p>
            <a:pPr marL="0" indent="0">
              <a:buNone/>
            </a:pPr>
            <a:endParaRPr lang="en-US" sz="3200" dirty="0"/>
          </a:p>
          <a:p>
            <a:r>
              <a:rPr lang="en-US" sz="3200" dirty="0" err="1"/>
              <a:t>SpringBoard</a:t>
            </a:r>
            <a:r>
              <a:rPr lang="en-US" sz="3200" dirty="0"/>
              <a:t> Data Science Program</a:t>
            </a:r>
          </a:p>
        </p:txBody>
      </p:sp>
    </p:spTree>
    <p:extLst>
      <p:ext uri="{BB962C8B-B14F-4D97-AF65-F5344CB8AC3E}">
        <p14:creationId xmlns:p14="http://schemas.microsoft.com/office/powerpoint/2010/main" val="401239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3" name="Title 12"/>
          <p:cNvSpPr>
            <a:spLocks noGrp="1"/>
          </p:cNvSpPr>
          <p:nvPr>
            <p:ph type="title"/>
          </p:nvPr>
        </p:nvSpPr>
        <p:spPr>
          <a:xfrm>
            <a:off x="296884" y="1111432"/>
            <a:ext cx="4144488" cy="4626428"/>
          </a:xfrm>
          <a:effectLst/>
        </p:spPr>
        <p:txBody>
          <a:bodyPr anchor="ctr">
            <a:normAutofit/>
          </a:bodyPr>
          <a:lstStyle/>
          <a:p>
            <a:pPr algn="r"/>
            <a:r>
              <a:rPr lang="en-US" sz="4800" dirty="0">
                <a:solidFill>
                  <a:schemeClr val="tx1">
                    <a:lumMod val="95000"/>
                  </a:schemeClr>
                </a:solidFill>
              </a:rPr>
              <a:t>Understanding the Challenge</a:t>
            </a:r>
          </a:p>
        </p:txBody>
      </p:sp>
      <p:cxnSp>
        <p:nvCxnSpPr>
          <p:cNvPr id="33" name="Straight Connector 32">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 name="Content Placeholder 13"/>
          <p:cNvSpPr>
            <a:spLocks noGrp="1"/>
          </p:cNvSpPr>
          <p:nvPr>
            <p:ph idx="1"/>
          </p:nvPr>
        </p:nvSpPr>
        <p:spPr>
          <a:xfrm>
            <a:off x="4996542" y="1115786"/>
            <a:ext cx="7016385" cy="4626428"/>
          </a:xfrm>
        </p:spPr>
        <p:txBody>
          <a:bodyPr anchor="ctr">
            <a:normAutofit/>
          </a:bodyPr>
          <a:lstStyle/>
          <a:p>
            <a:pPr eaLnBrk="0" fontAlgn="base" hangingPunct="0">
              <a:spcBef>
                <a:spcPct val="0"/>
              </a:spcBef>
              <a:spcAft>
                <a:spcPts val="600"/>
              </a:spcAft>
            </a:pPr>
            <a:r>
              <a:rPr kumimoji="0" lang="en-US" altLang="en-US" sz="3200" i="0" u="none" strike="noStrike" cap="none" normalizeH="0" baseline="0" dirty="0">
                <a:ln>
                  <a:noFill/>
                </a:ln>
                <a:solidFill>
                  <a:schemeClr val="tx1">
                    <a:lumMod val="95000"/>
                  </a:schemeClr>
                </a:solidFill>
                <a:effectLst/>
              </a:rPr>
              <a:t>Strokes are a leading cause of disability and death worldwide.</a:t>
            </a:r>
          </a:p>
          <a:p>
            <a:pPr eaLnBrk="0" fontAlgn="base" hangingPunct="0">
              <a:spcBef>
                <a:spcPct val="0"/>
              </a:spcBef>
              <a:spcAft>
                <a:spcPts val="600"/>
              </a:spcAft>
            </a:pPr>
            <a:r>
              <a:rPr kumimoji="0" lang="en-US" altLang="en-US" sz="3200" i="0" u="none" strike="noStrike" cap="none" normalizeH="0" baseline="0" dirty="0">
                <a:ln>
                  <a:noFill/>
                </a:ln>
                <a:solidFill>
                  <a:schemeClr val="tx1">
                    <a:lumMod val="95000"/>
                  </a:schemeClr>
                </a:solidFill>
                <a:effectLst/>
              </a:rPr>
              <a:t>Early prediction is crucial for effective prevention and treatment.</a:t>
            </a:r>
          </a:p>
          <a:p>
            <a:pPr eaLnBrk="0" fontAlgn="base" hangingPunct="0">
              <a:spcBef>
                <a:spcPct val="0"/>
              </a:spcBef>
              <a:spcAft>
                <a:spcPts val="600"/>
              </a:spcAft>
            </a:pPr>
            <a:r>
              <a:rPr kumimoji="0" lang="en-US" altLang="en-US" sz="3200" i="0" u="none" strike="noStrike" cap="none" normalizeH="0" baseline="0" dirty="0">
                <a:ln>
                  <a:noFill/>
                </a:ln>
                <a:solidFill>
                  <a:schemeClr val="tx1">
                    <a:lumMod val="95000"/>
                  </a:schemeClr>
                </a:solidFill>
                <a:effectLst/>
              </a:rPr>
              <a:t>Current prediction methods can miss at-risk individuals.</a:t>
            </a:r>
          </a:p>
        </p:txBody>
      </p:sp>
    </p:spTree>
    <p:extLst>
      <p:ext uri="{BB962C8B-B14F-4D97-AF65-F5344CB8AC3E}">
        <p14:creationId xmlns:p14="http://schemas.microsoft.com/office/powerpoint/2010/main" val="4355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4BD09FF-A22F-8385-9B88-086F2BDDC64D}"/>
              </a:ext>
            </a:extLst>
          </p:cNvPr>
          <p:cNvSpPr>
            <a:spLocks noGrp="1"/>
          </p:cNvSpPr>
          <p:nvPr>
            <p:ph type="title"/>
          </p:nvPr>
        </p:nvSpPr>
        <p:spPr>
          <a:xfrm>
            <a:off x="838200" y="1115786"/>
            <a:ext cx="3316983" cy="4626428"/>
          </a:xfrm>
          <a:effectLst/>
        </p:spPr>
        <p:txBody>
          <a:bodyPr anchor="ctr">
            <a:normAutofit/>
          </a:bodyPr>
          <a:lstStyle/>
          <a:p>
            <a:pPr algn="ctr"/>
            <a:r>
              <a:rPr lang="en-US" sz="4800" dirty="0">
                <a:solidFill>
                  <a:schemeClr val="tx1">
                    <a:lumMod val="95000"/>
                  </a:schemeClr>
                </a:solidFill>
              </a:rPr>
              <a:t>Project Aim</a:t>
            </a:r>
          </a:p>
        </p:txBody>
      </p:sp>
      <p:cxnSp>
        <p:nvCxnSpPr>
          <p:cNvPr id="7" name="Straight Connector 6">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281F86-E3E0-0744-3029-014B9CE6B81F}"/>
              </a:ext>
            </a:extLst>
          </p:cNvPr>
          <p:cNvSpPr>
            <a:spLocks noGrp="1"/>
          </p:cNvSpPr>
          <p:nvPr>
            <p:ph idx="1"/>
          </p:nvPr>
        </p:nvSpPr>
        <p:spPr>
          <a:xfrm>
            <a:off x="4996542" y="262890"/>
            <a:ext cx="6696347" cy="6595110"/>
          </a:xfrm>
        </p:spPr>
        <p:txBody>
          <a:bodyPr anchor="ctr">
            <a:normAutofit/>
          </a:bodyPr>
          <a:lstStyle/>
          <a:p>
            <a:r>
              <a:rPr lang="en-US" sz="3200" dirty="0"/>
              <a:t>Accurately forecast patients with high stroke susceptibility and develop predictive models using biometric data and other factors to enhance stroke prevention and early intervention strategies.</a:t>
            </a:r>
            <a:endParaRPr lang="en-US" sz="3200" dirty="0">
              <a:solidFill>
                <a:schemeClr val="tx1">
                  <a:lumMod val="95000"/>
                </a:schemeClr>
              </a:solidFill>
            </a:endParaRPr>
          </a:p>
        </p:txBody>
      </p:sp>
    </p:spTree>
    <p:extLst>
      <p:ext uri="{BB962C8B-B14F-4D97-AF65-F5344CB8AC3E}">
        <p14:creationId xmlns:p14="http://schemas.microsoft.com/office/powerpoint/2010/main" val="198389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7ADA83F-6DD0-3326-4934-DEACB89FA90F}"/>
              </a:ext>
            </a:extLst>
          </p:cNvPr>
          <p:cNvSpPr>
            <a:spLocks noGrp="1"/>
          </p:cNvSpPr>
          <p:nvPr>
            <p:ph type="title"/>
          </p:nvPr>
        </p:nvSpPr>
        <p:spPr>
          <a:xfrm>
            <a:off x="1351229" y="1115786"/>
            <a:ext cx="3473851" cy="4626428"/>
          </a:xfrm>
          <a:effectLst/>
        </p:spPr>
        <p:txBody>
          <a:bodyPr anchor="ctr">
            <a:normAutofit/>
          </a:bodyPr>
          <a:lstStyle/>
          <a:p>
            <a:r>
              <a:rPr lang="en-US" dirty="0">
                <a:solidFill>
                  <a:schemeClr val="tx1">
                    <a:lumMod val="95000"/>
                  </a:schemeClr>
                </a:solidFill>
              </a:rPr>
              <a:t>Objective</a:t>
            </a: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3B217CE6-5397-9222-C7E0-11A5C46448EB}"/>
              </a:ext>
            </a:extLst>
          </p:cNvPr>
          <p:cNvSpPr>
            <a:spLocks noGrp="1" noChangeArrowheads="1"/>
          </p:cNvSpPr>
          <p:nvPr>
            <p:ph idx="1"/>
          </p:nvPr>
        </p:nvSpPr>
        <p:spPr bwMode="auto">
          <a:xfrm>
            <a:off x="4995863" y="2151729"/>
            <a:ext cx="646042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rPr>
              <a:t>Develop predictive models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rPr>
              <a:t>Analyze and preprocess the dataset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rPr>
              <a:t>Validate the predictive models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rPr>
              <a:t>Integrate the predictive models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rPr>
              <a:t>Conduct ongoing research</a:t>
            </a:r>
          </a:p>
        </p:txBody>
      </p:sp>
    </p:spTree>
    <p:extLst>
      <p:ext uri="{BB962C8B-B14F-4D97-AF65-F5344CB8AC3E}">
        <p14:creationId xmlns:p14="http://schemas.microsoft.com/office/powerpoint/2010/main" val="85118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B5B332F-70B2-11AE-1C14-A91931426D0D}"/>
              </a:ext>
            </a:extLst>
          </p:cNvPr>
          <p:cNvSpPr>
            <a:spLocks noGrp="1"/>
          </p:cNvSpPr>
          <p:nvPr>
            <p:ph type="title"/>
          </p:nvPr>
        </p:nvSpPr>
        <p:spPr>
          <a:xfrm>
            <a:off x="838200" y="1115786"/>
            <a:ext cx="3473851" cy="4626428"/>
          </a:xfrm>
          <a:effectLst/>
        </p:spPr>
        <p:txBody>
          <a:bodyPr anchor="ctr">
            <a:normAutofit/>
          </a:bodyPr>
          <a:lstStyle/>
          <a:p>
            <a:pPr algn="ctr"/>
            <a:r>
              <a:rPr lang="en-US" sz="4400" dirty="0">
                <a:solidFill>
                  <a:schemeClr val="tx1">
                    <a:lumMod val="95000"/>
                  </a:schemeClr>
                </a:solidFill>
              </a:rPr>
              <a:t>Audience and Impact</a:t>
            </a: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B3E09A-3B99-E1D4-EBBD-D800A0F28E9F}"/>
              </a:ext>
            </a:extLst>
          </p:cNvPr>
          <p:cNvSpPr>
            <a:spLocks noGrp="1"/>
          </p:cNvSpPr>
          <p:nvPr>
            <p:ph idx="1"/>
          </p:nvPr>
        </p:nvSpPr>
        <p:spPr>
          <a:xfrm>
            <a:off x="4996543" y="1115786"/>
            <a:ext cx="5713790" cy="4626428"/>
          </a:xfrm>
        </p:spPr>
        <p:txBody>
          <a:bodyPr anchor="ctr">
            <a:normAutofit/>
          </a:bodyPr>
          <a:lstStyle/>
          <a:p>
            <a:r>
              <a:rPr lang="en-US" sz="3200" dirty="0">
                <a:solidFill>
                  <a:schemeClr val="tx1">
                    <a:lumMod val="95000"/>
                  </a:schemeClr>
                </a:solidFill>
              </a:rPr>
              <a:t>Clinical/Hospitals</a:t>
            </a:r>
          </a:p>
          <a:p>
            <a:r>
              <a:rPr lang="en-US" sz="3200" dirty="0">
                <a:solidFill>
                  <a:schemeClr val="tx1">
                    <a:lumMod val="95000"/>
                  </a:schemeClr>
                </a:solidFill>
              </a:rPr>
              <a:t>Insurance Companies</a:t>
            </a:r>
          </a:p>
          <a:p>
            <a:r>
              <a:rPr lang="en-US" sz="3200" dirty="0">
                <a:solidFill>
                  <a:schemeClr val="tx1">
                    <a:lumMod val="95000"/>
                  </a:schemeClr>
                </a:solidFill>
              </a:rPr>
              <a:t>Biotech Companies</a:t>
            </a:r>
          </a:p>
        </p:txBody>
      </p:sp>
    </p:spTree>
    <p:extLst>
      <p:ext uri="{BB962C8B-B14F-4D97-AF65-F5344CB8AC3E}">
        <p14:creationId xmlns:p14="http://schemas.microsoft.com/office/powerpoint/2010/main" val="1574070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A847-97F9-7783-CDC0-38090151E1A8}"/>
              </a:ext>
            </a:extLst>
          </p:cNvPr>
          <p:cNvSpPr>
            <a:spLocks noGrp="1"/>
          </p:cNvSpPr>
          <p:nvPr>
            <p:ph type="title"/>
          </p:nvPr>
        </p:nvSpPr>
        <p:spPr>
          <a:xfrm>
            <a:off x="838200" y="365125"/>
            <a:ext cx="10515600" cy="1325563"/>
          </a:xfrm>
        </p:spPr>
        <p:txBody>
          <a:bodyPr>
            <a:normAutofit/>
          </a:bodyPr>
          <a:lstStyle/>
          <a:p>
            <a:r>
              <a:rPr lang="en-US" sz="4400" dirty="0">
                <a:solidFill>
                  <a:schemeClr val="tx1"/>
                </a:solidFill>
              </a:rPr>
              <a:t>Dataset Description and Data Preprocessing</a:t>
            </a:r>
          </a:p>
        </p:txBody>
      </p:sp>
      <p:sp>
        <p:nvSpPr>
          <p:cNvPr id="3" name="Content Placeholder 2">
            <a:extLst>
              <a:ext uri="{FF2B5EF4-FFF2-40B4-BE49-F238E27FC236}">
                <a16:creationId xmlns:a16="http://schemas.microsoft.com/office/drawing/2014/main" id="{70F2D023-EB1A-28DA-1ECD-B6D33179DA15}"/>
              </a:ext>
            </a:extLst>
          </p:cNvPr>
          <p:cNvSpPr>
            <a:spLocks/>
          </p:cNvSpPr>
          <p:nvPr/>
        </p:nvSpPr>
        <p:spPr>
          <a:xfrm>
            <a:off x="979488" y="2789138"/>
            <a:ext cx="4767332" cy="4068862"/>
          </a:xfrm>
          <a:prstGeom prst="rect">
            <a:avLst/>
          </a:prstGeom>
        </p:spPr>
        <p:txBody>
          <a:bodyPr>
            <a:normAutofit/>
          </a:bodyPr>
          <a:lstStyle/>
          <a:p>
            <a:pPr>
              <a:spcAft>
                <a:spcPts val="600"/>
              </a:spcAft>
            </a:pPr>
            <a:r>
              <a:rPr lang="en-US" sz="2400" b="1" kern="1200" dirty="0">
                <a:solidFill>
                  <a:schemeClr val="tx1"/>
                </a:solidFill>
                <a:latin typeface="+mn-lt"/>
                <a:ea typeface="+mn-ea"/>
                <a:cs typeface="+mn-cs"/>
              </a:rPr>
              <a:t>Dataset Description</a:t>
            </a:r>
          </a:p>
          <a:p>
            <a:pPr>
              <a:spcAft>
                <a:spcPts val="600"/>
              </a:spcAft>
              <a:buFont typeface="Arial" panose="020B0604020202020204" pitchFamily="34" charset="0"/>
              <a:buChar char="•"/>
            </a:pPr>
            <a:r>
              <a:rPr lang="en-US" sz="2400" b="1" kern="1200" dirty="0">
                <a:solidFill>
                  <a:schemeClr val="tx1"/>
                </a:solidFill>
                <a:latin typeface="+mn-lt"/>
                <a:ea typeface="+mn-ea"/>
                <a:cs typeface="+mn-cs"/>
              </a:rPr>
              <a:t>Total Records</a:t>
            </a:r>
            <a:r>
              <a:rPr lang="en-US" sz="2400" kern="1200" dirty="0">
                <a:solidFill>
                  <a:schemeClr val="tx1"/>
                </a:solidFill>
                <a:latin typeface="+mn-lt"/>
                <a:ea typeface="+mn-ea"/>
                <a:cs typeface="+mn-cs"/>
              </a:rPr>
              <a:t>: 43,400 individuals</a:t>
            </a:r>
          </a:p>
          <a:p>
            <a:pPr>
              <a:spcAft>
                <a:spcPts val="600"/>
              </a:spcAft>
              <a:buFont typeface="Arial" panose="020B0604020202020204" pitchFamily="34" charset="0"/>
              <a:buChar char="•"/>
            </a:pPr>
            <a:r>
              <a:rPr lang="en-US" sz="2400" b="1" kern="1200" dirty="0">
                <a:solidFill>
                  <a:schemeClr val="tx1"/>
                </a:solidFill>
                <a:latin typeface="+mn-lt"/>
                <a:ea typeface="+mn-ea"/>
                <a:cs typeface="+mn-cs"/>
              </a:rPr>
              <a:t>Diversity</a:t>
            </a:r>
            <a:r>
              <a:rPr lang="en-US" sz="2400" kern="1200" dirty="0">
                <a:solidFill>
                  <a:schemeClr val="tx1"/>
                </a:solidFill>
                <a:latin typeface="+mn-lt"/>
                <a:ea typeface="+mn-ea"/>
                <a:cs typeface="+mn-cs"/>
              </a:rPr>
              <a:t>: Biometric, demographic, and lifestyle factors for detailed analysis and feature engineering</a:t>
            </a:r>
          </a:p>
          <a:p>
            <a:pPr>
              <a:spcAft>
                <a:spcPts val="600"/>
              </a:spcAft>
            </a:pPr>
            <a:endParaRPr lang="en-US" dirty="0"/>
          </a:p>
        </p:txBody>
      </p:sp>
      <p:sp>
        <p:nvSpPr>
          <p:cNvPr id="4" name="TextBox 3">
            <a:extLst>
              <a:ext uri="{FF2B5EF4-FFF2-40B4-BE49-F238E27FC236}">
                <a16:creationId xmlns:a16="http://schemas.microsoft.com/office/drawing/2014/main" id="{516DAFF2-E654-DAF4-9946-830EEA018B29}"/>
              </a:ext>
            </a:extLst>
          </p:cNvPr>
          <p:cNvSpPr txBox="1"/>
          <p:nvPr/>
        </p:nvSpPr>
        <p:spPr>
          <a:xfrm>
            <a:off x="6686414" y="2789138"/>
            <a:ext cx="5189355" cy="2600712"/>
          </a:xfrm>
          <a:prstGeom prst="rect">
            <a:avLst/>
          </a:prstGeom>
          <a:noFill/>
        </p:spPr>
        <p:txBody>
          <a:bodyPr wrap="square" rtlCol="0">
            <a:spAutoFit/>
          </a:bodyPr>
          <a:lstStyle/>
          <a:p>
            <a:pPr>
              <a:spcAft>
                <a:spcPts val="600"/>
              </a:spcAft>
            </a:pPr>
            <a:r>
              <a:rPr lang="en-US" sz="2400" b="1" kern="1200" dirty="0">
                <a:latin typeface="+mn-lt"/>
                <a:ea typeface="+mn-ea"/>
                <a:cs typeface="+mn-cs"/>
              </a:rPr>
              <a:t>Data Preprocessing</a:t>
            </a:r>
          </a:p>
          <a:p>
            <a:pPr>
              <a:spcAft>
                <a:spcPts val="600"/>
              </a:spcAft>
              <a:buFont typeface="Arial" panose="020B0604020202020204" pitchFamily="34" charset="0"/>
              <a:buChar char="•"/>
            </a:pPr>
            <a:r>
              <a:rPr lang="en-US" sz="2400" kern="1200" dirty="0">
                <a:latin typeface="+mn-lt"/>
                <a:ea typeface="+mn-ea"/>
                <a:cs typeface="+mn-cs"/>
              </a:rPr>
              <a:t>Handling Missing Values</a:t>
            </a:r>
          </a:p>
          <a:p>
            <a:pPr>
              <a:spcAft>
                <a:spcPts val="600"/>
              </a:spcAft>
              <a:buFont typeface="Arial" panose="020B0604020202020204" pitchFamily="34" charset="0"/>
              <a:buChar char="•"/>
            </a:pPr>
            <a:r>
              <a:rPr lang="en-US" sz="2400" kern="1200" dirty="0">
                <a:latin typeface="+mn-lt"/>
                <a:ea typeface="+mn-ea"/>
                <a:cs typeface="+mn-cs"/>
              </a:rPr>
              <a:t>Encoding Categorical Variables</a:t>
            </a:r>
          </a:p>
          <a:p>
            <a:pPr>
              <a:spcAft>
                <a:spcPts val="600"/>
              </a:spcAft>
              <a:buFont typeface="Arial" panose="020B0604020202020204" pitchFamily="34" charset="0"/>
              <a:buChar char="•"/>
            </a:pPr>
            <a:r>
              <a:rPr lang="en-US" sz="2400" kern="1200" dirty="0">
                <a:latin typeface="+mn-lt"/>
                <a:ea typeface="+mn-ea"/>
                <a:cs typeface="+mn-cs"/>
              </a:rPr>
              <a:t>Normalizing Continuous Variables</a:t>
            </a:r>
          </a:p>
          <a:p>
            <a:pPr>
              <a:spcAft>
                <a:spcPts val="600"/>
              </a:spcAft>
              <a:buFont typeface="Arial" panose="020B0604020202020204" pitchFamily="34" charset="0"/>
              <a:buChar char="•"/>
            </a:pPr>
            <a:r>
              <a:rPr lang="en-US" sz="2400" kern="1200" dirty="0">
                <a:latin typeface="+mn-lt"/>
                <a:ea typeface="+mn-ea"/>
                <a:cs typeface="+mn-cs"/>
              </a:rPr>
              <a:t>Data Splitting</a:t>
            </a:r>
          </a:p>
          <a:p>
            <a:pPr>
              <a:spcAft>
                <a:spcPts val="600"/>
              </a:spcAft>
            </a:pPr>
            <a:endParaRPr lang="en-US" dirty="0"/>
          </a:p>
        </p:txBody>
      </p:sp>
    </p:spTree>
    <p:extLst>
      <p:ext uri="{BB962C8B-B14F-4D97-AF65-F5344CB8AC3E}">
        <p14:creationId xmlns:p14="http://schemas.microsoft.com/office/powerpoint/2010/main" val="290067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4400" dirty="0"/>
              <a:t>Exploratory Data Analysis</a:t>
            </a:r>
          </a:p>
        </p:txBody>
      </p:sp>
      <p:sp>
        <p:nvSpPr>
          <p:cNvPr id="34" name="Rounded Rectangle 17">
            <a:extLst>
              <a:ext uri="{FF2B5EF4-FFF2-40B4-BE49-F238E27FC236}">
                <a16:creationId xmlns:a16="http://schemas.microsoft.com/office/drawing/2014/main" id="{AD658D06-5EA9-4FD4-A934-A4FC0A0CE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3429886" cy="3896139"/>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3DFFAEC-6D86-8EBA-8712-9C7012EAE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838200" y="1552962"/>
            <a:ext cx="4099560" cy="2418741"/>
          </a:xfrm>
          <a:prstGeom prst="rect">
            <a:avLst/>
          </a:prstGeom>
          <a:noFill/>
        </p:spPr>
      </p:pic>
      <p:pic>
        <p:nvPicPr>
          <p:cNvPr id="5" name="Picture 4">
            <a:extLst>
              <a:ext uri="{FF2B5EF4-FFF2-40B4-BE49-F238E27FC236}">
                <a16:creationId xmlns:a16="http://schemas.microsoft.com/office/drawing/2014/main" id="{9D6F6B12-CEA5-DE9F-6F6F-75F09E0399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838199" y="3971703"/>
            <a:ext cx="4099559" cy="2326501"/>
          </a:xfrm>
          <a:prstGeom prst="rect">
            <a:avLst/>
          </a:prstGeom>
          <a:noFill/>
        </p:spPr>
      </p:pic>
      <p:sp>
        <p:nvSpPr>
          <p:cNvPr id="8" name="TextBox 7">
            <a:extLst>
              <a:ext uri="{FF2B5EF4-FFF2-40B4-BE49-F238E27FC236}">
                <a16:creationId xmlns:a16="http://schemas.microsoft.com/office/drawing/2014/main" id="{2DE6257A-581C-90C5-779F-E90658B58475}"/>
              </a:ext>
            </a:extLst>
          </p:cNvPr>
          <p:cNvSpPr txBox="1"/>
          <p:nvPr/>
        </p:nvSpPr>
        <p:spPr>
          <a:xfrm>
            <a:off x="5429250" y="2319019"/>
            <a:ext cx="6549389" cy="2677795"/>
          </a:xfrm>
          <a:prstGeom prst="rect">
            <a:avLst/>
          </a:prstGeom>
        </p:spPr>
        <p:txBody>
          <a:bodyPr vert="horz" lIns="91440" tIns="45720" rIns="91440" bIns="45720" rtlCol="0">
            <a:noAutofit/>
          </a:bodyPr>
          <a:lstStyle/>
          <a:p>
            <a:pPr indent="-228600" defTabSz="914400">
              <a:lnSpc>
                <a:spcPct val="90000"/>
              </a:lnSpc>
              <a:spcBef>
                <a:spcPct val="20000"/>
              </a:spcBef>
              <a:spcAft>
                <a:spcPts val="600"/>
              </a:spcAft>
              <a:buClr>
                <a:srgbClr val="E89474"/>
              </a:buClr>
              <a:buSzPct val="70000"/>
              <a:buFont typeface="Arial" panose="020B0604020202020204" pitchFamily="34" charset="0"/>
              <a:buChar char="•"/>
            </a:pPr>
            <a:r>
              <a:rPr lang="en-US" sz="3200" dirty="0">
                <a:ln>
                  <a:solidFill>
                    <a:schemeClr val="bg1">
                      <a:lumMod val="75000"/>
                      <a:lumOff val="25000"/>
                      <a:alpha val="10000"/>
                    </a:schemeClr>
                  </a:solidFill>
                </a:ln>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outerShdw blurRad="9525" dist="25400" dir="14640000" algn="tl" rotWithShape="0">
                    <a:schemeClr val="bg1">
                      <a:alpha val="30000"/>
                    </a:schemeClr>
                  </a:outerShdw>
                </a:effectLst>
              </a:rPr>
              <a:t>Key Insights</a:t>
            </a:r>
          </a:p>
          <a:p>
            <a:pPr indent="-228600" defTabSz="914400">
              <a:lnSpc>
                <a:spcPct val="90000"/>
              </a:lnSpc>
              <a:spcBef>
                <a:spcPct val="20000"/>
              </a:spcBef>
              <a:spcAft>
                <a:spcPts val="600"/>
              </a:spcAft>
              <a:buClr>
                <a:srgbClr val="E89474"/>
              </a:buClr>
              <a:buSzPct val="70000"/>
              <a:buFont typeface="Arial" panose="020B0604020202020204" pitchFamily="34" charset="0"/>
              <a:buChar char="•"/>
            </a:pPr>
            <a:r>
              <a:rPr lang="en-US" sz="3200" dirty="0">
                <a:ln>
                  <a:solidFill>
                    <a:schemeClr val="bg1">
                      <a:lumMod val="75000"/>
                      <a:lumOff val="25000"/>
                      <a:alpha val="10000"/>
                    </a:schemeClr>
                  </a:solidFill>
                </a:ln>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outerShdw blurRad="9525" dist="25400" dir="14640000" algn="tl" rotWithShape="0">
                    <a:schemeClr val="bg1">
                      <a:alpha val="30000"/>
                    </a:schemeClr>
                  </a:outerShdw>
                </a:effectLst>
              </a:rPr>
              <a:t>Age and Stroke: Stroke patients are generally older.</a:t>
            </a:r>
          </a:p>
          <a:p>
            <a:pPr indent="-228600" defTabSz="914400">
              <a:lnSpc>
                <a:spcPct val="90000"/>
              </a:lnSpc>
              <a:spcBef>
                <a:spcPct val="20000"/>
              </a:spcBef>
              <a:spcAft>
                <a:spcPts val="600"/>
              </a:spcAft>
              <a:buClr>
                <a:srgbClr val="E89474"/>
              </a:buClr>
              <a:buSzPct val="70000"/>
              <a:buFont typeface="Arial" panose="020B0604020202020204" pitchFamily="34" charset="0"/>
              <a:buChar char="•"/>
            </a:pPr>
            <a:r>
              <a:rPr lang="en-US" sz="3200" dirty="0">
                <a:ln>
                  <a:solidFill>
                    <a:schemeClr val="bg1">
                      <a:lumMod val="75000"/>
                      <a:lumOff val="25000"/>
                      <a:alpha val="10000"/>
                    </a:schemeClr>
                  </a:solidFill>
                </a:ln>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outerShdw blurRad="9525" dist="25400" dir="14640000" algn="tl" rotWithShape="0">
                    <a:schemeClr val="bg1">
                      <a:alpha val="30000"/>
                    </a:schemeClr>
                  </a:outerShdw>
                </a:effectLst>
              </a:rPr>
              <a:t>Average Glucose Level and Stroke: Stroke patients have higher average glucose levels.</a:t>
            </a:r>
          </a:p>
        </p:txBody>
      </p:sp>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3"/>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1965" y="280129"/>
            <a:ext cx="3435625" cy="1325563"/>
          </a:xfrm>
        </p:spPr>
        <p:txBody>
          <a:bodyPr vert="horz" lIns="91440" tIns="45720" rIns="91440" bIns="45720" rtlCol="0" anchor="ctr">
            <a:normAutofit/>
          </a:bodyPr>
          <a:lstStyle/>
          <a:p>
            <a:pPr algn="ctr"/>
            <a:r>
              <a:rPr lang="en-US" sz="4400" dirty="0">
                <a:ln>
                  <a:solidFill>
                    <a:srgbClr val="404040">
                      <a:alpha val="10000"/>
                    </a:srgbClr>
                  </a:solidFill>
                </a:ln>
                <a:gradFill flip="none" rotWithShape="1">
                  <a:gsLst>
                    <a:gs pos="28000">
                      <a:srgbClr val="EDEDED"/>
                    </a:gs>
                    <a:gs pos="0">
                      <a:srgbClr val="BFBFBF"/>
                    </a:gs>
                    <a:gs pos="100000">
                      <a:srgbClr val="FFFFFF"/>
                    </a:gs>
                  </a:gsLst>
                  <a:lin ang="4800000" scaled="0"/>
                  <a:tileRect/>
                </a:gradFill>
              </a:rPr>
              <a:t>Feature Importance</a:t>
            </a:r>
          </a:p>
        </p:txBody>
      </p:sp>
      <p:sp>
        <p:nvSpPr>
          <p:cNvPr id="17" name="Rectangle 2">
            <a:extLst>
              <a:ext uri="{FF2B5EF4-FFF2-40B4-BE49-F238E27FC236}">
                <a16:creationId xmlns:a16="http://schemas.microsoft.com/office/drawing/2014/main" id="{ABC9D9B6-55AD-9D15-A7A2-15A960D1C672}"/>
              </a:ext>
            </a:extLst>
          </p:cNvPr>
          <p:cNvSpPr>
            <a:spLocks noGrp="1" noChangeArrowheads="1"/>
          </p:cNvSpPr>
          <p:nvPr>
            <p:ph sz="half" idx="2"/>
          </p:nvPr>
        </p:nvSpPr>
        <p:spPr bwMode="auto">
          <a:xfrm>
            <a:off x="125730" y="1931412"/>
            <a:ext cx="4492375" cy="3426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spcBef>
                <a:spcPct val="0"/>
              </a:spcBef>
              <a:spcAft>
                <a:spcPts val="600"/>
              </a:spcAft>
              <a:buClrTx/>
              <a:buSzTx/>
              <a:tabLst/>
            </a:pPr>
            <a:r>
              <a:rPr kumimoji="0" lang="en-US" altLang="en-US" b="1" i="0" u="none" strike="noStrike" cap="none" normalizeH="0" baseline="0" dirty="0">
                <a:ln>
                  <a:noFill/>
                </a:ln>
                <a:gradFill>
                  <a:gsLst>
                    <a:gs pos="34000">
                      <a:srgbClr val="EDEDED"/>
                    </a:gs>
                    <a:gs pos="0">
                      <a:srgbClr val="BFBFBF"/>
                    </a:gs>
                    <a:gs pos="100000">
                      <a:srgbClr val="FFFFFF"/>
                    </a:gs>
                  </a:gsLst>
                  <a:lin ang="4800000" scaled="0"/>
                </a:gradFill>
                <a:effectLst/>
              </a:rPr>
              <a:t>Model Used</a:t>
            </a:r>
            <a:r>
              <a:rPr kumimoji="0" lang="en-US" altLang="en-US" b="0" i="0" u="none" strike="noStrike" cap="none" normalizeH="0" baseline="0" dirty="0">
                <a:ln>
                  <a:noFill/>
                </a:ln>
                <a:gradFill>
                  <a:gsLst>
                    <a:gs pos="34000">
                      <a:srgbClr val="EDEDED"/>
                    </a:gs>
                    <a:gs pos="0">
                      <a:srgbClr val="BFBFBF"/>
                    </a:gs>
                    <a:gs pos="100000">
                      <a:srgbClr val="FFFFFF"/>
                    </a:gs>
                  </a:gsLst>
                  <a:lin ang="4800000" scaled="0"/>
                </a:gradFill>
                <a:effectLst/>
              </a:rPr>
              <a:t>: Random Forest with Grid Search </a:t>
            </a:r>
            <a:r>
              <a:rPr kumimoji="0" lang="en-US" altLang="en-US" b="1" i="0" u="none" strike="noStrike" cap="none" normalizeH="0" baseline="0" dirty="0">
                <a:ln>
                  <a:noFill/>
                </a:ln>
                <a:gradFill>
                  <a:gsLst>
                    <a:gs pos="34000">
                      <a:srgbClr val="EDEDED"/>
                    </a:gs>
                    <a:gs pos="0">
                      <a:srgbClr val="BFBFBF"/>
                    </a:gs>
                    <a:gs pos="100000">
                      <a:srgbClr val="FFFFFF"/>
                    </a:gs>
                  </a:gsLst>
                  <a:lin ang="4800000" scaled="0"/>
                </a:gradFill>
                <a:effectLst/>
              </a:rPr>
              <a:t>Performance</a:t>
            </a:r>
            <a:r>
              <a:rPr kumimoji="0" lang="en-US" altLang="en-US" b="0" i="0" u="none" strike="noStrike" cap="none" normalizeH="0" baseline="0" dirty="0">
                <a:ln>
                  <a:noFill/>
                </a:ln>
                <a:gradFill>
                  <a:gsLst>
                    <a:gs pos="34000">
                      <a:srgbClr val="EDEDED"/>
                    </a:gs>
                    <a:gs pos="0">
                      <a:srgbClr val="BFBFBF"/>
                    </a:gs>
                    <a:gs pos="100000">
                      <a:srgbClr val="FFFFFF"/>
                    </a:gs>
                  </a:gsLst>
                  <a:lin ang="4800000" scaled="0"/>
                </a:gradFill>
                <a:effectLst/>
              </a:rPr>
              <a:t>: Achieved high accuracy in predicting high-risk stroke individuals.</a:t>
            </a:r>
          </a:p>
          <a:p>
            <a:pPr marL="0" marR="0" lvl="0" fontAlgn="base">
              <a:spcBef>
                <a:spcPct val="0"/>
              </a:spcBef>
              <a:spcAft>
                <a:spcPts val="600"/>
              </a:spcAft>
              <a:buClrTx/>
              <a:buSzTx/>
              <a:tabLst/>
            </a:pPr>
            <a:r>
              <a:rPr kumimoji="0" lang="en-US" altLang="en-US" b="1" i="0" u="none" strike="noStrike" cap="none" normalizeH="0" baseline="0" dirty="0">
                <a:ln>
                  <a:noFill/>
                </a:ln>
                <a:gradFill>
                  <a:gsLst>
                    <a:gs pos="34000">
                      <a:srgbClr val="EDEDED"/>
                    </a:gs>
                    <a:gs pos="0">
                      <a:srgbClr val="BFBFBF"/>
                    </a:gs>
                    <a:gs pos="100000">
                      <a:srgbClr val="FFFFFF"/>
                    </a:gs>
                  </a:gsLst>
                  <a:lin ang="4800000" scaled="0"/>
                </a:gradFill>
                <a:effectLst/>
              </a:rPr>
              <a:t>Key Predictors</a:t>
            </a:r>
            <a:r>
              <a:rPr kumimoji="0" lang="en-US" altLang="en-US" b="0" i="0" u="none" strike="noStrike" cap="none" normalizeH="0" baseline="0" dirty="0">
                <a:ln>
                  <a:noFill/>
                </a:ln>
                <a:gradFill>
                  <a:gsLst>
                    <a:gs pos="34000">
                      <a:srgbClr val="EDEDED"/>
                    </a:gs>
                    <a:gs pos="0">
                      <a:srgbClr val="BFBFBF"/>
                    </a:gs>
                    <a:gs pos="100000">
                      <a:srgbClr val="FFFFFF"/>
                    </a:gs>
                  </a:gsLst>
                  <a:lin ang="4800000" scaled="0"/>
                </a:gradFill>
                <a:effectLst/>
              </a:rPr>
              <a:t>: Age, average glucose level, and BMI.</a:t>
            </a:r>
          </a:p>
          <a:p>
            <a:pPr marL="0" marR="0" lvl="0" fontAlgn="base">
              <a:spcBef>
                <a:spcPct val="0"/>
              </a:spcBef>
              <a:spcAft>
                <a:spcPts val="600"/>
              </a:spcAft>
              <a:buClrTx/>
              <a:buSzTx/>
              <a:tabLst/>
            </a:pPr>
            <a:endParaRPr kumimoji="0" lang="en-US" altLang="en-US" sz="2000" b="0" i="0" u="none" strike="noStrike" cap="none" normalizeH="0" baseline="0" dirty="0">
              <a:ln>
                <a:noFill/>
              </a:ln>
              <a:gradFill>
                <a:gsLst>
                  <a:gs pos="34000">
                    <a:srgbClr val="EDEDED"/>
                  </a:gs>
                  <a:gs pos="0">
                    <a:srgbClr val="BFBFBF"/>
                  </a:gs>
                  <a:gs pos="100000">
                    <a:srgbClr val="FFFFFF"/>
                  </a:gs>
                </a:gsLst>
                <a:lin ang="4800000" scaled="0"/>
              </a:gradFill>
              <a:effectLst/>
            </a:endParaRPr>
          </a:p>
        </p:txBody>
      </p:sp>
      <p:pic>
        <p:nvPicPr>
          <p:cNvPr id="2052" name="Picture 4">
            <a:extLst>
              <a:ext uri="{FF2B5EF4-FFF2-40B4-BE49-F238E27FC236}">
                <a16:creationId xmlns:a16="http://schemas.microsoft.com/office/drawing/2014/main" id="{CBD872FE-B7C1-2A35-70CA-9CAAE6E2A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5600" y="1347311"/>
            <a:ext cx="7218904" cy="4163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946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9723" y="284985"/>
            <a:ext cx="4062127" cy="1078231"/>
          </a:xfrm>
        </p:spPr>
        <p:txBody>
          <a:bodyPr vert="horz" lIns="91440" tIns="45720" rIns="91440" bIns="45720" rtlCol="0" anchor="b">
            <a:noAutofit/>
          </a:bodyPr>
          <a:lstStyle/>
          <a:p>
            <a:pPr algn="ctr"/>
            <a:r>
              <a:rPr lang="en-US" sz="4400" dirty="0">
                <a:solidFill>
                  <a:schemeClr val="tx1"/>
                </a:solidFill>
              </a:rPr>
              <a:t>Model Performance</a:t>
            </a:r>
          </a:p>
        </p:txBody>
      </p:sp>
      <p:pic>
        <p:nvPicPr>
          <p:cNvPr id="5" name="Content Placeholder 4" descr="A graph with numbers and a number in a row&#10;&#10;Description automatically generated with medium confidence">
            <a:extLst>
              <a:ext uri="{FF2B5EF4-FFF2-40B4-BE49-F238E27FC236}">
                <a16:creationId xmlns:a16="http://schemas.microsoft.com/office/drawing/2014/main" id="{AFE71C89-880B-8CC8-86C0-0B216A35906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43468" y="1131570"/>
            <a:ext cx="6350683" cy="4972854"/>
          </a:xfrm>
          <a:prstGeom prst="rect">
            <a:avLst/>
          </a:prstGeom>
          <a:noFill/>
        </p:spPr>
      </p:pic>
      <p:sp>
        <p:nvSpPr>
          <p:cNvPr id="10" name="Content Placeholder 9"/>
          <p:cNvSpPr>
            <a:spLocks noGrp="1"/>
          </p:cNvSpPr>
          <p:nvPr>
            <p:ph sz="half" idx="1"/>
          </p:nvPr>
        </p:nvSpPr>
        <p:spPr>
          <a:xfrm>
            <a:off x="8116489" y="1902332"/>
            <a:ext cx="4035361" cy="3774230"/>
          </a:xfrm>
        </p:spPr>
        <p:txBody>
          <a:bodyPr vert="horz" lIns="91440" tIns="45720" rIns="91440" bIns="45720" rtlCol="0">
            <a:noAutofit/>
          </a:bodyPr>
          <a:lstStyle/>
          <a:p>
            <a:r>
              <a:rPr lang="en-US" sz="2400" dirty="0">
                <a:gradFill>
                  <a:gsLst>
                    <a:gs pos="34000">
                      <a:schemeClr val="tx1">
                        <a:lumMod val="93000"/>
                      </a:schemeClr>
                    </a:gs>
                    <a:gs pos="0">
                      <a:schemeClr val="bg1">
                        <a:lumMod val="25000"/>
                        <a:lumOff val="75000"/>
                      </a:schemeClr>
                    </a:gs>
                    <a:gs pos="100000">
                      <a:schemeClr val="tx1"/>
                    </a:gs>
                  </a:gsLst>
                  <a:lin ang="4800000" scaled="0"/>
                </a:gradFill>
              </a:rPr>
              <a:t>Stroke Cases ("Yes"):</a:t>
            </a:r>
          </a:p>
          <a:p>
            <a:pPr lvl="1"/>
            <a:r>
              <a:rPr lang="en-US" dirty="0">
                <a:gradFill>
                  <a:gsLst>
                    <a:gs pos="34000">
                      <a:schemeClr val="tx1">
                        <a:lumMod val="93000"/>
                      </a:schemeClr>
                    </a:gs>
                    <a:gs pos="0">
                      <a:schemeClr val="bg1">
                        <a:lumMod val="25000"/>
                        <a:lumOff val="75000"/>
                      </a:schemeClr>
                    </a:gs>
                    <a:gs pos="100000">
                      <a:schemeClr val="tx1"/>
                    </a:gs>
                  </a:gsLst>
                  <a:lin ang="4800000" scaled="0"/>
                </a:gradFill>
              </a:rPr>
              <a:t>Precision: 0.9934</a:t>
            </a:r>
          </a:p>
          <a:p>
            <a:pPr lvl="1"/>
            <a:r>
              <a:rPr lang="en-US" dirty="0">
                <a:gradFill>
                  <a:gsLst>
                    <a:gs pos="34000">
                      <a:schemeClr val="tx1">
                        <a:lumMod val="93000"/>
                      </a:schemeClr>
                    </a:gs>
                    <a:gs pos="0">
                      <a:schemeClr val="bg1">
                        <a:lumMod val="25000"/>
                        <a:lumOff val="75000"/>
                      </a:schemeClr>
                    </a:gs>
                    <a:gs pos="100000">
                      <a:schemeClr val="tx1"/>
                    </a:gs>
                  </a:gsLst>
                  <a:lin ang="4800000" scaled="0"/>
                </a:gradFill>
              </a:rPr>
              <a:t>Recall: 1.00 (no false negatives)</a:t>
            </a:r>
          </a:p>
          <a:p>
            <a:r>
              <a:rPr lang="en-US" sz="2400" dirty="0">
                <a:gradFill>
                  <a:gsLst>
                    <a:gs pos="34000">
                      <a:schemeClr val="tx1">
                        <a:lumMod val="93000"/>
                      </a:schemeClr>
                    </a:gs>
                    <a:gs pos="0">
                      <a:schemeClr val="bg1">
                        <a:lumMod val="25000"/>
                        <a:lumOff val="75000"/>
                      </a:schemeClr>
                    </a:gs>
                    <a:gs pos="100000">
                      <a:schemeClr val="tx1"/>
                    </a:gs>
                  </a:gsLst>
                  <a:lin ang="4800000" scaled="0"/>
                </a:gradFill>
              </a:rPr>
              <a:t>Non-Stroke Cases ("No"):</a:t>
            </a:r>
          </a:p>
          <a:p>
            <a:pPr lvl="1"/>
            <a:r>
              <a:rPr lang="en-US" dirty="0">
                <a:gradFill>
                  <a:gsLst>
                    <a:gs pos="34000">
                      <a:schemeClr val="tx1">
                        <a:lumMod val="93000"/>
                      </a:schemeClr>
                    </a:gs>
                    <a:gs pos="0">
                      <a:schemeClr val="bg1">
                        <a:lumMod val="25000"/>
                        <a:lumOff val="75000"/>
                      </a:schemeClr>
                    </a:gs>
                    <a:gs pos="100000">
                      <a:schemeClr val="tx1"/>
                    </a:gs>
                  </a:gsLst>
                  <a:lin ang="4800000" scaled="0"/>
                </a:gradFill>
              </a:rPr>
              <a:t>Precision: 1.00</a:t>
            </a:r>
          </a:p>
          <a:p>
            <a:pPr lvl="1"/>
            <a:r>
              <a:rPr lang="en-US" dirty="0">
                <a:gradFill>
                  <a:gsLst>
                    <a:gs pos="34000">
                      <a:schemeClr val="tx1">
                        <a:lumMod val="93000"/>
                      </a:schemeClr>
                    </a:gs>
                    <a:gs pos="0">
                      <a:schemeClr val="bg1">
                        <a:lumMod val="25000"/>
                        <a:lumOff val="75000"/>
                      </a:schemeClr>
                    </a:gs>
                    <a:gs pos="100000">
                      <a:schemeClr val="tx1"/>
                    </a:gs>
                  </a:gsLst>
                  <a:lin ang="4800000" scaled="0"/>
                </a:gradFill>
              </a:rPr>
              <a:t>Recall: 0.9933 (very low false positive rate)</a:t>
            </a:r>
          </a:p>
        </p:txBody>
      </p:sp>
    </p:spTree>
    <p:extLst>
      <p:ext uri="{BB962C8B-B14F-4D97-AF65-F5344CB8AC3E}">
        <p14:creationId xmlns:p14="http://schemas.microsoft.com/office/powerpoint/2010/main" val="194988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TM04033929[[fn=Slate]]</Template>
  <TotalTime>1358</TotalTime>
  <Words>1744</Words>
  <Application>Microsoft Office PowerPoint</Application>
  <PresentationFormat>Widescreen</PresentationFormat>
  <Paragraphs>141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Calibri</vt:lpstr>
      <vt:lpstr>Corbel</vt:lpstr>
      <vt:lpstr>Depth</vt:lpstr>
      <vt:lpstr>Navigating Stroke Predictions:  Unveiling Insights for Better Health Outcomes</vt:lpstr>
      <vt:lpstr>Understanding the Challenge</vt:lpstr>
      <vt:lpstr>Project Aim</vt:lpstr>
      <vt:lpstr>Objective</vt:lpstr>
      <vt:lpstr>Audience and Impact</vt:lpstr>
      <vt:lpstr>Dataset Description and Data Preprocessing</vt:lpstr>
      <vt:lpstr>Exploratory Data Analysis</vt:lpstr>
      <vt:lpstr>Feature Importance</vt:lpstr>
      <vt:lpstr>Model Performance</vt:lpstr>
      <vt:lpstr>Training vs. Test Performance</vt:lpstr>
      <vt:lpstr>Factors Influencing Stroke Based on Model Performance</vt:lpstr>
      <vt:lpstr>Implications</vt:lpstr>
      <vt:lpstr>Enhancing Stroke Prediction</vt:lpstr>
      <vt:lpstr>Conclusion</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Chelsea Berry</dc:creator>
  <cp:lastModifiedBy>Chelsea Berry</cp:lastModifiedBy>
  <cp:revision>2</cp:revision>
  <dcterms:created xsi:type="dcterms:W3CDTF">2024-07-03T01:49:34Z</dcterms:created>
  <dcterms:modified xsi:type="dcterms:W3CDTF">2024-07-04T00:27:34Z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