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9"/>
  </p:notesMasterIdLst>
  <p:sldIdLst>
    <p:sldId id="256" r:id="rId2"/>
    <p:sldId id="257" r:id="rId3"/>
    <p:sldId id="263" r:id="rId4"/>
    <p:sldId id="258" r:id="rId5"/>
    <p:sldId id="260" r:id="rId6"/>
    <p:sldId id="264"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79221" autoAdjust="0"/>
  </p:normalViewPr>
  <p:slideViewPr>
    <p:cSldViewPr snapToGrid="0">
      <p:cViewPr>
        <p:scale>
          <a:sx n="60" d="100"/>
          <a:sy n="60" d="100"/>
        </p:scale>
        <p:origin x="42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8BAD4-F4E5-4FD4-B939-6AE6A8FC52DE}"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E2DAD-2101-4C41-B80D-BD8ED8750079}" type="slidenum">
              <a:rPr lang="en-US" smtClean="0"/>
              <a:t>‹#›</a:t>
            </a:fld>
            <a:endParaRPr lang="en-US"/>
          </a:p>
        </p:txBody>
      </p:sp>
    </p:spTree>
    <p:extLst>
      <p:ext uri="{BB962C8B-B14F-4D97-AF65-F5344CB8AC3E}">
        <p14:creationId xmlns:p14="http://schemas.microsoft.com/office/powerpoint/2010/main" val="335611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Big Mountain Resort boasts an impressive array of premier amenities, encompassing 105 runs, a sprawling 600 acres of snowmaking terrain, 3 state-of-the-art fast quad lifts, and a remarkable vertical drop of 2553 feet. Despite offering these exceptional facilities, the resort currently prices its adult weekend tickets at $81. Given the extensive amenities available, is there an opportunity for Big Mountain to strategically adjust its ticket prices or implement cost-saving measures to enhance overall revenue?</a:t>
            </a:r>
            <a:endParaRPr lang="en-US" dirty="0"/>
          </a:p>
        </p:txBody>
      </p:sp>
      <p:sp>
        <p:nvSpPr>
          <p:cNvPr id="4" name="Slide Number Placeholder 3"/>
          <p:cNvSpPr>
            <a:spLocks noGrp="1"/>
          </p:cNvSpPr>
          <p:nvPr>
            <p:ph type="sldNum" sz="quarter" idx="5"/>
          </p:nvPr>
        </p:nvSpPr>
        <p:spPr/>
        <p:txBody>
          <a:bodyPr/>
          <a:lstStyle/>
          <a:p>
            <a:fld id="{A99E2DAD-2101-4C41-B80D-BD8ED8750079}" type="slidenum">
              <a:rPr lang="en-US" smtClean="0"/>
              <a:t>2</a:t>
            </a:fld>
            <a:endParaRPr lang="en-US"/>
          </a:p>
        </p:txBody>
      </p:sp>
    </p:spTree>
    <p:extLst>
      <p:ext uri="{BB962C8B-B14F-4D97-AF65-F5344CB8AC3E}">
        <p14:creationId xmlns:p14="http://schemas.microsoft.com/office/powerpoint/2010/main" val="51772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D0D0D"/>
                </a:solidFill>
                <a:effectLst/>
                <a:latin typeface="Söhne"/>
              </a:rPr>
              <a:t>Where does Big Mountain Resort stand in pricing compared to other resorts in the state? How about the country? While Big Mountain Resort may seem to be at the pinnacle of pricing within Montana, a broader comparison reveals opportunities for further adjustment. The cost of a resort ticket may not be solely determined by location. During our analysis, we examined which resort features justify pricing adjustments, indicating potential for optimization beyond local market constraints.</a:t>
            </a:r>
            <a:endParaRPr lang="en-US" dirty="0"/>
          </a:p>
        </p:txBody>
      </p:sp>
      <p:sp>
        <p:nvSpPr>
          <p:cNvPr id="4" name="Slide Number Placeholder 3"/>
          <p:cNvSpPr>
            <a:spLocks noGrp="1"/>
          </p:cNvSpPr>
          <p:nvPr>
            <p:ph type="sldNum" sz="quarter" idx="5"/>
          </p:nvPr>
        </p:nvSpPr>
        <p:spPr/>
        <p:txBody>
          <a:bodyPr/>
          <a:lstStyle/>
          <a:p>
            <a:fld id="{A99E2DAD-2101-4C41-B80D-BD8ED8750079}" type="slidenum">
              <a:rPr lang="en-US" smtClean="0"/>
              <a:t>3</a:t>
            </a:fld>
            <a:endParaRPr lang="en-US"/>
          </a:p>
        </p:txBody>
      </p:sp>
    </p:spTree>
    <p:extLst>
      <p:ext uri="{BB962C8B-B14F-4D97-AF65-F5344CB8AC3E}">
        <p14:creationId xmlns:p14="http://schemas.microsoft.com/office/powerpoint/2010/main" val="8619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Our findings indicate that Big Mountain Resort ranks favorably in terms of amenities that guests are willing to pay a premium for. This insight suggests the potential for a price increase based on the resort's outstanding features and offerings.</a:t>
            </a:r>
          </a:p>
          <a:p>
            <a:endParaRPr lang="en-US" b="0" i="0" dirty="0">
              <a:solidFill>
                <a:srgbClr val="0D0D0D"/>
              </a:solidFill>
              <a:effectLst/>
              <a:latin typeface="Söhne"/>
            </a:endParaRPr>
          </a:p>
          <a:p>
            <a:r>
              <a:rPr lang="en-US" b="0" i="0" dirty="0">
                <a:solidFill>
                  <a:srgbClr val="0D0D0D"/>
                </a:solidFill>
                <a:effectLst/>
                <a:latin typeface="Söhne"/>
              </a:rPr>
              <a:t>Based on these features, our model suggests that Big Mountain Resort’s </a:t>
            </a:r>
            <a:r>
              <a:rPr lang="en-US" dirty="0"/>
              <a:t>modelled price is $95.87 with the expected mean absolute error of $10.39. This suggests there is room for increase. </a:t>
            </a:r>
          </a:p>
        </p:txBody>
      </p:sp>
      <p:sp>
        <p:nvSpPr>
          <p:cNvPr id="4" name="Slide Number Placeholder 3"/>
          <p:cNvSpPr>
            <a:spLocks noGrp="1"/>
          </p:cNvSpPr>
          <p:nvPr>
            <p:ph type="sldNum" sz="quarter" idx="5"/>
          </p:nvPr>
        </p:nvSpPr>
        <p:spPr/>
        <p:txBody>
          <a:bodyPr/>
          <a:lstStyle/>
          <a:p>
            <a:fld id="{A99E2DAD-2101-4C41-B80D-BD8ED8750079}" type="slidenum">
              <a:rPr lang="en-US" smtClean="0"/>
              <a:t>4</a:t>
            </a:fld>
            <a:endParaRPr lang="en-US"/>
          </a:p>
        </p:txBody>
      </p:sp>
    </p:spTree>
    <p:extLst>
      <p:ext uri="{BB962C8B-B14F-4D97-AF65-F5344CB8AC3E}">
        <p14:creationId xmlns:p14="http://schemas.microsoft.com/office/powerpoint/2010/main" val="290325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Conducting a cost analysis across three scenarios aimed at either reducing costs or enhancing revenue, Scenario 2 emerges as the most favorable for Big Mountain Resort. By incorporating an additional run, increasing the vertical drop by 150 feet, and installing an extra chairlift, our projections indicate the potential to raise ticket prices by $1.99 per ticket. This adjustment could result in a substantial annual revenue increase of $3,474,638. </a:t>
            </a:r>
          </a:p>
        </p:txBody>
      </p:sp>
      <p:sp>
        <p:nvSpPr>
          <p:cNvPr id="4" name="Slide Number Placeholder 3"/>
          <p:cNvSpPr>
            <a:spLocks noGrp="1"/>
          </p:cNvSpPr>
          <p:nvPr>
            <p:ph type="sldNum" sz="quarter" idx="5"/>
          </p:nvPr>
        </p:nvSpPr>
        <p:spPr/>
        <p:txBody>
          <a:bodyPr/>
          <a:lstStyle/>
          <a:p>
            <a:fld id="{A99E2DAD-2101-4C41-B80D-BD8ED8750079}" type="slidenum">
              <a:rPr lang="en-US" smtClean="0"/>
              <a:t>5</a:t>
            </a:fld>
            <a:endParaRPr lang="en-US"/>
          </a:p>
        </p:txBody>
      </p:sp>
    </p:spTree>
    <p:extLst>
      <p:ext uri="{BB962C8B-B14F-4D97-AF65-F5344CB8AC3E}">
        <p14:creationId xmlns:p14="http://schemas.microsoft.com/office/powerpoint/2010/main" val="90708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our analysis suggests that Big Mountain Resort can experiment with closing certain runs without significant revenue loss. Closing one run demonstrates negligible impact, while closing two runs incurs a marginal decrease of approximately 0.50 per ticket. However, the closure of three to five runs lead to more substantial revenue declines, with no discernible difference in price impact until the closure of six runs. Therefore, if considering run closures, it may be advantageous to evaluate the cost-benefit of closing multiple runs simultaneously.</a:t>
            </a:r>
          </a:p>
        </p:txBody>
      </p:sp>
      <p:sp>
        <p:nvSpPr>
          <p:cNvPr id="4" name="Slide Number Placeholder 3"/>
          <p:cNvSpPr>
            <a:spLocks noGrp="1"/>
          </p:cNvSpPr>
          <p:nvPr>
            <p:ph type="sldNum" sz="quarter" idx="5"/>
          </p:nvPr>
        </p:nvSpPr>
        <p:spPr/>
        <p:txBody>
          <a:bodyPr/>
          <a:lstStyle/>
          <a:p>
            <a:fld id="{A99E2DAD-2101-4C41-B80D-BD8ED8750079}" type="slidenum">
              <a:rPr lang="en-US" smtClean="0"/>
              <a:t>6</a:t>
            </a:fld>
            <a:endParaRPr lang="en-US"/>
          </a:p>
        </p:txBody>
      </p:sp>
    </p:spTree>
    <p:extLst>
      <p:ext uri="{BB962C8B-B14F-4D97-AF65-F5344CB8AC3E}">
        <p14:creationId xmlns:p14="http://schemas.microsoft.com/office/powerpoint/2010/main" val="30769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Big Mountain Resort offers an Adult Weekend Ticket at 81.00 dollars, which our analysis indicates is below the optimal price. Considering the breadth of amenities available at Big Mountain, our model suggests that a ticket price of 95.87 dollars is more aligned with market expectations, with an expected margin of error of 10.39 dollars. This suggests there is indeed room for a price adjustment.</a:t>
            </a:r>
          </a:p>
          <a:p>
            <a:r>
              <a:rPr lang="en-US" dirty="0"/>
              <a:t>In addition, by optimizing on preferred amenities, there is evidence to increase tickets sales by another $1.99</a:t>
            </a:r>
          </a:p>
          <a:p>
            <a:r>
              <a:rPr lang="en-US" dirty="0"/>
              <a:t>When examining reduction in costs, shutting down 1 run may decrease costs when including cost of maintenance and upkeep, while shutting down 2 or more may negatively affect revenue</a:t>
            </a:r>
          </a:p>
        </p:txBody>
      </p:sp>
      <p:sp>
        <p:nvSpPr>
          <p:cNvPr id="4" name="Slide Number Placeholder 3"/>
          <p:cNvSpPr>
            <a:spLocks noGrp="1"/>
          </p:cNvSpPr>
          <p:nvPr>
            <p:ph type="sldNum" sz="quarter" idx="5"/>
          </p:nvPr>
        </p:nvSpPr>
        <p:spPr/>
        <p:txBody>
          <a:bodyPr/>
          <a:lstStyle/>
          <a:p>
            <a:fld id="{A99E2DAD-2101-4C41-B80D-BD8ED8750079}" type="slidenum">
              <a:rPr lang="en-US" smtClean="0"/>
              <a:t>7</a:t>
            </a:fld>
            <a:endParaRPr lang="en-US"/>
          </a:p>
        </p:txBody>
      </p:sp>
    </p:spTree>
    <p:extLst>
      <p:ext uri="{BB962C8B-B14F-4D97-AF65-F5344CB8AC3E}">
        <p14:creationId xmlns:p14="http://schemas.microsoft.com/office/powerpoint/2010/main" val="164073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26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2004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4175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3805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1310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7316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334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54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0774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101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3/11/2024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93149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3/11/2024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01044993"/>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BAF11-9F99-9642-DA24-246B7F0F0484}"/>
              </a:ext>
            </a:extLst>
          </p:cNvPr>
          <p:cNvSpPr>
            <a:spLocks noGrp="1"/>
          </p:cNvSpPr>
          <p:nvPr>
            <p:ph type="ctrTitle"/>
          </p:nvPr>
        </p:nvSpPr>
        <p:spPr>
          <a:xfrm>
            <a:off x="1143001" y="1181101"/>
            <a:ext cx="4953000" cy="2247899"/>
          </a:xfrm>
        </p:spPr>
        <p:txBody>
          <a:bodyPr>
            <a:normAutofit/>
          </a:bodyPr>
          <a:lstStyle/>
          <a:p>
            <a:pPr>
              <a:lnSpc>
                <a:spcPct val="90000"/>
              </a:lnSpc>
            </a:pPr>
            <a:r>
              <a:rPr lang="en-US" sz="3000" kern="100" dirty="0">
                <a:effectLst/>
                <a:latin typeface="+mn-lt"/>
                <a:ea typeface="Aptos" panose="020B0004020202020204" pitchFamily="34" charset="0"/>
                <a:cs typeface="Times New Roman" panose="02020603050405020304" pitchFamily="18" charset="0"/>
              </a:rPr>
              <a:t>Peak Pricing: Elevating Revenue at Big Mountain Resort</a:t>
            </a:r>
            <a:br>
              <a:rPr lang="en-US" sz="3000" kern="100" dirty="0">
                <a:effectLst/>
                <a:latin typeface="Aptos" panose="020B0004020202020204" pitchFamily="34" charset="0"/>
                <a:ea typeface="Aptos" panose="020B0004020202020204" pitchFamily="34" charset="0"/>
                <a:cs typeface="Times New Roman" panose="02020603050405020304" pitchFamily="18" charset="0"/>
              </a:rPr>
            </a:br>
            <a:endParaRPr lang="en-US" sz="3000" dirty="0"/>
          </a:p>
        </p:txBody>
      </p:sp>
      <p:pic>
        <p:nvPicPr>
          <p:cNvPr id="4" name="Picture 3">
            <a:extLst>
              <a:ext uri="{FF2B5EF4-FFF2-40B4-BE49-F238E27FC236}">
                <a16:creationId xmlns:a16="http://schemas.microsoft.com/office/drawing/2014/main" id="{8EB377E3-75EC-17D3-786E-9F80E82AABA1}"/>
              </a:ext>
            </a:extLst>
          </p:cNvPr>
          <p:cNvPicPr>
            <a:picLocks noChangeAspect="1"/>
          </p:cNvPicPr>
          <p:nvPr/>
        </p:nvPicPr>
        <p:blipFill rotWithShape="1">
          <a:blip r:embed="rId2"/>
          <a:srcRect r="-1" b="227"/>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308622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98B7D97-1FE0-4BA9-801E-2CE19FD25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660"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85256-4218-1E7D-DABE-C035D8AFE214}"/>
              </a:ext>
            </a:extLst>
          </p:cNvPr>
          <p:cNvSpPr>
            <a:spLocks noGrp="1"/>
          </p:cNvSpPr>
          <p:nvPr>
            <p:ph type="title"/>
          </p:nvPr>
        </p:nvSpPr>
        <p:spPr>
          <a:xfrm>
            <a:off x="1143000" y="1207441"/>
            <a:ext cx="3824111" cy="1916773"/>
          </a:xfrm>
        </p:spPr>
        <p:txBody>
          <a:bodyPr anchor="t">
            <a:normAutofit/>
          </a:bodyPr>
          <a:lstStyle/>
          <a:p>
            <a:r>
              <a:rPr lang="en-US" dirty="0"/>
              <a:t>Current Evaluation</a:t>
            </a:r>
          </a:p>
        </p:txBody>
      </p:sp>
      <p:sp>
        <p:nvSpPr>
          <p:cNvPr id="3" name="Content Placeholder 2">
            <a:extLst>
              <a:ext uri="{FF2B5EF4-FFF2-40B4-BE49-F238E27FC236}">
                <a16:creationId xmlns:a16="http://schemas.microsoft.com/office/drawing/2014/main" id="{9E7C72CE-B86C-E1F4-05BA-7B49F18D36C7}"/>
              </a:ext>
            </a:extLst>
          </p:cNvPr>
          <p:cNvSpPr>
            <a:spLocks noGrp="1"/>
          </p:cNvSpPr>
          <p:nvPr>
            <p:ph idx="1"/>
          </p:nvPr>
        </p:nvSpPr>
        <p:spPr>
          <a:xfrm>
            <a:off x="6478384" y="2489201"/>
            <a:ext cx="4570615" cy="3225798"/>
          </a:xfrm>
        </p:spPr>
        <p:txBody>
          <a:bodyPr anchor="b">
            <a:noAutofit/>
          </a:bodyPr>
          <a:lstStyle/>
          <a:p>
            <a:pPr algn="r"/>
            <a:r>
              <a:rPr lang="en-US" sz="2400" dirty="0"/>
              <a:t>Big Mountain Resort:</a:t>
            </a:r>
          </a:p>
          <a:p>
            <a:pPr marL="514350" lvl="1" indent="-285750" algn="r">
              <a:buFont typeface="Arial" panose="020B0604020202020204" pitchFamily="34" charset="0"/>
              <a:buChar char="•"/>
            </a:pPr>
            <a:r>
              <a:rPr lang="en-US" sz="2400" i="0" dirty="0"/>
              <a:t>Charges $81 for an adult weekend ticket</a:t>
            </a:r>
          </a:p>
          <a:p>
            <a:pPr marL="514350" lvl="1" indent="-285750" algn="r">
              <a:buFont typeface="Arial" panose="020B0604020202020204" pitchFamily="34" charset="0"/>
              <a:buChar char="•"/>
            </a:pPr>
            <a:r>
              <a:rPr lang="en-US" sz="2400" i="0" dirty="0"/>
              <a:t>Has 105 runs</a:t>
            </a:r>
          </a:p>
          <a:p>
            <a:pPr marL="514350" lvl="1" indent="-285750" algn="r">
              <a:buFont typeface="Arial" panose="020B0604020202020204" pitchFamily="34" charset="0"/>
              <a:buChar char="•"/>
            </a:pPr>
            <a:r>
              <a:rPr lang="en-US" sz="2400" i="0" dirty="0"/>
              <a:t>600 acres of snow making area</a:t>
            </a:r>
          </a:p>
          <a:p>
            <a:pPr marL="514350" lvl="1" indent="-285750" algn="r">
              <a:buFont typeface="Arial" panose="020B0604020202020204" pitchFamily="34" charset="0"/>
              <a:buChar char="•"/>
            </a:pPr>
            <a:r>
              <a:rPr lang="en-US" sz="2400" i="0" dirty="0"/>
              <a:t>3 Fast quads</a:t>
            </a:r>
          </a:p>
          <a:p>
            <a:pPr marL="514350" lvl="1" indent="-285750" algn="r">
              <a:buFont typeface="Arial" panose="020B0604020202020204" pitchFamily="34" charset="0"/>
              <a:buChar char="•"/>
            </a:pPr>
            <a:r>
              <a:rPr lang="en-US" sz="2400" i="0" dirty="0"/>
              <a:t>Vertical Drop if 2353 ft</a:t>
            </a:r>
          </a:p>
        </p:txBody>
      </p:sp>
      <p:cxnSp>
        <p:nvCxnSpPr>
          <p:cNvPr id="23" name="Straight Connector 2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3D78A3-5414-C8B8-6CA1-672F09EBDD10}"/>
              </a:ext>
            </a:extLst>
          </p:cNvPr>
          <p:cNvSpPr txBox="1">
            <a:spLocks/>
          </p:cNvSpPr>
          <p:nvPr/>
        </p:nvSpPr>
        <p:spPr>
          <a:xfrm>
            <a:off x="3096491" y="0"/>
            <a:ext cx="7019060" cy="137022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cap="all" spc="300" dirty="0"/>
              <a:t>Adult Ticket Price Comparison</a:t>
            </a:r>
          </a:p>
        </p:txBody>
      </p:sp>
      <p:sp>
        <p:nvSpPr>
          <p:cNvPr id="5" name="Content Placeholder 10">
            <a:extLst>
              <a:ext uri="{FF2B5EF4-FFF2-40B4-BE49-F238E27FC236}">
                <a16:creationId xmlns:a16="http://schemas.microsoft.com/office/drawing/2014/main" id="{9F1175B9-D70D-A2B1-8751-2840F8CAF39A}"/>
              </a:ext>
            </a:extLst>
          </p:cNvPr>
          <p:cNvSpPr txBox="1">
            <a:spLocks/>
          </p:cNvSpPr>
          <p:nvPr/>
        </p:nvSpPr>
        <p:spPr>
          <a:xfrm>
            <a:off x="946385" y="1370224"/>
            <a:ext cx="4953000" cy="353218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Big Mountain Resort charges the highest prices among Montana resorts</a:t>
            </a:r>
          </a:p>
        </p:txBody>
      </p:sp>
      <p:pic>
        <p:nvPicPr>
          <p:cNvPr id="6" name="Picture 5">
            <a:extLst>
              <a:ext uri="{FF2B5EF4-FFF2-40B4-BE49-F238E27FC236}">
                <a16:creationId xmlns:a16="http://schemas.microsoft.com/office/drawing/2014/main" id="{6E6535F4-BC5F-F039-7FF6-0FCD3FD9AF01}"/>
              </a:ext>
            </a:extLst>
          </p:cNvPr>
          <p:cNvPicPr>
            <a:picLocks noChangeAspect="1"/>
          </p:cNvPicPr>
          <p:nvPr/>
        </p:nvPicPr>
        <p:blipFill rotWithShape="1">
          <a:blip r:embed="rId3"/>
          <a:srcRect r="5344"/>
          <a:stretch/>
        </p:blipFill>
        <p:spPr>
          <a:xfrm>
            <a:off x="660277" y="2698550"/>
            <a:ext cx="5239108" cy="2781300"/>
          </a:xfrm>
          <a:prstGeom prst="rect">
            <a:avLst/>
          </a:prstGeom>
        </p:spPr>
      </p:pic>
      <p:pic>
        <p:nvPicPr>
          <p:cNvPr id="7" name="Content Placeholder 6">
            <a:extLst>
              <a:ext uri="{FF2B5EF4-FFF2-40B4-BE49-F238E27FC236}">
                <a16:creationId xmlns:a16="http://schemas.microsoft.com/office/drawing/2014/main" id="{3E3B710F-D776-9CC1-93A4-30D29DE23E27}"/>
              </a:ext>
            </a:extLst>
          </p:cNvPr>
          <p:cNvPicPr>
            <a:picLocks noChangeAspect="1"/>
          </p:cNvPicPr>
          <p:nvPr/>
        </p:nvPicPr>
        <p:blipFill rotWithShape="1">
          <a:blip r:embed="rId4"/>
          <a:srcRect l="3839" r="8819"/>
          <a:stretch/>
        </p:blipFill>
        <p:spPr>
          <a:xfrm>
            <a:off x="6464581" y="2706475"/>
            <a:ext cx="5168583" cy="2781300"/>
          </a:xfrm>
          <a:prstGeom prst="rect">
            <a:avLst/>
          </a:prstGeom>
        </p:spPr>
      </p:pic>
      <p:sp>
        <p:nvSpPr>
          <p:cNvPr id="8" name="TextBox 7">
            <a:extLst>
              <a:ext uri="{FF2B5EF4-FFF2-40B4-BE49-F238E27FC236}">
                <a16:creationId xmlns:a16="http://schemas.microsoft.com/office/drawing/2014/main" id="{50143DFC-0FF4-292A-BE45-EBD08C0B0360}"/>
              </a:ext>
            </a:extLst>
          </p:cNvPr>
          <p:cNvSpPr txBox="1"/>
          <p:nvPr/>
        </p:nvSpPr>
        <p:spPr>
          <a:xfrm>
            <a:off x="6578723" y="1378150"/>
            <a:ext cx="4703617" cy="1015663"/>
          </a:xfrm>
          <a:prstGeom prst="rect">
            <a:avLst/>
          </a:prstGeom>
          <a:noFill/>
        </p:spPr>
        <p:txBody>
          <a:bodyPr wrap="square" rtlCol="0">
            <a:spAutoFit/>
          </a:bodyPr>
          <a:lstStyle/>
          <a:p>
            <a:r>
              <a:rPr lang="en-US" sz="2000" b="0" i="0" dirty="0">
                <a:effectLst/>
              </a:rPr>
              <a:t>Big Mountain Resort has greater potential for growth compared to resorts across the country.</a:t>
            </a:r>
            <a:endParaRPr lang="en-US" sz="2000" dirty="0"/>
          </a:p>
        </p:txBody>
      </p:sp>
    </p:spTree>
    <p:extLst>
      <p:ext uri="{BB962C8B-B14F-4D97-AF65-F5344CB8AC3E}">
        <p14:creationId xmlns:p14="http://schemas.microsoft.com/office/powerpoint/2010/main" val="203767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E70-6180-FD2A-B207-D2212E304620}"/>
              </a:ext>
            </a:extLst>
          </p:cNvPr>
          <p:cNvSpPr>
            <a:spLocks noGrp="1"/>
          </p:cNvSpPr>
          <p:nvPr>
            <p:ph type="title"/>
          </p:nvPr>
        </p:nvSpPr>
        <p:spPr>
          <a:xfrm>
            <a:off x="1143000" y="162765"/>
            <a:ext cx="9905999" cy="1360898"/>
          </a:xfrm>
        </p:spPr>
        <p:txBody>
          <a:bodyPr/>
          <a:lstStyle/>
          <a:p>
            <a:r>
              <a:rPr lang="en-US" dirty="0"/>
              <a:t>Rankings Across country for these topics</a:t>
            </a:r>
          </a:p>
        </p:txBody>
      </p:sp>
      <p:pic>
        <p:nvPicPr>
          <p:cNvPr id="7" name="Content Placeholder 6">
            <a:extLst>
              <a:ext uri="{FF2B5EF4-FFF2-40B4-BE49-F238E27FC236}">
                <a16:creationId xmlns:a16="http://schemas.microsoft.com/office/drawing/2014/main" id="{EAFE1FFD-86A8-FC01-CCFE-4F84622C8E6E}"/>
              </a:ext>
            </a:extLst>
          </p:cNvPr>
          <p:cNvPicPr>
            <a:picLocks noGrp="1" noChangeAspect="1"/>
          </p:cNvPicPr>
          <p:nvPr>
            <p:ph idx="1"/>
          </p:nvPr>
        </p:nvPicPr>
        <p:blipFill>
          <a:blip r:embed="rId3"/>
          <a:stretch>
            <a:fillRect/>
          </a:stretch>
        </p:blipFill>
        <p:spPr>
          <a:xfrm>
            <a:off x="1143000" y="3721313"/>
            <a:ext cx="3835400" cy="1878958"/>
          </a:xfrm>
        </p:spPr>
      </p:pic>
      <p:pic>
        <p:nvPicPr>
          <p:cNvPr id="5" name="Picture 4">
            <a:extLst>
              <a:ext uri="{FF2B5EF4-FFF2-40B4-BE49-F238E27FC236}">
                <a16:creationId xmlns:a16="http://schemas.microsoft.com/office/drawing/2014/main" id="{4013F87E-5342-C474-FF57-BAF0033A69D9}"/>
              </a:ext>
            </a:extLst>
          </p:cNvPr>
          <p:cNvPicPr>
            <a:picLocks noChangeAspect="1"/>
          </p:cNvPicPr>
          <p:nvPr/>
        </p:nvPicPr>
        <p:blipFill>
          <a:blip r:embed="rId4"/>
          <a:stretch>
            <a:fillRect/>
          </a:stretch>
        </p:blipFill>
        <p:spPr>
          <a:xfrm>
            <a:off x="1143000" y="1450335"/>
            <a:ext cx="3835400" cy="1979561"/>
          </a:xfrm>
          <a:prstGeom prst="rect">
            <a:avLst/>
          </a:prstGeom>
        </p:spPr>
      </p:pic>
      <p:pic>
        <p:nvPicPr>
          <p:cNvPr id="9" name="Picture 8">
            <a:extLst>
              <a:ext uri="{FF2B5EF4-FFF2-40B4-BE49-F238E27FC236}">
                <a16:creationId xmlns:a16="http://schemas.microsoft.com/office/drawing/2014/main" id="{F08172B1-796C-4DCF-750A-08AC76DBB168}"/>
              </a:ext>
            </a:extLst>
          </p:cNvPr>
          <p:cNvPicPr>
            <a:picLocks noChangeAspect="1"/>
          </p:cNvPicPr>
          <p:nvPr/>
        </p:nvPicPr>
        <p:blipFill>
          <a:blip r:embed="rId5"/>
          <a:stretch>
            <a:fillRect/>
          </a:stretch>
        </p:blipFill>
        <p:spPr>
          <a:xfrm>
            <a:off x="6577205" y="1450335"/>
            <a:ext cx="3923274" cy="1978665"/>
          </a:xfrm>
          <a:prstGeom prst="rect">
            <a:avLst/>
          </a:prstGeom>
        </p:spPr>
      </p:pic>
      <p:pic>
        <p:nvPicPr>
          <p:cNvPr id="11" name="Picture 10">
            <a:extLst>
              <a:ext uri="{FF2B5EF4-FFF2-40B4-BE49-F238E27FC236}">
                <a16:creationId xmlns:a16="http://schemas.microsoft.com/office/drawing/2014/main" id="{741B7DF4-C4E9-6AB9-B7B4-4309CAEF9C76}"/>
              </a:ext>
            </a:extLst>
          </p:cNvPr>
          <p:cNvPicPr>
            <a:picLocks noChangeAspect="1"/>
          </p:cNvPicPr>
          <p:nvPr/>
        </p:nvPicPr>
        <p:blipFill>
          <a:blip r:embed="rId6"/>
          <a:stretch>
            <a:fillRect/>
          </a:stretch>
        </p:blipFill>
        <p:spPr>
          <a:xfrm>
            <a:off x="6519448" y="3721312"/>
            <a:ext cx="4030017" cy="1978665"/>
          </a:xfrm>
          <a:prstGeom prst="rect">
            <a:avLst/>
          </a:prstGeom>
        </p:spPr>
      </p:pic>
    </p:spTree>
    <p:extLst>
      <p:ext uri="{BB962C8B-B14F-4D97-AF65-F5344CB8AC3E}">
        <p14:creationId xmlns:p14="http://schemas.microsoft.com/office/powerpoint/2010/main" val="70609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78D0-55E8-1D80-3530-689854F7F608}"/>
              </a:ext>
            </a:extLst>
          </p:cNvPr>
          <p:cNvSpPr>
            <a:spLocks noGrp="1"/>
          </p:cNvSpPr>
          <p:nvPr>
            <p:ph type="title"/>
          </p:nvPr>
        </p:nvSpPr>
        <p:spPr/>
        <p:txBody>
          <a:bodyPr/>
          <a:lstStyle/>
          <a:p>
            <a:r>
              <a:rPr lang="en-US" dirty="0"/>
              <a:t>Optimizing Ticket Prices</a:t>
            </a:r>
          </a:p>
        </p:txBody>
      </p:sp>
      <p:sp>
        <p:nvSpPr>
          <p:cNvPr id="3" name="Content Placeholder 2">
            <a:extLst>
              <a:ext uri="{FF2B5EF4-FFF2-40B4-BE49-F238E27FC236}">
                <a16:creationId xmlns:a16="http://schemas.microsoft.com/office/drawing/2014/main" id="{5FFBFEFA-18DE-BC28-AA84-912FFA0FE6B1}"/>
              </a:ext>
            </a:extLst>
          </p:cNvPr>
          <p:cNvSpPr>
            <a:spLocks noGrp="1"/>
          </p:cNvSpPr>
          <p:nvPr>
            <p:ph idx="1"/>
          </p:nvPr>
        </p:nvSpPr>
        <p:spPr/>
        <p:txBody>
          <a:bodyPr>
            <a:normAutofit/>
          </a:bodyPr>
          <a:lstStyle/>
          <a:p>
            <a:r>
              <a:rPr lang="en-US" sz="2800" dirty="0"/>
              <a:t>Big Mountain adds a run, increases vertical drop by 150ft, and install additional chair lift</a:t>
            </a:r>
          </a:p>
          <a:p>
            <a:pPr marL="800100" lvl="2" indent="-342900"/>
            <a:r>
              <a:rPr lang="en-US" sz="2800" i="0" dirty="0"/>
              <a:t>Increases support for ticket price by $1.99</a:t>
            </a:r>
          </a:p>
          <a:p>
            <a:pPr marL="800100" lvl="2" indent="-342900"/>
            <a:r>
              <a:rPr lang="en-US" sz="2800" i="0" dirty="0"/>
              <a:t>Potential revenue over the season of $3,474,638</a:t>
            </a:r>
          </a:p>
        </p:txBody>
      </p:sp>
    </p:spTree>
    <p:extLst>
      <p:ext uri="{BB962C8B-B14F-4D97-AF65-F5344CB8AC3E}">
        <p14:creationId xmlns:p14="http://schemas.microsoft.com/office/powerpoint/2010/main" val="375268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53DA-11AA-D27D-A311-C6AA77287148}"/>
              </a:ext>
            </a:extLst>
          </p:cNvPr>
          <p:cNvSpPr>
            <a:spLocks noGrp="1"/>
          </p:cNvSpPr>
          <p:nvPr>
            <p:ph type="title"/>
          </p:nvPr>
        </p:nvSpPr>
        <p:spPr>
          <a:xfrm>
            <a:off x="1054100" y="376606"/>
            <a:ext cx="9905999" cy="1360898"/>
          </a:xfrm>
        </p:spPr>
        <p:txBody>
          <a:bodyPr/>
          <a:lstStyle/>
          <a:p>
            <a:pPr algn="ctr"/>
            <a:r>
              <a:rPr lang="en-US" dirty="0"/>
              <a:t>Cost of Shutting Down Runs</a:t>
            </a:r>
          </a:p>
        </p:txBody>
      </p:sp>
      <p:pic>
        <p:nvPicPr>
          <p:cNvPr id="5" name="Content Placeholder 4">
            <a:extLst>
              <a:ext uri="{FF2B5EF4-FFF2-40B4-BE49-F238E27FC236}">
                <a16:creationId xmlns:a16="http://schemas.microsoft.com/office/drawing/2014/main" id="{D228FF20-00C8-E4A8-5FC5-805B19BA41F4}"/>
              </a:ext>
            </a:extLst>
          </p:cNvPr>
          <p:cNvPicPr>
            <a:picLocks noGrp="1" noChangeAspect="1"/>
          </p:cNvPicPr>
          <p:nvPr>
            <p:ph idx="1"/>
          </p:nvPr>
        </p:nvPicPr>
        <p:blipFill>
          <a:blip r:embed="rId3"/>
          <a:stretch>
            <a:fillRect/>
          </a:stretch>
        </p:blipFill>
        <p:spPr>
          <a:xfrm>
            <a:off x="4837252" y="2233833"/>
            <a:ext cx="6733895" cy="3567112"/>
          </a:xfrm>
        </p:spPr>
      </p:pic>
      <p:sp>
        <p:nvSpPr>
          <p:cNvPr id="6" name="TextBox 5">
            <a:extLst>
              <a:ext uri="{FF2B5EF4-FFF2-40B4-BE49-F238E27FC236}">
                <a16:creationId xmlns:a16="http://schemas.microsoft.com/office/drawing/2014/main" id="{F9B2CB38-8FB4-87EF-7968-7768BAADEB54}"/>
              </a:ext>
            </a:extLst>
          </p:cNvPr>
          <p:cNvSpPr txBox="1"/>
          <p:nvPr/>
        </p:nvSpPr>
        <p:spPr>
          <a:xfrm>
            <a:off x="228227" y="2233833"/>
            <a:ext cx="387387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Shutting down 1 run</a:t>
            </a:r>
          </a:p>
          <a:p>
            <a:pPr marL="742950" lvl="1" indent="-285750">
              <a:buFont typeface="Arial" panose="020B0604020202020204" pitchFamily="34" charset="0"/>
              <a:buChar char="•"/>
            </a:pPr>
            <a:r>
              <a:rPr lang="en-US" sz="2400" dirty="0"/>
              <a:t>no change</a:t>
            </a:r>
          </a:p>
          <a:p>
            <a:pPr marL="285750" indent="-285750">
              <a:buFont typeface="Arial" panose="020B0604020202020204" pitchFamily="34" charset="0"/>
              <a:buChar char="•"/>
            </a:pPr>
            <a:r>
              <a:rPr lang="en-US" sz="2400" dirty="0"/>
              <a:t>Shutting down multiple runs</a:t>
            </a:r>
          </a:p>
          <a:p>
            <a:pPr marL="742950" lvl="1" indent="-285750">
              <a:buFont typeface="Arial" panose="020B0604020202020204" pitchFamily="34" charset="0"/>
              <a:buChar char="•"/>
            </a:pPr>
            <a:r>
              <a:rPr lang="en-US" sz="2400" dirty="0"/>
              <a:t>significant loss 2-3 runs</a:t>
            </a:r>
          </a:p>
          <a:p>
            <a:pPr marL="742950" lvl="1" indent="-285750">
              <a:buFont typeface="Arial" panose="020B0604020202020204" pitchFamily="34" charset="0"/>
              <a:buChar char="•"/>
            </a:pPr>
            <a:r>
              <a:rPr lang="en-US" sz="2400" dirty="0"/>
              <a:t>no change between 3-5</a:t>
            </a:r>
          </a:p>
        </p:txBody>
      </p:sp>
    </p:spTree>
    <p:extLst>
      <p:ext uri="{BB962C8B-B14F-4D97-AF65-F5344CB8AC3E}">
        <p14:creationId xmlns:p14="http://schemas.microsoft.com/office/powerpoint/2010/main" val="282325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96EC-9352-341B-13B6-D6B4D475B14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43279D3-AD8F-EACF-D2FD-914C5CF20A19}"/>
              </a:ext>
            </a:extLst>
          </p:cNvPr>
          <p:cNvSpPr>
            <a:spLocks noGrp="1"/>
          </p:cNvSpPr>
          <p:nvPr>
            <p:ph idx="1"/>
          </p:nvPr>
        </p:nvSpPr>
        <p:spPr>
          <a:xfrm>
            <a:off x="1003300" y="1966113"/>
            <a:ext cx="9905999" cy="2925774"/>
          </a:xfrm>
        </p:spPr>
        <p:txBody>
          <a:bodyPr>
            <a:noAutofit/>
          </a:bodyPr>
          <a:lstStyle/>
          <a:p>
            <a:r>
              <a:rPr lang="en-US" sz="2400" dirty="0"/>
              <a:t>There is justification through our modeling that Big mountain resort is under charging for their ticket prices and can be increased to align with their amenities offered.</a:t>
            </a:r>
          </a:p>
          <a:p>
            <a:r>
              <a:rPr lang="en-US" sz="2400" dirty="0"/>
              <a:t>Adding a run, increasing vertical drop by 150ft, and installing an additional chair lift can justify another $1.99 increase in ticket prices</a:t>
            </a:r>
          </a:p>
          <a:p>
            <a:r>
              <a:rPr lang="en-US" sz="2400" dirty="0"/>
              <a:t> Shutting down 1 run will have no impact, but 2 or more will negatively affect revenue</a:t>
            </a:r>
          </a:p>
        </p:txBody>
      </p:sp>
    </p:spTree>
    <p:extLst>
      <p:ext uri="{BB962C8B-B14F-4D97-AF65-F5344CB8AC3E}">
        <p14:creationId xmlns:p14="http://schemas.microsoft.com/office/powerpoint/2010/main" val="1891603258"/>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243741"/>
      </a:dk2>
      <a:lt2>
        <a:srgbClr val="E2E4E8"/>
      </a:lt2>
      <a:accent1>
        <a:srgbClr val="B69F6A"/>
      </a:accent1>
      <a:accent2>
        <a:srgbClr val="9FA75B"/>
      </a:accent2>
      <a:accent3>
        <a:srgbClr val="8BAB6F"/>
      </a:accent3>
      <a:accent4>
        <a:srgbClr val="65B161"/>
      </a:accent4>
      <a:accent5>
        <a:srgbClr val="6CAF84"/>
      </a:accent5>
      <a:accent6>
        <a:srgbClr val="60B09E"/>
      </a:accent6>
      <a:hlink>
        <a:srgbClr val="697EAE"/>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1363</TotalTime>
  <Words>748</Words>
  <Application>Microsoft Office PowerPoint</Application>
  <PresentationFormat>Widescreen</PresentationFormat>
  <Paragraphs>44</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Söhne</vt:lpstr>
      <vt:lpstr>Walbaum Display</vt:lpstr>
      <vt:lpstr>RegattaVTI</vt:lpstr>
      <vt:lpstr>Peak Pricing: Elevating Revenue at Big Mountain Resort </vt:lpstr>
      <vt:lpstr>Current Evaluation</vt:lpstr>
      <vt:lpstr>PowerPoint Presentation</vt:lpstr>
      <vt:lpstr>Rankings Across country for these topics</vt:lpstr>
      <vt:lpstr>Optimizing Ticket Prices</vt:lpstr>
      <vt:lpstr>Cost of Shutting Down Runs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Peak Pricing: Elevating Revenue at Big Mountain Resort</dc:title>
  <dc:creator>Chelsea Berry</dc:creator>
  <cp:lastModifiedBy>Chelsea Berry</cp:lastModifiedBy>
  <cp:revision>3</cp:revision>
  <dcterms:created xsi:type="dcterms:W3CDTF">2024-03-11T23:28:36Z</dcterms:created>
  <dcterms:modified xsi:type="dcterms:W3CDTF">2024-03-12T22:12:16Z</dcterms:modified>
</cp:coreProperties>
</file>