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handoutMasterIdLst>
    <p:handoutMasterId r:id="rId34"/>
  </p:handoutMasterIdLst>
  <p:sldIdLst>
    <p:sldId id="294" r:id="rId2"/>
    <p:sldId id="295" r:id="rId3"/>
    <p:sldId id="296" r:id="rId4"/>
    <p:sldId id="319" r:id="rId5"/>
    <p:sldId id="320" r:id="rId6"/>
    <p:sldId id="321" r:id="rId7"/>
    <p:sldId id="322" r:id="rId8"/>
    <p:sldId id="323" r:id="rId9"/>
    <p:sldId id="324" r:id="rId10"/>
    <p:sldId id="325" r:id="rId11"/>
    <p:sldId id="328" r:id="rId12"/>
    <p:sldId id="329" r:id="rId13"/>
    <p:sldId id="315" r:id="rId14"/>
    <p:sldId id="297" r:id="rId15"/>
    <p:sldId id="316" r:id="rId16"/>
    <p:sldId id="314" r:id="rId17"/>
    <p:sldId id="317" r:id="rId18"/>
    <p:sldId id="318" r:id="rId19"/>
    <p:sldId id="298" r:id="rId20"/>
    <p:sldId id="303" r:id="rId21"/>
    <p:sldId id="300" r:id="rId22"/>
    <p:sldId id="301" r:id="rId23"/>
    <p:sldId id="302" r:id="rId24"/>
    <p:sldId id="313" r:id="rId25"/>
    <p:sldId id="326" r:id="rId26"/>
    <p:sldId id="327" r:id="rId27"/>
    <p:sldId id="307" r:id="rId28"/>
    <p:sldId id="308" r:id="rId29"/>
    <p:sldId id="330" r:id="rId30"/>
    <p:sldId id="331" r:id="rId31"/>
    <p:sldId id="287" r:id="rId32"/>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02BE"/>
    <a:srgbClr val="009900"/>
    <a:srgbClr val="E6462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29" autoAdjust="0"/>
    <p:restoredTop sz="78080" autoAdjust="0"/>
  </p:normalViewPr>
  <p:slideViewPr>
    <p:cSldViewPr snapToGrid="0" snapToObjects="1">
      <p:cViewPr varScale="1">
        <p:scale>
          <a:sx n="98" d="100"/>
          <a:sy n="98" d="100"/>
        </p:scale>
        <p:origin x="184" y="37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55E0C7-6F13-46F3-B360-F4B4725D10FF}" type="datetimeFigureOut">
              <a:rPr lang="en-AU" smtClean="0"/>
              <a:t>21/9/20</a:t>
            </a:fld>
            <a:endParaRPr lang="en-AU"/>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6693C9-3982-4A9F-9356-F8BBFFA3E2F8}" type="slidenum">
              <a:rPr lang="en-AU" smtClean="0"/>
              <a:t>‹#›</a:t>
            </a:fld>
            <a:endParaRPr lang="en-AU"/>
          </a:p>
        </p:txBody>
      </p:sp>
    </p:spTree>
    <p:extLst>
      <p:ext uri="{BB962C8B-B14F-4D97-AF65-F5344CB8AC3E}">
        <p14:creationId xmlns:p14="http://schemas.microsoft.com/office/powerpoint/2010/main" val="62628380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EC93DB-AD1B-432D-9132-63E9648FE153}" type="datetimeFigureOut">
              <a:rPr lang="en-AU" smtClean="0"/>
              <a:t>21/9/20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4A20CD-BBE6-481A-93B4-58F00109BC37}" type="slidenum">
              <a:rPr lang="en-AU" smtClean="0"/>
              <a:t>‹#›</a:t>
            </a:fld>
            <a:endParaRPr lang="en-AU"/>
          </a:p>
        </p:txBody>
      </p:sp>
    </p:spTree>
    <p:extLst>
      <p:ext uri="{BB962C8B-B14F-4D97-AF65-F5344CB8AC3E}">
        <p14:creationId xmlns:p14="http://schemas.microsoft.com/office/powerpoint/2010/main" val="214123784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5356E990-6943-1C4C-A499-C2F04802B860}" type="slidenum">
              <a:rPr lang="en-US" smtClean="0"/>
              <a:pPr>
                <a:defRPr/>
              </a:pPr>
              <a:t>1</a:t>
            </a:fld>
            <a:endParaRPr lang="en-US"/>
          </a:p>
        </p:txBody>
      </p:sp>
    </p:spTree>
    <p:extLst>
      <p:ext uri="{BB962C8B-B14F-4D97-AF65-F5344CB8AC3E}">
        <p14:creationId xmlns:p14="http://schemas.microsoft.com/office/powerpoint/2010/main" val="2083911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46E922-9CF9-42BA-9E2B-6C1A3BB0FFD4}" type="slidenum">
              <a:rPr lang="en-AU"/>
              <a:pPr/>
              <a:t>10</a:t>
            </a:fld>
            <a:endParaRPr lang="en-AU"/>
          </a:p>
        </p:txBody>
      </p:sp>
      <p:sp>
        <p:nvSpPr>
          <p:cNvPr id="108546" name="Rectangle 2"/>
          <p:cNvSpPr>
            <a:spLocks noGrp="1" noRot="1" noChangeAspect="1" noChangeArrowheads="1" noTextEdit="1"/>
          </p:cNvSpPr>
          <p:nvPr>
            <p:ph type="sldImg"/>
          </p:nvPr>
        </p:nvSpPr>
        <p:spPr>
          <a:xfrm>
            <a:off x="90488" y="744538"/>
            <a:ext cx="6616700" cy="3722687"/>
          </a:xfrm>
          <a:ln/>
        </p:spPr>
      </p:sp>
      <p:sp>
        <p:nvSpPr>
          <p:cNvPr id="108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70782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46E922-9CF9-42BA-9E2B-6C1A3BB0FFD4}" type="slidenum">
              <a:rPr lang="en-AU"/>
              <a:pPr/>
              <a:t>11</a:t>
            </a:fld>
            <a:endParaRPr lang="en-AU"/>
          </a:p>
        </p:txBody>
      </p:sp>
      <p:sp>
        <p:nvSpPr>
          <p:cNvPr id="108546" name="Rectangle 2"/>
          <p:cNvSpPr>
            <a:spLocks noGrp="1" noRot="1" noChangeAspect="1" noChangeArrowheads="1" noTextEdit="1"/>
          </p:cNvSpPr>
          <p:nvPr>
            <p:ph type="sldImg"/>
          </p:nvPr>
        </p:nvSpPr>
        <p:spPr>
          <a:xfrm>
            <a:off x="90488" y="744538"/>
            <a:ext cx="6616700" cy="3722687"/>
          </a:xfrm>
          <a:ln/>
        </p:spPr>
      </p:sp>
      <p:sp>
        <p:nvSpPr>
          <p:cNvPr id="10854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154854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46E922-9CF9-42BA-9E2B-6C1A3BB0FFD4}" type="slidenum">
              <a:rPr lang="en-AU"/>
              <a:pPr/>
              <a:t>12</a:t>
            </a:fld>
            <a:endParaRPr lang="en-AU"/>
          </a:p>
        </p:txBody>
      </p:sp>
      <p:sp>
        <p:nvSpPr>
          <p:cNvPr id="108546" name="Rectangle 2"/>
          <p:cNvSpPr>
            <a:spLocks noGrp="1" noRot="1" noChangeAspect="1" noChangeArrowheads="1" noTextEdit="1"/>
          </p:cNvSpPr>
          <p:nvPr>
            <p:ph type="sldImg"/>
          </p:nvPr>
        </p:nvSpPr>
        <p:spPr>
          <a:xfrm>
            <a:off x="90488" y="744538"/>
            <a:ext cx="6616700" cy="3722687"/>
          </a:xfrm>
          <a:ln/>
        </p:spPr>
      </p:sp>
      <p:sp>
        <p:nvSpPr>
          <p:cNvPr id="108547" name="Rectangle 3"/>
          <p:cNvSpPr>
            <a:spLocks noGrp="1" noChangeArrowheads="1"/>
          </p:cNvSpPr>
          <p:nvPr>
            <p:ph type="body" idx="1"/>
          </p:nvPr>
        </p:nvSpPr>
        <p:spPr/>
        <p:txBody>
          <a:bodyPr/>
          <a:lstStyle/>
          <a:p>
            <a:r>
              <a:rPr lang="en-US" dirty="0"/>
              <a:t>This example shows that the resource</a:t>
            </a:r>
            <a:r>
              <a:rPr lang="en-US" baseline="0" dirty="0"/>
              <a:t> constraint causes a delay!</a:t>
            </a:r>
            <a:endParaRPr lang="en-US" dirty="0"/>
          </a:p>
        </p:txBody>
      </p:sp>
    </p:spTree>
    <p:extLst>
      <p:ext uri="{BB962C8B-B14F-4D97-AF65-F5344CB8AC3E}">
        <p14:creationId xmlns:p14="http://schemas.microsoft.com/office/powerpoint/2010/main" val="1548780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17ED29-68CC-4C70-8636-219D70F1DC85}" type="slidenum">
              <a:rPr lang="en-AU"/>
              <a:pPr/>
              <a:t>13</a:t>
            </a:fld>
            <a:endParaRPr lang="en-AU"/>
          </a:p>
        </p:txBody>
      </p:sp>
      <p:sp>
        <p:nvSpPr>
          <p:cNvPr id="157698" name="Rectangle 2"/>
          <p:cNvSpPr>
            <a:spLocks noGrp="1" noRot="1" noChangeAspect="1" noChangeArrowheads="1" noTextEdit="1"/>
          </p:cNvSpPr>
          <p:nvPr>
            <p:ph type="sldImg"/>
          </p:nvPr>
        </p:nvSpPr>
        <p:spPr>
          <a:xfrm>
            <a:off x="90488" y="744538"/>
            <a:ext cx="6616700" cy="3722687"/>
          </a:xfrm>
          <a:ln/>
        </p:spPr>
      </p:sp>
      <p:sp>
        <p:nvSpPr>
          <p:cNvPr id="157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946320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17ED29-68CC-4C70-8636-219D70F1DC85}" type="slidenum">
              <a:rPr lang="en-AU"/>
              <a:pPr/>
              <a:t>14</a:t>
            </a:fld>
            <a:endParaRPr lang="en-AU"/>
          </a:p>
        </p:txBody>
      </p:sp>
      <p:sp>
        <p:nvSpPr>
          <p:cNvPr id="157698" name="Rectangle 2"/>
          <p:cNvSpPr>
            <a:spLocks noGrp="1" noRot="1" noChangeAspect="1" noChangeArrowheads="1" noTextEdit="1"/>
          </p:cNvSpPr>
          <p:nvPr>
            <p:ph type="sldImg"/>
          </p:nvPr>
        </p:nvSpPr>
        <p:spPr>
          <a:xfrm>
            <a:off x="90488" y="744538"/>
            <a:ext cx="6616700" cy="3722687"/>
          </a:xfrm>
          <a:ln/>
        </p:spPr>
      </p:sp>
      <p:sp>
        <p:nvSpPr>
          <p:cNvPr id="157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70123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17ED29-68CC-4C70-8636-219D70F1DC85}" type="slidenum">
              <a:rPr lang="en-AU"/>
              <a:pPr/>
              <a:t>15</a:t>
            </a:fld>
            <a:endParaRPr lang="en-AU"/>
          </a:p>
        </p:txBody>
      </p:sp>
      <p:sp>
        <p:nvSpPr>
          <p:cNvPr id="157698" name="Rectangle 2"/>
          <p:cNvSpPr>
            <a:spLocks noGrp="1" noRot="1" noChangeAspect="1" noChangeArrowheads="1" noTextEdit="1"/>
          </p:cNvSpPr>
          <p:nvPr>
            <p:ph type="sldImg"/>
          </p:nvPr>
        </p:nvSpPr>
        <p:spPr>
          <a:xfrm>
            <a:off x="90488" y="744538"/>
            <a:ext cx="6616700" cy="3722687"/>
          </a:xfrm>
          <a:ln/>
        </p:spPr>
      </p:sp>
      <p:sp>
        <p:nvSpPr>
          <p:cNvPr id="157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25920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17ED29-68CC-4C70-8636-219D70F1DC85}" type="slidenum">
              <a:rPr lang="en-AU"/>
              <a:pPr/>
              <a:t>16</a:t>
            </a:fld>
            <a:endParaRPr lang="en-AU"/>
          </a:p>
        </p:txBody>
      </p:sp>
      <p:sp>
        <p:nvSpPr>
          <p:cNvPr id="157698" name="Rectangle 2"/>
          <p:cNvSpPr>
            <a:spLocks noGrp="1" noRot="1" noChangeAspect="1" noChangeArrowheads="1" noTextEdit="1"/>
          </p:cNvSpPr>
          <p:nvPr>
            <p:ph type="sldImg"/>
          </p:nvPr>
        </p:nvSpPr>
        <p:spPr>
          <a:xfrm>
            <a:off x="90488" y="744538"/>
            <a:ext cx="6616700" cy="3722687"/>
          </a:xfrm>
          <a:ln/>
        </p:spPr>
      </p:sp>
      <p:sp>
        <p:nvSpPr>
          <p:cNvPr id="157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0498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17ED29-68CC-4C70-8636-219D70F1DC85}" type="slidenum">
              <a:rPr lang="en-AU"/>
              <a:pPr/>
              <a:t>17</a:t>
            </a:fld>
            <a:endParaRPr lang="en-AU"/>
          </a:p>
        </p:txBody>
      </p:sp>
      <p:sp>
        <p:nvSpPr>
          <p:cNvPr id="157698" name="Rectangle 2"/>
          <p:cNvSpPr>
            <a:spLocks noGrp="1" noRot="1" noChangeAspect="1" noChangeArrowheads="1" noTextEdit="1"/>
          </p:cNvSpPr>
          <p:nvPr>
            <p:ph type="sldImg"/>
          </p:nvPr>
        </p:nvSpPr>
        <p:spPr>
          <a:xfrm>
            <a:off x="90488" y="744538"/>
            <a:ext cx="6616700" cy="3722687"/>
          </a:xfrm>
          <a:ln/>
        </p:spPr>
      </p:sp>
      <p:sp>
        <p:nvSpPr>
          <p:cNvPr id="157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19892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17ED29-68CC-4C70-8636-219D70F1DC85}" type="slidenum">
              <a:rPr lang="en-AU"/>
              <a:pPr/>
              <a:t>18</a:t>
            </a:fld>
            <a:endParaRPr lang="en-AU"/>
          </a:p>
        </p:txBody>
      </p:sp>
      <p:sp>
        <p:nvSpPr>
          <p:cNvPr id="157698" name="Rectangle 2"/>
          <p:cNvSpPr>
            <a:spLocks noGrp="1" noRot="1" noChangeAspect="1" noChangeArrowheads="1" noTextEdit="1"/>
          </p:cNvSpPr>
          <p:nvPr>
            <p:ph type="sldImg"/>
          </p:nvPr>
        </p:nvSpPr>
        <p:spPr>
          <a:xfrm>
            <a:off x="90488" y="744538"/>
            <a:ext cx="6616700" cy="3722687"/>
          </a:xfrm>
          <a:ln/>
        </p:spPr>
      </p:sp>
      <p:sp>
        <p:nvSpPr>
          <p:cNvPr id="157699"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What we learned this morning is the resource-constrained scheduling. (The objective</a:t>
            </a:r>
            <a:r>
              <a:rPr lang="en-US" sz="1200" baseline="0" dirty="0"/>
              <a:t> is to minimize time subject to resource constraints).  </a:t>
            </a:r>
            <a:endParaRPr lang="en-US" sz="1200" dirty="0"/>
          </a:p>
          <a:p>
            <a:endParaRPr lang="en-US" dirty="0"/>
          </a:p>
        </p:txBody>
      </p:sp>
    </p:spTree>
    <p:extLst>
      <p:ext uri="{BB962C8B-B14F-4D97-AF65-F5344CB8AC3E}">
        <p14:creationId xmlns:p14="http://schemas.microsoft.com/office/powerpoint/2010/main" val="4182668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17ED29-68CC-4C70-8636-219D70F1DC85}" type="slidenum">
              <a:rPr lang="en-AU"/>
              <a:pPr/>
              <a:t>19</a:t>
            </a:fld>
            <a:endParaRPr lang="en-AU"/>
          </a:p>
        </p:txBody>
      </p:sp>
      <p:sp>
        <p:nvSpPr>
          <p:cNvPr id="157698" name="Rectangle 2"/>
          <p:cNvSpPr>
            <a:spLocks noGrp="1" noRot="1" noChangeAspect="1" noChangeArrowheads="1" noTextEdit="1"/>
          </p:cNvSpPr>
          <p:nvPr>
            <p:ph type="sldImg"/>
          </p:nvPr>
        </p:nvSpPr>
        <p:spPr>
          <a:xfrm>
            <a:off x="90488" y="744538"/>
            <a:ext cx="6616700" cy="3722687"/>
          </a:xfrm>
          <a:ln/>
        </p:spPr>
      </p:sp>
      <p:sp>
        <p:nvSpPr>
          <p:cNvPr id="157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19607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46E922-9CF9-42BA-9E2B-6C1A3BB0FFD4}" type="slidenum">
              <a:rPr lang="en-AU"/>
              <a:pPr/>
              <a:t>2</a:t>
            </a:fld>
            <a:endParaRPr lang="en-AU"/>
          </a:p>
        </p:txBody>
      </p:sp>
      <p:sp>
        <p:nvSpPr>
          <p:cNvPr id="108546" name="Rectangle 2"/>
          <p:cNvSpPr>
            <a:spLocks noGrp="1" noRot="1" noChangeAspect="1" noChangeArrowheads="1" noTextEdit="1"/>
          </p:cNvSpPr>
          <p:nvPr>
            <p:ph type="sldImg"/>
          </p:nvPr>
        </p:nvSpPr>
        <p:spPr>
          <a:xfrm>
            <a:off x="90488" y="744538"/>
            <a:ext cx="6616700" cy="3722687"/>
          </a:xfrm>
          <a:ln/>
        </p:spPr>
      </p:sp>
      <p:sp>
        <p:nvSpPr>
          <p:cNvPr id="108547" name="Rectangle 3"/>
          <p:cNvSpPr>
            <a:spLocks noGrp="1" noChangeArrowheads="1"/>
          </p:cNvSpPr>
          <p:nvPr>
            <p:ph type="body" idx="1"/>
          </p:nvPr>
        </p:nvSpPr>
        <p:spPr/>
        <p:txBody>
          <a:bodyPr/>
          <a:lstStyle/>
          <a:p>
            <a:r>
              <a:rPr lang="en-US" dirty="0"/>
              <a:t>With more constrains in the resources , the optimal objective (min project completion time) will do worse.</a:t>
            </a:r>
          </a:p>
        </p:txBody>
      </p:sp>
    </p:spTree>
    <p:extLst>
      <p:ext uri="{BB962C8B-B14F-4D97-AF65-F5344CB8AC3E}">
        <p14:creationId xmlns:p14="http://schemas.microsoft.com/office/powerpoint/2010/main" val="26158157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17ED29-68CC-4C70-8636-219D70F1DC85}" type="slidenum">
              <a:rPr lang="en-AU"/>
              <a:pPr/>
              <a:t>20</a:t>
            </a:fld>
            <a:endParaRPr lang="en-AU"/>
          </a:p>
        </p:txBody>
      </p:sp>
      <p:sp>
        <p:nvSpPr>
          <p:cNvPr id="157698" name="Rectangle 2"/>
          <p:cNvSpPr>
            <a:spLocks noGrp="1" noRot="1" noChangeAspect="1" noChangeArrowheads="1" noTextEdit="1"/>
          </p:cNvSpPr>
          <p:nvPr>
            <p:ph type="sldImg"/>
          </p:nvPr>
        </p:nvSpPr>
        <p:spPr>
          <a:xfrm>
            <a:off x="90488" y="744538"/>
            <a:ext cx="6616700" cy="3722687"/>
          </a:xfrm>
          <a:ln/>
        </p:spPr>
      </p:sp>
      <p:sp>
        <p:nvSpPr>
          <p:cNvPr id="157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939149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17ED29-68CC-4C70-8636-219D70F1DC85}" type="slidenum">
              <a:rPr lang="en-AU"/>
              <a:pPr/>
              <a:t>21</a:t>
            </a:fld>
            <a:endParaRPr lang="en-AU"/>
          </a:p>
        </p:txBody>
      </p:sp>
      <p:sp>
        <p:nvSpPr>
          <p:cNvPr id="157698" name="Rectangle 2"/>
          <p:cNvSpPr>
            <a:spLocks noGrp="1" noRot="1" noChangeAspect="1" noChangeArrowheads="1" noTextEdit="1"/>
          </p:cNvSpPr>
          <p:nvPr>
            <p:ph type="sldImg"/>
          </p:nvPr>
        </p:nvSpPr>
        <p:spPr>
          <a:xfrm>
            <a:off x="90488" y="744538"/>
            <a:ext cx="6616700" cy="3722687"/>
          </a:xfrm>
          <a:ln/>
        </p:spPr>
      </p:sp>
      <p:sp>
        <p:nvSpPr>
          <p:cNvPr id="1576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1872863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17ED29-68CC-4C70-8636-219D70F1DC85}" type="slidenum">
              <a:rPr lang="en-AU"/>
              <a:pPr/>
              <a:t>22</a:t>
            </a:fld>
            <a:endParaRPr lang="en-AU"/>
          </a:p>
        </p:txBody>
      </p:sp>
      <p:sp>
        <p:nvSpPr>
          <p:cNvPr id="157698" name="Rectangle 2"/>
          <p:cNvSpPr>
            <a:spLocks noGrp="1" noRot="1" noChangeAspect="1" noChangeArrowheads="1" noTextEdit="1"/>
          </p:cNvSpPr>
          <p:nvPr>
            <p:ph type="sldImg"/>
          </p:nvPr>
        </p:nvSpPr>
        <p:spPr>
          <a:xfrm>
            <a:off x="90488" y="744538"/>
            <a:ext cx="6616700" cy="3722687"/>
          </a:xfrm>
          <a:ln/>
        </p:spPr>
      </p:sp>
      <p:sp>
        <p:nvSpPr>
          <p:cNvPr id="157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729538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17ED29-68CC-4C70-8636-219D70F1DC85}" type="slidenum">
              <a:rPr lang="en-AU"/>
              <a:pPr/>
              <a:t>23</a:t>
            </a:fld>
            <a:endParaRPr lang="en-AU"/>
          </a:p>
        </p:txBody>
      </p:sp>
      <p:sp>
        <p:nvSpPr>
          <p:cNvPr id="157698" name="Rectangle 2"/>
          <p:cNvSpPr>
            <a:spLocks noGrp="1" noRot="1" noChangeAspect="1" noChangeArrowheads="1" noTextEdit="1"/>
          </p:cNvSpPr>
          <p:nvPr>
            <p:ph type="sldImg"/>
          </p:nvPr>
        </p:nvSpPr>
        <p:spPr>
          <a:xfrm>
            <a:off x="90488" y="744538"/>
            <a:ext cx="6616700" cy="3722687"/>
          </a:xfrm>
          <a:ln/>
        </p:spPr>
      </p:sp>
      <p:sp>
        <p:nvSpPr>
          <p:cNvPr id="157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410540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17ED29-68CC-4C70-8636-219D70F1DC85}" type="slidenum">
              <a:rPr lang="en-AU"/>
              <a:pPr/>
              <a:t>24</a:t>
            </a:fld>
            <a:endParaRPr lang="en-AU"/>
          </a:p>
        </p:txBody>
      </p:sp>
      <p:sp>
        <p:nvSpPr>
          <p:cNvPr id="157698" name="Rectangle 2"/>
          <p:cNvSpPr>
            <a:spLocks noGrp="1" noRot="1" noChangeAspect="1" noChangeArrowheads="1" noTextEdit="1"/>
          </p:cNvSpPr>
          <p:nvPr>
            <p:ph type="sldImg"/>
          </p:nvPr>
        </p:nvSpPr>
        <p:spPr>
          <a:xfrm>
            <a:off x="90488" y="744538"/>
            <a:ext cx="6616700" cy="3722687"/>
          </a:xfrm>
          <a:ln/>
        </p:spPr>
      </p:sp>
      <p:sp>
        <p:nvSpPr>
          <p:cNvPr id="157699" name="Rectangle 3"/>
          <p:cNvSpPr>
            <a:spLocks noGrp="1" noChangeArrowheads="1"/>
          </p:cNvSpPr>
          <p:nvPr>
            <p:ph type="body" idx="1"/>
          </p:nvPr>
        </p:nvSpPr>
        <p:spPr/>
        <p:txBody>
          <a:bodyPr/>
          <a:lstStyle/>
          <a:p>
            <a:r>
              <a:rPr lang="en-US" dirty="0"/>
              <a:t>Use “shadow prices” of the Sensitivity</a:t>
            </a:r>
            <a:r>
              <a:rPr lang="en-US" baseline="0" dirty="0"/>
              <a:t> output to determine the critical activities. </a:t>
            </a:r>
            <a:endParaRPr lang="en-US" dirty="0"/>
          </a:p>
        </p:txBody>
      </p:sp>
    </p:spTree>
    <p:extLst>
      <p:ext uri="{BB962C8B-B14F-4D97-AF65-F5344CB8AC3E}">
        <p14:creationId xmlns:p14="http://schemas.microsoft.com/office/powerpoint/2010/main" val="24010859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17ED29-68CC-4C70-8636-219D70F1DC85}" type="slidenum">
              <a:rPr lang="en-AU"/>
              <a:pPr/>
              <a:t>25</a:t>
            </a:fld>
            <a:endParaRPr lang="en-AU"/>
          </a:p>
        </p:txBody>
      </p:sp>
      <p:sp>
        <p:nvSpPr>
          <p:cNvPr id="157698" name="Rectangle 2"/>
          <p:cNvSpPr>
            <a:spLocks noGrp="1" noRot="1" noChangeAspect="1" noChangeArrowheads="1" noTextEdit="1"/>
          </p:cNvSpPr>
          <p:nvPr>
            <p:ph type="sldImg"/>
          </p:nvPr>
        </p:nvSpPr>
        <p:spPr>
          <a:xfrm>
            <a:off x="90488" y="744538"/>
            <a:ext cx="6616700" cy="3722687"/>
          </a:xfrm>
          <a:ln/>
        </p:spPr>
      </p:sp>
      <p:sp>
        <p:nvSpPr>
          <p:cNvPr id="157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631689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17ED29-68CC-4C70-8636-219D70F1DC85}" type="slidenum">
              <a:rPr lang="en-AU"/>
              <a:pPr/>
              <a:t>26</a:t>
            </a:fld>
            <a:endParaRPr lang="en-AU"/>
          </a:p>
        </p:txBody>
      </p:sp>
      <p:sp>
        <p:nvSpPr>
          <p:cNvPr id="157698" name="Rectangle 2"/>
          <p:cNvSpPr>
            <a:spLocks noGrp="1" noRot="1" noChangeAspect="1" noChangeArrowheads="1" noTextEdit="1"/>
          </p:cNvSpPr>
          <p:nvPr>
            <p:ph type="sldImg"/>
          </p:nvPr>
        </p:nvSpPr>
        <p:spPr>
          <a:xfrm>
            <a:off x="90488" y="744538"/>
            <a:ext cx="6616700" cy="3722687"/>
          </a:xfrm>
          <a:ln/>
        </p:spPr>
      </p:sp>
      <p:sp>
        <p:nvSpPr>
          <p:cNvPr id="157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893170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17ED29-68CC-4C70-8636-219D70F1DC85}" type="slidenum">
              <a:rPr lang="en-AU"/>
              <a:pPr/>
              <a:t>27</a:t>
            </a:fld>
            <a:endParaRPr lang="en-AU"/>
          </a:p>
        </p:txBody>
      </p:sp>
      <p:sp>
        <p:nvSpPr>
          <p:cNvPr id="157698" name="Rectangle 2"/>
          <p:cNvSpPr>
            <a:spLocks noGrp="1" noRot="1" noChangeAspect="1" noChangeArrowheads="1" noTextEdit="1"/>
          </p:cNvSpPr>
          <p:nvPr>
            <p:ph type="sldImg"/>
          </p:nvPr>
        </p:nvSpPr>
        <p:spPr>
          <a:xfrm>
            <a:off x="90488" y="744538"/>
            <a:ext cx="6616700" cy="3722687"/>
          </a:xfrm>
          <a:ln/>
        </p:spPr>
      </p:sp>
      <p:sp>
        <p:nvSpPr>
          <p:cNvPr id="157699" name="Rectangle 3"/>
          <p:cNvSpPr>
            <a:spLocks noGrp="1" noChangeArrowheads="1"/>
          </p:cNvSpPr>
          <p:nvPr>
            <p:ph type="body" idx="1"/>
          </p:nvPr>
        </p:nvSpPr>
        <p:spPr/>
        <p:txBody>
          <a:bodyPr/>
          <a:lstStyle/>
          <a:p>
            <a:r>
              <a:rPr lang="en-US" dirty="0"/>
              <a:t>Personality can create super-additive (1+1&gt;2) or sub-additive (1+1&lt;2).</a:t>
            </a:r>
          </a:p>
        </p:txBody>
      </p:sp>
    </p:spTree>
    <p:extLst>
      <p:ext uri="{BB962C8B-B14F-4D97-AF65-F5344CB8AC3E}">
        <p14:creationId xmlns:p14="http://schemas.microsoft.com/office/powerpoint/2010/main" val="36125401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17ED29-68CC-4C70-8636-219D70F1DC85}" type="slidenum">
              <a:rPr lang="en-AU"/>
              <a:pPr/>
              <a:t>28</a:t>
            </a:fld>
            <a:endParaRPr lang="en-AU"/>
          </a:p>
        </p:txBody>
      </p:sp>
      <p:sp>
        <p:nvSpPr>
          <p:cNvPr id="157698" name="Rectangle 2"/>
          <p:cNvSpPr>
            <a:spLocks noGrp="1" noRot="1" noChangeAspect="1" noChangeArrowheads="1" noTextEdit="1"/>
          </p:cNvSpPr>
          <p:nvPr>
            <p:ph type="sldImg"/>
          </p:nvPr>
        </p:nvSpPr>
        <p:spPr>
          <a:xfrm>
            <a:off x="90488" y="744538"/>
            <a:ext cx="6616700" cy="3722687"/>
          </a:xfrm>
          <a:ln/>
        </p:spPr>
      </p:sp>
      <p:sp>
        <p:nvSpPr>
          <p:cNvPr id="157699" name="Rectangle 3"/>
          <p:cNvSpPr>
            <a:spLocks noGrp="1" noChangeArrowheads="1"/>
          </p:cNvSpPr>
          <p:nvPr>
            <p:ph type="body" idx="1"/>
          </p:nvPr>
        </p:nvSpPr>
        <p:spPr/>
        <p:txBody>
          <a:bodyPr/>
          <a:lstStyle/>
          <a:p>
            <a:r>
              <a:rPr lang="en-US" dirty="0"/>
              <a:t>Matching algorithm. </a:t>
            </a:r>
          </a:p>
        </p:txBody>
      </p:sp>
    </p:spTree>
    <p:extLst>
      <p:ext uri="{BB962C8B-B14F-4D97-AF65-F5344CB8AC3E}">
        <p14:creationId xmlns:p14="http://schemas.microsoft.com/office/powerpoint/2010/main" val="37294726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17ED29-68CC-4C70-8636-219D70F1DC85}" type="slidenum">
              <a:rPr lang="en-AU"/>
              <a:pPr/>
              <a:t>29</a:t>
            </a:fld>
            <a:endParaRPr lang="en-AU"/>
          </a:p>
        </p:txBody>
      </p:sp>
      <p:sp>
        <p:nvSpPr>
          <p:cNvPr id="157698" name="Rectangle 2"/>
          <p:cNvSpPr>
            <a:spLocks noGrp="1" noRot="1" noChangeAspect="1" noChangeArrowheads="1" noTextEdit="1"/>
          </p:cNvSpPr>
          <p:nvPr>
            <p:ph type="sldImg"/>
          </p:nvPr>
        </p:nvSpPr>
        <p:spPr>
          <a:xfrm>
            <a:off x="90488" y="744538"/>
            <a:ext cx="6616700" cy="3722687"/>
          </a:xfrm>
          <a:ln/>
        </p:spPr>
      </p:sp>
      <p:sp>
        <p:nvSpPr>
          <p:cNvPr id="1576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469327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DCD441-2587-4DB2-BCD2-87BDD6A8517C}" type="slidenum">
              <a:rPr lang="en-AU"/>
              <a:pPr/>
              <a:t>3</a:t>
            </a:fld>
            <a:endParaRPr lang="en-AU"/>
          </a:p>
        </p:txBody>
      </p:sp>
      <p:sp>
        <p:nvSpPr>
          <p:cNvPr id="124930" name="Rectangle 2"/>
          <p:cNvSpPr>
            <a:spLocks noGrp="1" noRot="1" noChangeAspect="1" noChangeArrowheads="1" noTextEdit="1"/>
          </p:cNvSpPr>
          <p:nvPr>
            <p:ph type="sldImg"/>
          </p:nvPr>
        </p:nvSpPr>
        <p:spPr>
          <a:xfrm>
            <a:off x="90488" y="744538"/>
            <a:ext cx="6616700" cy="3722687"/>
          </a:xfrm>
          <a:ln/>
        </p:spPr>
      </p:sp>
      <p:sp>
        <p:nvSpPr>
          <p:cNvPr id="124931" name="Rectangle 3"/>
          <p:cNvSpPr>
            <a:spLocks noGrp="1" noChangeArrowheads="1"/>
          </p:cNvSpPr>
          <p:nvPr>
            <p:ph type="body" idx="1"/>
          </p:nvPr>
        </p:nvSpPr>
        <p:spPr/>
        <p:txBody>
          <a:bodyPr/>
          <a:lstStyle/>
          <a:p>
            <a:r>
              <a:rPr lang="en-US" dirty="0"/>
              <a:t>The original charts</a:t>
            </a:r>
            <a:r>
              <a:rPr lang="en-US" baseline="0" dirty="0"/>
              <a:t> are JPEG format that cannot be edited. Refer to EXCEL for the correct Gantt charts. </a:t>
            </a:r>
            <a:endParaRPr lang="en-US" dirty="0"/>
          </a:p>
        </p:txBody>
      </p:sp>
    </p:spTree>
    <p:extLst>
      <p:ext uri="{BB962C8B-B14F-4D97-AF65-F5344CB8AC3E}">
        <p14:creationId xmlns:p14="http://schemas.microsoft.com/office/powerpoint/2010/main" val="12645558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17ED29-68CC-4C70-8636-219D70F1DC85}" type="slidenum">
              <a:rPr lang="en-AU"/>
              <a:pPr/>
              <a:t>30</a:t>
            </a:fld>
            <a:endParaRPr lang="en-AU"/>
          </a:p>
        </p:txBody>
      </p:sp>
      <p:sp>
        <p:nvSpPr>
          <p:cNvPr id="157698" name="Rectangle 2"/>
          <p:cNvSpPr>
            <a:spLocks noGrp="1" noRot="1" noChangeAspect="1" noChangeArrowheads="1" noTextEdit="1"/>
          </p:cNvSpPr>
          <p:nvPr>
            <p:ph type="sldImg"/>
          </p:nvPr>
        </p:nvSpPr>
        <p:spPr>
          <a:xfrm>
            <a:off x="90488" y="744538"/>
            <a:ext cx="6616700" cy="3722687"/>
          </a:xfrm>
          <a:ln/>
        </p:spPr>
      </p:sp>
      <p:sp>
        <p:nvSpPr>
          <p:cNvPr id="157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19199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46E922-9CF9-42BA-9E2B-6C1A3BB0FFD4}" type="slidenum">
              <a:rPr lang="en-AU"/>
              <a:pPr/>
              <a:t>4</a:t>
            </a:fld>
            <a:endParaRPr lang="en-AU"/>
          </a:p>
        </p:txBody>
      </p:sp>
      <p:sp>
        <p:nvSpPr>
          <p:cNvPr id="108546" name="Rectangle 2"/>
          <p:cNvSpPr>
            <a:spLocks noGrp="1" noRot="1" noChangeAspect="1" noChangeArrowheads="1" noTextEdit="1"/>
          </p:cNvSpPr>
          <p:nvPr>
            <p:ph type="sldImg"/>
          </p:nvPr>
        </p:nvSpPr>
        <p:spPr>
          <a:xfrm>
            <a:off x="90488" y="744538"/>
            <a:ext cx="6616700" cy="3722687"/>
          </a:xfrm>
          <a:ln/>
        </p:spPr>
      </p:sp>
      <p:sp>
        <p:nvSpPr>
          <p:cNvPr id="108547" name="Rectangle 3"/>
          <p:cNvSpPr>
            <a:spLocks noGrp="1" noChangeArrowheads="1"/>
          </p:cNvSpPr>
          <p:nvPr>
            <p:ph type="body" idx="1"/>
          </p:nvPr>
        </p:nvSpPr>
        <p:spPr/>
        <p:txBody>
          <a:bodyPr/>
          <a:lstStyle/>
          <a:p>
            <a:r>
              <a:rPr lang="en-US" dirty="0"/>
              <a:t>Answer pattern: On day 5, we face a shortage of resources (when using the unconstrained solution, we need 4 units of backhoes during days 5 to 10).</a:t>
            </a:r>
          </a:p>
          <a:p>
            <a:r>
              <a:rPr lang="en-US" dirty="0"/>
              <a:t>We apply the heuristic. </a:t>
            </a:r>
            <a:r>
              <a:rPr lang="en-US" altLang="zh-CN" dirty="0"/>
              <a:t>3</a:t>
            </a:r>
            <a:r>
              <a:rPr lang="zh-CN" altLang="en-US" dirty="0"/>
              <a:t> </a:t>
            </a:r>
            <a:r>
              <a:rPr lang="en-US" altLang="zh-CN" dirty="0"/>
              <a:t>tasks can be started on Day 5 and they are Walkways, Irrigation and Fence. </a:t>
            </a:r>
          </a:p>
          <a:p>
            <a:r>
              <a:rPr lang="en-US" dirty="0"/>
              <a:t>Walkway’s has zero slack. We must start in on Day 5. After loading “ walkway”, we have only 2 units of backhoes left. We can load either irrigation or Fence all have the same slack of 6 and the sample duration of 6. Thus we use the 3rd tie-break that is to load E or Irrigation.</a:t>
            </a:r>
          </a:p>
          <a:p>
            <a:endParaRPr lang="en-US" dirty="0"/>
          </a:p>
          <a:p>
            <a:r>
              <a:rPr lang="en-US" dirty="0"/>
              <a:t>The delay of activity irrigation is equivalent to adding an FS lag of 6 between B and E.</a:t>
            </a:r>
          </a:p>
        </p:txBody>
      </p:sp>
    </p:spTree>
    <p:extLst>
      <p:ext uri="{BB962C8B-B14F-4D97-AF65-F5344CB8AC3E}">
        <p14:creationId xmlns:p14="http://schemas.microsoft.com/office/powerpoint/2010/main" val="2605350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46E922-9CF9-42BA-9E2B-6C1A3BB0FFD4}" type="slidenum">
              <a:rPr lang="en-AU"/>
              <a:pPr/>
              <a:t>5</a:t>
            </a:fld>
            <a:endParaRPr lang="en-AU"/>
          </a:p>
        </p:txBody>
      </p:sp>
      <p:sp>
        <p:nvSpPr>
          <p:cNvPr id="108546" name="Rectangle 2"/>
          <p:cNvSpPr>
            <a:spLocks noGrp="1" noRot="1" noChangeAspect="1" noChangeArrowheads="1" noTextEdit="1"/>
          </p:cNvSpPr>
          <p:nvPr>
            <p:ph type="sldImg"/>
          </p:nvPr>
        </p:nvSpPr>
        <p:spPr>
          <a:xfrm>
            <a:off x="90488" y="744538"/>
            <a:ext cx="6616700" cy="3722687"/>
          </a:xfrm>
          <a:ln/>
        </p:spPr>
      </p:sp>
      <p:sp>
        <p:nvSpPr>
          <p:cNvPr id="108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11952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46E922-9CF9-42BA-9E2B-6C1A3BB0FFD4}" type="slidenum">
              <a:rPr lang="en-AU"/>
              <a:pPr/>
              <a:t>6</a:t>
            </a:fld>
            <a:endParaRPr lang="en-AU"/>
          </a:p>
        </p:txBody>
      </p:sp>
      <p:sp>
        <p:nvSpPr>
          <p:cNvPr id="108546" name="Rectangle 2"/>
          <p:cNvSpPr>
            <a:spLocks noGrp="1" noRot="1" noChangeAspect="1" noChangeArrowheads="1" noTextEdit="1"/>
          </p:cNvSpPr>
          <p:nvPr>
            <p:ph type="sldImg"/>
          </p:nvPr>
        </p:nvSpPr>
        <p:spPr>
          <a:xfrm>
            <a:off x="90488" y="744538"/>
            <a:ext cx="6616700" cy="3722687"/>
          </a:xfrm>
          <a:ln/>
        </p:spPr>
      </p:sp>
      <p:sp>
        <p:nvSpPr>
          <p:cNvPr id="108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74782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46E922-9CF9-42BA-9E2B-6C1A3BB0FFD4}" type="slidenum">
              <a:rPr lang="en-AU"/>
              <a:pPr/>
              <a:t>7</a:t>
            </a:fld>
            <a:endParaRPr lang="en-AU"/>
          </a:p>
        </p:txBody>
      </p:sp>
      <p:sp>
        <p:nvSpPr>
          <p:cNvPr id="108546" name="Rectangle 2"/>
          <p:cNvSpPr>
            <a:spLocks noGrp="1" noRot="1" noChangeAspect="1" noChangeArrowheads="1" noTextEdit="1"/>
          </p:cNvSpPr>
          <p:nvPr>
            <p:ph type="sldImg"/>
          </p:nvPr>
        </p:nvSpPr>
        <p:spPr>
          <a:xfrm>
            <a:off x="90488" y="744538"/>
            <a:ext cx="6616700" cy="3722687"/>
          </a:xfrm>
          <a:ln/>
        </p:spPr>
      </p:sp>
      <p:sp>
        <p:nvSpPr>
          <p:cNvPr id="108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18753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46E922-9CF9-42BA-9E2B-6C1A3BB0FFD4}" type="slidenum">
              <a:rPr lang="en-AU"/>
              <a:pPr/>
              <a:t>8</a:t>
            </a:fld>
            <a:endParaRPr lang="en-AU"/>
          </a:p>
        </p:txBody>
      </p:sp>
      <p:sp>
        <p:nvSpPr>
          <p:cNvPr id="108546" name="Rectangle 2"/>
          <p:cNvSpPr>
            <a:spLocks noGrp="1" noRot="1" noChangeAspect="1" noChangeArrowheads="1" noTextEdit="1"/>
          </p:cNvSpPr>
          <p:nvPr>
            <p:ph type="sldImg"/>
          </p:nvPr>
        </p:nvSpPr>
        <p:spPr>
          <a:xfrm>
            <a:off x="90488" y="744538"/>
            <a:ext cx="6616700" cy="3722687"/>
          </a:xfrm>
          <a:ln/>
        </p:spPr>
      </p:sp>
      <p:sp>
        <p:nvSpPr>
          <p:cNvPr id="108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29633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46E922-9CF9-42BA-9E2B-6C1A3BB0FFD4}" type="slidenum">
              <a:rPr lang="en-AU"/>
              <a:pPr/>
              <a:t>9</a:t>
            </a:fld>
            <a:endParaRPr lang="en-AU"/>
          </a:p>
        </p:txBody>
      </p:sp>
      <p:sp>
        <p:nvSpPr>
          <p:cNvPr id="108546" name="Rectangle 2"/>
          <p:cNvSpPr>
            <a:spLocks noGrp="1" noRot="1" noChangeAspect="1" noChangeArrowheads="1" noTextEdit="1"/>
          </p:cNvSpPr>
          <p:nvPr>
            <p:ph type="sldImg"/>
          </p:nvPr>
        </p:nvSpPr>
        <p:spPr>
          <a:xfrm>
            <a:off x="90488" y="744538"/>
            <a:ext cx="6616700" cy="3722687"/>
          </a:xfrm>
          <a:ln/>
        </p:spPr>
      </p:sp>
      <p:sp>
        <p:nvSpPr>
          <p:cNvPr id="108547" name="Rectangle 3"/>
          <p:cNvSpPr>
            <a:spLocks noGrp="1" noChangeArrowheads="1"/>
          </p:cNvSpPr>
          <p:nvPr>
            <p:ph type="body" idx="1"/>
          </p:nvPr>
        </p:nvSpPr>
        <p:spPr/>
        <p:txBody>
          <a:bodyPr/>
          <a:lstStyle/>
          <a:p>
            <a:r>
              <a:rPr lang="en-US" dirty="0"/>
              <a:t>This example shows that the resource constraint does not cause any delay. </a:t>
            </a:r>
          </a:p>
        </p:txBody>
      </p:sp>
    </p:spTree>
    <p:extLst>
      <p:ext uri="{BB962C8B-B14F-4D97-AF65-F5344CB8AC3E}">
        <p14:creationId xmlns:p14="http://schemas.microsoft.com/office/powerpoint/2010/main" val="2481419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Red option 1 (add own image)">
    <p:spTree>
      <p:nvGrpSpPr>
        <p:cNvPr id="1" name=""/>
        <p:cNvGrpSpPr/>
        <p:nvPr/>
      </p:nvGrpSpPr>
      <p:grpSpPr>
        <a:xfrm>
          <a:off x="0" y="0"/>
          <a:ext cx="0" cy="0"/>
          <a:chOff x="0" y="0"/>
          <a:chExt cx="0" cy="0"/>
        </a:xfrm>
      </p:grpSpPr>
      <p:sp>
        <p:nvSpPr>
          <p:cNvPr id="6" name="Rectangle 5"/>
          <p:cNvSpPr/>
          <p:nvPr/>
        </p:nvSpPr>
        <p:spPr>
          <a:xfrm>
            <a:off x="0" y="0"/>
            <a:ext cx="4587875"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E64626"/>
              </a:solidFill>
            </a:endParaRPr>
          </a:p>
        </p:txBody>
      </p:sp>
      <p:sp>
        <p:nvSpPr>
          <p:cNvPr id="9" name="Title 8"/>
          <p:cNvSpPr>
            <a:spLocks noGrp="1"/>
          </p:cNvSpPr>
          <p:nvPr>
            <p:ph type="title"/>
          </p:nvPr>
        </p:nvSpPr>
        <p:spPr>
          <a:xfrm>
            <a:off x="381884" y="1348200"/>
            <a:ext cx="3948874" cy="332683"/>
          </a:xfrm>
        </p:spPr>
        <p:txBody>
          <a:bodyPr anchor="t"/>
          <a:lstStyle>
            <a:lvl1pPr>
              <a:defRPr sz="2200">
                <a:solidFill>
                  <a:schemeClr val="bg1"/>
                </a:solidFill>
              </a:defRPr>
            </a:lvl1pPr>
          </a:lstStyle>
          <a:p>
            <a:r>
              <a:rPr lang="en-US"/>
              <a:t>Click to edit Master title style</a:t>
            </a:r>
            <a:endParaRPr lang="en-US" dirty="0"/>
          </a:p>
        </p:txBody>
      </p:sp>
      <p:sp>
        <p:nvSpPr>
          <p:cNvPr id="5" name="Text Placeholder 4"/>
          <p:cNvSpPr>
            <a:spLocks noGrp="1"/>
          </p:cNvSpPr>
          <p:nvPr>
            <p:ph type="body" sz="quarter" idx="11"/>
          </p:nvPr>
        </p:nvSpPr>
        <p:spPr>
          <a:xfrm>
            <a:off x="366942" y="2520726"/>
            <a:ext cx="3963817" cy="639366"/>
          </a:xfrm>
        </p:spPr>
        <p:txBody>
          <a:bodyPr/>
          <a:lstStyle>
            <a:lvl1pPr marL="0" indent="0">
              <a:lnSpc>
                <a:spcPct val="90000"/>
              </a:lnSpc>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p:txBody>
      </p:sp>
      <p:sp>
        <p:nvSpPr>
          <p:cNvPr id="14" name="Picture Placeholder 13"/>
          <p:cNvSpPr>
            <a:spLocks noGrp="1"/>
          </p:cNvSpPr>
          <p:nvPr>
            <p:ph type="pic" sz="quarter" idx="12"/>
          </p:nvPr>
        </p:nvSpPr>
        <p:spPr>
          <a:xfrm>
            <a:off x="4587876" y="0"/>
            <a:ext cx="4556125" cy="5143500"/>
          </a:xfrm>
          <a:solidFill>
            <a:schemeClr val="accent4"/>
          </a:solidFill>
        </p:spPr>
        <p:txBody>
          <a:bodyPr rtlCol="0" anchor="ctr">
            <a:normAutofit/>
          </a:bodyPr>
          <a:lstStyle>
            <a:lvl1pPr marL="0" indent="0" algn="ctr">
              <a:buNone/>
              <a:defRPr/>
            </a:lvl1pPr>
          </a:lstStyle>
          <a:p>
            <a:pPr lvl="0"/>
            <a:r>
              <a:rPr lang="en-US" noProof="0"/>
              <a:t>Click icon to add picture</a:t>
            </a:r>
            <a:endParaRPr lang="en-US" noProof="0" dirty="0"/>
          </a:p>
        </p:txBody>
      </p:sp>
      <p:sp>
        <p:nvSpPr>
          <p:cNvPr id="16" name="Text Placeholder 4"/>
          <p:cNvSpPr>
            <a:spLocks noGrp="1"/>
          </p:cNvSpPr>
          <p:nvPr>
            <p:ph type="body" sz="quarter" idx="13"/>
          </p:nvPr>
        </p:nvSpPr>
        <p:spPr>
          <a:xfrm>
            <a:off x="382766" y="1686487"/>
            <a:ext cx="3947992" cy="639366"/>
          </a:xfrm>
        </p:spPr>
        <p:txBody>
          <a:bodyPr/>
          <a:lstStyle>
            <a:lvl1pPr marL="0" indent="0">
              <a:lnSpc>
                <a:spcPct val="90000"/>
              </a:lnSpc>
              <a:buNone/>
              <a:defRPr sz="22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454025" y="4327565"/>
            <a:ext cx="1164820" cy="4984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76117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 White option 5 (no image)">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itle 8"/>
          <p:cNvSpPr>
            <a:spLocks noGrp="1"/>
          </p:cNvSpPr>
          <p:nvPr>
            <p:ph type="title"/>
          </p:nvPr>
        </p:nvSpPr>
        <p:spPr>
          <a:xfrm>
            <a:off x="381884" y="1348200"/>
            <a:ext cx="3948874" cy="332683"/>
          </a:xfrm>
        </p:spPr>
        <p:txBody>
          <a:bodyPr anchor="t"/>
          <a:lstStyle>
            <a:lvl1pPr>
              <a:defRPr sz="2200">
                <a:solidFill>
                  <a:srgbClr val="E64626"/>
                </a:solidFill>
              </a:defRPr>
            </a:lvl1pPr>
          </a:lstStyle>
          <a:p>
            <a:r>
              <a:rPr lang="en-US"/>
              <a:t>Click to edit Master title style</a:t>
            </a:r>
            <a:endParaRPr lang="en-US" dirty="0"/>
          </a:p>
        </p:txBody>
      </p:sp>
      <p:sp>
        <p:nvSpPr>
          <p:cNvPr id="11" name="Text Placeholder 4"/>
          <p:cNvSpPr>
            <a:spLocks noGrp="1"/>
          </p:cNvSpPr>
          <p:nvPr>
            <p:ph type="body" sz="quarter" idx="11"/>
          </p:nvPr>
        </p:nvSpPr>
        <p:spPr>
          <a:xfrm>
            <a:off x="366942" y="2520726"/>
            <a:ext cx="3963817" cy="639366"/>
          </a:xfrm>
        </p:spPr>
        <p:txBody>
          <a:bodyPr/>
          <a:lstStyle>
            <a:lvl1pPr marL="0" indent="0">
              <a:lnSpc>
                <a:spcPct val="90000"/>
              </a:lnSpc>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p:txBody>
      </p:sp>
      <p:sp>
        <p:nvSpPr>
          <p:cNvPr id="12" name="Text Placeholder 4"/>
          <p:cNvSpPr>
            <a:spLocks noGrp="1"/>
          </p:cNvSpPr>
          <p:nvPr>
            <p:ph type="body" sz="quarter" idx="13"/>
          </p:nvPr>
        </p:nvSpPr>
        <p:spPr>
          <a:xfrm>
            <a:off x="382766" y="1686487"/>
            <a:ext cx="3947992" cy="639366"/>
          </a:xfrm>
        </p:spPr>
        <p:txBody>
          <a:bodyPr/>
          <a:lstStyle>
            <a:lvl1pPr marL="0" indent="0">
              <a:lnSpc>
                <a:spcPct val="90000"/>
              </a:lnSpc>
              <a:buNone/>
              <a:defRPr sz="22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454025" y="4327565"/>
            <a:ext cx="1164820" cy="4984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5518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64626"/>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lnSpc>
                <a:spcPct val="90000"/>
              </a:lnSpc>
              <a:defRPr/>
            </a:lvl1pPr>
            <a:lvl2pPr marL="742950" indent="-285750">
              <a:lnSpc>
                <a:spcPct val="90000"/>
              </a:lnSpc>
              <a:buFont typeface="Lucida Grande"/>
              <a:buChar char="–"/>
              <a:defRPr/>
            </a:lvl2pPr>
            <a:lvl3pPr>
              <a:lnSpc>
                <a:spcPct val="90000"/>
              </a:lnSpc>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18069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itle and Two Conten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64626"/>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019944"/>
            <a:ext cx="4038600" cy="3394472"/>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019944"/>
            <a:ext cx="4038600" cy="3394472"/>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622664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9" name="Text Placeholder 7"/>
          <p:cNvSpPr>
            <a:spLocks noGrp="1"/>
          </p:cNvSpPr>
          <p:nvPr>
            <p:ph type="body" sz="quarter" idx="12"/>
          </p:nvPr>
        </p:nvSpPr>
        <p:spPr>
          <a:xfrm>
            <a:off x="457200" y="4118372"/>
            <a:ext cx="4038600" cy="403202"/>
          </a:xfrm>
        </p:spPr>
        <p:txBody>
          <a:bodyPr lIns="0" tIns="72000" rIns="72000">
            <a:noAutofit/>
          </a:bodyPr>
          <a:lstStyle>
            <a:lvl1pPr marL="0" marR="0" indent="0" algn="l" defTabSz="457200" rtl="0" eaLnBrk="1" fontAlgn="auto" latinLnBrk="0" hangingPunct="1">
              <a:lnSpc>
                <a:spcPct val="100000"/>
              </a:lnSpc>
              <a:spcBef>
                <a:spcPct val="20000"/>
              </a:spcBef>
              <a:spcAft>
                <a:spcPts val="0"/>
              </a:spcAft>
              <a:buClrTx/>
              <a:buSzTx/>
              <a:buFont typeface="Lucida Grande"/>
              <a:buNone/>
              <a:tabLst/>
              <a:defRPr sz="11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p:txBody>
      </p:sp>
      <p:sp>
        <p:nvSpPr>
          <p:cNvPr id="6" name="Picture Placeholder 5"/>
          <p:cNvSpPr>
            <a:spLocks noGrp="1"/>
          </p:cNvSpPr>
          <p:nvPr>
            <p:ph type="pic" sz="quarter" idx="10"/>
          </p:nvPr>
        </p:nvSpPr>
        <p:spPr>
          <a:xfrm>
            <a:off x="457200" y="1020366"/>
            <a:ext cx="4038600" cy="3097796"/>
          </a:xfrm>
        </p:spPr>
        <p:txBody>
          <a:bodyPr rtlCol="0">
            <a:normAutofit/>
          </a:bodyPr>
          <a:lstStyle>
            <a:lvl1pPr marL="0" indent="0">
              <a:buNone/>
              <a:defRPr/>
            </a:lvl1pPr>
          </a:lstStyle>
          <a:p>
            <a:pPr lvl="0"/>
            <a:r>
              <a:rPr lang="en-US" noProof="0"/>
              <a:t>Click icon to add picture</a:t>
            </a:r>
            <a:endParaRPr lang="en-US" noProof="0" dirty="0"/>
          </a:p>
        </p:txBody>
      </p:sp>
      <p:sp>
        <p:nvSpPr>
          <p:cNvPr id="2" name="Title 1"/>
          <p:cNvSpPr>
            <a:spLocks noGrp="1"/>
          </p:cNvSpPr>
          <p:nvPr>
            <p:ph type="title"/>
          </p:nvPr>
        </p:nvSpPr>
        <p:spPr/>
        <p:txBody>
          <a:bodyPr/>
          <a:lstStyle>
            <a:lvl1pPr>
              <a:defRPr>
                <a:solidFill>
                  <a:srgbClr val="E64626"/>
                </a:solidFill>
              </a:defRPr>
            </a:lvl1pPr>
          </a:lstStyle>
          <a:p>
            <a:r>
              <a:rPr lang="en-US"/>
              <a:t>Click to edit Master title style</a:t>
            </a:r>
            <a:endParaRPr lang="en-US" dirty="0"/>
          </a:p>
        </p:txBody>
      </p:sp>
      <p:sp>
        <p:nvSpPr>
          <p:cNvPr id="4" name="Content Placeholder 3"/>
          <p:cNvSpPr>
            <a:spLocks noGrp="1"/>
          </p:cNvSpPr>
          <p:nvPr>
            <p:ph sz="half" idx="2"/>
          </p:nvPr>
        </p:nvSpPr>
        <p:spPr>
          <a:xfrm>
            <a:off x="4648200" y="1019944"/>
            <a:ext cx="4038600" cy="3394472"/>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4116278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5" name="Table Placeholder 4"/>
          <p:cNvSpPr>
            <a:spLocks noGrp="1"/>
          </p:cNvSpPr>
          <p:nvPr>
            <p:ph type="tbl" sz="quarter" idx="12"/>
          </p:nvPr>
        </p:nvSpPr>
        <p:spPr>
          <a:xfrm>
            <a:off x="457200" y="1020367"/>
            <a:ext cx="4038600" cy="3098006"/>
          </a:xfrm>
        </p:spPr>
        <p:txBody>
          <a:bodyPr rtlCol="0">
            <a:normAutofit/>
          </a:bodyPr>
          <a:lstStyle>
            <a:lvl1pPr marL="0" indent="0">
              <a:buNone/>
              <a:defRPr/>
            </a:lvl1pPr>
          </a:lstStyle>
          <a:p>
            <a:pPr lvl="0"/>
            <a:r>
              <a:rPr lang="en-US" noProof="0"/>
              <a:t>Click icon to add table</a:t>
            </a:r>
            <a:endParaRPr lang="en-US" noProof="0" dirty="0"/>
          </a:p>
        </p:txBody>
      </p:sp>
      <p:sp>
        <p:nvSpPr>
          <p:cNvPr id="2" name="Title 1"/>
          <p:cNvSpPr>
            <a:spLocks noGrp="1"/>
          </p:cNvSpPr>
          <p:nvPr>
            <p:ph type="title"/>
          </p:nvPr>
        </p:nvSpPr>
        <p:spPr/>
        <p:txBody>
          <a:bodyPr/>
          <a:lstStyle>
            <a:lvl1pPr>
              <a:defRPr>
                <a:solidFill>
                  <a:srgbClr val="E64626"/>
                </a:solidFill>
              </a:defRPr>
            </a:lvl1pPr>
          </a:lstStyle>
          <a:p>
            <a:r>
              <a:rPr lang="en-US"/>
              <a:t>Click to edit Master title style</a:t>
            </a:r>
            <a:endParaRPr lang="en-US" dirty="0"/>
          </a:p>
        </p:txBody>
      </p:sp>
      <p:sp>
        <p:nvSpPr>
          <p:cNvPr id="4" name="Content Placeholder 3"/>
          <p:cNvSpPr>
            <a:spLocks noGrp="1"/>
          </p:cNvSpPr>
          <p:nvPr>
            <p:ph sz="half" idx="2"/>
          </p:nvPr>
        </p:nvSpPr>
        <p:spPr>
          <a:xfrm>
            <a:off x="4648200" y="1019944"/>
            <a:ext cx="4038600" cy="3394472"/>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8" name="Text Placeholder 7"/>
          <p:cNvSpPr>
            <a:spLocks noGrp="1"/>
          </p:cNvSpPr>
          <p:nvPr>
            <p:ph type="body" sz="quarter" idx="11"/>
          </p:nvPr>
        </p:nvSpPr>
        <p:spPr>
          <a:xfrm>
            <a:off x="457200" y="4118372"/>
            <a:ext cx="4038600" cy="403202"/>
          </a:xfrm>
        </p:spPr>
        <p:txBody>
          <a:bodyPr lIns="0" tIns="72000" rIns="72000">
            <a:noAutofit/>
          </a:bodyPr>
          <a:lstStyle>
            <a:lvl1pPr marL="0" marR="0" indent="0" algn="l" defTabSz="457200" rtl="0" eaLnBrk="1" fontAlgn="auto" latinLnBrk="0" hangingPunct="1">
              <a:lnSpc>
                <a:spcPct val="100000"/>
              </a:lnSpc>
              <a:spcBef>
                <a:spcPct val="20000"/>
              </a:spcBef>
              <a:spcAft>
                <a:spcPts val="0"/>
              </a:spcAft>
              <a:buClrTx/>
              <a:buSzTx/>
              <a:buFont typeface="Lucida Grande"/>
              <a:buNone/>
              <a:tabLst/>
              <a:defRPr sz="11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925970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Content and Chart">
    <p:spTree>
      <p:nvGrpSpPr>
        <p:cNvPr id="1" name=""/>
        <p:cNvGrpSpPr/>
        <p:nvPr/>
      </p:nvGrpSpPr>
      <p:grpSpPr>
        <a:xfrm>
          <a:off x="0" y="0"/>
          <a:ext cx="0" cy="0"/>
          <a:chOff x="0" y="0"/>
          <a:chExt cx="0" cy="0"/>
        </a:xfrm>
      </p:grpSpPr>
      <p:sp>
        <p:nvSpPr>
          <p:cNvPr id="6" name="Chart Placeholder 5"/>
          <p:cNvSpPr>
            <a:spLocks noGrp="1"/>
          </p:cNvSpPr>
          <p:nvPr>
            <p:ph type="chart" sz="quarter" idx="13"/>
          </p:nvPr>
        </p:nvSpPr>
        <p:spPr>
          <a:xfrm>
            <a:off x="457200" y="1020367"/>
            <a:ext cx="4038600" cy="3098006"/>
          </a:xfrm>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Lucida Grande"/>
              <a:buNone/>
              <a:tabLst/>
              <a:defRPr/>
            </a:lvl1pPr>
          </a:lstStyle>
          <a:p>
            <a:pPr lvl="0"/>
            <a:r>
              <a:rPr lang="en-US" noProof="0"/>
              <a:t>Click icon to add chart</a:t>
            </a:r>
            <a:endParaRPr lang="en-US" noProof="0" dirty="0"/>
          </a:p>
        </p:txBody>
      </p:sp>
      <p:sp>
        <p:nvSpPr>
          <p:cNvPr id="2" name="Title 1"/>
          <p:cNvSpPr>
            <a:spLocks noGrp="1"/>
          </p:cNvSpPr>
          <p:nvPr>
            <p:ph type="title"/>
          </p:nvPr>
        </p:nvSpPr>
        <p:spPr/>
        <p:txBody>
          <a:bodyPr/>
          <a:lstStyle>
            <a:lvl1pPr>
              <a:defRPr>
                <a:solidFill>
                  <a:srgbClr val="E64626"/>
                </a:solidFill>
              </a:defRPr>
            </a:lvl1pPr>
          </a:lstStyle>
          <a:p>
            <a:r>
              <a:rPr lang="en-US"/>
              <a:t>Click to edit Master title style</a:t>
            </a:r>
            <a:endParaRPr lang="en-US" dirty="0"/>
          </a:p>
        </p:txBody>
      </p:sp>
      <p:sp>
        <p:nvSpPr>
          <p:cNvPr id="4" name="Content Placeholder 3"/>
          <p:cNvSpPr>
            <a:spLocks noGrp="1"/>
          </p:cNvSpPr>
          <p:nvPr>
            <p:ph sz="half" idx="2"/>
          </p:nvPr>
        </p:nvSpPr>
        <p:spPr>
          <a:xfrm>
            <a:off x="4648200" y="1019944"/>
            <a:ext cx="4038600" cy="3394472"/>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8" name="Text Placeholder 7"/>
          <p:cNvSpPr>
            <a:spLocks noGrp="1"/>
          </p:cNvSpPr>
          <p:nvPr>
            <p:ph type="body" sz="quarter" idx="11"/>
          </p:nvPr>
        </p:nvSpPr>
        <p:spPr>
          <a:xfrm>
            <a:off x="457200" y="4118372"/>
            <a:ext cx="4038600" cy="403202"/>
          </a:xfrm>
        </p:spPr>
        <p:txBody>
          <a:bodyPr lIns="0" tIns="72000" rIns="72000">
            <a:noAutofit/>
          </a:bodyPr>
          <a:lstStyle>
            <a:lvl1pPr marL="0" marR="0" indent="0" algn="l" defTabSz="457200" rtl="0" eaLnBrk="1" fontAlgn="auto" latinLnBrk="0" hangingPunct="1">
              <a:lnSpc>
                <a:spcPct val="100000"/>
              </a:lnSpc>
              <a:spcBef>
                <a:spcPct val="20000"/>
              </a:spcBef>
              <a:spcAft>
                <a:spcPts val="0"/>
              </a:spcAft>
              <a:buClrTx/>
              <a:buSzTx/>
              <a:buFont typeface="Lucida Grande"/>
              <a:buNone/>
              <a:tabLst/>
              <a:defRPr sz="11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018079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p:txBody>
          <a:bodyPr rtlCol="0" anchor="ctr" anchorCtr="1">
            <a:normAutofit/>
          </a:bodyPr>
          <a:lstStyle>
            <a:lvl1pPr marL="0" indent="0" algn="ctr">
              <a:buNone/>
              <a:defRPr baseline="0"/>
            </a:lvl1pPr>
          </a:lstStyle>
          <a:p>
            <a:pPr lvl="0"/>
            <a:r>
              <a:rPr lang="en-US" noProof="0"/>
              <a:t>Click icon to add picture</a:t>
            </a:r>
            <a:endParaRPr lang="en-US" noProof="0" dirty="0"/>
          </a:p>
        </p:txBody>
      </p:sp>
      <p:sp>
        <p:nvSpPr>
          <p:cNvPr id="2" name="Title 1"/>
          <p:cNvSpPr>
            <a:spLocks noGrp="1"/>
          </p:cNvSpPr>
          <p:nvPr>
            <p:ph type="title"/>
          </p:nvPr>
        </p:nvSpPr>
        <p:spPr/>
        <p:txBody>
          <a:bodyPr/>
          <a:lstStyle>
            <a:lvl1pPr>
              <a:defRPr>
                <a:solidFill>
                  <a:srgbClr val="E64626"/>
                </a:solidFill>
              </a:defRPr>
            </a:lvl1pPr>
          </a:lstStyle>
          <a:p>
            <a:r>
              <a:rPr lang="en-US"/>
              <a:t>Click to edit Master title style</a:t>
            </a:r>
            <a:endParaRPr lang="en-US" dirty="0"/>
          </a:p>
        </p:txBody>
      </p:sp>
    </p:spTree>
    <p:extLst>
      <p:ext uri="{BB962C8B-B14F-4D97-AF65-F5344CB8AC3E}">
        <p14:creationId xmlns:p14="http://schemas.microsoft.com/office/powerpoint/2010/main" val="831894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64626"/>
                </a:solidFill>
              </a:defRPr>
            </a:lvl1pPr>
          </a:lstStyle>
          <a:p>
            <a:r>
              <a:rPr lang="en-US"/>
              <a:t>Click to edit Master title style</a:t>
            </a:r>
            <a:endParaRPr lang="en-US" dirty="0"/>
          </a:p>
        </p:txBody>
      </p:sp>
    </p:spTree>
    <p:extLst>
      <p:ext uri="{BB962C8B-B14F-4D97-AF65-F5344CB8AC3E}">
        <p14:creationId xmlns:p14="http://schemas.microsoft.com/office/powerpoint/2010/main" val="3643587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2603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Divider - Option 1">
    <p:spTree>
      <p:nvGrpSpPr>
        <p:cNvPr id="1" name=""/>
        <p:cNvGrpSpPr/>
        <p:nvPr/>
      </p:nvGrpSpPr>
      <p:grpSpPr>
        <a:xfrm>
          <a:off x="0" y="0"/>
          <a:ext cx="0" cy="0"/>
          <a:chOff x="0" y="0"/>
          <a:chExt cx="0" cy="0"/>
        </a:xfrm>
      </p:grpSpPr>
      <p:sp>
        <p:nvSpPr>
          <p:cNvPr id="6" name="Rectangle 5"/>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pic>
        <p:nvPicPr>
          <p:cNvPr id="8" name="Picture 7" descr="USY_MB1_PMS_1_Colour_Reversed_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4025" y="4429125"/>
            <a:ext cx="1536700" cy="398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itle 8"/>
          <p:cNvSpPr>
            <a:spLocks noGrp="1"/>
          </p:cNvSpPr>
          <p:nvPr>
            <p:ph type="title"/>
          </p:nvPr>
        </p:nvSpPr>
        <p:spPr>
          <a:xfrm>
            <a:off x="381884" y="261227"/>
            <a:ext cx="8388586" cy="396568"/>
          </a:xfrm>
        </p:spPr>
        <p:txBody>
          <a:bodyPr tIns="0" anchor="t"/>
          <a:lstStyle>
            <a:lvl1pPr>
              <a:defRPr baseline="0">
                <a:solidFill>
                  <a:srgbClr val="E64626"/>
                </a:solidFill>
              </a:defRPr>
            </a:lvl1pPr>
          </a:lstStyle>
          <a:p>
            <a:r>
              <a:rPr lang="en-US"/>
              <a:t>Click to edit Master title style</a:t>
            </a:r>
            <a:endParaRPr lang="en-US" dirty="0"/>
          </a:p>
        </p:txBody>
      </p:sp>
      <p:sp>
        <p:nvSpPr>
          <p:cNvPr id="5" name="Text Placeholder 4"/>
          <p:cNvSpPr>
            <a:spLocks noGrp="1"/>
          </p:cNvSpPr>
          <p:nvPr>
            <p:ph type="body" sz="quarter" idx="11"/>
          </p:nvPr>
        </p:nvSpPr>
        <p:spPr>
          <a:xfrm>
            <a:off x="381884" y="657795"/>
            <a:ext cx="8387705" cy="639366"/>
          </a:xfrm>
        </p:spPr>
        <p:txBody>
          <a:bodyPr tIns="72000"/>
          <a:lstStyle>
            <a:lvl1pPr marL="0" indent="0">
              <a:lnSpc>
                <a:spcPct val="90000"/>
              </a:lnSpc>
              <a:buNone/>
              <a:defRPr sz="24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Picture Placeholder 13"/>
          <p:cNvSpPr>
            <a:spLocks noGrp="1"/>
          </p:cNvSpPr>
          <p:nvPr>
            <p:ph type="pic" sz="quarter" idx="12"/>
          </p:nvPr>
        </p:nvSpPr>
        <p:spPr>
          <a:xfrm>
            <a:off x="454455" y="1350309"/>
            <a:ext cx="8226486" cy="3476622"/>
          </a:xfrm>
          <a:solidFill>
            <a:schemeClr val="accent4"/>
          </a:solidFill>
        </p:spPr>
        <p:txBody>
          <a:bodyPr rtlCol="0" anchor="ctr">
            <a:normAutofit/>
          </a:bodyPr>
          <a:lstStyle>
            <a:lvl1pPr marL="0" indent="0" algn="ctr">
              <a:buNone/>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2591622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Red option 2">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2">
            <a:extLst>
              <a:ext uri="{28A0092B-C50C-407E-A947-70E740481C1C}">
                <a14:useLocalDpi xmlns:a14="http://schemas.microsoft.com/office/drawing/2010/main" val="0"/>
              </a:ext>
            </a:extLst>
          </a:blip>
          <a:srcRect t="20514" b="3169"/>
          <a:stretch/>
        </p:blipFill>
        <p:spPr bwMode="auto">
          <a:xfrm>
            <a:off x="4587874" y="-32400"/>
            <a:ext cx="4556126" cy="521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p:nvSpPr>
        <p:spPr>
          <a:xfrm>
            <a:off x="0" y="0"/>
            <a:ext cx="4587875"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Title 8"/>
          <p:cNvSpPr>
            <a:spLocks noGrp="1"/>
          </p:cNvSpPr>
          <p:nvPr>
            <p:ph type="title"/>
          </p:nvPr>
        </p:nvSpPr>
        <p:spPr>
          <a:xfrm>
            <a:off x="381884" y="1348200"/>
            <a:ext cx="3948874" cy="332683"/>
          </a:xfrm>
        </p:spPr>
        <p:txBody>
          <a:bodyPr anchor="t"/>
          <a:lstStyle>
            <a:lvl1pPr>
              <a:defRPr sz="2200">
                <a:solidFill>
                  <a:schemeClr val="bg1"/>
                </a:solidFill>
              </a:defRPr>
            </a:lvl1pPr>
          </a:lstStyle>
          <a:p>
            <a:r>
              <a:rPr lang="en-US"/>
              <a:t>Click to edit Master title style</a:t>
            </a:r>
            <a:endParaRPr lang="en-US" dirty="0"/>
          </a:p>
        </p:txBody>
      </p:sp>
      <p:sp>
        <p:nvSpPr>
          <p:cNvPr id="13" name="Text Placeholder 4"/>
          <p:cNvSpPr>
            <a:spLocks noGrp="1"/>
          </p:cNvSpPr>
          <p:nvPr>
            <p:ph type="body" sz="quarter" idx="11"/>
          </p:nvPr>
        </p:nvSpPr>
        <p:spPr>
          <a:xfrm>
            <a:off x="366942" y="2520726"/>
            <a:ext cx="3963817" cy="639366"/>
          </a:xfrm>
        </p:spPr>
        <p:txBody>
          <a:bodyPr/>
          <a:lstStyle>
            <a:lvl1pPr marL="0" indent="0">
              <a:lnSpc>
                <a:spcPct val="90000"/>
              </a:lnSpc>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p:txBody>
      </p:sp>
      <p:sp>
        <p:nvSpPr>
          <p:cNvPr id="15" name="Text Placeholder 4"/>
          <p:cNvSpPr>
            <a:spLocks noGrp="1"/>
          </p:cNvSpPr>
          <p:nvPr>
            <p:ph type="body" sz="quarter" idx="13"/>
          </p:nvPr>
        </p:nvSpPr>
        <p:spPr>
          <a:xfrm>
            <a:off x="382766" y="1686487"/>
            <a:ext cx="3947992" cy="639366"/>
          </a:xfrm>
        </p:spPr>
        <p:txBody>
          <a:bodyPr/>
          <a:lstStyle>
            <a:lvl1pPr marL="0" indent="0">
              <a:lnSpc>
                <a:spcPct val="90000"/>
              </a:lnSpc>
              <a:buNone/>
              <a:defRPr sz="22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454025" y="4327565"/>
            <a:ext cx="1164820" cy="4984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1069887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Section Divider - Option 2">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itle 8"/>
          <p:cNvSpPr>
            <a:spLocks noGrp="1"/>
          </p:cNvSpPr>
          <p:nvPr>
            <p:ph type="title"/>
          </p:nvPr>
        </p:nvSpPr>
        <p:spPr>
          <a:xfrm>
            <a:off x="381884" y="1348200"/>
            <a:ext cx="3948874" cy="332683"/>
          </a:xfrm>
        </p:spPr>
        <p:txBody>
          <a:bodyPr tIns="0" anchor="t"/>
          <a:lstStyle>
            <a:lvl1pPr>
              <a:defRPr baseline="0">
                <a:solidFill>
                  <a:schemeClr val="bg1"/>
                </a:solidFill>
              </a:defRPr>
            </a:lvl1pPr>
          </a:lstStyle>
          <a:p>
            <a:r>
              <a:rPr lang="en-US"/>
              <a:t>Click to edit Master title style</a:t>
            </a:r>
            <a:endParaRPr lang="en-US" dirty="0"/>
          </a:p>
        </p:txBody>
      </p:sp>
      <p:sp>
        <p:nvSpPr>
          <p:cNvPr id="5" name="Text Placeholder 4"/>
          <p:cNvSpPr>
            <a:spLocks noGrp="1"/>
          </p:cNvSpPr>
          <p:nvPr>
            <p:ph type="body" sz="quarter" idx="11"/>
          </p:nvPr>
        </p:nvSpPr>
        <p:spPr>
          <a:xfrm>
            <a:off x="382767" y="1686487"/>
            <a:ext cx="3947991" cy="639366"/>
          </a:xfrm>
        </p:spPr>
        <p:txBody>
          <a:bodyPr tIns="72000"/>
          <a:lstStyle>
            <a:lvl1pPr marL="0" indent="0">
              <a:lnSpc>
                <a:spcPct val="90000"/>
              </a:lnSpc>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454025" y="4350488"/>
            <a:ext cx="1111250" cy="4755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124428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Divider - Option 3">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itle 8"/>
          <p:cNvSpPr>
            <a:spLocks noGrp="1"/>
          </p:cNvSpPr>
          <p:nvPr>
            <p:ph type="title"/>
          </p:nvPr>
        </p:nvSpPr>
        <p:spPr>
          <a:xfrm>
            <a:off x="381884" y="1348200"/>
            <a:ext cx="3948874" cy="332683"/>
          </a:xfrm>
        </p:spPr>
        <p:txBody>
          <a:bodyPr tIns="0" anchor="t"/>
          <a:lstStyle>
            <a:lvl1pPr>
              <a:defRPr baseline="0">
                <a:solidFill>
                  <a:schemeClr val="tx1"/>
                </a:solidFill>
              </a:defRPr>
            </a:lvl1pPr>
          </a:lstStyle>
          <a:p>
            <a:r>
              <a:rPr lang="en-US"/>
              <a:t>Click to edit Master title style</a:t>
            </a:r>
            <a:endParaRPr lang="en-US" dirty="0"/>
          </a:p>
        </p:txBody>
      </p:sp>
      <p:sp>
        <p:nvSpPr>
          <p:cNvPr id="8" name="Text Placeholder 4"/>
          <p:cNvSpPr>
            <a:spLocks noGrp="1"/>
          </p:cNvSpPr>
          <p:nvPr>
            <p:ph type="body" sz="quarter" idx="11"/>
          </p:nvPr>
        </p:nvSpPr>
        <p:spPr>
          <a:xfrm>
            <a:off x="382767" y="1686487"/>
            <a:ext cx="3947991" cy="639366"/>
          </a:xfrm>
        </p:spPr>
        <p:txBody>
          <a:bodyPr tIns="72000"/>
          <a:lstStyle>
            <a:lvl1pPr marL="0" indent="0">
              <a:lnSpc>
                <a:spcPct val="90000"/>
              </a:lnSpc>
              <a:buNone/>
              <a:defRPr sz="24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454025" y="4327565"/>
            <a:ext cx="1164820" cy="4984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8573159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Divider - Option 4">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itle 8"/>
          <p:cNvSpPr>
            <a:spLocks noGrp="1"/>
          </p:cNvSpPr>
          <p:nvPr>
            <p:ph type="title"/>
          </p:nvPr>
        </p:nvSpPr>
        <p:spPr>
          <a:xfrm>
            <a:off x="381884" y="1348200"/>
            <a:ext cx="3948874" cy="332683"/>
          </a:xfrm>
        </p:spPr>
        <p:txBody>
          <a:bodyPr tIns="0" anchor="t"/>
          <a:lstStyle>
            <a:lvl1pPr>
              <a:defRPr baseline="0">
                <a:solidFill>
                  <a:schemeClr val="bg1"/>
                </a:solidFill>
              </a:defRPr>
            </a:lvl1pPr>
          </a:lstStyle>
          <a:p>
            <a:r>
              <a:rPr lang="en-US"/>
              <a:t>Click to edit Master title style</a:t>
            </a:r>
            <a:endParaRPr lang="en-US" dirty="0"/>
          </a:p>
        </p:txBody>
      </p:sp>
      <p:sp>
        <p:nvSpPr>
          <p:cNvPr id="10" name="Text Placeholder 4"/>
          <p:cNvSpPr>
            <a:spLocks noGrp="1"/>
          </p:cNvSpPr>
          <p:nvPr>
            <p:ph type="body" sz="quarter" idx="11"/>
          </p:nvPr>
        </p:nvSpPr>
        <p:spPr>
          <a:xfrm>
            <a:off x="382767" y="1686487"/>
            <a:ext cx="3947991" cy="639366"/>
          </a:xfrm>
        </p:spPr>
        <p:txBody>
          <a:bodyPr tIns="72000"/>
          <a:lstStyle>
            <a:lvl1pPr marL="0" indent="0">
              <a:lnSpc>
                <a:spcPct val="90000"/>
              </a:lnSpc>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pic>
        <p:nvPicPr>
          <p:cNvPr id="6"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454025" y="4350488"/>
            <a:ext cx="1111250" cy="4755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536977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Red option 3">
    <p:spTree>
      <p:nvGrpSpPr>
        <p:cNvPr id="1" name=""/>
        <p:cNvGrpSpPr/>
        <p:nvPr/>
      </p:nvGrpSpPr>
      <p:grpSpPr>
        <a:xfrm>
          <a:off x="0" y="0"/>
          <a:ext cx="0" cy="0"/>
          <a:chOff x="0" y="0"/>
          <a:chExt cx="0" cy="0"/>
        </a:xfrm>
      </p:grpSpPr>
      <p:pic>
        <p:nvPicPr>
          <p:cNvPr id="5" name="Picture 6" descr="Cropped images_Widescreen_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60888" y="0"/>
            <a:ext cx="4595812"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p:nvSpPr>
        <p:spPr>
          <a:xfrm>
            <a:off x="0" y="0"/>
            <a:ext cx="4587875"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itle 8"/>
          <p:cNvSpPr>
            <a:spLocks noGrp="1"/>
          </p:cNvSpPr>
          <p:nvPr>
            <p:ph type="title"/>
          </p:nvPr>
        </p:nvSpPr>
        <p:spPr>
          <a:xfrm>
            <a:off x="381884" y="1348200"/>
            <a:ext cx="3948874" cy="332683"/>
          </a:xfrm>
        </p:spPr>
        <p:txBody>
          <a:bodyPr anchor="t"/>
          <a:lstStyle>
            <a:lvl1pPr>
              <a:defRPr sz="2200">
                <a:solidFill>
                  <a:schemeClr val="bg1"/>
                </a:solidFill>
              </a:defRPr>
            </a:lvl1pPr>
          </a:lstStyle>
          <a:p>
            <a:r>
              <a:rPr lang="en-US"/>
              <a:t>Click to edit Master title style</a:t>
            </a:r>
            <a:endParaRPr lang="en-US" dirty="0"/>
          </a:p>
        </p:txBody>
      </p:sp>
      <p:sp>
        <p:nvSpPr>
          <p:cNvPr id="8" name="Text Placeholder 4"/>
          <p:cNvSpPr>
            <a:spLocks noGrp="1"/>
          </p:cNvSpPr>
          <p:nvPr>
            <p:ph type="body" sz="quarter" idx="11"/>
          </p:nvPr>
        </p:nvSpPr>
        <p:spPr>
          <a:xfrm>
            <a:off x="366942" y="2520726"/>
            <a:ext cx="3963817" cy="639366"/>
          </a:xfrm>
        </p:spPr>
        <p:txBody>
          <a:bodyPr/>
          <a:lstStyle>
            <a:lvl1pPr marL="0" indent="0">
              <a:lnSpc>
                <a:spcPct val="90000"/>
              </a:lnSpc>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p:txBody>
      </p:sp>
      <p:sp>
        <p:nvSpPr>
          <p:cNvPr id="11" name="Text Placeholder 4"/>
          <p:cNvSpPr>
            <a:spLocks noGrp="1"/>
          </p:cNvSpPr>
          <p:nvPr>
            <p:ph type="body" sz="quarter" idx="13"/>
          </p:nvPr>
        </p:nvSpPr>
        <p:spPr>
          <a:xfrm>
            <a:off x="382766" y="1686487"/>
            <a:ext cx="3947992" cy="639366"/>
          </a:xfrm>
        </p:spPr>
        <p:txBody>
          <a:bodyPr/>
          <a:lstStyle>
            <a:lvl1pPr marL="0" indent="0">
              <a:lnSpc>
                <a:spcPct val="90000"/>
              </a:lnSpc>
              <a:buNone/>
              <a:defRPr sz="22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454025" y="4327565"/>
            <a:ext cx="1164820" cy="4984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682712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 Red option 4">
    <p:spTree>
      <p:nvGrpSpPr>
        <p:cNvPr id="1" name=""/>
        <p:cNvGrpSpPr/>
        <p:nvPr/>
      </p:nvGrpSpPr>
      <p:grpSpPr>
        <a:xfrm>
          <a:off x="0" y="0"/>
          <a:ext cx="0" cy="0"/>
          <a:chOff x="0" y="0"/>
          <a:chExt cx="0" cy="0"/>
        </a:xfrm>
      </p:grpSpPr>
      <p:pic>
        <p:nvPicPr>
          <p:cNvPr id="5" name="Picture 6" descr="Cropped images_Widescreen_4.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60888" y="0"/>
            <a:ext cx="4595812"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p:nvSpPr>
        <p:spPr>
          <a:xfrm>
            <a:off x="0" y="0"/>
            <a:ext cx="4587875"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itle 8"/>
          <p:cNvSpPr>
            <a:spLocks noGrp="1"/>
          </p:cNvSpPr>
          <p:nvPr>
            <p:ph type="title"/>
          </p:nvPr>
        </p:nvSpPr>
        <p:spPr>
          <a:xfrm>
            <a:off x="381884" y="1348200"/>
            <a:ext cx="3948874" cy="332683"/>
          </a:xfrm>
        </p:spPr>
        <p:txBody>
          <a:bodyPr anchor="t"/>
          <a:lstStyle>
            <a:lvl1pPr>
              <a:defRPr sz="2200">
                <a:solidFill>
                  <a:schemeClr val="bg1"/>
                </a:solidFill>
              </a:defRPr>
            </a:lvl1pPr>
          </a:lstStyle>
          <a:p>
            <a:r>
              <a:rPr lang="en-US"/>
              <a:t>Click to edit Master title style</a:t>
            </a:r>
            <a:endParaRPr lang="en-US" dirty="0"/>
          </a:p>
        </p:txBody>
      </p:sp>
      <p:sp>
        <p:nvSpPr>
          <p:cNvPr id="8" name="Text Placeholder 4"/>
          <p:cNvSpPr>
            <a:spLocks noGrp="1"/>
          </p:cNvSpPr>
          <p:nvPr>
            <p:ph type="body" sz="quarter" idx="11"/>
          </p:nvPr>
        </p:nvSpPr>
        <p:spPr>
          <a:xfrm>
            <a:off x="366942" y="2520726"/>
            <a:ext cx="3963817" cy="639366"/>
          </a:xfrm>
        </p:spPr>
        <p:txBody>
          <a:bodyPr/>
          <a:lstStyle>
            <a:lvl1pPr marL="0" indent="0">
              <a:lnSpc>
                <a:spcPct val="90000"/>
              </a:lnSpc>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p:txBody>
      </p:sp>
      <p:sp>
        <p:nvSpPr>
          <p:cNvPr id="11" name="Text Placeholder 4"/>
          <p:cNvSpPr>
            <a:spLocks noGrp="1"/>
          </p:cNvSpPr>
          <p:nvPr>
            <p:ph type="body" sz="quarter" idx="13"/>
          </p:nvPr>
        </p:nvSpPr>
        <p:spPr>
          <a:xfrm>
            <a:off x="382766" y="1686487"/>
            <a:ext cx="3947992" cy="639366"/>
          </a:xfrm>
        </p:spPr>
        <p:txBody>
          <a:bodyPr/>
          <a:lstStyle>
            <a:lvl1pPr marL="0" indent="0">
              <a:lnSpc>
                <a:spcPct val="90000"/>
              </a:lnSpc>
              <a:buNone/>
              <a:defRPr sz="22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454025" y="4327565"/>
            <a:ext cx="1164820" cy="4984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545800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 Red option 5 (no image)">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itle 8"/>
          <p:cNvSpPr>
            <a:spLocks noGrp="1"/>
          </p:cNvSpPr>
          <p:nvPr>
            <p:ph type="title"/>
          </p:nvPr>
        </p:nvSpPr>
        <p:spPr>
          <a:xfrm>
            <a:off x="381884" y="1348200"/>
            <a:ext cx="3948874" cy="332683"/>
          </a:xfrm>
        </p:spPr>
        <p:txBody>
          <a:bodyPr anchor="t"/>
          <a:lstStyle>
            <a:lvl1pPr>
              <a:defRPr sz="2200">
                <a:solidFill>
                  <a:schemeClr val="bg1"/>
                </a:solidFill>
              </a:defRPr>
            </a:lvl1pPr>
          </a:lstStyle>
          <a:p>
            <a:r>
              <a:rPr lang="en-US"/>
              <a:t>Click to edit Master title style</a:t>
            </a:r>
            <a:endParaRPr lang="en-US" dirty="0"/>
          </a:p>
        </p:txBody>
      </p:sp>
      <p:sp>
        <p:nvSpPr>
          <p:cNvPr id="8" name="Text Placeholder 4"/>
          <p:cNvSpPr>
            <a:spLocks noGrp="1"/>
          </p:cNvSpPr>
          <p:nvPr>
            <p:ph type="body" sz="quarter" idx="11"/>
          </p:nvPr>
        </p:nvSpPr>
        <p:spPr>
          <a:xfrm>
            <a:off x="366942" y="2520726"/>
            <a:ext cx="3963817" cy="639366"/>
          </a:xfrm>
        </p:spPr>
        <p:txBody>
          <a:bodyPr/>
          <a:lstStyle>
            <a:lvl1pPr marL="0" indent="0">
              <a:lnSpc>
                <a:spcPct val="90000"/>
              </a:lnSpc>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p:txBody>
      </p:sp>
      <p:sp>
        <p:nvSpPr>
          <p:cNvPr id="11" name="Text Placeholder 4"/>
          <p:cNvSpPr>
            <a:spLocks noGrp="1"/>
          </p:cNvSpPr>
          <p:nvPr>
            <p:ph type="body" sz="quarter" idx="13"/>
          </p:nvPr>
        </p:nvSpPr>
        <p:spPr>
          <a:xfrm>
            <a:off x="382766" y="1686487"/>
            <a:ext cx="3947992" cy="639366"/>
          </a:xfrm>
        </p:spPr>
        <p:txBody>
          <a:bodyPr/>
          <a:lstStyle>
            <a:lvl1pPr marL="0" indent="0">
              <a:lnSpc>
                <a:spcPct val="90000"/>
              </a:lnSpc>
              <a:buNone/>
              <a:defRPr sz="22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454025" y="4327565"/>
            <a:ext cx="1164820" cy="4984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35458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 White option 1 (add own image)">
    <p:spTree>
      <p:nvGrpSpPr>
        <p:cNvPr id="1" name=""/>
        <p:cNvGrpSpPr/>
        <p:nvPr/>
      </p:nvGrpSpPr>
      <p:grpSpPr>
        <a:xfrm>
          <a:off x="0" y="0"/>
          <a:ext cx="0" cy="0"/>
          <a:chOff x="0" y="0"/>
          <a:chExt cx="0" cy="0"/>
        </a:xfrm>
      </p:grpSpPr>
      <p:sp>
        <p:nvSpPr>
          <p:cNvPr id="6" name="Rectangle 5"/>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Picture Placeholder 13"/>
          <p:cNvSpPr>
            <a:spLocks noGrp="1"/>
          </p:cNvSpPr>
          <p:nvPr>
            <p:ph type="pic" sz="quarter" idx="12"/>
          </p:nvPr>
        </p:nvSpPr>
        <p:spPr>
          <a:xfrm>
            <a:off x="4645169" y="313766"/>
            <a:ext cx="4035774" cy="4513166"/>
          </a:xfrm>
          <a:solidFill>
            <a:schemeClr val="accent4"/>
          </a:solidFill>
          <a:ln>
            <a:noFill/>
          </a:ln>
        </p:spPr>
        <p:txBody>
          <a:bodyPr rtlCol="0" anchor="ctr">
            <a:normAutofit/>
          </a:bodyPr>
          <a:lstStyle>
            <a:lvl1pPr marL="0" indent="0" algn="ctr">
              <a:buNone/>
              <a:defRPr/>
            </a:lvl1pPr>
          </a:lstStyle>
          <a:p>
            <a:pPr lvl="0"/>
            <a:r>
              <a:rPr lang="en-US" noProof="0"/>
              <a:t>Click icon to add picture</a:t>
            </a:r>
            <a:endParaRPr lang="en-US" noProof="0" dirty="0"/>
          </a:p>
        </p:txBody>
      </p:sp>
      <p:sp>
        <p:nvSpPr>
          <p:cNvPr id="11" name="Title 8"/>
          <p:cNvSpPr>
            <a:spLocks noGrp="1"/>
          </p:cNvSpPr>
          <p:nvPr>
            <p:ph type="title"/>
          </p:nvPr>
        </p:nvSpPr>
        <p:spPr>
          <a:xfrm>
            <a:off x="381884" y="1348200"/>
            <a:ext cx="3948874" cy="332683"/>
          </a:xfrm>
        </p:spPr>
        <p:txBody>
          <a:bodyPr anchor="t"/>
          <a:lstStyle>
            <a:lvl1pPr>
              <a:defRPr sz="2200">
                <a:solidFill>
                  <a:srgbClr val="E64626"/>
                </a:solidFill>
              </a:defRPr>
            </a:lvl1pPr>
          </a:lstStyle>
          <a:p>
            <a:r>
              <a:rPr lang="en-US"/>
              <a:t>Click to edit Master title style</a:t>
            </a:r>
            <a:endParaRPr lang="en-US" dirty="0"/>
          </a:p>
        </p:txBody>
      </p:sp>
      <p:sp>
        <p:nvSpPr>
          <p:cNvPr id="12" name="Text Placeholder 4"/>
          <p:cNvSpPr>
            <a:spLocks noGrp="1"/>
          </p:cNvSpPr>
          <p:nvPr>
            <p:ph type="body" sz="quarter" idx="11"/>
          </p:nvPr>
        </p:nvSpPr>
        <p:spPr>
          <a:xfrm>
            <a:off x="366942" y="2520726"/>
            <a:ext cx="3963817" cy="639366"/>
          </a:xfrm>
        </p:spPr>
        <p:txBody>
          <a:bodyPr/>
          <a:lstStyle>
            <a:lvl1pPr marL="0" indent="0">
              <a:lnSpc>
                <a:spcPct val="90000"/>
              </a:lnSpc>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p:txBody>
      </p:sp>
      <p:sp>
        <p:nvSpPr>
          <p:cNvPr id="13" name="Text Placeholder 4"/>
          <p:cNvSpPr>
            <a:spLocks noGrp="1"/>
          </p:cNvSpPr>
          <p:nvPr>
            <p:ph type="body" sz="quarter" idx="13"/>
          </p:nvPr>
        </p:nvSpPr>
        <p:spPr>
          <a:xfrm>
            <a:off x="382766" y="1686487"/>
            <a:ext cx="3947992" cy="639366"/>
          </a:xfrm>
        </p:spPr>
        <p:txBody>
          <a:bodyPr/>
          <a:lstStyle>
            <a:lvl1pPr marL="0" indent="0">
              <a:lnSpc>
                <a:spcPct val="90000"/>
              </a:lnSpc>
              <a:buNone/>
              <a:defRPr sz="22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454025" y="4327565"/>
            <a:ext cx="1164820" cy="4984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360073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 White option 2">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6" name="Picture 7" descr="Cropped images_Widescreen_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5025" y="314325"/>
            <a:ext cx="4035425" cy="4516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itle 8"/>
          <p:cNvSpPr>
            <a:spLocks noGrp="1"/>
          </p:cNvSpPr>
          <p:nvPr>
            <p:ph type="title"/>
          </p:nvPr>
        </p:nvSpPr>
        <p:spPr>
          <a:xfrm>
            <a:off x="381884" y="1348200"/>
            <a:ext cx="3948874" cy="332683"/>
          </a:xfrm>
        </p:spPr>
        <p:txBody>
          <a:bodyPr anchor="t"/>
          <a:lstStyle>
            <a:lvl1pPr>
              <a:defRPr sz="2200">
                <a:solidFill>
                  <a:srgbClr val="E64626"/>
                </a:solidFill>
              </a:defRPr>
            </a:lvl1pPr>
          </a:lstStyle>
          <a:p>
            <a:r>
              <a:rPr lang="en-US"/>
              <a:t>Click to edit Master title style</a:t>
            </a:r>
            <a:endParaRPr lang="en-US" dirty="0"/>
          </a:p>
        </p:txBody>
      </p:sp>
      <p:sp>
        <p:nvSpPr>
          <p:cNvPr id="11" name="Text Placeholder 4"/>
          <p:cNvSpPr>
            <a:spLocks noGrp="1"/>
          </p:cNvSpPr>
          <p:nvPr>
            <p:ph type="body" sz="quarter" idx="11"/>
          </p:nvPr>
        </p:nvSpPr>
        <p:spPr>
          <a:xfrm>
            <a:off x="366942" y="2520726"/>
            <a:ext cx="3963817" cy="639366"/>
          </a:xfrm>
        </p:spPr>
        <p:txBody>
          <a:bodyPr/>
          <a:lstStyle>
            <a:lvl1pPr marL="0" indent="0">
              <a:lnSpc>
                <a:spcPct val="90000"/>
              </a:lnSpc>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p:txBody>
      </p:sp>
      <p:sp>
        <p:nvSpPr>
          <p:cNvPr id="12" name="Text Placeholder 4"/>
          <p:cNvSpPr>
            <a:spLocks noGrp="1"/>
          </p:cNvSpPr>
          <p:nvPr>
            <p:ph type="body" sz="quarter" idx="13"/>
          </p:nvPr>
        </p:nvSpPr>
        <p:spPr>
          <a:xfrm>
            <a:off x="382766" y="1686487"/>
            <a:ext cx="3947992" cy="639366"/>
          </a:xfrm>
        </p:spPr>
        <p:txBody>
          <a:bodyPr/>
          <a:lstStyle>
            <a:lvl1pPr marL="0" indent="0">
              <a:lnSpc>
                <a:spcPct val="90000"/>
              </a:lnSpc>
              <a:buNone/>
              <a:defRPr sz="22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454025" y="4327565"/>
            <a:ext cx="1164820" cy="4984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13445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 White option 3">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6" name="Picture 7" descr="Cropped images_Widescreen_6.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9788" y="314325"/>
            <a:ext cx="4030662" cy="451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itle 8"/>
          <p:cNvSpPr>
            <a:spLocks noGrp="1"/>
          </p:cNvSpPr>
          <p:nvPr>
            <p:ph type="title"/>
          </p:nvPr>
        </p:nvSpPr>
        <p:spPr>
          <a:xfrm>
            <a:off x="381884" y="1348200"/>
            <a:ext cx="3948874" cy="332683"/>
          </a:xfrm>
        </p:spPr>
        <p:txBody>
          <a:bodyPr anchor="t"/>
          <a:lstStyle>
            <a:lvl1pPr>
              <a:defRPr sz="2200">
                <a:solidFill>
                  <a:srgbClr val="E64626"/>
                </a:solidFill>
              </a:defRPr>
            </a:lvl1pPr>
          </a:lstStyle>
          <a:p>
            <a:r>
              <a:rPr lang="en-US"/>
              <a:t>Click to edit Master title style</a:t>
            </a:r>
            <a:endParaRPr lang="en-US" dirty="0"/>
          </a:p>
        </p:txBody>
      </p:sp>
      <p:sp>
        <p:nvSpPr>
          <p:cNvPr id="11" name="Text Placeholder 4"/>
          <p:cNvSpPr>
            <a:spLocks noGrp="1"/>
          </p:cNvSpPr>
          <p:nvPr>
            <p:ph type="body" sz="quarter" idx="11"/>
          </p:nvPr>
        </p:nvSpPr>
        <p:spPr>
          <a:xfrm>
            <a:off x="366942" y="2520726"/>
            <a:ext cx="3963817" cy="639366"/>
          </a:xfrm>
        </p:spPr>
        <p:txBody>
          <a:bodyPr/>
          <a:lstStyle>
            <a:lvl1pPr marL="0" indent="0">
              <a:lnSpc>
                <a:spcPct val="90000"/>
              </a:lnSpc>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p:txBody>
      </p:sp>
      <p:sp>
        <p:nvSpPr>
          <p:cNvPr id="12" name="Text Placeholder 4"/>
          <p:cNvSpPr>
            <a:spLocks noGrp="1"/>
          </p:cNvSpPr>
          <p:nvPr>
            <p:ph type="body" sz="quarter" idx="13"/>
          </p:nvPr>
        </p:nvSpPr>
        <p:spPr>
          <a:xfrm>
            <a:off x="382766" y="1686487"/>
            <a:ext cx="3947992" cy="639366"/>
          </a:xfrm>
        </p:spPr>
        <p:txBody>
          <a:bodyPr/>
          <a:lstStyle>
            <a:lvl1pPr marL="0" indent="0">
              <a:lnSpc>
                <a:spcPct val="90000"/>
              </a:lnSpc>
              <a:buNone/>
              <a:defRPr sz="22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454025" y="4327565"/>
            <a:ext cx="1164820" cy="4984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866307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 White option 4">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6" name="Picture 7" descr="Cropped images_Widescreen_3.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5025" y="309563"/>
            <a:ext cx="4035425" cy="451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itle 8"/>
          <p:cNvSpPr>
            <a:spLocks noGrp="1"/>
          </p:cNvSpPr>
          <p:nvPr>
            <p:ph type="title"/>
          </p:nvPr>
        </p:nvSpPr>
        <p:spPr>
          <a:xfrm>
            <a:off x="381884" y="1348200"/>
            <a:ext cx="3948874" cy="332683"/>
          </a:xfrm>
        </p:spPr>
        <p:txBody>
          <a:bodyPr anchor="t"/>
          <a:lstStyle>
            <a:lvl1pPr>
              <a:defRPr sz="2200">
                <a:solidFill>
                  <a:srgbClr val="E64626"/>
                </a:solidFill>
              </a:defRPr>
            </a:lvl1pPr>
          </a:lstStyle>
          <a:p>
            <a:r>
              <a:rPr lang="en-US"/>
              <a:t>Click to edit Master title style</a:t>
            </a:r>
            <a:endParaRPr lang="en-US" dirty="0"/>
          </a:p>
        </p:txBody>
      </p:sp>
      <p:sp>
        <p:nvSpPr>
          <p:cNvPr id="11" name="Text Placeholder 4"/>
          <p:cNvSpPr>
            <a:spLocks noGrp="1"/>
          </p:cNvSpPr>
          <p:nvPr>
            <p:ph type="body" sz="quarter" idx="11"/>
          </p:nvPr>
        </p:nvSpPr>
        <p:spPr>
          <a:xfrm>
            <a:off x="366942" y="2520726"/>
            <a:ext cx="3963817" cy="639366"/>
          </a:xfrm>
        </p:spPr>
        <p:txBody>
          <a:bodyPr/>
          <a:lstStyle>
            <a:lvl1pPr marL="0" indent="0">
              <a:lnSpc>
                <a:spcPct val="90000"/>
              </a:lnSpc>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p:txBody>
      </p:sp>
      <p:sp>
        <p:nvSpPr>
          <p:cNvPr id="12" name="Text Placeholder 4"/>
          <p:cNvSpPr>
            <a:spLocks noGrp="1"/>
          </p:cNvSpPr>
          <p:nvPr>
            <p:ph type="body" sz="quarter" idx="13"/>
          </p:nvPr>
        </p:nvSpPr>
        <p:spPr>
          <a:xfrm>
            <a:off x="382766" y="1686487"/>
            <a:ext cx="3947992" cy="639366"/>
          </a:xfrm>
        </p:spPr>
        <p:txBody>
          <a:bodyPr/>
          <a:lstStyle>
            <a:lvl1pPr marL="0" indent="0">
              <a:lnSpc>
                <a:spcPct val="90000"/>
              </a:lnSpc>
              <a:buNone/>
              <a:defRPr sz="22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454025" y="4327565"/>
            <a:ext cx="1164820" cy="4984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804526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87313"/>
            <a:ext cx="8229600" cy="857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Insert slide title here… 24pt</a:t>
            </a:r>
          </a:p>
        </p:txBody>
      </p:sp>
      <p:sp>
        <p:nvSpPr>
          <p:cNvPr id="1027" name="Text Placeholder 2"/>
          <p:cNvSpPr>
            <a:spLocks noGrp="1"/>
          </p:cNvSpPr>
          <p:nvPr>
            <p:ph type="body" idx="1"/>
          </p:nvPr>
        </p:nvSpPr>
        <p:spPr bwMode="auto">
          <a:xfrm>
            <a:off x="457200" y="1019175"/>
            <a:ext cx="8229600" cy="3575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Sub-heading Bold… 20pt</a:t>
            </a:r>
          </a:p>
          <a:p>
            <a:pPr lvl="0"/>
            <a:r>
              <a:rPr lang="en-US"/>
              <a:t>Add body copy </a:t>
            </a:r>
          </a:p>
          <a:p>
            <a:pPr lvl="0"/>
            <a:r>
              <a:rPr lang="en-US"/>
              <a:t>Add bullet point</a:t>
            </a:r>
          </a:p>
          <a:p>
            <a:pPr lvl="0"/>
            <a:r>
              <a:rPr lang="en-US"/>
              <a:t>Add bullet point</a:t>
            </a:r>
          </a:p>
        </p:txBody>
      </p:sp>
      <p:sp>
        <p:nvSpPr>
          <p:cNvPr id="11" name="Date Placeholder 3"/>
          <p:cNvSpPr txBox="1">
            <a:spLocks/>
          </p:cNvSpPr>
          <p:nvPr/>
        </p:nvSpPr>
        <p:spPr>
          <a:xfrm>
            <a:off x="381000" y="4767263"/>
            <a:ext cx="2133600" cy="274637"/>
          </a:xfrm>
          <a:prstGeom prst="rect">
            <a:avLst/>
          </a:prstGeom>
        </p:spPr>
        <p:txBody>
          <a:bodyPr anchor="ctr"/>
          <a:lstStyle>
            <a:defPPr>
              <a:defRPr lang="en-US"/>
            </a:defPPr>
            <a:lvl1pPr marL="0" algn="l" defTabSz="457200" rtl="0" eaLnBrk="1" latinLnBrk="0" hangingPunct="1">
              <a:defRPr lang="en-US" sz="900" b="0" i="0" u="none" strike="noStrike" kern="1200" baseline="0" smtClean="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dirty="0"/>
              <a:t>The University of Sydney</a:t>
            </a:r>
          </a:p>
        </p:txBody>
      </p:sp>
      <p:sp>
        <p:nvSpPr>
          <p:cNvPr id="12" name="Slide Number Placeholder 5"/>
          <p:cNvSpPr txBox="1">
            <a:spLocks/>
          </p:cNvSpPr>
          <p:nvPr/>
        </p:nvSpPr>
        <p:spPr>
          <a:xfrm>
            <a:off x="6629400" y="4767263"/>
            <a:ext cx="2133600" cy="274637"/>
          </a:xfrm>
          <a:prstGeom prst="rect">
            <a:avLst/>
          </a:prstGeom>
        </p:spPr>
        <p:txBody>
          <a:bodyPr anchor="ctr"/>
          <a:lstStyle>
            <a:defPPr>
              <a:defRPr lang="en-US"/>
            </a:defPPr>
            <a:lvl1pPr marL="0" algn="r" defTabSz="457200" rtl="0" eaLnBrk="1" latinLnBrk="0" hangingPunct="1">
              <a:defRPr sz="900" kern="120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dirty="0"/>
              <a:t>Page </a:t>
            </a:r>
            <a:fld id="{17B45C2B-5911-204A-99D5-05E77B133151}" type="slidenum">
              <a:rPr lang="en-US" smtClean="0"/>
              <a:pPr fontAlgn="auto">
                <a:spcBef>
                  <a:spcPts val="0"/>
                </a:spcBef>
                <a:spcAft>
                  <a:spcPts val="0"/>
                </a:spcAft>
                <a:defRPr/>
              </a:pPr>
              <a:t>‹#›</a:t>
            </a:fld>
            <a:endParaRPr lang="en-US" dirty="0"/>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 id="2147483747" r:id="rId19"/>
    <p:sldLayoutId id="2147483748" r:id="rId20"/>
    <p:sldLayoutId id="2147483749" r:id="rId21"/>
    <p:sldLayoutId id="2147483750" r:id="rId22"/>
  </p:sldLayoutIdLst>
  <p:hf sldNum="0" hdr="0" ftr="0" dt="0"/>
  <p:txStyles>
    <p:titleStyle>
      <a:lvl1pPr algn="l" defTabSz="457200" rtl="0" eaLnBrk="1" fontAlgn="base" hangingPunct="1">
        <a:spcBef>
          <a:spcPct val="0"/>
        </a:spcBef>
        <a:spcAft>
          <a:spcPct val="0"/>
        </a:spcAft>
        <a:defRPr sz="2400" b="1" kern="1200">
          <a:solidFill>
            <a:srgbClr val="E64626"/>
          </a:solidFill>
          <a:latin typeface="Tw Cen MT"/>
          <a:ea typeface="ＭＳ Ｐゴシック" charset="0"/>
          <a:cs typeface="Tw Cen MT"/>
        </a:defRPr>
      </a:lvl1pPr>
      <a:lvl2pPr algn="l" defTabSz="457200" rtl="0" eaLnBrk="1" fontAlgn="base" hangingPunct="1">
        <a:spcBef>
          <a:spcPct val="0"/>
        </a:spcBef>
        <a:spcAft>
          <a:spcPct val="0"/>
        </a:spcAft>
        <a:defRPr sz="2400" b="1">
          <a:solidFill>
            <a:schemeClr val="accent1"/>
          </a:solidFill>
          <a:latin typeface="Tw Cen MT" charset="0"/>
          <a:ea typeface="ＭＳ Ｐゴシック" charset="0"/>
        </a:defRPr>
      </a:lvl2pPr>
      <a:lvl3pPr algn="l" defTabSz="457200" rtl="0" eaLnBrk="1" fontAlgn="base" hangingPunct="1">
        <a:spcBef>
          <a:spcPct val="0"/>
        </a:spcBef>
        <a:spcAft>
          <a:spcPct val="0"/>
        </a:spcAft>
        <a:defRPr sz="2400" b="1">
          <a:solidFill>
            <a:schemeClr val="accent1"/>
          </a:solidFill>
          <a:latin typeface="Tw Cen MT" charset="0"/>
          <a:ea typeface="ＭＳ Ｐゴシック" charset="0"/>
        </a:defRPr>
      </a:lvl3pPr>
      <a:lvl4pPr algn="l" defTabSz="457200" rtl="0" eaLnBrk="1" fontAlgn="base" hangingPunct="1">
        <a:spcBef>
          <a:spcPct val="0"/>
        </a:spcBef>
        <a:spcAft>
          <a:spcPct val="0"/>
        </a:spcAft>
        <a:defRPr sz="2400" b="1">
          <a:solidFill>
            <a:schemeClr val="accent1"/>
          </a:solidFill>
          <a:latin typeface="Tw Cen MT" charset="0"/>
          <a:ea typeface="ＭＳ Ｐゴシック" charset="0"/>
        </a:defRPr>
      </a:lvl4pPr>
      <a:lvl5pPr algn="l" defTabSz="457200" rtl="0" eaLnBrk="1" fontAlgn="base" hangingPunct="1">
        <a:spcBef>
          <a:spcPct val="0"/>
        </a:spcBef>
        <a:spcAft>
          <a:spcPct val="0"/>
        </a:spcAft>
        <a:defRPr sz="2400" b="1">
          <a:solidFill>
            <a:schemeClr val="accent1"/>
          </a:solidFill>
          <a:latin typeface="Tw Cen MT" charset="0"/>
          <a:ea typeface="ＭＳ Ｐゴシック" charset="0"/>
        </a:defRPr>
      </a:lvl5pPr>
      <a:lvl6pPr marL="457200" algn="l" defTabSz="457200" rtl="0" eaLnBrk="1" fontAlgn="base" hangingPunct="1">
        <a:spcBef>
          <a:spcPct val="0"/>
        </a:spcBef>
        <a:spcAft>
          <a:spcPct val="0"/>
        </a:spcAft>
        <a:defRPr sz="2400" b="1">
          <a:solidFill>
            <a:schemeClr val="accent1"/>
          </a:solidFill>
          <a:latin typeface="Tw Cen MT" charset="0"/>
          <a:ea typeface="ＭＳ Ｐゴシック" charset="0"/>
        </a:defRPr>
      </a:lvl6pPr>
      <a:lvl7pPr marL="914400" algn="l" defTabSz="457200" rtl="0" eaLnBrk="1" fontAlgn="base" hangingPunct="1">
        <a:spcBef>
          <a:spcPct val="0"/>
        </a:spcBef>
        <a:spcAft>
          <a:spcPct val="0"/>
        </a:spcAft>
        <a:defRPr sz="2400" b="1">
          <a:solidFill>
            <a:schemeClr val="accent1"/>
          </a:solidFill>
          <a:latin typeface="Tw Cen MT" charset="0"/>
          <a:ea typeface="ＭＳ Ｐゴシック" charset="0"/>
        </a:defRPr>
      </a:lvl7pPr>
      <a:lvl8pPr marL="1371600" algn="l" defTabSz="457200" rtl="0" eaLnBrk="1" fontAlgn="base" hangingPunct="1">
        <a:spcBef>
          <a:spcPct val="0"/>
        </a:spcBef>
        <a:spcAft>
          <a:spcPct val="0"/>
        </a:spcAft>
        <a:defRPr sz="2400" b="1">
          <a:solidFill>
            <a:schemeClr val="accent1"/>
          </a:solidFill>
          <a:latin typeface="Tw Cen MT" charset="0"/>
          <a:ea typeface="ＭＳ Ｐゴシック" charset="0"/>
        </a:defRPr>
      </a:lvl8pPr>
      <a:lvl9pPr marL="1828800" algn="l" defTabSz="457200" rtl="0" eaLnBrk="1" fontAlgn="base" hangingPunct="1">
        <a:spcBef>
          <a:spcPct val="0"/>
        </a:spcBef>
        <a:spcAft>
          <a:spcPct val="0"/>
        </a:spcAft>
        <a:defRPr sz="2400" b="1">
          <a:solidFill>
            <a:schemeClr val="accent1"/>
          </a:solidFill>
          <a:latin typeface="Tw Cen MT" charset="0"/>
          <a:ea typeface="ＭＳ Ｐゴシック" charset="0"/>
        </a:defRPr>
      </a:lvl9pPr>
    </p:titleStyle>
    <p:bodyStyle>
      <a:lvl1pPr marL="342900" indent="-342900" algn="l" defTabSz="457200" rtl="0" eaLnBrk="1" fontAlgn="base" hangingPunct="1">
        <a:spcBef>
          <a:spcPct val="20000"/>
        </a:spcBef>
        <a:spcAft>
          <a:spcPct val="0"/>
        </a:spcAft>
        <a:buFont typeface="Lucida Grande" charset="0"/>
        <a:buChar char="–"/>
        <a:defRPr sz="2000" kern="1200">
          <a:solidFill>
            <a:schemeClr val="tx1"/>
          </a:solidFill>
          <a:latin typeface="Tw Cen MT"/>
          <a:ea typeface="ＭＳ Ｐゴシック" charset="0"/>
          <a:cs typeface="Tw Cen MT"/>
        </a:defRPr>
      </a:lvl1pPr>
      <a:lvl2pPr marL="742950" indent="-285750" algn="l" defTabSz="457200" rtl="0" eaLnBrk="1" fontAlgn="base" hangingPunct="1">
        <a:spcBef>
          <a:spcPct val="20000"/>
        </a:spcBef>
        <a:spcAft>
          <a:spcPct val="0"/>
        </a:spcAft>
        <a:buFont typeface="Arial" charset="0"/>
        <a:buChar char="–"/>
        <a:defRPr sz="2000" kern="1200">
          <a:solidFill>
            <a:schemeClr val="tx1"/>
          </a:solidFill>
          <a:latin typeface="Tw Cen MT"/>
          <a:ea typeface="ＭＳ Ｐゴシック" charset="0"/>
          <a:cs typeface="Tw Cen MT"/>
        </a:defRPr>
      </a:lvl2pPr>
      <a:lvl3pPr marL="1143000" indent="-228600" algn="l" defTabSz="457200" rtl="0" eaLnBrk="1" fontAlgn="base" hangingPunct="1">
        <a:spcBef>
          <a:spcPct val="20000"/>
        </a:spcBef>
        <a:spcAft>
          <a:spcPct val="0"/>
        </a:spcAft>
        <a:buFont typeface="Arial" charset="0"/>
        <a:buChar char="•"/>
        <a:defRPr sz="2000" kern="1200">
          <a:solidFill>
            <a:schemeClr val="tx1"/>
          </a:solidFill>
          <a:latin typeface="Tw Cen MT"/>
          <a:ea typeface="ＭＳ Ｐゴシック" charset="0"/>
          <a:cs typeface="Tw Cen MT"/>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Tw Cen MT"/>
          <a:ea typeface="ＭＳ Ｐゴシック" charset="0"/>
          <a:cs typeface="Tw Cen MT"/>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Tw Cen MT"/>
          <a:ea typeface="ＭＳ Ｐゴシック" charset="0"/>
          <a:cs typeface="Tw Cen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13.pn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455994" y="-2373"/>
            <a:ext cx="4688006" cy="5145873"/>
          </a:xfrm>
          <a:prstGeom prst="rect">
            <a:avLst/>
          </a:prstGeom>
        </p:spPr>
      </p:pic>
      <p:sp>
        <p:nvSpPr>
          <p:cNvPr id="7" name="Title 1"/>
          <p:cNvSpPr>
            <a:spLocks noGrp="1"/>
          </p:cNvSpPr>
          <p:nvPr>
            <p:ph type="title"/>
          </p:nvPr>
        </p:nvSpPr>
        <p:spPr>
          <a:xfrm>
            <a:off x="382588" y="1014413"/>
            <a:ext cx="3948112" cy="333375"/>
          </a:xfrm>
        </p:spPr>
        <p:txBody>
          <a:bodyPr rtlCol="0">
            <a:noAutofit/>
          </a:bodyPr>
          <a:lstStyle/>
          <a:p>
            <a:pPr fontAlgn="auto">
              <a:spcAft>
                <a:spcPts val="0"/>
              </a:spcAft>
              <a:defRPr/>
            </a:pPr>
            <a:r>
              <a:rPr lang="en-US" sz="2400">
                <a:latin typeface="Tw Cen MT" charset="0"/>
              </a:rPr>
              <a:t>QBUS3350</a:t>
            </a:r>
            <a:r>
              <a:rPr lang="en-US" sz="2400" dirty="0">
                <a:latin typeface="Tw Cen MT" charset="0"/>
              </a:rPr>
              <a:t>: Project Planning and Management</a:t>
            </a:r>
            <a:endParaRPr lang="en-US" sz="2400" dirty="0">
              <a:ea typeface="+mj-ea"/>
            </a:endParaRPr>
          </a:p>
        </p:txBody>
      </p:sp>
      <p:sp>
        <p:nvSpPr>
          <p:cNvPr id="8" name="Text Placeholder 2"/>
          <p:cNvSpPr>
            <a:spLocks noGrp="1"/>
          </p:cNvSpPr>
          <p:nvPr>
            <p:ph type="body" sz="quarter" idx="11"/>
          </p:nvPr>
        </p:nvSpPr>
        <p:spPr>
          <a:xfrm>
            <a:off x="366713" y="2520950"/>
            <a:ext cx="3963987" cy="639763"/>
          </a:xfrm>
        </p:spPr>
        <p:txBody>
          <a:bodyPr rtlCol="0">
            <a:normAutofit lnSpcReduction="10000"/>
          </a:bodyPr>
          <a:lstStyle/>
          <a:p>
            <a:pPr eaLnBrk="1" fontAlgn="auto" hangingPunct="1">
              <a:spcAft>
                <a:spcPts val="0"/>
              </a:spcAft>
              <a:buFont typeface="Lucida Grande"/>
              <a:buNone/>
              <a:defRPr/>
            </a:pPr>
            <a:r>
              <a:rPr lang="en-US" b="1" dirty="0">
                <a:ea typeface="+mn-ea"/>
              </a:rPr>
              <a:t>Taught by</a:t>
            </a:r>
            <a:endParaRPr lang="en-US" dirty="0">
              <a:ea typeface="+mn-ea"/>
            </a:endParaRPr>
          </a:p>
          <a:p>
            <a:pPr eaLnBrk="1" fontAlgn="auto" hangingPunct="1">
              <a:spcAft>
                <a:spcPts val="0"/>
              </a:spcAft>
              <a:buFont typeface="Lucida Grande"/>
              <a:buNone/>
              <a:defRPr/>
            </a:pPr>
            <a:r>
              <a:rPr lang="en-US" dirty="0">
                <a:ea typeface="+mn-ea"/>
              </a:rPr>
              <a:t>Dr. Erick Li</a:t>
            </a:r>
          </a:p>
          <a:p>
            <a:pPr eaLnBrk="1" fontAlgn="auto" hangingPunct="1">
              <a:spcAft>
                <a:spcPts val="0"/>
              </a:spcAft>
              <a:buFont typeface="Lucida Grande"/>
              <a:buNone/>
              <a:defRPr/>
            </a:pPr>
            <a:r>
              <a:rPr lang="en-US" dirty="0">
                <a:ea typeface="+mn-ea"/>
              </a:rPr>
              <a:t>Discipline of Business Analytics</a:t>
            </a:r>
          </a:p>
        </p:txBody>
      </p:sp>
      <p:sp>
        <p:nvSpPr>
          <p:cNvPr id="9" name="Text Placeholder 4"/>
          <p:cNvSpPr>
            <a:spLocks noGrp="1"/>
          </p:cNvSpPr>
          <p:nvPr>
            <p:ph type="body" sz="quarter" idx="13"/>
          </p:nvPr>
        </p:nvSpPr>
        <p:spPr>
          <a:xfrm>
            <a:off x="382588" y="1800225"/>
            <a:ext cx="3948112" cy="639763"/>
          </a:xfrm>
        </p:spPr>
        <p:txBody>
          <a:bodyPr/>
          <a:lstStyle/>
          <a:p>
            <a:pPr eaLnBrk="1" hangingPunct="1"/>
            <a:r>
              <a:rPr lang="en-US" dirty="0">
                <a:latin typeface="Tw Cen MT" charset="0"/>
              </a:rPr>
              <a:t>Project Scheduling</a:t>
            </a:r>
          </a:p>
        </p:txBody>
      </p:sp>
    </p:spTree>
    <p:extLst>
      <p:ext uri="{BB962C8B-B14F-4D97-AF65-F5344CB8AC3E}">
        <p14:creationId xmlns:p14="http://schemas.microsoft.com/office/powerpoint/2010/main" val="2726844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dirty="0"/>
              <a:t>Project Scheduling</a:t>
            </a:r>
          </a:p>
        </p:txBody>
      </p:sp>
      <p:sp>
        <p:nvSpPr>
          <p:cNvPr id="107523" name="Rectangle 3"/>
          <p:cNvSpPr>
            <a:spLocks noGrp="1" noChangeArrowheads="1"/>
          </p:cNvSpPr>
          <p:nvPr>
            <p:ph type="body" idx="1"/>
          </p:nvPr>
        </p:nvSpPr>
        <p:spPr>
          <a:xfrm>
            <a:off x="578499" y="1113235"/>
            <a:ext cx="8061648" cy="3394472"/>
          </a:xfrm>
        </p:spPr>
        <p:txBody>
          <a:bodyPr/>
          <a:lstStyle/>
          <a:p>
            <a:pPr>
              <a:spcBef>
                <a:spcPct val="35000"/>
              </a:spcBef>
            </a:pPr>
            <a:r>
              <a:rPr lang="en-US" dirty="0"/>
              <a:t>The updated planning network.</a:t>
            </a:r>
          </a:p>
          <a:p>
            <a:pPr>
              <a:spcBef>
                <a:spcPct val="35000"/>
              </a:spcBef>
            </a:pPr>
            <a:endParaRPr lang="en-US" dirty="0"/>
          </a:p>
          <a:p>
            <a:pPr>
              <a:spcBef>
                <a:spcPct val="35000"/>
              </a:spcBef>
            </a:pPr>
            <a:endParaRPr lang="en-US" dirty="0"/>
          </a:p>
          <a:p>
            <a:pPr>
              <a:spcBef>
                <a:spcPct val="35000"/>
              </a:spcBef>
            </a:pPr>
            <a:r>
              <a:rPr lang="en-US" dirty="0"/>
              <a:t>Sometimes, we may alter the “dependency” between tasks to reflect the changes. </a:t>
            </a:r>
          </a:p>
          <a:p>
            <a:pPr>
              <a:spcBef>
                <a:spcPct val="35000"/>
              </a:spcBef>
            </a:pPr>
            <a:r>
              <a:rPr lang="en-US" dirty="0"/>
              <a:t>More activities could become “critical” due to the resource constraint.</a:t>
            </a:r>
          </a:p>
          <a:p>
            <a:pPr marL="0" indent="0">
              <a:spcBef>
                <a:spcPct val="35000"/>
              </a:spcBef>
              <a:buNone/>
            </a:pPr>
            <a:endParaRPr lang="en-US" dirty="0"/>
          </a:p>
          <a:p>
            <a:pPr>
              <a:spcBef>
                <a:spcPct val="35000"/>
              </a:spcBef>
            </a:pPr>
            <a:endParaRPr lang="en-US" dirty="0"/>
          </a:p>
        </p:txBody>
      </p:sp>
    </p:spTree>
    <p:extLst>
      <p:ext uri="{BB962C8B-B14F-4D97-AF65-F5344CB8AC3E}">
        <p14:creationId xmlns:p14="http://schemas.microsoft.com/office/powerpoint/2010/main" val="220752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dirty="0"/>
              <a:t>Project Scheduling</a:t>
            </a:r>
          </a:p>
        </p:txBody>
      </p:sp>
      <p:sp>
        <p:nvSpPr>
          <p:cNvPr id="107523" name="Rectangle 3"/>
          <p:cNvSpPr>
            <a:spLocks noGrp="1" noChangeArrowheads="1"/>
          </p:cNvSpPr>
          <p:nvPr>
            <p:ph type="body" idx="1"/>
          </p:nvPr>
        </p:nvSpPr>
        <p:spPr>
          <a:xfrm>
            <a:off x="578499" y="1113235"/>
            <a:ext cx="8061648" cy="3394472"/>
          </a:xfrm>
        </p:spPr>
        <p:txBody>
          <a:bodyPr/>
          <a:lstStyle/>
          <a:p>
            <a:pPr>
              <a:spcBef>
                <a:spcPct val="35000"/>
              </a:spcBef>
            </a:pPr>
            <a:r>
              <a:rPr lang="en-US" dirty="0"/>
              <a:t>New Example of the Priority Rule:</a:t>
            </a:r>
          </a:p>
          <a:p>
            <a:pPr marL="0" indent="0">
              <a:spcBef>
                <a:spcPct val="35000"/>
              </a:spcBef>
              <a:buNone/>
            </a:pPr>
            <a:endParaRPr lang="en-US" dirty="0"/>
          </a:p>
          <a:p>
            <a:pPr>
              <a:spcBef>
                <a:spcPct val="35000"/>
              </a:spcBef>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071414620"/>
              </p:ext>
            </p:extLst>
          </p:nvPr>
        </p:nvGraphicFramePr>
        <p:xfrm>
          <a:off x="457200" y="1640762"/>
          <a:ext cx="5481320" cy="1854200"/>
        </p:xfrm>
        <a:graphic>
          <a:graphicData uri="http://schemas.openxmlformats.org/drawingml/2006/table">
            <a:tbl>
              <a:tblPr firstRow="1" bandRow="1">
                <a:tableStyleId>{5C22544A-7EE6-4342-B048-85BDC9FD1C3A}</a:tableStyleId>
              </a:tblPr>
              <a:tblGrid>
                <a:gridCol w="1262380">
                  <a:extLst>
                    <a:ext uri="{9D8B030D-6E8A-4147-A177-3AD203B41FA5}">
                      <a16:colId xmlns:a16="http://schemas.microsoft.com/office/drawing/2014/main" val="20000"/>
                    </a:ext>
                  </a:extLst>
                </a:gridCol>
                <a:gridCol w="1186180">
                  <a:extLst>
                    <a:ext uri="{9D8B030D-6E8A-4147-A177-3AD203B41FA5}">
                      <a16:colId xmlns:a16="http://schemas.microsoft.com/office/drawing/2014/main" val="20001"/>
                    </a:ext>
                  </a:extLst>
                </a:gridCol>
                <a:gridCol w="1617980">
                  <a:extLst>
                    <a:ext uri="{9D8B030D-6E8A-4147-A177-3AD203B41FA5}">
                      <a16:colId xmlns:a16="http://schemas.microsoft.com/office/drawing/2014/main" val="20002"/>
                    </a:ext>
                  </a:extLst>
                </a:gridCol>
                <a:gridCol w="1414780">
                  <a:extLst>
                    <a:ext uri="{9D8B030D-6E8A-4147-A177-3AD203B41FA5}">
                      <a16:colId xmlns:a16="http://schemas.microsoft.com/office/drawing/2014/main" val="20003"/>
                    </a:ext>
                  </a:extLst>
                </a:gridCol>
              </a:tblGrid>
              <a:tr h="370840">
                <a:tc>
                  <a:txBody>
                    <a:bodyPr/>
                    <a:lstStyle/>
                    <a:p>
                      <a:pPr algn="ctr"/>
                      <a:r>
                        <a:rPr lang="en-AU" dirty="0"/>
                        <a:t>Activities</a:t>
                      </a:r>
                    </a:p>
                  </a:txBody>
                  <a:tcPr/>
                </a:tc>
                <a:tc>
                  <a:txBody>
                    <a:bodyPr/>
                    <a:lstStyle/>
                    <a:p>
                      <a:pPr algn="ctr"/>
                      <a:r>
                        <a:rPr lang="en-AU" dirty="0"/>
                        <a:t>Duration</a:t>
                      </a:r>
                    </a:p>
                  </a:txBody>
                  <a:tcPr/>
                </a:tc>
                <a:tc>
                  <a:txBody>
                    <a:bodyPr/>
                    <a:lstStyle/>
                    <a:p>
                      <a:pPr algn="ctr"/>
                      <a:r>
                        <a:rPr lang="en-AU" dirty="0"/>
                        <a:t>Predecessor</a:t>
                      </a:r>
                    </a:p>
                  </a:txBody>
                  <a:tcPr/>
                </a:tc>
                <a:tc>
                  <a:txBody>
                    <a:bodyPr/>
                    <a:lstStyle/>
                    <a:p>
                      <a:pPr algn="ctr"/>
                      <a:r>
                        <a:rPr lang="en-AU" dirty="0"/>
                        <a:t>Resources</a:t>
                      </a:r>
                    </a:p>
                  </a:txBody>
                  <a:tcPr/>
                </a:tc>
                <a:extLst>
                  <a:ext uri="{0D108BD9-81ED-4DB2-BD59-A6C34878D82A}">
                    <a16:rowId xmlns:a16="http://schemas.microsoft.com/office/drawing/2014/main" val="10000"/>
                  </a:ext>
                </a:extLst>
              </a:tr>
              <a:tr h="370840">
                <a:tc>
                  <a:txBody>
                    <a:bodyPr/>
                    <a:lstStyle/>
                    <a:p>
                      <a:pPr algn="ctr"/>
                      <a:r>
                        <a:rPr lang="en-AU" dirty="0"/>
                        <a:t>A</a:t>
                      </a:r>
                    </a:p>
                  </a:txBody>
                  <a:tcPr/>
                </a:tc>
                <a:tc>
                  <a:txBody>
                    <a:bodyPr/>
                    <a:lstStyle/>
                    <a:p>
                      <a:pPr algn="ctr"/>
                      <a:r>
                        <a:rPr lang="en-AU" dirty="0"/>
                        <a:t>3</a:t>
                      </a:r>
                    </a:p>
                  </a:txBody>
                  <a:tcPr/>
                </a:tc>
                <a:tc>
                  <a:txBody>
                    <a:bodyPr/>
                    <a:lstStyle/>
                    <a:p>
                      <a:pPr algn="ctr"/>
                      <a:r>
                        <a:rPr lang="en-AU" dirty="0"/>
                        <a:t>-</a:t>
                      </a:r>
                    </a:p>
                  </a:txBody>
                  <a:tcPr/>
                </a:tc>
                <a:tc>
                  <a:txBody>
                    <a:bodyPr/>
                    <a:lstStyle/>
                    <a:p>
                      <a:pPr algn="ctr"/>
                      <a:r>
                        <a:rPr lang="en-AU" dirty="0"/>
                        <a:t>2T</a:t>
                      </a:r>
                    </a:p>
                  </a:txBody>
                  <a:tcPr/>
                </a:tc>
                <a:extLst>
                  <a:ext uri="{0D108BD9-81ED-4DB2-BD59-A6C34878D82A}">
                    <a16:rowId xmlns:a16="http://schemas.microsoft.com/office/drawing/2014/main" val="10001"/>
                  </a:ext>
                </a:extLst>
              </a:tr>
              <a:tr h="370840">
                <a:tc>
                  <a:txBody>
                    <a:bodyPr/>
                    <a:lstStyle/>
                    <a:p>
                      <a:pPr algn="ctr"/>
                      <a:r>
                        <a:rPr lang="en-AU" dirty="0"/>
                        <a:t>B</a:t>
                      </a:r>
                    </a:p>
                  </a:txBody>
                  <a:tcPr/>
                </a:tc>
                <a:tc>
                  <a:txBody>
                    <a:bodyPr/>
                    <a:lstStyle/>
                    <a:p>
                      <a:pPr algn="ctr"/>
                      <a:r>
                        <a:rPr lang="en-AU" dirty="0"/>
                        <a:t>1</a:t>
                      </a:r>
                    </a:p>
                  </a:txBody>
                  <a:tcPr/>
                </a:tc>
                <a:tc>
                  <a:txBody>
                    <a:bodyPr/>
                    <a:lstStyle/>
                    <a:p>
                      <a:pPr algn="ctr"/>
                      <a:r>
                        <a:rPr lang="en-AU" dirty="0"/>
                        <a:t>-</a:t>
                      </a:r>
                    </a:p>
                  </a:txBody>
                  <a:tcPr/>
                </a:tc>
                <a:tc>
                  <a:txBody>
                    <a:bodyPr/>
                    <a:lstStyle/>
                    <a:p>
                      <a:pPr algn="ctr"/>
                      <a:r>
                        <a:rPr lang="en-AU" dirty="0"/>
                        <a:t>1T</a:t>
                      </a:r>
                    </a:p>
                  </a:txBody>
                  <a:tcPr/>
                </a:tc>
                <a:extLst>
                  <a:ext uri="{0D108BD9-81ED-4DB2-BD59-A6C34878D82A}">
                    <a16:rowId xmlns:a16="http://schemas.microsoft.com/office/drawing/2014/main" val="10002"/>
                  </a:ext>
                </a:extLst>
              </a:tr>
              <a:tr h="370840">
                <a:tc>
                  <a:txBody>
                    <a:bodyPr/>
                    <a:lstStyle/>
                    <a:p>
                      <a:pPr algn="ctr"/>
                      <a:r>
                        <a:rPr lang="en-AU" dirty="0"/>
                        <a:t>C</a:t>
                      </a:r>
                    </a:p>
                  </a:txBody>
                  <a:tcPr/>
                </a:tc>
                <a:tc>
                  <a:txBody>
                    <a:bodyPr/>
                    <a:lstStyle/>
                    <a:p>
                      <a:pPr algn="ctr"/>
                      <a:r>
                        <a:rPr lang="en-AU" dirty="0"/>
                        <a:t>2</a:t>
                      </a:r>
                    </a:p>
                  </a:txBody>
                  <a:tcPr/>
                </a:tc>
                <a:tc>
                  <a:txBody>
                    <a:bodyPr/>
                    <a:lstStyle/>
                    <a:p>
                      <a:pPr algn="ctr"/>
                      <a:r>
                        <a:rPr lang="en-AU" dirty="0"/>
                        <a:t>-</a:t>
                      </a:r>
                    </a:p>
                  </a:txBody>
                  <a:tcPr/>
                </a:tc>
                <a:tc>
                  <a:txBody>
                    <a:bodyPr/>
                    <a:lstStyle/>
                    <a:p>
                      <a:pPr algn="ctr"/>
                      <a:r>
                        <a:rPr lang="en-AU" dirty="0"/>
                        <a:t>2T</a:t>
                      </a:r>
                    </a:p>
                  </a:txBody>
                  <a:tcPr/>
                </a:tc>
                <a:extLst>
                  <a:ext uri="{0D108BD9-81ED-4DB2-BD59-A6C34878D82A}">
                    <a16:rowId xmlns:a16="http://schemas.microsoft.com/office/drawing/2014/main" val="10003"/>
                  </a:ext>
                </a:extLst>
              </a:tr>
              <a:tr h="370840">
                <a:tc>
                  <a:txBody>
                    <a:bodyPr/>
                    <a:lstStyle/>
                    <a:p>
                      <a:pPr algn="ctr"/>
                      <a:r>
                        <a:rPr lang="en-AU" dirty="0"/>
                        <a:t>D</a:t>
                      </a:r>
                    </a:p>
                  </a:txBody>
                  <a:tcPr/>
                </a:tc>
                <a:tc>
                  <a:txBody>
                    <a:bodyPr/>
                    <a:lstStyle/>
                    <a:p>
                      <a:pPr algn="ctr"/>
                      <a:r>
                        <a:rPr lang="en-AU" dirty="0"/>
                        <a:t>2</a:t>
                      </a:r>
                    </a:p>
                  </a:txBody>
                  <a:tcPr/>
                </a:tc>
                <a:tc>
                  <a:txBody>
                    <a:bodyPr/>
                    <a:lstStyle/>
                    <a:p>
                      <a:pPr algn="ctr"/>
                      <a:r>
                        <a:rPr lang="en-AU" dirty="0"/>
                        <a:t>A, B, C</a:t>
                      </a:r>
                    </a:p>
                  </a:txBody>
                  <a:tcPr/>
                </a:tc>
                <a:tc>
                  <a:txBody>
                    <a:bodyPr/>
                    <a:lstStyle/>
                    <a:p>
                      <a:pPr algn="ctr"/>
                      <a:r>
                        <a:rPr lang="en-AU" dirty="0"/>
                        <a:t>2T</a:t>
                      </a:r>
                    </a:p>
                  </a:txBody>
                  <a:tcPr/>
                </a:tc>
                <a:extLst>
                  <a:ext uri="{0D108BD9-81ED-4DB2-BD59-A6C34878D82A}">
                    <a16:rowId xmlns:a16="http://schemas.microsoft.com/office/drawing/2014/main" val="10004"/>
                  </a:ext>
                </a:extLst>
              </a:tr>
            </a:tbl>
          </a:graphicData>
        </a:graphic>
      </p:graphicFrame>
      <p:sp>
        <p:nvSpPr>
          <p:cNvPr id="3" name="TextBox 2"/>
          <p:cNvSpPr txBox="1"/>
          <p:nvPr/>
        </p:nvSpPr>
        <p:spPr>
          <a:xfrm>
            <a:off x="5276047" y="3832057"/>
            <a:ext cx="2872687" cy="338554"/>
          </a:xfrm>
          <a:prstGeom prst="rect">
            <a:avLst/>
          </a:prstGeom>
          <a:noFill/>
        </p:spPr>
        <p:txBody>
          <a:bodyPr wrap="square" rtlCol="0">
            <a:spAutoFit/>
          </a:bodyPr>
          <a:lstStyle/>
          <a:p>
            <a:r>
              <a:rPr lang="en-AU" sz="1600" dirty="0"/>
              <a:t>We have only 3T available.</a:t>
            </a:r>
          </a:p>
        </p:txBody>
      </p:sp>
    </p:spTree>
    <p:extLst>
      <p:ext uri="{BB962C8B-B14F-4D97-AF65-F5344CB8AC3E}">
        <p14:creationId xmlns:p14="http://schemas.microsoft.com/office/powerpoint/2010/main" val="4509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dirty="0"/>
              <a:t>Project Scheduling</a:t>
            </a:r>
          </a:p>
        </p:txBody>
      </p:sp>
      <p:sp>
        <p:nvSpPr>
          <p:cNvPr id="107523" name="Rectangle 3"/>
          <p:cNvSpPr>
            <a:spLocks noGrp="1" noChangeArrowheads="1"/>
          </p:cNvSpPr>
          <p:nvPr>
            <p:ph type="body" idx="1"/>
          </p:nvPr>
        </p:nvSpPr>
        <p:spPr>
          <a:xfrm>
            <a:off x="578499" y="1113235"/>
            <a:ext cx="8061648" cy="3394472"/>
          </a:xfrm>
        </p:spPr>
        <p:txBody>
          <a:bodyPr/>
          <a:lstStyle/>
          <a:p>
            <a:pPr>
              <a:spcBef>
                <a:spcPct val="35000"/>
              </a:spcBef>
            </a:pPr>
            <a:r>
              <a:rPr lang="en-US" dirty="0"/>
              <a:t>New Example of Resource Requirement (Final)</a:t>
            </a:r>
          </a:p>
          <a:p>
            <a:pPr marL="0" indent="0">
              <a:spcBef>
                <a:spcPct val="35000"/>
              </a:spcBef>
              <a:buNone/>
            </a:pPr>
            <a:endParaRPr lang="en-US" dirty="0"/>
          </a:p>
          <a:p>
            <a:pPr>
              <a:spcBef>
                <a:spcPct val="35000"/>
              </a:spcBef>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641307086"/>
              </p:ext>
            </p:extLst>
          </p:nvPr>
        </p:nvGraphicFramePr>
        <p:xfrm>
          <a:off x="578499" y="1640762"/>
          <a:ext cx="7236522" cy="2763520"/>
        </p:xfrm>
        <a:graphic>
          <a:graphicData uri="http://schemas.openxmlformats.org/drawingml/2006/table">
            <a:tbl>
              <a:tblPr firstRow="1" bandRow="1">
                <a:tableStyleId>{5C22544A-7EE6-4342-B048-85BDC9FD1C3A}</a:tableStyleId>
              </a:tblPr>
              <a:tblGrid>
                <a:gridCol w="1878449">
                  <a:extLst>
                    <a:ext uri="{9D8B030D-6E8A-4147-A177-3AD203B41FA5}">
                      <a16:colId xmlns:a16="http://schemas.microsoft.com/office/drawing/2014/main" val="20000"/>
                    </a:ext>
                  </a:extLst>
                </a:gridCol>
                <a:gridCol w="765439">
                  <a:extLst>
                    <a:ext uri="{9D8B030D-6E8A-4147-A177-3AD203B41FA5}">
                      <a16:colId xmlns:a16="http://schemas.microsoft.com/office/drawing/2014/main" val="20001"/>
                    </a:ext>
                  </a:extLst>
                </a:gridCol>
                <a:gridCol w="765439">
                  <a:extLst>
                    <a:ext uri="{9D8B030D-6E8A-4147-A177-3AD203B41FA5}">
                      <a16:colId xmlns:a16="http://schemas.microsoft.com/office/drawing/2014/main" val="20002"/>
                    </a:ext>
                  </a:extLst>
                </a:gridCol>
                <a:gridCol w="765439">
                  <a:extLst>
                    <a:ext uri="{9D8B030D-6E8A-4147-A177-3AD203B41FA5}">
                      <a16:colId xmlns:a16="http://schemas.microsoft.com/office/drawing/2014/main" val="20003"/>
                    </a:ext>
                  </a:extLst>
                </a:gridCol>
                <a:gridCol w="765439">
                  <a:extLst>
                    <a:ext uri="{9D8B030D-6E8A-4147-A177-3AD203B41FA5}">
                      <a16:colId xmlns:a16="http://schemas.microsoft.com/office/drawing/2014/main" val="20004"/>
                    </a:ext>
                  </a:extLst>
                </a:gridCol>
                <a:gridCol w="765439">
                  <a:extLst>
                    <a:ext uri="{9D8B030D-6E8A-4147-A177-3AD203B41FA5}">
                      <a16:colId xmlns:a16="http://schemas.microsoft.com/office/drawing/2014/main" val="20005"/>
                    </a:ext>
                  </a:extLst>
                </a:gridCol>
                <a:gridCol w="765439">
                  <a:extLst>
                    <a:ext uri="{9D8B030D-6E8A-4147-A177-3AD203B41FA5}">
                      <a16:colId xmlns:a16="http://schemas.microsoft.com/office/drawing/2014/main" val="20006"/>
                    </a:ext>
                  </a:extLst>
                </a:gridCol>
                <a:gridCol w="765439">
                  <a:extLst>
                    <a:ext uri="{9D8B030D-6E8A-4147-A177-3AD203B41FA5}">
                      <a16:colId xmlns:a16="http://schemas.microsoft.com/office/drawing/2014/main" val="20007"/>
                    </a:ext>
                  </a:extLst>
                </a:gridCol>
              </a:tblGrid>
              <a:tr h="370840">
                <a:tc>
                  <a:txBody>
                    <a:bodyPr/>
                    <a:lstStyle/>
                    <a:p>
                      <a:pPr algn="ctr"/>
                      <a:r>
                        <a:rPr lang="en-AU" dirty="0"/>
                        <a:t>Activities</a:t>
                      </a:r>
                    </a:p>
                  </a:txBody>
                  <a:tcPr/>
                </a:tc>
                <a:tc>
                  <a:txBody>
                    <a:bodyPr/>
                    <a:lstStyle/>
                    <a:p>
                      <a:pPr algn="ctr"/>
                      <a:r>
                        <a:rPr lang="en-AU" dirty="0"/>
                        <a:t>Day 1</a:t>
                      </a:r>
                    </a:p>
                  </a:txBody>
                  <a:tcPr/>
                </a:tc>
                <a:tc>
                  <a:txBody>
                    <a:bodyPr/>
                    <a:lstStyle/>
                    <a:p>
                      <a:pPr algn="ctr"/>
                      <a:r>
                        <a:rPr lang="en-AU" dirty="0"/>
                        <a:t>Day 2</a:t>
                      </a:r>
                    </a:p>
                  </a:txBody>
                  <a:tcPr/>
                </a:tc>
                <a:tc>
                  <a:txBody>
                    <a:bodyPr/>
                    <a:lstStyle/>
                    <a:p>
                      <a:pPr algn="ctr"/>
                      <a:r>
                        <a:rPr lang="en-AU" dirty="0"/>
                        <a:t>Day 3</a:t>
                      </a:r>
                    </a:p>
                  </a:txBody>
                  <a:tcPr/>
                </a:tc>
                <a:tc>
                  <a:txBody>
                    <a:bodyPr/>
                    <a:lstStyle/>
                    <a:p>
                      <a:pPr algn="ctr"/>
                      <a:r>
                        <a:rPr lang="en-AU" dirty="0"/>
                        <a:t>Day 4</a:t>
                      </a:r>
                    </a:p>
                  </a:txBody>
                  <a:tcPr/>
                </a:tc>
                <a:tc>
                  <a:txBody>
                    <a:bodyPr/>
                    <a:lstStyle/>
                    <a:p>
                      <a:pPr algn="ctr"/>
                      <a:r>
                        <a:rPr lang="en-AU" dirty="0"/>
                        <a:t>Day 5</a:t>
                      </a:r>
                    </a:p>
                  </a:txBody>
                  <a:tcPr/>
                </a:tc>
                <a:tc>
                  <a:txBody>
                    <a:bodyPr/>
                    <a:lstStyle/>
                    <a:p>
                      <a:pPr algn="ctr"/>
                      <a:r>
                        <a:rPr lang="en-AU" dirty="0"/>
                        <a:t>Day 6</a:t>
                      </a:r>
                    </a:p>
                  </a:txBody>
                  <a:tcPr/>
                </a:tc>
                <a:tc>
                  <a:txBody>
                    <a:bodyPr/>
                    <a:lstStyle/>
                    <a:p>
                      <a:pPr algn="ctr"/>
                      <a:r>
                        <a:rPr lang="en-AU" dirty="0"/>
                        <a:t>Day</a:t>
                      </a:r>
                      <a:r>
                        <a:rPr lang="en-AU" baseline="0" dirty="0"/>
                        <a:t> 7</a:t>
                      </a:r>
                      <a:endParaRPr lang="en-AU" dirty="0"/>
                    </a:p>
                  </a:txBody>
                  <a:tcPr/>
                </a:tc>
                <a:extLst>
                  <a:ext uri="{0D108BD9-81ED-4DB2-BD59-A6C34878D82A}">
                    <a16:rowId xmlns:a16="http://schemas.microsoft.com/office/drawing/2014/main" val="10000"/>
                  </a:ext>
                </a:extLst>
              </a:tr>
              <a:tr h="370840">
                <a:tc>
                  <a:txBody>
                    <a:bodyPr/>
                    <a:lstStyle/>
                    <a:p>
                      <a:pPr algn="ctr"/>
                      <a:r>
                        <a:rPr lang="en-AU" dirty="0"/>
                        <a:t>A</a:t>
                      </a:r>
                    </a:p>
                  </a:txBody>
                  <a:tcPr/>
                </a:tc>
                <a:tc>
                  <a:txBody>
                    <a:bodyPr/>
                    <a:lstStyle/>
                    <a:p>
                      <a:pPr algn="ctr"/>
                      <a:r>
                        <a:rPr lang="en-AU" dirty="0"/>
                        <a:t>2T</a:t>
                      </a:r>
                    </a:p>
                  </a:txBody>
                  <a:tcPr/>
                </a:tc>
                <a:tc>
                  <a:txBody>
                    <a:bodyPr/>
                    <a:lstStyle/>
                    <a:p>
                      <a:pPr algn="ctr"/>
                      <a:r>
                        <a:rPr lang="en-AU" dirty="0"/>
                        <a:t>2T</a:t>
                      </a:r>
                    </a:p>
                  </a:txBody>
                  <a:tcPr/>
                </a:tc>
                <a:tc>
                  <a:txBody>
                    <a:bodyPr/>
                    <a:lstStyle/>
                    <a:p>
                      <a:pPr algn="ctr"/>
                      <a:r>
                        <a:rPr lang="en-AU" dirty="0"/>
                        <a:t>2T</a:t>
                      </a:r>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extLst>
                  <a:ext uri="{0D108BD9-81ED-4DB2-BD59-A6C34878D82A}">
                    <a16:rowId xmlns:a16="http://schemas.microsoft.com/office/drawing/2014/main" val="10001"/>
                  </a:ext>
                </a:extLst>
              </a:tr>
              <a:tr h="370840">
                <a:tc>
                  <a:txBody>
                    <a:bodyPr/>
                    <a:lstStyle/>
                    <a:p>
                      <a:pPr algn="ctr"/>
                      <a:r>
                        <a:rPr lang="en-AU" dirty="0"/>
                        <a:t>B</a:t>
                      </a:r>
                    </a:p>
                  </a:txBody>
                  <a:tcPr/>
                </a:tc>
                <a:tc>
                  <a:txBody>
                    <a:bodyPr/>
                    <a:lstStyle/>
                    <a:p>
                      <a:pPr algn="ctr"/>
                      <a:endParaRPr lang="en-AU" u="sng" dirty="0">
                        <a:solidFill>
                          <a:srgbClr val="0B02BE"/>
                        </a:solidFill>
                      </a:endParaRPr>
                    </a:p>
                  </a:txBody>
                  <a:tcPr/>
                </a:tc>
                <a:tc>
                  <a:txBody>
                    <a:bodyPr/>
                    <a:lstStyle/>
                    <a:p>
                      <a:pPr algn="ctr"/>
                      <a:endParaRPr lang="en-AU" u="sng" dirty="0">
                        <a:solidFill>
                          <a:srgbClr val="0B02BE"/>
                        </a:solidFill>
                      </a:endParaRPr>
                    </a:p>
                  </a:txBody>
                  <a:tcPr/>
                </a:tc>
                <a:tc>
                  <a:txBody>
                    <a:bodyPr/>
                    <a:lstStyle/>
                    <a:p>
                      <a:pPr algn="ctr"/>
                      <a:r>
                        <a:rPr lang="en-AU" u="sng" dirty="0">
                          <a:solidFill>
                            <a:srgbClr val="0B02BE"/>
                          </a:solidFill>
                        </a:rPr>
                        <a:t>1T</a:t>
                      </a:r>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extLst>
                  <a:ext uri="{0D108BD9-81ED-4DB2-BD59-A6C34878D82A}">
                    <a16:rowId xmlns:a16="http://schemas.microsoft.com/office/drawing/2014/main" val="10002"/>
                  </a:ext>
                </a:extLst>
              </a:tr>
              <a:tr h="370840">
                <a:tc>
                  <a:txBody>
                    <a:bodyPr/>
                    <a:lstStyle/>
                    <a:p>
                      <a:pPr algn="ctr"/>
                      <a:r>
                        <a:rPr lang="en-AU" dirty="0"/>
                        <a:t>C</a:t>
                      </a:r>
                    </a:p>
                  </a:txBody>
                  <a:tcPr/>
                </a:tc>
                <a:tc>
                  <a:txBody>
                    <a:bodyPr/>
                    <a:lstStyle/>
                    <a:p>
                      <a:endParaRPr lang="en-AU"/>
                    </a:p>
                  </a:txBody>
                  <a:tcPr/>
                </a:tc>
                <a:tc>
                  <a:txBody>
                    <a:bodyPr/>
                    <a:lstStyle/>
                    <a:p>
                      <a:endParaRPr lang="en-AU" dirty="0"/>
                    </a:p>
                  </a:txBody>
                  <a:tcPr/>
                </a:tc>
                <a:tc>
                  <a:txBody>
                    <a:bodyPr/>
                    <a:lstStyle/>
                    <a:p>
                      <a:pPr algn="ctr"/>
                      <a:endParaRPr lang="en-AU" u="sng" dirty="0">
                        <a:solidFill>
                          <a:srgbClr val="0B02BE"/>
                        </a:solidFill>
                      </a:endParaRPr>
                    </a:p>
                  </a:txBody>
                  <a:tcPr/>
                </a:tc>
                <a:tc>
                  <a:txBody>
                    <a:bodyPr/>
                    <a:lstStyle/>
                    <a:p>
                      <a:pPr algn="ctr"/>
                      <a:r>
                        <a:rPr lang="en-AU" u="sng" dirty="0">
                          <a:solidFill>
                            <a:srgbClr val="0B02BE"/>
                          </a:solidFill>
                        </a:rPr>
                        <a:t>2T</a:t>
                      </a:r>
                    </a:p>
                  </a:txBody>
                  <a:tcPr/>
                </a:tc>
                <a:tc>
                  <a:txBody>
                    <a:bodyPr/>
                    <a:lstStyle/>
                    <a:p>
                      <a:pPr algn="ctr"/>
                      <a:r>
                        <a:rPr lang="en-AU" u="sng" dirty="0">
                          <a:solidFill>
                            <a:srgbClr val="0B02BE"/>
                          </a:solidFill>
                        </a:rPr>
                        <a:t>2T</a:t>
                      </a:r>
                    </a:p>
                  </a:txBody>
                  <a:tcPr/>
                </a:tc>
                <a:tc>
                  <a:txBody>
                    <a:bodyPr/>
                    <a:lstStyle/>
                    <a:p>
                      <a:pPr algn="ctr"/>
                      <a:endParaRPr lang="en-AU" dirty="0"/>
                    </a:p>
                  </a:txBody>
                  <a:tcPr/>
                </a:tc>
                <a:tc>
                  <a:txBody>
                    <a:bodyPr/>
                    <a:lstStyle/>
                    <a:p>
                      <a:pPr algn="ctr"/>
                      <a:endParaRPr lang="en-AU" dirty="0"/>
                    </a:p>
                  </a:txBody>
                  <a:tcPr/>
                </a:tc>
                <a:extLst>
                  <a:ext uri="{0D108BD9-81ED-4DB2-BD59-A6C34878D82A}">
                    <a16:rowId xmlns:a16="http://schemas.microsoft.com/office/drawing/2014/main" val="10003"/>
                  </a:ext>
                </a:extLst>
              </a:tr>
              <a:tr h="370840">
                <a:tc>
                  <a:txBody>
                    <a:bodyPr/>
                    <a:lstStyle/>
                    <a:p>
                      <a:pPr algn="ctr"/>
                      <a:r>
                        <a:rPr lang="en-AU" dirty="0"/>
                        <a:t>D</a:t>
                      </a:r>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endParaRPr lang="en-AU"/>
                    </a:p>
                  </a:txBody>
                  <a:tcPr/>
                </a:tc>
                <a:tc>
                  <a:txBody>
                    <a:bodyPr/>
                    <a:lstStyle/>
                    <a:p>
                      <a:endParaRPr lang="en-AU" dirty="0"/>
                    </a:p>
                  </a:txBody>
                  <a:tcPr/>
                </a:tc>
                <a:tc>
                  <a:txBody>
                    <a:bodyPr/>
                    <a:lstStyle/>
                    <a:p>
                      <a:pPr algn="ctr"/>
                      <a:r>
                        <a:rPr lang="en-AU" dirty="0"/>
                        <a:t>2T</a:t>
                      </a:r>
                    </a:p>
                  </a:txBody>
                  <a:tcPr/>
                </a:tc>
                <a:tc>
                  <a:txBody>
                    <a:bodyPr/>
                    <a:lstStyle/>
                    <a:p>
                      <a:pPr algn="ctr"/>
                      <a:r>
                        <a:rPr lang="en-AU" dirty="0"/>
                        <a:t>2T</a:t>
                      </a:r>
                    </a:p>
                  </a:txBody>
                  <a:tcPr/>
                </a:tc>
                <a:extLst>
                  <a:ext uri="{0D108BD9-81ED-4DB2-BD59-A6C34878D82A}">
                    <a16:rowId xmlns:a16="http://schemas.microsoft.com/office/drawing/2014/main" val="10004"/>
                  </a:ext>
                </a:extLst>
              </a:tr>
              <a:tr h="370840">
                <a:tc>
                  <a:txBody>
                    <a:bodyPr/>
                    <a:lstStyle/>
                    <a:p>
                      <a:pPr algn="ctr"/>
                      <a:r>
                        <a:rPr lang="en-AU" dirty="0"/>
                        <a:t>Total Requirement</a:t>
                      </a:r>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57479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1500188" y="178594"/>
            <a:ext cx="6144816" cy="1021556"/>
          </a:xfrm>
        </p:spPr>
        <p:txBody>
          <a:bodyPr/>
          <a:lstStyle/>
          <a:p>
            <a:r>
              <a:rPr lang="en-US" sz="3000" dirty="0"/>
              <a:t>Project Scheduling (Optional)</a:t>
            </a:r>
          </a:p>
        </p:txBody>
      </p:sp>
      <p:sp>
        <p:nvSpPr>
          <p:cNvPr id="156675" name="Rectangle 3"/>
          <p:cNvSpPr>
            <a:spLocks noGrp="1" noChangeArrowheads="1"/>
          </p:cNvSpPr>
          <p:nvPr>
            <p:ph type="body" idx="1"/>
          </p:nvPr>
        </p:nvSpPr>
        <p:spPr>
          <a:xfrm>
            <a:off x="454091" y="1275160"/>
            <a:ext cx="8223378" cy="3002756"/>
          </a:xfrm>
        </p:spPr>
        <p:txBody>
          <a:bodyPr/>
          <a:lstStyle/>
          <a:p>
            <a:r>
              <a:rPr lang="en-US" sz="1800" dirty="0"/>
              <a:t>Optimal scheduling is often difficult because of its computational complexity is NP-hard (</a:t>
            </a:r>
            <a:r>
              <a:rPr lang="en-AU" sz="1800" dirty="0"/>
              <a:t>non-deterministic polynomial-time hard</a:t>
            </a:r>
            <a:r>
              <a:rPr lang="en-US" sz="1800" dirty="0"/>
              <a:t>).</a:t>
            </a:r>
          </a:p>
          <a:p>
            <a:pPr lvl="1"/>
            <a:r>
              <a:rPr lang="en-AU" sz="1800" b="1" dirty="0">
                <a:solidFill>
                  <a:srgbClr val="FF0000"/>
                </a:solidFill>
              </a:rPr>
              <a:t>NP-hard</a:t>
            </a:r>
            <a:r>
              <a:rPr lang="en-AU" sz="1800" dirty="0"/>
              <a:t>: Class of problems which are at least as hard as the hardest problems in NP. Problems that are NP-hard do not have to be elements of NP; indeed, they may not even be decidable.</a:t>
            </a:r>
          </a:p>
          <a:p>
            <a:pPr lvl="1"/>
            <a:r>
              <a:rPr lang="en-AU" sz="1800" dirty="0"/>
              <a:t>NP-complete: Class of problems which contains the hardest problems in NP. Each NP-complete problem has to be in NP.</a:t>
            </a:r>
          </a:p>
          <a:p>
            <a:pPr lvl="1"/>
            <a:r>
              <a:rPr lang="en-AU" sz="1800" dirty="0"/>
              <a:t>In plain language, NP-complete is difficult with computational complexity that grows exponentially with the size of the problem; </a:t>
            </a:r>
            <a:r>
              <a:rPr lang="en-AU" sz="1800" dirty="0">
                <a:solidFill>
                  <a:srgbClr val="0070C0"/>
                </a:solidFill>
              </a:rPr>
              <a:t>the difficulty of NP-hard problem is &gt;= that of the hardest NP-complete problem</a:t>
            </a:r>
            <a:r>
              <a:rPr lang="en-AU" sz="1800" dirty="0"/>
              <a:t>. </a:t>
            </a:r>
          </a:p>
          <a:p>
            <a:pPr lvl="1"/>
            <a:r>
              <a:rPr lang="en-AU" sz="1800" dirty="0"/>
              <a:t>So people focus on heuristics that are easy to compute but produce nearly optimal solutions. </a:t>
            </a:r>
            <a:endParaRPr lang="en-US" sz="1800" dirty="0"/>
          </a:p>
        </p:txBody>
      </p:sp>
    </p:spTree>
    <p:extLst>
      <p:ext uri="{BB962C8B-B14F-4D97-AF65-F5344CB8AC3E}">
        <p14:creationId xmlns:p14="http://schemas.microsoft.com/office/powerpoint/2010/main" val="2285126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1500188" y="178594"/>
            <a:ext cx="6144816" cy="1021556"/>
          </a:xfrm>
        </p:spPr>
        <p:txBody>
          <a:bodyPr/>
          <a:lstStyle/>
          <a:p>
            <a:r>
              <a:rPr lang="en-US" sz="3000" dirty="0"/>
              <a:t>Project Scheduling</a:t>
            </a:r>
          </a:p>
        </p:txBody>
      </p:sp>
      <p:sp>
        <p:nvSpPr>
          <p:cNvPr id="156675" name="Rectangle 3"/>
          <p:cNvSpPr>
            <a:spLocks noGrp="1" noChangeArrowheads="1"/>
          </p:cNvSpPr>
          <p:nvPr>
            <p:ph type="body" idx="1"/>
          </p:nvPr>
        </p:nvSpPr>
        <p:spPr>
          <a:xfrm>
            <a:off x="454091" y="1275160"/>
            <a:ext cx="8223378" cy="3002756"/>
          </a:xfrm>
        </p:spPr>
        <p:txBody>
          <a:bodyPr/>
          <a:lstStyle/>
          <a:p>
            <a:r>
              <a:rPr lang="en-US" sz="1800" dirty="0"/>
              <a:t>Usually, the “Leveling” process is done by the embedded optimization tool of the software (e.g., Microsoft Project is available in the largest lab of H69). </a:t>
            </a:r>
          </a:p>
          <a:p>
            <a:r>
              <a:rPr lang="en-US" sz="1800" dirty="0"/>
              <a:t>Hereafter, we apply the Linear Programming (LP) approach.</a:t>
            </a:r>
          </a:p>
        </p:txBody>
      </p:sp>
    </p:spTree>
    <p:extLst>
      <p:ext uri="{BB962C8B-B14F-4D97-AF65-F5344CB8AC3E}">
        <p14:creationId xmlns:p14="http://schemas.microsoft.com/office/powerpoint/2010/main" val="1078740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1500188" y="178594"/>
            <a:ext cx="6144816" cy="1021556"/>
          </a:xfrm>
        </p:spPr>
        <p:txBody>
          <a:bodyPr/>
          <a:lstStyle/>
          <a:p>
            <a:r>
              <a:rPr lang="en-US" sz="3000" dirty="0"/>
              <a:t>Project Scheduling</a:t>
            </a:r>
          </a:p>
        </p:txBody>
      </p:sp>
      <p:sp>
        <p:nvSpPr>
          <p:cNvPr id="156675" name="Rectangle 3"/>
          <p:cNvSpPr>
            <a:spLocks noGrp="1" noChangeArrowheads="1"/>
          </p:cNvSpPr>
          <p:nvPr>
            <p:ph type="body" idx="1"/>
          </p:nvPr>
        </p:nvSpPr>
        <p:spPr>
          <a:xfrm>
            <a:off x="454091" y="1275160"/>
            <a:ext cx="8223378" cy="3002756"/>
          </a:xfrm>
        </p:spPr>
        <p:txBody>
          <a:bodyPr/>
          <a:lstStyle/>
          <a:p>
            <a:r>
              <a:rPr lang="en-US" sz="1800" dirty="0"/>
              <a:t>With resource constraints, the optimal schedule may</a:t>
            </a:r>
          </a:p>
          <a:p>
            <a:pPr lvl="1"/>
            <a:r>
              <a:rPr lang="en-US" sz="1500" dirty="0"/>
              <a:t>Increase criticality of events</a:t>
            </a:r>
          </a:p>
          <a:p>
            <a:pPr lvl="1"/>
            <a:r>
              <a:rPr lang="en-US" sz="1500" dirty="0"/>
              <a:t>Increases scheduling complexity</a:t>
            </a:r>
          </a:p>
          <a:p>
            <a:pPr lvl="1"/>
            <a:r>
              <a:rPr lang="en-US" sz="1500" dirty="0"/>
              <a:t>May make the traditional critical path no longer meaningful</a:t>
            </a:r>
          </a:p>
          <a:p>
            <a:pPr lvl="1"/>
            <a:r>
              <a:rPr lang="en-US" sz="1500" dirty="0"/>
              <a:t>Can break sequence of events</a:t>
            </a:r>
          </a:p>
          <a:p>
            <a:pPr lvl="1"/>
            <a:r>
              <a:rPr lang="en-US" sz="1500" dirty="0"/>
              <a:t>May cause parallel activities to become sequential and critical activities with slack to become noncritical.</a:t>
            </a:r>
          </a:p>
        </p:txBody>
      </p:sp>
    </p:spTree>
    <p:extLst>
      <p:ext uri="{BB962C8B-B14F-4D97-AF65-F5344CB8AC3E}">
        <p14:creationId xmlns:p14="http://schemas.microsoft.com/office/powerpoint/2010/main" val="1376709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1500188" y="178594"/>
            <a:ext cx="6144816" cy="1021556"/>
          </a:xfrm>
        </p:spPr>
        <p:txBody>
          <a:bodyPr/>
          <a:lstStyle/>
          <a:p>
            <a:r>
              <a:rPr lang="en-US" sz="3000" dirty="0"/>
              <a:t>Project Scheduling</a:t>
            </a:r>
          </a:p>
        </p:txBody>
      </p:sp>
      <p:sp>
        <p:nvSpPr>
          <p:cNvPr id="156675" name="Rectangle 3"/>
          <p:cNvSpPr>
            <a:spLocks noGrp="1" noChangeArrowheads="1"/>
          </p:cNvSpPr>
          <p:nvPr>
            <p:ph type="body" idx="1"/>
          </p:nvPr>
        </p:nvSpPr>
        <p:spPr>
          <a:xfrm>
            <a:off x="454091" y="1107233"/>
            <a:ext cx="8223378" cy="3170683"/>
          </a:xfrm>
        </p:spPr>
        <p:txBody>
          <a:bodyPr/>
          <a:lstStyle/>
          <a:p>
            <a:r>
              <a:rPr lang="en-US" sz="1800" dirty="0"/>
              <a:t>Terminologies related to “Levelling” in Microsoft Project</a:t>
            </a:r>
          </a:p>
          <a:p>
            <a:pPr lvl="1"/>
            <a:r>
              <a:rPr lang="en-US" sz="1800" dirty="0"/>
              <a:t>Splitting activities. </a:t>
            </a:r>
          </a:p>
          <a:p>
            <a:pPr lvl="2"/>
            <a:r>
              <a:rPr lang="en-US" sz="1800" dirty="0"/>
              <a:t>It means that an activity is started, then stopped for a period of time, and resumed and may stop again, resume until finished. </a:t>
            </a:r>
          </a:p>
          <a:p>
            <a:pPr lvl="2"/>
            <a:r>
              <a:rPr lang="en-US" sz="1800" dirty="0"/>
              <a:t>Splitting activities are related to laddering techniques but are usually not allowed in “Levelling” because of the concern about inconsistent quality.</a:t>
            </a:r>
          </a:p>
          <a:p>
            <a:pPr lvl="2"/>
            <a:r>
              <a:rPr lang="en-US" sz="1800" dirty="0"/>
              <a:t>When splitting is not allowed, any activity must be worked on continuously once it is started. </a:t>
            </a:r>
          </a:p>
          <a:p>
            <a:pPr lvl="1"/>
            <a:r>
              <a:rPr lang="en-US" sz="1800" dirty="0"/>
              <a:t>Partial assignment</a:t>
            </a:r>
          </a:p>
          <a:p>
            <a:pPr lvl="2"/>
            <a:r>
              <a:rPr lang="en-US" sz="1800" dirty="0"/>
              <a:t>A fraction of the resource is assigned to a task. Most of the resources in real life are of integer nature. So when partial assignment is not allowed, the quantity of the resource assigned to each task is an integer. </a:t>
            </a:r>
          </a:p>
        </p:txBody>
      </p:sp>
    </p:spTree>
    <p:extLst>
      <p:ext uri="{BB962C8B-B14F-4D97-AF65-F5344CB8AC3E}">
        <p14:creationId xmlns:p14="http://schemas.microsoft.com/office/powerpoint/2010/main" val="3087736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1500188" y="178594"/>
            <a:ext cx="6144816" cy="1021556"/>
          </a:xfrm>
        </p:spPr>
        <p:txBody>
          <a:bodyPr/>
          <a:lstStyle/>
          <a:p>
            <a:r>
              <a:rPr lang="en-US" sz="3000" dirty="0"/>
              <a:t>Project Scheduling</a:t>
            </a:r>
          </a:p>
        </p:txBody>
      </p:sp>
      <p:sp>
        <p:nvSpPr>
          <p:cNvPr id="156675" name="Rectangle 3"/>
          <p:cNvSpPr>
            <a:spLocks noGrp="1" noChangeArrowheads="1"/>
          </p:cNvSpPr>
          <p:nvPr>
            <p:ph type="body" idx="1"/>
          </p:nvPr>
        </p:nvSpPr>
        <p:spPr>
          <a:xfrm>
            <a:off x="454091" y="1107233"/>
            <a:ext cx="8223378" cy="3170683"/>
          </a:xfrm>
        </p:spPr>
        <p:txBody>
          <a:bodyPr/>
          <a:lstStyle/>
          <a:p>
            <a:r>
              <a:rPr lang="en-US" sz="1800" dirty="0"/>
              <a:t>Terminologies related to “Levelling” in Microsoft Project</a:t>
            </a:r>
          </a:p>
          <a:p>
            <a:pPr lvl="1"/>
            <a:r>
              <a:rPr lang="en-US" sz="1800" dirty="0"/>
              <a:t>Baseline: Only after the </a:t>
            </a:r>
            <a:r>
              <a:rPr lang="en-US" sz="1800" dirty="0">
                <a:solidFill>
                  <a:srgbClr val="FF0000"/>
                </a:solidFill>
              </a:rPr>
              <a:t>resources are assigned and levelling</a:t>
            </a:r>
            <a:r>
              <a:rPr lang="en-US" sz="1800" dirty="0"/>
              <a:t> is performed, the project network becomes a baseline. </a:t>
            </a:r>
          </a:p>
          <a:p>
            <a:pPr lvl="1"/>
            <a:r>
              <a:rPr lang="en-US" sz="1800" dirty="0"/>
              <a:t>Without the resource constraints, the forward and backward passes that we learn before only provide a lower bound on the true project duration. </a:t>
            </a:r>
          </a:p>
          <a:p>
            <a:pPr lvl="2"/>
            <a:r>
              <a:rPr lang="en-US" sz="1800" dirty="0"/>
              <a:t>In other words, the duration of the baseline schedule &gt;= that produced by the forward and backward passes. </a:t>
            </a:r>
          </a:p>
          <a:p>
            <a:pPr lvl="2"/>
            <a:r>
              <a:rPr lang="en-US" sz="1800" dirty="0"/>
              <a:t>In addition, PERT that we have learned does not consider resource constraints.</a:t>
            </a:r>
          </a:p>
          <a:p>
            <a:pPr lvl="2"/>
            <a:r>
              <a:rPr lang="en-US" sz="1800" dirty="0"/>
              <a:t>With uncertain activity time and resource constraints, we have to use simulation to perform the analysis. Closed-form analysis is intractable except for very simple network.  </a:t>
            </a:r>
          </a:p>
          <a:p>
            <a:pPr marL="914400" lvl="2" indent="0">
              <a:buNone/>
            </a:pPr>
            <a:endParaRPr lang="en-US" sz="1800" dirty="0"/>
          </a:p>
        </p:txBody>
      </p:sp>
    </p:spTree>
    <p:extLst>
      <p:ext uri="{BB962C8B-B14F-4D97-AF65-F5344CB8AC3E}">
        <p14:creationId xmlns:p14="http://schemas.microsoft.com/office/powerpoint/2010/main" val="767151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1500188" y="178594"/>
            <a:ext cx="6144816" cy="1021556"/>
          </a:xfrm>
        </p:spPr>
        <p:txBody>
          <a:bodyPr/>
          <a:lstStyle/>
          <a:p>
            <a:r>
              <a:rPr lang="en-US" sz="3000" dirty="0"/>
              <a:t>Project Scheduling</a:t>
            </a:r>
          </a:p>
        </p:txBody>
      </p:sp>
      <p:sp>
        <p:nvSpPr>
          <p:cNvPr id="156675" name="Rectangle 3"/>
          <p:cNvSpPr>
            <a:spLocks noGrp="1" noChangeArrowheads="1"/>
          </p:cNvSpPr>
          <p:nvPr>
            <p:ph type="body" idx="1"/>
          </p:nvPr>
        </p:nvSpPr>
        <p:spPr>
          <a:xfrm>
            <a:off x="454091" y="1107233"/>
            <a:ext cx="8223378" cy="3170683"/>
          </a:xfrm>
        </p:spPr>
        <p:txBody>
          <a:bodyPr/>
          <a:lstStyle/>
          <a:p>
            <a:r>
              <a:rPr lang="en-US" sz="1800" dirty="0"/>
              <a:t>Time-constrained scheduling (the objective is to minimize costs subject to time constraints)</a:t>
            </a:r>
          </a:p>
          <a:p>
            <a:pPr lvl="1"/>
            <a:r>
              <a:rPr lang="en-US" sz="1800" dirty="0"/>
              <a:t>The project manager must increase the resources; otherwise, the time cannot be reduced if the resource is limited.</a:t>
            </a:r>
          </a:p>
          <a:p>
            <a:pPr lvl="1"/>
            <a:r>
              <a:rPr lang="en-US" sz="1800" dirty="0"/>
              <a:t>We studied how to reduce time by “crashing” some of the activities earlier this semester.   </a:t>
            </a:r>
          </a:p>
          <a:p>
            <a:pPr marL="914400" lvl="2" indent="0">
              <a:buNone/>
            </a:pPr>
            <a:endParaRPr lang="en-US" sz="1800" dirty="0"/>
          </a:p>
        </p:txBody>
      </p:sp>
    </p:spTree>
    <p:extLst>
      <p:ext uri="{BB962C8B-B14F-4D97-AF65-F5344CB8AC3E}">
        <p14:creationId xmlns:p14="http://schemas.microsoft.com/office/powerpoint/2010/main" val="4056971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1500188" y="178594"/>
            <a:ext cx="6144816" cy="1021556"/>
          </a:xfrm>
        </p:spPr>
        <p:txBody>
          <a:bodyPr/>
          <a:lstStyle/>
          <a:p>
            <a:r>
              <a:rPr lang="en-US" sz="3000" dirty="0"/>
              <a:t>Project Scheduling</a:t>
            </a:r>
          </a:p>
        </p:txBody>
      </p:sp>
      <p:sp>
        <p:nvSpPr>
          <p:cNvPr id="156675" name="Rectangle 3"/>
          <p:cNvSpPr>
            <a:spLocks noGrp="1" noChangeArrowheads="1"/>
          </p:cNvSpPr>
          <p:nvPr>
            <p:ph type="body" idx="1"/>
          </p:nvPr>
        </p:nvSpPr>
        <p:spPr>
          <a:xfrm>
            <a:off x="435429" y="1059583"/>
            <a:ext cx="8192277" cy="3218334"/>
          </a:xfrm>
        </p:spPr>
        <p:txBody>
          <a:bodyPr/>
          <a:lstStyle/>
          <a:p>
            <a:r>
              <a:rPr lang="en-US" sz="1800" dirty="0"/>
              <a:t>We can use linear programming (LP) to schedule the project tasks.</a:t>
            </a:r>
          </a:p>
          <a:p>
            <a:r>
              <a:rPr lang="en-US" sz="1800" dirty="0"/>
              <a:t>Let node 0 be the starting node and node n be the end node. </a:t>
            </a:r>
          </a:p>
          <a:p>
            <a:pPr lvl="1"/>
            <a:r>
              <a:rPr lang="en-US" sz="1500" dirty="0"/>
              <a:t>Importance of creating artificial start and end nodes</a:t>
            </a:r>
          </a:p>
          <a:p>
            <a:r>
              <a:rPr lang="en-US" sz="1800" dirty="0"/>
              <a:t>Decision variables include x</a:t>
            </a:r>
            <a:r>
              <a:rPr lang="en-US" sz="1800" baseline="-25000" dirty="0"/>
              <a:t>i</a:t>
            </a:r>
            <a:r>
              <a:rPr lang="en-US" sz="1800" dirty="0"/>
              <a:t> (</a:t>
            </a:r>
            <a:r>
              <a:rPr lang="en-US" sz="1800" dirty="0" err="1"/>
              <a:t>i</a:t>
            </a:r>
            <a:r>
              <a:rPr lang="en-US" sz="1800" dirty="0"/>
              <a:t>=0,1,2,…,n), which represents the time when the event of node </a:t>
            </a:r>
            <a:r>
              <a:rPr lang="en-US" sz="1800" dirty="0" err="1"/>
              <a:t>i</a:t>
            </a:r>
            <a:r>
              <a:rPr lang="en-US" sz="1800" dirty="0"/>
              <a:t> is completed. </a:t>
            </a:r>
          </a:p>
          <a:p>
            <a:r>
              <a:rPr lang="en-US" sz="1800" dirty="0"/>
              <a:t>Objective is minimize </a:t>
            </a:r>
            <a:r>
              <a:rPr lang="en-US" sz="1800" dirty="0" err="1"/>
              <a:t>x</a:t>
            </a:r>
            <a:r>
              <a:rPr lang="en-US" sz="1800" baseline="-25000" dirty="0" err="1"/>
              <a:t>n</a:t>
            </a:r>
            <a:r>
              <a:rPr lang="en-US" sz="1800" dirty="0"/>
              <a:t> (which is the completion time of the final event).</a:t>
            </a:r>
          </a:p>
          <a:p>
            <a:endParaRPr lang="en-US" sz="1800" dirty="0"/>
          </a:p>
          <a:p>
            <a:r>
              <a:rPr lang="en-US" sz="1800" dirty="0"/>
              <a:t>Note the subscript n depends on the actual network structure. Do not just write </a:t>
            </a:r>
            <a:r>
              <a:rPr lang="en-US" sz="1800" dirty="0" err="1"/>
              <a:t>x</a:t>
            </a:r>
            <a:r>
              <a:rPr lang="en-US" sz="1800" baseline="-25000" dirty="0" err="1"/>
              <a:t>n</a:t>
            </a:r>
            <a:r>
              <a:rPr lang="en-US" sz="1800" dirty="0"/>
              <a:t> in the exam. </a:t>
            </a:r>
          </a:p>
        </p:txBody>
      </p:sp>
    </p:spTree>
    <p:extLst>
      <p:ext uri="{BB962C8B-B14F-4D97-AF65-F5344CB8AC3E}">
        <p14:creationId xmlns:p14="http://schemas.microsoft.com/office/powerpoint/2010/main" val="3245652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dirty="0"/>
              <a:t>Project Scheduling</a:t>
            </a:r>
          </a:p>
        </p:txBody>
      </p:sp>
      <p:sp>
        <p:nvSpPr>
          <p:cNvPr id="107523" name="Rectangle 3"/>
          <p:cNvSpPr>
            <a:spLocks noGrp="1" noChangeArrowheads="1"/>
          </p:cNvSpPr>
          <p:nvPr>
            <p:ph type="body" idx="1"/>
          </p:nvPr>
        </p:nvSpPr>
        <p:spPr>
          <a:xfrm>
            <a:off x="578499" y="1113235"/>
            <a:ext cx="8061648" cy="3394472"/>
          </a:xfrm>
        </p:spPr>
        <p:txBody>
          <a:bodyPr/>
          <a:lstStyle/>
          <a:p>
            <a:pPr>
              <a:spcBef>
                <a:spcPct val="35000"/>
              </a:spcBef>
            </a:pPr>
            <a:r>
              <a:rPr lang="en-US" dirty="0"/>
              <a:t>The forward and backward passes that we have studied implicitly assume that resources will be available in the required amounts when needed.</a:t>
            </a:r>
          </a:p>
          <a:p>
            <a:pPr lvl="1">
              <a:spcBef>
                <a:spcPct val="35000"/>
              </a:spcBef>
            </a:pPr>
            <a:r>
              <a:rPr lang="en-US" dirty="0"/>
              <a:t>The critical path is merely a lower bound of the actual completion time. </a:t>
            </a:r>
          </a:p>
          <a:p>
            <a:pPr lvl="1">
              <a:spcBef>
                <a:spcPct val="35000"/>
              </a:spcBef>
            </a:pPr>
            <a:r>
              <a:rPr lang="en-US" dirty="0"/>
              <a:t>With resource constraints, the actual completion time could prolong.</a:t>
            </a:r>
          </a:p>
        </p:txBody>
      </p:sp>
    </p:spTree>
    <p:extLst>
      <p:ext uri="{BB962C8B-B14F-4D97-AF65-F5344CB8AC3E}">
        <p14:creationId xmlns:p14="http://schemas.microsoft.com/office/powerpoint/2010/main" val="63916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1500188" y="178594"/>
            <a:ext cx="6144816" cy="1021556"/>
          </a:xfrm>
        </p:spPr>
        <p:txBody>
          <a:bodyPr/>
          <a:lstStyle/>
          <a:p>
            <a:r>
              <a:rPr lang="en-US" sz="3000" dirty="0"/>
              <a:t>Project Scheduling</a:t>
            </a:r>
          </a:p>
        </p:txBody>
      </p:sp>
      <p:sp>
        <p:nvSpPr>
          <p:cNvPr id="156675" name="Rectangle 3"/>
          <p:cNvSpPr>
            <a:spLocks noGrp="1" noChangeArrowheads="1"/>
          </p:cNvSpPr>
          <p:nvPr>
            <p:ph type="body" idx="1"/>
          </p:nvPr>
        </p:nvSpPr>
        <p:spPr>
          <a:xfrm>
            <a:off x="435429" y="1059583"/>
            <a:ext cx="8192277" cy="3218334"/>
          </a:xfrm>
        </p:spPr>
        <p:txBody>
          <a:bodyPr/>
          <a:lstStyle/>
          <a:p>
            <a:r>
              <a:rPr lang="en-US" sz="1800" dirty="0"/>
              <a:t>The constraints must reflect all of the network characteristics such as interconnectivity and time of each event for the nodes. </a:t>
            </a:r>
          </a:p>
          <a:p>
            <a:r>
              <a:rPr lang="en-US" sz="1800" dirty="0"/>
              <a:t>Generically, the constraints of the network can be written as </a:t>
            </a:r>
          </a:p>
          <a:p>
            <a:pPr marL="0" indent="0" algn="ctr">
              <a:buNone/>
            </a:pPr>
            <a:r>
              <a:rPr lang="en-US" sz="1800" dirty="0" err="1"/>
              <a:t>xj</a:t>
            </a:r>
            <a:r>
              <a:rPr lang="en-US" sz="1800" dirty="0"/>
              <a:t>-xi ≥ d(</a:t>
            </a:r>
            <a:r>
              <a:rPr lang="en-US" sz="1800" dirty="0" err="1"/>
              <a:t>i,j</a:t>
            </a:r>
            <a:r>
              <a:rPr lang="en-US" sz="1800" dirty="0"/>
              <a:t>), for every (</a:t>
            </a:r>
            <a:r>
              <a:rPr lang="en-US" sz="1800" dirty="0" err="1"/>
              <a:t>i,j</a:t>
            </a:r>
            <a:r>
              <a:rPr lang="en-US" sz="1800" dirty="0"/>
              <a:t>) available.</a:t>
            </a:r>
          </a:p>
          <a:p>
            <a:pPr lvl="1"/>
            <a:r>
              <a:rPr lang="en-US" sz="1800" dirty="0"/>
              <a:t>By “available,” it means there exists an arc between node </a:t>
            </a:r>
            <a:r>
              <a:rPr lang="en-US" sz="1800" dirty="0" err="1"/>
              <a:t>i</a:t>
            </a:r>
            <a:r>
              <a:rPr lang="en-US" sz="1800" dirty="0"/>
              <a:t> and node j. So the network characteristics determine how many constraints may exist and the RHS of each constraint. </a:t>
            </a:r>
          </a:p>
          <a:p>
            <a:pPr lvl="1"/>
            <a:r>
              <a:rPr lang="en-US" sz="1800" dirty="0"/>
              <a:t>All x</a:t>
            </a:r>
            <a:r>
              <a:rPr lang="en-US" sz="1800" baseline="-25000" dirty="0"/>
              <a:t>i</a:t>
            </a:r>
            <a:r>
              <a:rPr lang="en-US" sz="1800" dirty="0"/>
              <a:t> must be non-negative. In the optimal solution, x</a:t>
            </a:r>
            <a:r>
              <a:rPr lang="en-US" sz="1800" baseline="-25000" dirty="0"/>
              <a:t>0</a:t>
            </a:r>
            <a:r>
              <a:rPr lang="en-US" sz="1800" dirty="0"/>
              <a:t>=0.</a:t>
            </a:r>
          </a:p>
        </p:txBody>
      </p:sp>
    </p:spTree>
    <p:extLst>
      <p:ext uri="{BB962C8B-B14F-4D97-AF65-F5344CB8AC3E}">
        <p14:creationId xmlns:p14="http://schemas.microsoft.com/office/powerpoint/2010/main" val="2721931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1500188" y="178594"/>
            <a:ext cx="6144816" cy="1021556"/>
          </a:xfrm>
        </p:spPr>
        <p:txBody>
          <a:bodyPr/>
          <a:lstStyle/>
          <a:p>
            <a:r>
              <a:rPr lang="en-US" sz="3000" dirty="0"/>
              <a:t>Project Scheduling</a:t>
            </a:r>
          </a:p>
        </p:txBody>
      </p:sp>
      <p:sp>
        <p:nvSpPr>
          <p:cNvPr id="156675" name="Rectangle 3"/>
          <p:cNvSpPr>
            <a:spLocks noGrp="1" noChangeArrowheads="1"/>
          </p:cNvSpPr>
          <p:nvPr>
            <p:ph type="body" idx="1"/>
          </p:nvPr>
        </p:nvSpPr>
        <p:spPr>
          <a:xfrm>
            <a:off x="1494235" y="1059583"/>
            <a:ext cx="6155531" cy="3218334"/>
          </a:xfrm>
        </p:spPr>
        <p:txBody>
          <a:bodyPr/>
          <a:lstStyle/>
          <a:p>
            <a:r>
              <a:rPr lang="en-US" sz="1800" dirty="0"/>
              <a:t>Example of LP model</a:t>
            </a:r>
          </a:p>
        </p:txBody>
      </p:sp>
      <p:graphicFrame>
        <p:nvGraphicFramePr>
          <p:cNvPr id="2" name="Table 1"/>
          <p:cNvGraphicFramePr>
            <a:graphicFrameLocks noGrp="1"/>
          </p:cNvGraphicFramePr>
          <p:nvPr>
            <p:extLst>
              <p:ext uri="{D42A27DB-BD31-4B8C-83A1-F6EECF244321}">
                <p14:modId xmlns:p14="http://schemas.microsoft.com/office/powerpoint/2010/main" val="2829973068"/>
              </p:ext>
            </p:extLst>
          </p:nvPr>
        </p:nvGraphicFramePr>
        <p:xfrm>
          <a:off x="1547664" y="1437624"/>
          <a:ext cx="3068955" cy="2819400"/>
        </p:xfrm>
        <a:graphic>
          <a:graphicData uri="http://schemas.openxmlformats.org/drawingml/2006/table">
            <a:tbl>
              <a:tblPr firstRow="1" bandRow="1">
                <a:tableStyleId>{5C22544A-7EE6-4342-B048-85BDC9FD1C3A}</a:tableStyleId>
              </a:tblPr>
              <a:tblGrid>
                <a:gridCol w="870585">
                  <a:extLst>
                    <a:ext uri="{9D8B030D-6E8A-4147-A177-3AD203B41FA5}">
                      <a16:colId xmlns:a16="http://schemas.microsoft.com/office/drawing/2014/main" val="20000"/>
                    </a:ext>
                  </a:extLst>
                </a:gridCol>
                <a:gridCol w="889635">
                  <a:extLst>
                    <a:ext uri="{9D8B030D-6E8A-4147-A177-3AD203B41FA5}">
                      <a16:colId xmlns:a16="http://schemas.microsoft.com/office/drawing/2014/main" val="20001"/>
                    </a:ext>
                  </a:extLst>
                </a:gridCol>
                <a:gridCol w="1308735">
                  <a:extLst>
                    <a:ext uri="{9D8B030D-6E8A-4147-A177-3AD203B41FA5}">
                      <a16:colId xmlns:a16="http://schemas.microsoft.com/office/drawing/2014/main" val="20002"/>
                    </a:ext>
                  </a:extLst>
                </a:gridCol>
              </a:tblGrid>
              <a:tr h="278130">
                <a:tc>
                  <a:txBody>
                    <a:bodyPr/>
                    <a:lstStyle/>
                    <a:p>
                      <a:pPr algn="ctr"/>
                      <a:r>
                        <a:rPr lang="en-AU" sz="1400" dirty="0"/>
                        <a:t>Event ID</a:t>
                      </a:r>
                    </a:p>
                  </a:txBody>
                  <a:tcPr marL="68580" marR="68580" marT="34290" marB="34290"/>
                </a:tc>
                <a:tc>
                  <a:txBody>
                    <a:bodyPr/>
                    <a:lstStyle/>
                    <a:p>
                      <a:pPr algn="ctr"/>
                      <a:r>
                        <a:rPr lang="en-AU" sz="1400" dirty="0"/>
                        <a:t>Duration</a:t>
                      </a:r>
                    </a:p>
                  </a:txBody>
                  <a:tcPr marL="68580" marR="68580" marT="34290" marB="34290"/>
                </a:tc>
                <a:tc>
                  <a:txBody>
                    <a:bodyPr/>
                    <a:lstStyle/>
                    <a:p>
                      <a:pPr algn="ctr"/>
                      <a:r>
                        <a:rPr lang="en-AU" sz="1400" dirty="0"/>
                        <a:t>Predecessors</a:t>
                      </a:r>
                    </a:p>
                  </a:txBody>
                  <a:tcPr marL="68580" marR="68580" marT="34290" marB="34290"/>
                </a:tc>
                <a:extLst>
                  <a:ext uri="{0D108BD9-81ED-4DB2-BD59-A6C34878D82A}">
                    <a16:rowId xmlns:a16="http://schemas.microsoft.com/office/drawing/2014/main" val="10000"/>
                  </a:ext>
                </a:extLst>
              </a:tr>
              <a:tr h="278130">
                <a:tc>
                  <a:txBody>
                    <a:bodyPr/>
                    <a:lstStyle/>
                    <a:p>
                      <a:pPr algn="ctr"/>
                      <a:r>
                        <a:rPr lang="en-AU" sz="1400" dirty="0"/>
                        <a:t>A</a:t>
                      </a:r>
                    </a:p>
                  </a:txBody>
                  <a:tcPr marL="68580" marR="68580" marT="34290" marB="34290"/>
                </a:tc>
                <a:tc>
                  <a:txBody>
                    <a:bodyPr/>
                    <a:lstStyle/>
                    <a:p>
                      <a:pPr algn="ctr"/>
                      <a:r>
                        <a:rPr lang="en-AU" sz="1400" dirty="0"/>
                        <a:t>2</a:t>
                      </a:r>
                    </a:p>
                  </a:txBody>
                  <a:tcPr marL="68580" marR="68580" marT="34290" marB="34290"/>
                </a:tc>
                <a:tc>
                  <a:txBody>
                    <a:bodyPr/>
                    <a:lstStyle/>
                    <a:p>
                      <a:pPr algn="ctr"/>
                      <a:r>
                        <a:rPr lang="en-AU" sz="1400" dirty="0"/>
                        <a:t>None</a:t>
                      </a:r>
                    </a:p>
                  </a:txBody>
                  <a:tcPr marL="68580" marR="68580" marT="34290" marB="34290"/>
                </a:tc>
                <a:extLst>
                  <a:ext uri="{0D108BD9-81ED-4DB2-BD59-A6C34878D82A}">
                    <a16:rowId xmlns:a16="http://schemas.microsoft.com/office/drawing/2014/main" val="10001"/>
                  </a:ext>
                </a:extLst>
              </a:tr>
              <a:tr h="278130">
                <a:tc>
                  <a:txBody>
                    <a:bodyPr/>
                    <a:lstStyle/>
                    <a:p>
                      <a:pPr algn="ctr"/>
                      <a:r>
                        <a:rPr lang="en-AU" sz="1400" dirty="0"/>
                        <a:t>B</a:t>
                      </a:r>
                    </a:p>
                  </a:txBody>
                  <a:tcPr marL="68580" marR="68580" marT="34290" marB="34290"/>
                </a:tc>
                <a:tc>
                  <a:txBody>
                    <a:bodyPr/>
                    <a:lstStyle/>
                    <a:p>
                      <a:pPr algn="ctr"/>
                      <a:r>
                        <a:rPr lang="en-AU" sz="1400" dirty="0"/>
                        <a:t>5</a:t>
                      </a:r>
                    </a:p>
                  </a:txBody>
                  <a:tcPr marL="68580" marR="68580" marT="34290" marB="34290"/>
                </a:tc>
                <a:tc>
                  <a:txBody>
                    <a:bodyPr/>
                    <a:lstStyle/>
                    <a:p>
                      <a:pPr algn="ctr"/>
                      <a:r>
                        <a:rPr lang="en-AU" sz="1400" dirty="0"/>
                        <a:t>None</a:t>
                      </a:r>
                    </a:p>
                  </a:txBody>
                  <a:tcPr marL="68580" marR="68580" marT="34290" marB="34290"/>
                </a:tc>
                <a:extLst>
                  <a:ext uri="{0D108BD9-81ED-4DB2-BD59-A6C34878D82A}">
                    <a16:rowId xmlns:a16="http://schemas.microsoft.com/office/drawing/2014/main" val="10002"/>
                  </a:ext>
                </a:extLst>
              </a:tr>
              <a:tr h="278130">
                <a:tc>
                  <a:txBody>
                    <a:bodyPr/>
                    <a:lstStyle/>
                    <a:p>
                      <a:pPr algn="ctr"/>
                      <a:r>
                        <a:rPr lang="en-AU" sz="1400" dirty="0"/>
                        <a:t>C</a:t>
                      </a:r>
                    </a:p>
                  </a:txBody>
                  <a:tcPr marL="68580" marR="68580" marT="34290" marB="34290"/>
                </a:tc>
                <a:tc>
                  <a:txBody>
                    <a:bodyPr/>
                    <a:lstStyle/>
                    <a:p>
                      <a:pPr algn="ctr"/>
                      <a:r>
                        <a:rPr lang="en-AU" sz="1400" dirty="0"/>
                        <a:t>5</a:t>
                      </a:r>
                    </a:p>
                  </a:txBody>
                  <a:tcPr marL="68580" marR="68580" marT="34290" marB="34290"/>
                </a:tc>
                <a:tc>
                  <a:txBody>
                    <a:bodyPr/>
                    <a:lstStyle/>
                    <a:p>
                      <a:pPr algn="ctr"/>
                      <a:r>
                        <a:rPr lang="en-AU" sz="1400" dirty="0"/>
                        <a:t>A</a:t>
                      </a:r>
                    </a:p>
                  </a:txBody>
                  <a:tcPr marL="68580" marR="68580" marT="34290" marB="34290"/>
                </a:tc>
                <a:extLst>
                  <a:ext uri="{0D108BD9-81ED-4DB2-BD59-A6C34878D82A}">
                    <a16:rowId xmlns:a16="http://schemas.microsoft.com/office/drawing/2014/main" val="10003"/>
                  </a:ext>
                </a:extLst>
              </a:tr>
              <a:tr h="278130">
                <a:tc>
                  <a:txBody>
                    <a:bodyPr/>
                    <a:lstStyle/>
                    <a:p>
                      <a:pPr algn="ctr"/>
                      <a:r>
                        <a:rPr lang="en-AU" sz="1400" dirty="0"/>
                        <a:t>D</a:t>
                      </a:r>
                    </a:p>
                  </a:txBody>
                  <a:tcPr marL="68580" marR="68580" marT="34290" marB="34290"/>
                </a:tc>
                <a:tc>
                  <a:txBody>
                    <a:bodyPr/>
                    <a:lstStyle/>
                    <a:p>
                      <a:pPr algn="ctr"/>
                      <a:r>
                        <a:rPr lang="en-AU" sz="1400" dirty="0"/>
                        <a:t>3</a:t>
                      </a:r>
                    </a:p>
                  </a:txBody>
                  <a:tcPr marL="68580" marR="68580" marT="34290" marB="34290"/>
                </a:tc>
                <a:tc>
                  <a:txBody>
                    <a:bodyPr/>
                    <a:lstStyle/>
                    <a:p>
                      <a:pPr algn="ctr"/>
                      <a:r>
                        <a:rPr lang="en-AU" sz="1400" dirty="0"/>
                        <a:t>B</a:t>
                      </a:r>
                    </a:p>
                  </a:txBody>
                  <a:tcPr marL="68580" marR="68580" marT="34290" marB="34290"/>
                </a:tc>
                <a:extLst>
                  <a:ext uri="{0D108BD9-81ED-4DB2-BD59-A6C34878D82A}">
                    <a16:rowId xmlns:a16="http://schemas.microsoft.com/office/drawing/2014/main" val="10004"/>
                  </a:ext>
                </a:extLst>
              </a:tr>
              <a:tr h="278130">
                <a:tc>
                  <a:txBody>
                    <a:bodyPr/>
                    <a:lstStyle/>
                    <a:p>
                      <a:pPr algn="ctr"/>
                      <a:r>
                        <a:rPr lang="en-AU" sz="1400" dirty="0"/>
                        <a:t>E</a:t>
                      </a:r>
                    </a:p>
                  </a:txBody>
                  <a:tcPr marL="68580" marR="68580" marT="34290" marB="34290"/>
                </a:tc>
                <a:tc>
                  <a:txBody>
                    <a:bodyPr/>
                    <a:lstStyle/>
                    <a:p>
                      <a:pPr algn="ctr"/>
                      <a:r>
                        <a:rPr lang="en-AU" sz="1400" dirty="0"/>
                        <a:t>9</a:t>
                      </a:r>
                    </a:p>
                  </a:txBody>
                  <a:tcPr marL="68580" marR="68580" marT="34290" marB="34290"/>
                </a:tc>
                <a:tc>
                  <a:txBody>
                    <a:bodyPr/>
                    <a:lstStyle/>
                    <a:p>
                      <a:pPr algn="ctr"/>
                      <a:r>
                        <a:rPr lang="en-AU" sz="1400" dirty="0"/>
                        <a:t>C,D</a:t>
                      </a:r>
                    </a:p>
                  </a:txBody>
                  <a:tcPr marL="68580" marR="68580" marT="34290" marB="34290"/>
                </a:tc>
                <a:extLst>
                  <a:ext uri="{0D108BD9-81ED-4DB2-BD59-A6C34878D82A}">
                    <a16:rowId xmlns:a16="http://schemas.microsoft.com/office/drawing/2014/main" val="10005"/>
                  </a:ext>
                </a:extLst>
              </a:tr>
              <a:tr h="278130">
                <a:tc>
                  <a:txBody>
                    <a:bodyPr/>
                    <a:lstStyle/>
                    <a:p>
                      <a:pPr algn="ctr"/>
                      <a:r>
                        <a:rPr lang="en-AU" sz="1400" dirty="0"/>
                        <a:t>F</a:t>
                      </a:r>
                    </a:p>
                  </a:txBody>
                  <a:tcPr marL="68580" marR="68580" marT="34290" marB="34290"/>
                </a:tc>
                <a:tc>
                  <a:txBody>
                    <a:bodyPr/>
                    <a:lstStyle/>
                    <a:p>
                      <a:pPr algn="ctr"/>
                      <a:r>
                        <a:rPr lang="en-AU" sz="1400" dirty="0"/>
                        <a:t>2</a:t>
                      </a:r>
                    </a:p>
                  </a:txBody>
                  <a:tcPr marL="68580" marR="68580" marT="34290" marB="34290"/>
                </a:tc>
                <a:tc>
                  <a:txBody>
                    <a:bodyPr/>
                    <a:lstStyle/>
                    <a:p>
                      <a:pPr algn="ctr"/>
                      <a:r>
                        <a:rPr lang="en-AU" sz="1400" dirty="0"/>
                        <a:t>C,D</a:t>
                      </a:r>
                    </a:p>
                  </a:txBody>
                  <a:tcPr marL="68580" marR="68580" marT="34290" marB="34290"/>
                </a:tc>
                <a:extLst>
                  <a:ext uri="{0D108BD9-81ED-4DB2-BD59-A6C34878D82A}">
                    <a16:rowId xmlns:a16="http://schemas.microsoft.com/office/drawing/2014/main" val="10006"/>
                  </a:ext>
                </a:extLst>
              </a:tr>
              <a:tr h="278130">
                <a:tc>
                  <a:txBody>
                    <a:bodyPr/>
                    <a:lstStyle/>
                    <a:p>
                      <a:pPr algn="ctr"/>
                      <a:r>
                        <a:rPr lang="en-AU" sz="1400" dirty="0"/>
                        <a:t>G</a:t>
                      </a:r>
                    </a:p>
                  </a:txBody>
                  <a:tcPr marL="68580" marR="68580" marT="34290" marB="34290"/>
                </a:tc>
                <a:tc>
                  <a:txBody>
                    <a:bodyPr/>
                    <a:lstStyle/>
                    <a:p>
                      <a:pPr algn="ctr"/>
                      <a:r>
                        <a:rPr lang="en-AU" sz="1400" dirty="0"/>
                        <a:t>6</a:t>
                      </a:r>
                    </a:p>
                  </a:txBody>
                  <a:tcPr marL="68580" marR="68580" marT="34290" marB="34290"/>
                </a:tc>
                <a:tc>
                  <a:txBody>
                    <a:bodyPr/>
                    <a:lstStyle/>
                    <a:p>
                      <a:pPr algn="ctr"/>
                      <a:r>
                        <a:rPr lang="en-AU" sz="1400" dirty="0"/>
                        <a:t>F</a:t>
                      </a:r>
                    </a:p>
                  </a:txBody>
                  <a:tcPr marL="68580" marR="68580" marT="34290" marB="34290"/>
                </a:tc>
                <a:extLst>
                  <a:ext uri="{0D108BD9-81ED-4DB2-BD59-A6C34878D82A}">
                    <a16:rowId xmlns:a16="http://schemas.microsoft.com/office/drawing/2014/main" val="10007"/>
                  </a:ext>
                </a:extLst>
              </a:tr>
              <a:tr h="278130">
                <a:tc>
                  <a:txBody>
                    <a:bodyPr/>
                    <a:lstStyle/>
                    <a:p>
                      <a:pPr algn="ctr"/>
                      <a:r>
                        <a:rPr lang="en-AU" sz="1400" dirty="0"/>
                        <a:t>H</a:t>
                      </a:r>
                    </a:p>
                  </a:txBody>
                  <a:tcPr marL="68580" marR="68580" marT="34290" marB="34290"/>
                </a:tc>
                <a:tc>
                  <a:txBody>
                    <a:bodyPr/>
                    <a:lstStyle/>
                    <a:p>
                      <a:pPr algn="ctr"/>
                      <a:r>
                        <a:rPr lang="en-AU" sz="1400" dirty="0"/>
                        <a:t>7</a:t>
                      </a:r>
                    </a:p>
                  </a:txBody>
                  <a:tcPr marL="68580" marR="68580" marT="34290" marB="34290"/>
                </a:tc>
                <a:tc>
                  <a:txBody>
                    <a:bodyPr/>
                    <a:lstStyle/>
                    <a:p>
                      <a:pPr algn="ctr"/>
                      <a:r>
                        <a:rPr lang="en-AU" sz="1400" u="sng" dirty="0">
                          <a:solidFill>
                            <a:srgbClr val="FF0000"/>
                          </a:solidFill>
                        </a:rPr>
                        <a:t>E</a:t>
                      </a:r>
                    </a:p>
                  </a:txBody>
                  <a:tcPr marL="68580" marR="68580" marT="34290" marB="34290"/>
                </a:tc>
                <a:extLst>
                  <a:ext uri="{0D108BD9-81ED-4DB2-BD59-A6C34878D82A}">
                    <a16:rowId xmlns:a16="http://schemas.microsoft.com/office/drawing/2014/main" val="10008"/>
                  </a:ext>
                </a:extLst>
              </a:tr>
              <a:tr h="278130">
                <a:tc>
                  <a:txBody>
                    <a:bodyPr/>
                    <a:lstStyle/>
                    <a:p>
                      <a:pPr algn="ctr"/>
                      <a:r>
                        <a:rPr lang="en-AU" sz="1400" dirty="0"/>
                        <a:t>I</a:t>
                      </a:r>
                    </a:p>
                  </a:txBody>
                  <a:tcPr marL="68580" marR="68580" marT="34290" marB="34290"/>
                </a:tc>
                <a:tc>
                  <a:txBody>
                    <a:bodyPr/>
                    <a:lstStyle/>
                    <a:p>
                      <a:pPr algn="ctr"/>
                      <a:r>
                        <a:rPr lang="en-AU" sz="1400" dirty="0"/>
                        <a:t>2</a:t>
                      </a:r>
                    </a:p>
                  </a:txBody>
                  <a:tcPr marL="68580" marR="68580" marT="34290" marB="34290"/>
                </a:tc>
                <a:tc>
                  <a:txBody>
                    <a:bodyPr/>
                    <a:lstStyle/>
                    <a:p>
                      <a:pPr algn="ctr"/>
                      <a:r>
                        <a:rPr lang="en-AU" sz="1400" dirty="0"/>
                        <a:t>G,H</a:t>
                      </a:r>
                    </a:p>
                  </a:txBody>
                  <a:tcPr marL="68580" marR="68580" marT="34290" marB="34290"/>
                </a:tc>
                <a:extLst>
                  <a:ext uri="{0D108BD9-81ED-4DB2-BD59-A6C34878D82A}">
                    <a16:rowId xmlns:a16="http://schemas.microsoft.com/office/drawing/2014/main" val="10009"/>
                  </a:ext>
                </a:extLst>
              </a:tr>
            </a:tbl>
          </a:graphicData>
        </a:graphic>
      </p:graphicFrame>
      <p:sp>
        <p:nvSpPr>
          <p:cNvPr id="3" name="TextBox 2"/>
          <p:cNvSpPr txBox="1"/>
          <p:nvPr/>
        </p:nvSpPr>
        <p:spPr>
          <a:xfrm>
            <a:off x="5274078" y="1599642"/>
            <a:ext cx="2588518" cy="1200329"/>
          </a:xfrm>
          <a:prstGeom prst="rect">
            <a:avLst/>
          </a:prstGeom>
          <a:noFill/>
        </p:spPr>
        <p:txBody>
          <a:bodyPr wrap="square" rtlCol="0">
            <a:spAutoFit/>
          </a:bodyPr>
          <a:lstStyle/>
          <a:p>
            <a:r>
              <a:rPr lang="en-AU" dirty="0"/>
              <a:t>We must convert the information using the activity-on-the-arc approach!</a:t>
            </a:r>
          </a:p>
        </p:txBody>
      </p:sp>
    </p:spTree>
    <p:extLst>
      <p:ext uri="{BB962C8B-B14F-4D97-AF65-F5344CB8AC3E}">
        <p14:creationId xmlns:p14="http://schemas.microsoft.com/office/powerpoint/2010/main" val="2258645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1500188" y="178594"/>
            <a:ext cx="6144816" cy="1021556"/>
          </a:xfrm>
        </p:spPr>
        <p:txBody>
          <a:bodyPr/>
          <a:lstStyle/>
          <a:p>
            <a:r>
              <a:rPr lang="en-US" sz="3000" dirty="0"/>
              <a:t>Project Scheduling</a:t>
            </a:r>
          </a:p>
        </p:txBody>
      </p:sp>
      <p:sp>
        <p:nvSpPr>
          <p:cNvPr id="156675" name="Rectangle 3"/>
          <p:cNvSpPr>
            <a:spLocks noGrp="1" noChangeArrowheads="1"/>
          </p:cNvSpPr>
          <p:nvPr>
            <p:ph type="body" idx="1"/>
          </p:nvPr>
        </p:nvSpPr>
        <p:spPr>
          <a:xfrm>
            <a:off x="1494235" y="1059583"/>
            <a:ext cx="6155531" cy="3218334"/>
          </a:xfrm>
        </p:spPr>
        <p:txBody>
          <a:bodyPr/>
          <a:lstStyle/>
          <a:p>
            <a:r>
              <a:rPr lang="en-US" sz="1800" dirty="0"/>
              <a:t>Example of LP model</a:t>
            </a:r>
          </a:p>
        </p:txBody>
      </p:sp>
      <p:graphicFrame>
        <p:nvGraphicFramePr>
          <p:cNvPr id="2" name="Table 1"/>
          <p:cNvGraphicFramePr>
            <a:graphicFrameLocks noGrp="1"/>
          </p:cNvGraphicFramePr>
          <p:nvPr>
            <p:extLst>
              <p:ext uri="{D42A27DB-BD31-4B8C-83A1-F6EECF244321}">
                <p14:modId xmlns:p14="http://schemas.microsoft.com/office/powerpoint/2010/main" val="1631584547"/>
              </p:ext>
            </p:extLst>
          </p:nvPr>
        </p:nvGraphicFramePr>
        <p:xfrm>
          <a:off x="1547664" y="1437624"/>
          <a:ext cx="2640034" cy="2819400"/>
        </p:xfrm>
        <a:graphic>
          <a:graphicData uri="http://schemas.openxmlformats.org/drawingml/2006/table">
            <a:tbl>
              <a:tblPr firstRow="1" bandRow="1">
                <a:tableStyleId>{5C22544A-7EE6-4342-B048-85BDC9FD1C3A}</a:tableStyleId>
              </a:tblPr>
              <a:tblGrid>
                <a:gridCol w="476621">
                  <a:extLst>
                    <a:ext uri="{9D8B030D-6E8A-4147-A177-3AD203B41FA5}">
                      <a16:colId xmlns:a16="http://schemas.microsoft.com/office/drawing/2014/main" val="20000"/>
                    </a:ext>
                  </a:extLst>
                </a:gridCol>
                <a:gridCol w="870585">
                  <a:extLst>
                    <a:ext uri="{9D8B030D-6E8A-4147-A177-3AD203B41FA5}">
                      <a16:colId xmlns:a16="http://schemas.microsoft.com/office/drawing/2014/main" val="20001"/>
                    </a:ext>
                  </a:extLst>
                </a:gridCol>
                <a:gridCol w="1292828">
                  <a:extLst>
                    <a:ext uri="{9D8B030D-6E8A-4147-A177-3AD203B41FA5}">
                      <a16:colId xmlns:a16="http://schemas.microsoft.com/office/drawing/2014/main" val="20002"/>
                    </a:ext>
                  </a:extLst>
                </a:gridCol>
              </a:tblGrid>
              <a:tr h="278130">
                <a:tc>
                  <a:txBody>
                    <a:bodyPr/>
                    <a:lstStyle/>
                    <a:p>
                      <a:pPr algn="ctr"/>
                      <a:r>
                        <a:rPr lang="en-AU" sz="1400" dirty="0"/>
                        <a:t>Arc</a:t>
                      </a:r>
                    </a:p>
                  </a:txBody>
                  <a:tcPr marL="68580" marR="68580" marT="34290" marB="34290"/>
                </a:tc>
                <a:tc>
                  <a:txBody>
                    <a:bodyPr/>
                    <a:lstStyle/>
                    <a:p>
                      <a:pPr algn="ctr"/>
                      <a:r>
                        <a:rPr lang="en-AU" sz="1400" dirty="0"/>
                        <a:t>Event</a:t>
                      </a:r>
                      <a:r>
                        <a:rPr lang="en-AU" sz="1400" baseline="0" dirty="0"/>
                        <a:t> ID</a:t>
                      </a:r>
                      <a:endParaRPr lang="en-AU" sz="1400" dirty="0"/>
                    </a:p>
                  </a:txBody>
                  <a:tcPr marL="68580" marR="68580" marT="34290" marB="34290"/>
                </a:tc>
                <a:tc>
                  <a:txBody>
                    <a:bodyPr/>
                    <a:lstStyle/>
                    <a:p>
                      <a:pPr algn="ctr"/>
                      <a:r>
                        <a:rPr lang="en-AU" sz="1400" dirty="0"/>
                        <a:t>Length of Arc</a:t>
                      </a:r>
                    </a:p>
                  </a:txBody>
                  <a:tcPr marL="68580" marR="68580" marT="34290" marB="34290"/>
                </a:tc>
                <a:extLst>
                  <a:ext uri="{0D108BD9-81ED-4DB2-BD59-A6C34878D82A}">
                    <a16:rowId xmlns:a16="http://schemas.microsoft.com/office/drawing/2014/main" val="10000"/>
                  </a:ext>
                </a:extLst>
              </a:tr>
              <a:tr h="278130">
                <a:tc>
                  <a:txBody>
                    <a:bodyPr/>
                    <a:lstStyle/>
                    <a:p>
                      <a:pPr algn="ctr"/>
                      <a:r>
                        <a:rPr lang="en-AU" sz="1400" dirty="0"/>
                        <a:t>0-1</a:t>
                      </a:r>
                    </a:p>
                  </a:txBody>
                  <a:tcPr marL="68580" marR="68580" marT="34290" marB="34290"/>
                </a:tc>
                <a:tc>
                  <a:txBody>
                    <a:bodyPr/>
                    <a:lstStyle/>
                    <a:p>
                      <a:pPr algn="ctr"/>
                      <a:r>
                        <a:rPr lang="en-AU" sz="1400" dirty="0"/>
                        <a:t>A</a:t>
                      </a:r>
                    </a:p>
                  </a:txBody>
                  <a:tcPr marL="68580" marR="68580" marT="34290" marB="34290"/>
                </a:tc>
                <a:tc>
                  <a:txBody>
                    <a:bodyPr/>
                    <a:lstStyle/>
                    <a:p>
                      <a:pPr algn="ctr"/>
                      <a:r>
                        <a:rPr lang="en-AU" sz="1400" dirty="0"/>
                        <a:t>2</a:t>
                      </a:r>
                    </a:p>
                  </a:txBody>
                  <a:tcPr marL="68580" marR="68580" marT="34290" marB="34290"/>
                </a:tc>
                <a:extLst>
                  <a:ext uri="{0D108BD9-81ED-4DB2-BD59-A6C34878D82A}">
                    <a16:rowId xmlns:a16="http://schemas.microsoft.com/office/drawing/2014/main" val="10001"/>
                  </a:ext>
                </a:extLst>
              </a:tr>
              <a:tr h="278130">
                <a:tc>
                  <a:txBody>
                    <a:bodyPr/>
                    <a:lstStyle/>
                    <a:p>
                      <a:pPr algn="ctr"/>
                      <a:r>
                        <a:rPr lang="en-AU" sz="1400" dirty="0"/>
                        <a:t>0-2</a:t>
                      </a:r>
                    </a:p>
                  </a:txBody>
                  <a:tcPr marL="68580" marR="68580" marT="34290" marB="34290"/>
                </a:tc>
                <a:tc>
                  <a:txBody>
                    <a:bodyPr/>
                    <a:lstStyle/>
                    <a:p>
                      <a:pPr algn="ctr"/>
                      <a:r>
                        <a:rPr lang="en-AU" sz="1400" dirty="0"/>
                        <a:t>B</a:t>
                      </a:r>
                    </a:p>
                  </a:txBody>
                  <a:tcPr marL="68580" marR="68580" marT="34290" marB="34290"/>
                </a:tc>
                <a:tc>
                  <a:txBody>
                    <a:bodyPr/>
                    <a:lstStyle/>
                    <a:p>
                      <a:pPr algn="ctr"/>
                      <a:r>
                        <a:rPr lang="en-AU" sz="1400" dirty="0"/>
                        <a:t>5</a:t>
                      </a:r>
                    </a:p>
                  </a:txBody>
                  <a:tcPr marL="68580" marR="68580" marT="34290" marB="34290"/>
                </a:tc>
                <a:extLst>
                  <a:ext uri="{0D108BD9-81ED-4DB2-BD59-A6C34878D82A}">
                    <a16:rowId xmlns:a16="http://schemas.microsoft.com/office/drawing/2014/main" val="10002"/>
                  </a:ext>
                </a:extLst>
              </a:tr>
              <a:tr h="278130">
                <a:tc>
                  <a:txBody>
                    <a:bodyPr/>
                    <a:lstStyle/>
                    <a:p>
                      <a:pPr algn="ctr"/>
                      <a:r>
                        <a:rPr lang="en-AU" sz="1400" dirty="0"/>
                        <a:t>1-3</a:t>
                      </a:r>
                    </a:p>
                  </a:txBody>
                  <a:tcPr marL="68580" marR="68580" marT="34290" marB="34290"/>
                </a:tc>
                <a:tc>
                  <a:txBody>
                    <a:bodyPr/>
                    <a:lstStyle/>
                    <a:p>
                      <a:pPr algn="ctr"/>
                      <a:r>
                        <a:rPr lang="en-AU" sz="1400" dirty="0"/>
                        <a:t>C</a:t>
                      </a:r>
                    </a:p>
                  </a:txBody>
                  <a:tcPr marL="68580" marR="68580" marT="34290" marB="34290"/>
                </a:tc>
                <a:tc>
                  <a:txBody>
                    <a:bodyPr/>
                    <a:lstStyle/>
                    <a:p>
                      <a:pPr algn="ctr"/>
                      <a:r>
                        <a:rPr lang="en-AU" sz="1400" dirty="0"/>
                        <a:t>5</a:t>
                      </a:r>
                    </a:p>
                  </a:txBody>
                  <a:tcPr marL="68580" marR="68580" marT="34290" marB="34290"/>
                </a:tc>
                <a:extLst>
                  <a:ext uri="{0D108BD9-81ED-4DB2-BD59-A6C34878D82A}">
                    <a16:rowId xmlns:a16="http://schemas.microsoft.com/office/drawing/2014/main" val="10003"/>
                  </a:ext>
                </a:extLst>
              </a:tr>
              <a:tr h="278130">
                <a:tc>
                  <a:txBody>
                    <a:bodyPr/>
                    <a:lstStyle/>
                    <a:p>
                      <a:pPr algn="ctr"/>
                      <a:r>
                        <a:rPr lang="en-AU" sz="1400" dirty="0"/>
                        <a:t>2-3</a:t>
                      </a:r>
                    </a:p>
                  </a:txBody>
                  <a:tcPr marL="68580" marR="68580" marT="34290" marB="34290"/>
                </a:tc>
                <a:tc>
                  <a:txBody>
                    <a:bodyPr/>
                    <a:lstStyle/>
                    <a:p>
                      <a:pPr algn="ctr"/>
                      <a:r>
                        <a:rPr lang="en-AU" sz="1400" dirty="0"/>
                        <a:t>D</a:t>
                      </a:r>
                    </a:p>
                  </a:txBody>
                  <a:tcPr marL="68580" marR="68580" marT="34290" marB="34290"/>
                </a:tc>
                <a:tc>
                  <a:txBody>
                    <a:bodyPr/>
                    <a:lstStyle/>
                    <a:p>
                      <a:pPr algn="ctr"/>
                      <a:r>
                        <a:rPr lang="en-AU" sz="1400" dirty="0"/>
                        <a:t>3</a:t>
                      </a:r>
                    </a:p>
                  </a:txBody>
                  <a:tcPr marL="68580" marR="68580" marT="34290" marB="34290"/>
                </a:tc>
                <a:extLst>
                  <a:ext uri="{0D108BD9-81ED-4DB2-BD59-A6C34878D82A}">
                    <a16:rowId xmlns:a16="http://schemas.microsoft.com/office/drawing/2014/main" val="10004"/>
                  </a:ext>
                </a:extLst>
              </a:tr>
              <a:tr h="278130">
                <a:tc>
                  <a:txBody>
                    <a:bodyPr/>
                    <a:lstStyle/>
                    <a:p>
                      <a:pPr algn="ctr"/>
                      <a:r>
                        <a:rPr lang="en-AU" sz="1400" dirty="0"/>
                        <a:t>3-4</a:t>
                      </a:r>
                    </a:p>
                  </a:txBody>
                  <a:tcPr marL="68580" marR="68580" marT="34290" marB="34290"/>
                </a:tc>
                <a:tc>
                  <a:txBody>
                    <a:bodyPr/>
                    <a:lstStyle/>
                    <a:p>
                      <a:pPr algn="ctr"/>
                      <a:r>
                        <a:rPr lang="en-AU" sz="1400" dirty="0"/>
                        <a:t>E</a:t>
                      </a:r>
                    </a:p>
                  </a:txBody>
                  <a:tcPr marL="68580" marR="68580" marT="34290" marB="34290"/>
                </a:tc>
                <a:tc>
                  <a:txBody>
                    <a:bodyPr/>
                    <a:lstStyle/>
                    <a:p>
                      <a:pPr algn="ctr"/>
                      <a:r>
                        <a:rPr lang="en-AU" sz="1400" dirty="0"/>
                        <a:t>9</a:t>
                      </a:r>
                    </a:p>
                  </a:txBody>
                  <a:tcPr marL="68580" marR="68580" marT="34290" marB="34290"/>
                </a:tc>
                <a:extLst>
                  <a:ext uri="{0D108BD9-81ED-4DB2-BD59-A6C34878D82A}">
                    <a16:rowId xmlns:a16="http://schemas.microsoft.com/office/drawing/2014/main" val="10005"/>
                  </a:ext>
                </a:extLst>
              </a:tr>
              <a:tr h="278130">
                <a:tc>
                  <a:txBody>
                    <a:bodyPr/>
                    <a:lstStyle/>
                    <a:p>
                      <a:pPr algn="ctr"/>
                      <a:r>
                        <a:rPr lang="en-AU" sz="1400" dirty="0"/>
                        <a:t>3-5</a:t>
                      </a:r>
                    </a:p>
                  </a:txBody>
                  <a:tcPr marL="68580" marR="68580" marT="34290" marB="34290"/>
                </a:tc>
                <a:tc>
                  <a:txBody>
                    <a:bodyPr/>
                    <a:lstStyle/>
                    <a:p>
                      <a:pPr algn="ctr"/>
                      <a:r>
                        <a:rPr lang="en-AU" sz="1400" dirty="0"/>
                        <a:t>F</a:t>
                      </a:r>
                    </a:p>
                  </a:txBody>
                  <a:tcPr marL="68580" marR="68580" marT="34290" marB="34290"/>
                </a:tc>
                <a:tc>
                  <a:txBody>
                    <a:bodyPr/>
                    <a:lstStyle/>
                    <a:p>
                      <a:pPr algn="ctr"/>
                      <a:r>
                        <a:rPr lang="en-AU" sz="1400" dirty="0"/>
                        <a:t>2</a:t>
                      </a:r>
                    </a:p>
                  </a:txBody>
                  <a:tcPr marL="68580" marR="68580" marT="34290" marB="34290"/>
                </a:tc>
                <a:extLst>
                  <a:ext uri="{0D108BD9-81ED-4DB2-BD59-A6C34878D82A}">
                    <a16:rowId xmlns:a16="http://schemas.microsoft.com/office/drawing/2014/main" val="10006"/>
                  </a:ext>
                </a:extLst>
              </a:tr>
              <a:tr h="278130">
                <a:tc>
                  <a:txBody>
                    <a:bodyPr/>
                    <a:lstStyle/>
                    <a:p>
                      <a:pPr algn="ctr"/>
                      <a:r>
                        <a:rPr lang="en-AU" sz="1400" dirty="0"/>
                        <a:t>5-6</a:t>
                      </a:r>
                    </a:p>
                  </a:txBody>
                  <a:tcPr marL="68580" marR="68580" marT="34290" marB="34290"/>
                </a:tc>
                <a:tc>
                  <a:txBody>
                    <a:bodyPr/>
                    <a:lstStyle/>
                    <a:p>
                      <a:pPr algn="ctr"/>
                      <a:r>
                        <a:rPr lang="en-AU" sz="1400" dirty="0"/>
                        <a:t>G</a:t>
                      </a:r>
                    </a:p>
                  </a:txBody>
                  <a:tcPr marL="68580" marR="68580" marT="34290" marB="34290"/>
                </a:tc>
                <a:tc>
                  <a:txBody>
                    <a:bodyPr/>
                    <a:lstStyle/>
                    <a:p>
                      <a:pPr algn="ctr"/>
                      <a:r>
                        <a:rPr lang="en-AU" sz="1400" dirty="0"/>
                        <a:t>6</a:t>
                      </a:r>
                    </a:p>
                  </a:txBody>
                  <a:tcPr marL="68580" marR="68580" marT="34290" marB="34290"/>
                </a:tc>
                <a:extLst>
                  <a:ext uri="{0D108BD9-81ED-4DB2-BD59-A6C34878D82A}">
                    <a16:rowId xmlns:a16="http://schemas.microsoft.com/office/drawing/2014/main" val="10007"/>
                  </a:ext>
                </a:extLst>
              </a:tr>
              <a:tr h="278130">
                <a:tc>
                  <a:txBody>
                    <a:bodyPr/>
                    <a:lstStyle/>
                    <a:p>
                      <a:pPr algn="ctr"/>
                      <a:r>
                        <a:rPr lang="en-AU" sz="1400" dirty="0"/>
                        <a:t>4-6</a:t>
                      </a:r>
                    </a:p>
                  </a:txBody>
                  <a:tcPr marL="68580" marR="68580" marT="34290" marB="34290"/>
                </a:tc>
                <a:tc>
                  <a:txBody>
                    <a:bodyPr/>
                    <a:lstStyle/>
                    <a:p>
                      <a:pPr algn="ctr"/>
                      <a:r>
                        <a:rPr lang="en-AU" sz="1400" dirty="0"/>
                        <a:t>H</a:t>
                      </a:r>
                    </a:p>
                  </a:txBody>
                  <a:tcPr marL="68580" marR="68580" marT="34290" marB="34290"/>
                </a:tc>
                <a:tc>
                  <a:txBody>
                    <a:bodyPr/>
                    <a:lstStyle/>
                    <a:p>
                      <a:pPr algn="ctr"/>
                      <a:r>
                        <a:rPr lang="en-AU" sz="1400" dirty="0"/>
                        <a:t>7</a:t>
                      </a:r>
                    </a:p>
                  </a:txBody>
                  <a:tcPr marL="68580" marR="68580" marT="34290" marB="34290"/>
                </a:tc>
                <a:extLst>
                  <a:ext uri="{0D108BD9-81ED-4DB2-BD59-A6C34878D82A}">
                    <a16:rowId xmlns:a16="http://schemas.microsoft.com/office/drawing/2014/main" val="10008"/>
                  </a:ext>
                </a:extLst>
              </a:tr>
              <a:tr h="278130">
                <a:tc>
                  <a:txBody>
                    <a:bodyPr/>
                    <a:lstStyle/>
                    <a:p>
                      <a:pPr algn="ctr"/>
                      <a:r>
                        <a:rPr lang="en-AU" sz="1400" dirty="0"/>
                        <a:t>6-7</a:t>
                      </a:r>
                    </a:p>
                  </a:txBody>
                  <a:tcPr marL="68580" marR="68580" marT="34290" marB="34290"/>
                </a:tc>
                <a:tc>
                  <a:txBody>
                    <a:bodyPr/>
                    <a:lstStyle/>
                    <a:p>
                      <a:pPr algn="ctr"/>
                      <a:r>
                        <a:rPr lang="en-AU" sz="1400" dirty="0"/>
                        <a:t>I</a:t>
                      </a:r>
                    </a:p>
                  </a:txBody>
                  <a:tcPr marL="68580" marR="68580" marT="34290" marB="34290"/>
                </a:tc>
                <a:tc>
                  <a:txBody>
                    <a:bodyPr/>
                    <a:lstStyle/>
                    <a:p>
                      <a:pPr algn="ctr"/>
                      <a:r>
                        <a:rPr lang="en-AU" sz="1400" dirty="0"/>
                        <a:t>2</a:t>
                      </a:r>
                    </a:p>
                  </a:txBody>
                  <a:tcPr marL="68580" marR="68580" marT="34290" marB="34290"/>
                </a:tc>
                <a:extLst>
                  <a:ext uri="{0D108BD9-81ED-4DB2-BD59-A6C34878D82A}">
                    <a16:rowId xmlns:a16="http://schemas.microsoft.com/office/drawing/2014/main" val="10009"/>
                  </a:ext>
                </a:extLst>
              </a:tr>
            </a:tbl>
          </a:graphicData>
        </a:graphic>
      </p:graphicFrame>
      <p:sp>
        <p:nvSpPr>
          <p:cNvPr id="3" name="TextBox 2"/>
          <p:cNvSpPr txBox="1"/>
          <p:nvPr/>
        </p:nvSpPr>
        <p:spPr>
          <a:xfrm>
            <a:off x="5058054" y="1028938"/>
            <a:ext cx="2430270" cy="923330"/>
          </a:xfrm>
          <a:prstGeom prst="rect">
            <a:avLst/>
          </a:prstGeom>
          <a:noFill/>
        </p:spPr>
        <p:txBody>
          <a:bodyPr wrap="square" rtlCol="0">
            <a:spAutoFit/>
          </a:bodyPr>
          <a:lstStyle/>
          <a:p>
            <a:r>
              <a:rPr lang="en-AU" dirty="0"/>
              <a:t>After conversion, we obtain a new network with 8 nodes.</a:t>
            </a:r>
          </a:p>
        </p:txBody>
      </p:sp>
      <p:sp>
        <p:nvSpPr>
          <p:cNvPr id="4" name="Rectangle 3"/>
          <p:cNvSpPr/>
          <p:nvPr/>
        </p:nvSpPr>
        <p:spPr>
          <a:xfrm>
            <a:off x="4409982" y="2625756"/>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0</a:t>
            </a:r>
          </a:p>
        </p:txBody>
      </p:sp>
      <p:sp>
        <p:nvSpPr>
          <p:cNvPr id="7" name="Rectangle 6"/>
          <p:cNvSpPr/>
          <p:nvPr/>
        </p:nvSpPr>
        <p:spPr>
          <a:xfrm>
            <a:off x="4950042" y="3057804"/>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a:t>
            </a:r>
          </a:p>
        </p:txBody>
      </p:sp>
      <p:sp>
        <p:nvSpPr>
          <p:cNvPr id="8" name="Rectangle 7"/>
          <p:cNvSpPr/>
          <p:nvPr/>
        </p:nvSpPr>
        <p:spPr>
          <a:xfrm>
            <a:off x="4950042" y="2195930"/>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a:t>
            </a:r>
          </a:p>
        </p:txBody>
      </p:sp>
      <p:sp>
        <p:nvSpPr>
          <p:cNvPr id="9" name="Rectangle 8"/>
          <p:cNvSpPr/>
          <p:nvPr/>
        </p:nvSpPr>
        <p:spPr>
          <a:xfrm>
            <a:off x="5483554" y="2616324"/>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3</a:t>
            </a:r>
          </a:p>
        </p:txBody>
      </p:sp>
      <p:sp>
        <p:nvSpPr>
          <p:cNvPr id="10" name="Rectangle 9"/>
          <p:cNvSpPr/>
          <p:nvPr/>
        </p:nvSpPr>
        <p:spPr>
          <a:xfrm>
            <a:off x="5966459" y="2132020"/>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4</a:t>
            </a:r>
          </a:p>
        </p:txBody>
      </p:sp>
      <p:sp>
        <p:nvSpPr>
          <p:cNvPr id="11" name="Rectangle 10"/>
          <p:cNvSpPr/>
          <p:nvPr/>
        </p:nvSpPr>
        <p:spPr>
          <a:xfrm>
            <a:off x="5966459" y="3057804"/>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5</a:t>
            </a:r>
          </a:p>
        </p:txBody>
      </p:sp>
      <p:sp>
        <p:nvSpPr>
          <p:cNvPr id="12" name="Rectangle 11"/>
          <p:cNvSpPr/>
          <p:nvPr/>
        </p:nvSpPr>
        <p:spPr>
          <a:xfrm>
            <a:off x="6592088" y="3054904"/>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6</a:t>
            </a:r>
          </a:p>
        </p:txBody>
      </p:sp>
      <p:sp>
        <p:nvSpPr>
          <p:cNvPr id="13" name="Rectangle 12"/>
          <p:cNvSpPr/>
          <p:nvPr/>
        </p:nvSpPr>
        <p:spPr>
          <a:xfrm>
            <a:off x="7164288" y="2625756"/>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7</a:t>
            </a:r>
          </a:p>
        </p:txBody>
      </p:sp>
      <p:cxnSp>
        <p:nvCxnSpPr>
          <p:cNvPr id="6" name="Straight Arrow Connector 5"/>
          <p:cNvCxnSpPr>
            <a:stCxn id="4" idx="0"/>
            <a:endCxn id="8" idx="1"/>
          </p:cNvCxnSpPr>
          <p:nvPr/>
        </p:nvCxnSpPr>
        <p:spPr>
          <a:xfrm flipV="1">
            <a:off x="4517994" y="2303943"/>
            <a:ext cx="432048" cy="321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2"/>
            <a:endCxn id="7" idx="1"/>
          </p:cNvCxnSpPr>
          <p:nvPr/>
        </p:nvCxnSpPr>
        <p:spPr>
          <a:xfrm>
            <a:off x="4517994" y="2841780"/>
            <a:ext cx="432048" cy="324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3"/>
          </p:cNvCxnSpPr>
          <p:nvPr/>
        </p:nvCxnSpPr>
        <p:spPr>
          <a:xfrm>
            <a:off x="5166066" y="2303943"/>
            <a:ext cx="317488" cy="312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231149" y="2841780"/>
            <a:ext cx="293791" cy="321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3"/>
            <a:endCxn id="10" idx="2"/>
          </p:cNvCxnSpPr>
          <p:nvPr/>
        </p:nvCxnSpPr>
        <p:spPr>
          <a:xfrm flipV="1">
            <a:off x="5699578" y="2348044"/>
            <a:ext cx="374893" cy="376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699578" y="2828274"/>
            <a:ext cx="266881" cy="226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1" idx="3"/>
            <a:endCxn id="12" idx="1"/>
          </p:cNvCxnSpPr>
          <p:nvPr/>
        </p:nvCxnSpPr>
        <p:spPr>
          <a:xfrm flipV="1">
            <a:off x="6182483" y="3162916"/>
            <a:ext cx="409606" cy="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 idx="3"/>
            <a:endCxn id="12" idx="0"/>
          </p:cNvCxnSpPr>
          <p:nvPr/>
        </p:nvCxnSpPr>
        <p:spPr>
          <a:xfrm>
            <a:off x="6182483" y="2240032"/>
            <a:ext cx="517618" cy="814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2" idx="3"/>
          </p:cNvCxnSpPr>
          <p:nvPr/>
        </p:nvCxnSpPr>
        <p:spPr>
          <a:xfrm flipV="1">
            <a:off x="6808112" y="2841781"/>
            <a:ext cx="333507" cy="321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635068" y="3902892"/>
            <a:ext cx="4130064" cy="369332"/>
          </a:xfrm>
          <a:prstGeom prst="rect">
            <a:avLst/>
          </a:prstGeom>
          <a:noFill/>
        </p:spPr>
        <p:txBody>
          <a:bodyPr wrap="square" rtlCol="0">
            <a:spAutoFit/>
          </a:bodyPr>
          <a:lstStyle/>
          <a:p>
            <a:r>
              <a:rPr lang="en-AU" dirty="0"/>
              <a:t>The objective is to minimize </a:t>
            </a:r>
            <a:r>
              <a:rPr lang="en-AU" dirty="0">
                <a:solidFill>
                  <a:srgbClr val="FF0000"/>
                </a:solidFill>
              </a:rPr>
              <a:t>x</a:t>
            </a:r>
            <a:r>
              <a:rPr lang="en-AU" baseline="-25000" dirty="0">
                <a:solidFill>
                  <a:srgbClr val="FF0000"/>
                </a:solidFill>
              </a:rPr>
              <a:t>7</a:t>
            </a:r>
            <a:r>
              <a:rPr lang="en-AU" dirty="0"/>
              <a:t>. </a:t>
            </a:r>
          </a:p>
        </p:txBody>
      </p:sp>
    </p:spTree>
    <p:extLst>
      <p:ext uri="{BB962C8B-B14F-4D97-AF65-F5344CB8AC3E}">
        <p14:creationId xmlns:p14="http://schemas.microsoft.com/office/powerpoint/2010/main" val="3502740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1500188" y="178594"/>
            <a:ext cx="6144816" cy="1021556"/>
          </a:xfrm>
        </p:spPr>
        <p:txBody>
          <a:bodyPr/>
          <a:lstStyle/>
          <a:p>
            <a:r>
              <a:rPr lang="en-US" sz="3000" dirty="0"/>
              <a:t>Project Scheduling</a:t>
            </a:r>
          </a:p>
        </p:txBody>
      </p:sp>
      <p:sp>
        <p:nvSpPr>
          <p:cNvPr id="156675" name="Rectangle 3"/>
          <p:cNvSpPr>
            <a:spLocks noGrp="1" noChangeArrowheads="1"/>
          </p:cNvSpPr>
          <p:nvPr>
            <p:ph type="body" idx="1"/>
          </p:nvPr>
        </p:nvSpPr>
        <p:spPr>
          <a:xfrm>
            <a:off x="1494235" y="1059583"/>
            <a:ext cx="4352949" cy="3218334"/>
          </a:xfrm>
        </p:spPr>
        <p:txBody>
          <a:bodyPr/>
          <a:lstStyle/>
          <a:p>
            <a:r>
              <a:rPr lang="en-US" sz="1800" dirty="0"/>
              <a:t>Example of LP model</a:t>
            </a:r>
          </a:p>
        </p:txBody>
      </p:sp>
      <p:graphicFrame>
        <p:nvGraphicFramePr>
          <p:cNvPr id="2" name="Table 1"/>
          <p:cNvGraphicFramePr>
            <a:graphicFrameLocks noGrp="1"/>
          </p:cNvGraphicFramePr>
          <p:nvPr>
            <p:extLst>
              <p:ext uri="{D42A27DB-BD31-4B8C-83A1-F6EECF244321}">
                <p14:modId xmlns:p14="http://schemas.microsoft.com/office/powerpoint/2010/main" val="1724181031"/>
              </p:ext>
            </p:extLst>
          </p:nvPr>
        </p:nvGraphicFramePr>
        <p:xfrm>
          <a:off x="1306286" y="1465447"/>
          <a:ext cx="3828993" cy="2819400"/>
        </p:xfrm>
        <a:graphic>
          <a:graphicData uri="http://schemas.openxmlformats.org/drawingml/2006/table">
            <a:tbl>
              <a:tblPr firstRow="1" bandRow="1">
                <a:tableStyleId>{5C22544A-7EE6-4342-B048-85BDC9FD1C3A}</a:tableStyleId>
              </a:tblPr>
              <a:tblGrid>
                <a:gridCol w="474041">
                  <a:extLst>
                    <a:ext uri="{9D8B030D-6E8A-4147-A177-3AD203B41FA5}">
                      <a16:colId xmlns:a16="http://schemas.microsoft.com/office/drawing/2014/main" val="20000"/>
                    </a:ext>
                  </a:extLst>
                </a:gridCol>
                <a:gridCol w="878939">
                  <a:extLst>
                    <a:ext uri="{9D8B030D-6E8A-4147-A177-3AD203B41FA5}">
                      <a16:colId xmlns:a16="http://schemas.microsoft.com/office/drawing/2014/main" val="20001"/>
                    </a:ext>
                  </a:extLst>
                </a:gridCol>
                <a:gridCol w="1305390">
                  <a:extLst>
                    <a:ext uri="{9D8B030D-6E8A-4147-A177-3AD203B41FA5}">
                      <a16:colId xmlns:a16="http://schemas.microsoft.com/office/drawing/2014/main" val="20002"/>
                    </a:ext>
                  </a:extLst>
                </a:gridCol>
                <a:gridCol w="1170623">
                  <a:extLst>
                    <a:ext uri="{9D8B030D-6E8A-4147-A177-3AD203B41FA5}">
                      <a16:colId xmlns:a16="http://schemas.microsoft.com/office/drawing/2014/main" val="20003"/>
                    </a:ext>
                  </a:extLst>
                </a:gridCol>
              </a:tblGrid>
              <a:tr h="278130">
                <a:tc>
                  <a:txBody>
                    <a:bodyPr/>
                    <a:lstStyle/>
                    <a:p>
                      <a:pPr algn="ctr"/>
                      <a:r>
                        <a:rPr lang="en-AU" sz="1400" dirty="0"/>
                        <a:t>Arc</a:t>
                      </a:r>
                    </a:p>
                  </a:txBody>
                  <a:tcPr marL="68580" marR="68580" marT="34290" marB="34290"/>
                </a:tc>
                <a:tc>
                  <a:txBody>
                    <a:bodyPr/>
                    <a:lstStyle/>
                    <a:p>
                      <a:pPr algn="ctr"/>
                      <a:r>
                        <a:rPr lang="en-AU" sz="1400" dirty="0"/>
                        <a:t>Event</a:t>
                      </a:r>
                      <a:r>
                        <a:rPr lang="en-AU" sz="1400" baseline="0" dirty="0"/>
                        <a:t> ID</a:t>
                      </a:r>
                      <a:endParaRPr lang="en-AU" sz="1400" dirty="0"/>
                    </a:p>
                  </a:txBody>
                  <a:tcPr marL="68580" marR="68580" marT="34290" marB="34290"/>
                </a:tc>
                <a:tc>
                  <a:txBody>
                    <a:bodyPr/>
                    <a:lstStyle/>
                    <a:p>
                      <a:pPr algn="ctr"/>
                      <a:r>
                        <a:rPr lang="en-AU" sz="1400" dirty="0"/>
                        <a:t>Length of Arc</a:t>
                      </a:r>
                    </a:p>
                  </a:txBody>
                  <a:tcPr marL="68580" marR="68580" marT="34290" marB="34290"/>
                </a:tc>
                <a:tc>
                  <a:txBody>
                    <a:bodyPr/>
                    <a:lstStyle/>
                    <a:p>
                      <a:pPr algn="ctr"/>
                      <a:r>
                        <a:rPr lang="en-AU" sz="1400" dirty="0"/>
                        <a:t>Constraints</a:t>
                      </a:r>
                    </a:p>
                  </a:txBody>
                  <a:tcPr marL="68580" marR="68580" marT="34290" marB="34290"/>
                </a:tc>
                <a:extLst>
                  <a:ext uri="{0D108BD9-81ED-4DB2-BD59-A6C34878D82A}">
                    <a16:rowId xmlns:a16="http://schemas.microsoft.com/office/drawing/2014/main" val="10000"/>
                  </a:ext>
                </a:extLst>
              </a:tr>
              <a:tr h="278130">
                <a:tc>
                  <a:txBody>
                    <a:bodyPr/>
                    <a:lstStyle/>
                    <a:p>
                      <a:pPr algn="ctr"/>
                      <a:r>
                        <a:rPr lang="en-AU" sz="1400" dirty="0"/>
                        <a:t>0-1</a:t>
                      </a:r>
                    </a:p>
                  </a:txBody>
                  <a:tcPr marL="68580" marR="68580" marT="34290" marB="34290"/>
                </a:tc>
                <a:tc>
                  <a:txBody>
                    <a:bodyPr/>
                    <a:lstStyle/>
                    <a:p>
                      <a:pPr algn="ctr"/>
                      <a:r>
                        <a:rPr lang="en-AU" sz="1400" dirty="0"/>
                        <a:t>A</a:t>
                      </a:r>
                    </a:p>
                  </a:txBody>
                  <a:tcPr marL="68580" marR="68580" marT="34290" marB="34290"/>
                </a:tc>
                <a:tc>
                  <a:txBody>
                    <a:bodyPr/>
                    <a:lstStyle/>
                    <a:p>
                      <a:pPr algn="ctr"/>
                      <a:r>
                        <a:rPr lang="en-AU" sz="1400" dirty="0"/>
                        <a:t>2</a:t>
                      </a:r>
                    </a:p>
                  </a:txBody>
                  <a:tcPr marL="68580" marR="68580" marT="34290" marB="34290"/>
                </a:tc>
                <a:tc>
                  <a:txBody>
                    <a:bodyPr/>
                    <a:lstStyle/>
                    <a:p>
                      <a:pPr algn="ctr"/>
                      <a:r>
                        <a:rPr lang="en-AU" sz="1400" dirty="0"/>
                        <a:t>x</a:t>
                      </a:r>
                      <a:r>
                        <a:rPr lang="en-AU" sz="1400" baseline="-25000" dirty="0"/>
                        <a:t>1</a:t>
                      </a:r>
                      <a:r>
                        <a:rPr lang="en-AU" sz="1400" dirty="0"/>
                        <a:t>-x</a:t>
                      </a:r>
                      <a:r>
                        <a:rPr lang="en-AU" sz="1400" baseline="-25000" dirty="0"/>
                        <a:t>0</a:t>
                      </a:r>
                      <a:r>
                        <a:rPr lang="en-AU" sz="1400" dirty="0"/>
                        <a:t>≥2</a:t>
                      </a:r>
                    </a:p>
                  </a:txBody>
                  <a:tcPr marL="68580" marR="68580" marT="34290" marB="34290"/>
                </a:tc>
                <a:extLst>
                  <a:ext uri="{0D108BD9-81ED-4DB2-BD59-A6C34878D82A}">
                    <a16:rowId xmlns:a16="http://schemas.microsoft.com/office/drawing/2014/main" val="10001"/>
                  </a:ext>
                </a:extLst>
              </a:tr>
              <a:tr h="278130">
                <a:tc>
                  <a:txBody>
                    <a:bodyPr/>
                    <a:lstStyle/>
                    <a:p>
                      <a:pPr algn="ctr"/>
                      <a:r>
                        <a:rPr lang="en-AU" sz="1400" dirty="0"/>
                        <a:t>0-2</a:t>
                      </a:r>
                    </a:p>
                  </a:txBody>
                  <a:tcPr marL="68580" marR="68580" marT="34290" marB="34290"/>
                </a:tc>
                <a:tc>
                  <a:txBody>
                    <a:bodyPr/>
                    <a:lstStyle/>
                    <a:p>
                      <a:pPr algn="ctr"/>
                      <a:r>
                        <a:rPr lang="en-AU" sz="1400" dirty="0"/>
                        <a:t>B</a:t>
                      </a:r>
                    </a:p>
                  </a:txBody>
                  <a:tcPr marL="68580" marR="68580" marT="34290" marB="34290"/>
                </a:tc>
                <a:tc>
                  <a:txBody>
                    <a:bodyPr/>
                    <a:lstStyle/>
                    <a:p>
                      <a:pPr algn="ctr"/>
                      <a:r>
                        <a:rPr lang="en-AU" sz="1400" dirty="0"/>
                        <a:t>5</a:t>
                      </a:r>
                    </a:p>
                  </a:txBody>
                  <a:tcPr marL="68580" marR="68580" marT="34290" marB="34290"/>
                </a:tc>
                <a:tc>
                  <a:txBody>
                    <a:bodyPr/>
                    <a:lstStyle/>
                    <a:p>
                      <a:pPr algn="ctr"/>
                      <a:r>
                        <a:rPr lang="en-AU" sz="1400" dirty="0"/>
                        <a:t>x</a:t>
                      </a:r>
                      <a:r>
                        <a:rPr lang="en-AU" sz="1400" baseline="-25000" dirty="0"/>
                        <a:t>2</a:t>
                      </a:r>
                      <a:r>
                        <a:rPr lang="en-AU" sz="1400" dirty="0"/>
                        <a:t>-x</a:t>
                      </a:r>
                      <a:r>
                        <a:rPr lang="en-AU" sz="1400" baseline="-25000" dirty="0"/>
                        <a:t>0</a:t>
                      </a:r>
                      <a:r>
                        <a:rPr lang="en-AU" sz="1400" dirty="0"/>
                        <a:t>≥5</a:t>
                      </a:r>
                    </a:p>
                  </a:txBody>
                  <a:tcPr marL="68580" marR="68580" marT="34290" marB="34290"/>
                </a:tc>
                <a:extLst>
                  <a:ext uri="{0D108BD9-81ED-4DB2-BD59-A6C34878D82A}">
                    <a16:rowId xmlns:a16="http://schemas.microsoft.com/office/drawing/2014/main" val="10002"/>
                  </a:ext>
                </a:extLst>
              </a:tr>
              <a:tr h="278130">
                <a:tc>
                  <a:txBody>
                    <a:bodyPr/>
                    <a:lstStyle/>
                    <a:p>
                      <a:pPr algn="ctr"/>
                      <a:r>
                        <a:rPr lang="en-AU" sz="1400" dirty="0"/>
                        <a:t>1-3</a:t>
                      </a:r>
                    </a:p>
                  </a:txBody>
                  <a:tcPr marL="68580" marR="68580" marT="34290" marB="34290"/>
                </a:tc>
                <a:tc>
                  <a:txBody>
                    <a:bodyPr/>
                    <a:lstStyle/>
                    <a:p>
                      <a:pPr algn="ctr"/>
                      <a:r>
                        <a:rPr lang="en-AU" sz="1400" dirty="0"/>
                        <a:t>C</a:t>
                      </a:r>
                    </a:p>
                  </a:txBody>
                  <a:tcPr marL="68580" marR="68580" marT="34290" marB="34290"/>
                </a:tc>
                <a:tc>
                  <a:txBody>
                    <a:bodyPr/>
                    <a:lstStyle/>
                    <a:p>
                      <a:pPr algn="ctr"/>
                      <a:r>
                        <a:rPr lang="en-AU" sz="1400" dirty="0"/>
                        <a:t>5</a:t>
                      </a:r>
                    </a:p>
                  </a:txBody>
                  <a:tcPr marL="68580" marR="68580" marT="34290" marB="34290"/>
                </a:tc>
                <a:tc>
                  <a:txBody>
                    <a:bodyPr/>
                    <a:lstStyle/>
                    <a:p>
                      <a:pPr algn="ctr"/>
                      <a:r>
                        <a:rPr lang="en-AU" sz="1400" dirty="0"/>
                        <a:t>x</a:t>
                      </a:r>
                      <a:r>
                        <a:rPr lang="en-AU" sz="1400" baseline="-25000" dirty="0"/>
                        <a:t>3</a:t>
                      </a:r>
                      <a:r>
                        <a:rPr lang="en-AU" sz="1400" dirty="0"/>
                        <a:t>-x</a:t>
                      </a:r>
                      <a:r>
                        <a:rPr lang="en-AU" sz="1400" baseline="-25000" dirty="0"/>
                        <a:t>1</a:t>
                      </a:r>
                      <a:r>
                        <a:rPr lang="en-AU" sz="1400" dirty="0"/>
                        <a:t>≥5</a:t>
                      </a:r>
                    </a:p>
                  </a:txBody>
                  <a:tcPr marL="68580" marR="68580" marT="34290" marB="34290"/>
                </a:tc>
                <a:extLst>
                  <a:ext uri="{0D108BD9-81ED-4DB2-BD59-A6C34878D82A}">
                    <a16:rowId xmlns:a16="http://schemas.microsoft.com/office/drawing/2014/main" val="10003"/>
                  </a:ext>
                </a:extLst>
              </a:tr>
              <a:tr h="278130">
                <a:tc>
                  <a:txBody>
                    <a:bodyPr/>
                    <a:lstStyle/>
                    <a:p>
                      <a:pPr algn="ctr"/>
                      <a:r>
                        <a:rPr lang="en-AU" sz="1400" dirty="0"/>
                        <a:t>2-3</a:t>
                      </a:r>
                    </a:p>
                  </a:txBody>
                  <a:tcPr marL="68580" marR="68580" marT="34290" marB="34290"/>
                </a:tc>
                <a:tc>
                  <a:txBody>
                    <a:bodyPr/>
                    <a:lstStyle/>
                    <a:p>
                      <a:pPr algn="ctr"/>
                      <a:r>
                        <a:rPr lang="en-AU" sz="1400" dirty="0"/>
                        <a:t>D</a:t>
                      </a:r>
                    </a:p>
                  </a:txBody>
                  <a:tcPr marL="68580" marR="68580" marT="34290" marB="34290"/>
                </a:tc>
                <a:tc>
                  <a:txBody>
                    <a:bodyPr/>
                    <a:lstStyle/>
                    <a:p>
                      <a:pPr algn="ctr"/>
                      <a:r>
                        <a:rPr lang="en-AU" sz="1400" dirty="0"/>
                        <a:t>3</a:t>
                      </a:r>
                    </a:p>
                  </a:txBody>
                  <a:tcPr marL="68580" marR="68580" marT="34290" marB="34290"/>
                </a:tc>
                <a:tc>
                  <a:txBody>
                    <a:bodyPr/>
                    <a:lstStyle/>
                    <a:p>
                      <a:pPr algn="ctr"/>
                      <a:r>
                        <a:rPr lang="en-AU" sz="1400" dirty="0"/>
                        <a:t>x</a:t>
                      </a:r>
                      <a:r>
                        <a:rPr lang="en-AU" sz="1400" baseline="-25000" dirty="0"/>
                        <a:t>3</a:t>
                      </a:r>
                      <a:r>
                        <a:rPr lang="en-AU" sz="1400" dirty="0"/>
                        <a:t>-x</a:t>
                      </a:r>
                      <a:r>
                        <a:rPr lang="en-AU" sz="1400" baseline="-25000" dirty="0"/>
                        <a:t>2</a:t>
                      </a:r>
                      <a:r>
                        <a:rPr lang="en-AU" sz="1400" dirty="0"/>
                        <a:t>≥3</a:t>
                      </a:r>
                    </a:p>
                  </a:txBody>
                  <a:tcPr marL="68580" marR="68580" marT="34290" marB="34290"/>
                </a:tc>
                <a:extLst>
                  <a:ext uri="{0D108BD9-81ED-4DB2-BD59-A6C34878D82A}">
                    <a16:rowId xmlns:a16="http://schemas.microsoft.com/office/drawing/2014/main" val="10004"/>
                  </a:ext>
                </a:extLst>
              </a:tr>
              <a:tr h="278130">
                <a:tc>
                  <a:txBody>
                    <a:bodyPr/>
                    <a:lstStyle/>
                    <a:p>
                      <a:pPr algn="ctr"/>
                      <a:r>
                        <a:rPr lang="en-AU" sz="1400" dirty="0"/>
                        <a:t>3-4</a:t>
                      </a:r>
                    </a:p>
                  </a:txBody>
                  <a:tcPr marL="68580" marR="68580" marT="34290" marB="34290"/>
                </a:tc>
                <a:tc>
                  <a:txBody>
                    <a:bodyPr/>
                    <a:lstStyle/>
                    <a:p>
                      <a:pPr algn="ctr"/>
                      <a:r>
                        <a:rPr lang="en-AU" sz="1400" dirty="0"/>
                        <a:t>E</a:t>
                      </a:r>
                    </a:p>
                  </a:txBody>
                  <a:tcPr marL="68580" marR="68580" marT="34290" marB="34290"/>
                </a:tc>
                <a:tc>
                  <a:txBody>
                    <a:bodyPr/>
                    <a:lstStyle/>
                    <a:p>
                      <a:pPr algn="ctr"/>
                      <a:r>
                        <a:rPr lang="en-AU" sz="1400" dirty="0"/>
                        <a:t>9</a:t>
                      </a:r>
                    </a:p>
                  </a:txBody>
                  <a:tcPr marL="68580" marR="68580" marT="34290" marB="34290"/>
                </a:tc>
                <a:tc>
                  <a:txBody>
                    <a:bodyPr/>
                    <a:lstStyle/>
                    <a:p>
                      <a:pPr algn="ctr"/>
                      <a:r>
                        <a:rPr lang="en-AU" sz="1400" dirty="0"/>
                        <a:t>x</a:t>
                      </a:r>
                      <a:r>
                        <a:rPr lang="en-AU" sz="1400" baseline="-25000" dirty="0"/>
                        <a:t>4</a:t>
                      </a:r>
                      <a:r>
                        <a:rPr lang="en-AU" sz="1400" dirty="0"/>
                        <a:t>-x</a:t>
                      </a:r>
                      <a:r>
                        <a:rPr lang="en-AU" sz="1400" baseline="-25000" dirty="0"/>
                        <a:t>3</a:t>
                      </a:r>
                      <a:r>
                        <a:rPr lang="en-AU" sz="1400" dirty="0"/>
                        <a:t>≥9</a:t>
                      </a:r>
                    </a:p>
                  </a:txBody>
                  <a:tcPr marL="68580" marR="68580" marT="34290" marB="34290"/>
                </a:tc>
                <a:extLst>
                  <a:ext uri="{0D108BD9-81ED-4DB2-BD59-A6C34878D82A}">
                    <a16:rowId xmlns:a16="http://schemas.microsoft.com/office/drawing/2014/main" val="10005"/>
                  </a:ext>
                </a:extLst>
              </a:tr>
              <a:tr h="278130">
                <a:tc>
                  <a:txBody>
                    <a:bodyPr/>
                    <a:lstStyle/>
                    <a:p>
                      <a:pPr algn="ctr"/>
                      <a:r>
                        <a:rPr lang="en-AU" sz="1400" dirty="0"/>
                        <a:t>3-5</a:t>
                      </a:r>
                    </a:p>
                  </a:txBody>
                  <a:tcPr marL="68580" marR="68580" marT="34290" marB="34290"/>
                </a:tc>
                <a:tc>
                  <a:txBody>
                    <a:bodyPr/>
                    <a:lstStyle/>
                    <a:p>
                      <a:pPr algn="ctr"/>
                      <a:r>
                        <a:rPr lang="en-AU" sz="1400" dirty="0"/>
                        <a:t>F</a:t>
                      </a:r>
                    </a:p>
                  </a:txBody>
                  <a:tcPr marL="68580" marR="68580" marT="34290" marB="34290"/>
                </a:tc>
                <a:tc>
                  <a:txBody>
                    <a:bodyPr/>
                    <a:lstStyle/>
                    <a:p>
                      <a:pPr algn="ctr"/>
                      <a:r>
                        <a:rPr lang="en-AU" sz="1400" dirty="0"/>
                        <a:t>2</a:t>
                      </a:r>
                    </a:p>
                  </a:txBody>
                  <a:tcPr marL="68580" marR="68580" marT="34290" marB="3429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AU" sz="1400" dirty="0"/>
                        <a:t>x</a:t>
                      </a:r>
                      <a:r>
                        <a:rPr lang="en-AU" sz="1400" baseline="-25000" dirty="0"/>
                        <a:t>5</a:t>
                      </a:r>
                      <a:r>
                        <a:rPr lang="en-AU" sz="1400" dirty="0"/>
                        <a:t>-x</a:t>
                      </a:r>
                      <a:r>
                        <a:rPr lang="en-AU" sz="1400" baseline="-25000" dirty="0"/>
                        <a:t>3</a:t>
                      </a:r>
                      <a:r>
                        <a:rPr lang="en-AU" sz="1400" dirty="0"/>
                        <a:t>≥2</a:t>
                      </a:r>
                    </a:p>
                  </a:txBody>
                  <a:tcPr marL="68580" marR="68580" marT="34290" marB="34290"/>
                </a:tc>
                <a:extLst>
                  <a:ext uri="{0D108BD9-81ED-4DB2-BD59-A6C34878D82A}">
                    <a16:rowId xmlns:a16="http://schemas.microsoft.com/office/drawing/2014/main" val="10006"/>
                  </a:ext>
                </a:extLst>
              </a:tr>
              <a:tr h="278130">
                <a:tc>
                  <a:txBody>
                    <a:bodyPr/>
                    <a:lstStyle/>
                    <a:p>
                      <a:pPr algn="ctr"/>
                      <a:r>
                        <a:rPr lang="en-AU" sz="1400" dirty="0"/>
                        <a:t>5-6</a:t>
                      </a:r>
                    </a:p>
                  </a:txBody>
                  <a:tcPr marL="68580" marR="68580" marT="34290" marB="34290"/>
                </a:tc>
                <a:tc>
                  <a:txBody>
                    <a:bodyPr/>
                    <a:lstStyle/>
                    <a:p>
                      <a:pPr algn="ctr"/>
                      <a:r>
                        <a:rPr lang="en-AU" sz="1400" dirty="0"/>
                        <a:t>G</a:t>
                      </a:r>
                    </a:p>
                  </a:txBody>
                  <a:tcPr marL="68580" marR="68580" marT="34290" marB="34290"/>
                </a:tc>
                <a:tc>
                  <a:txBody>
                    <a:bodyPr/>
                    <a:lstStyle/>
                    <a:p>
                      <a:pPr algn="ctr"/>
                      <a:r>
                        <a:rPr lang="en-AU" sz="1400" dirty="0"/>
                        <a:t>6</a:t>
                      </a:r>
                    </a:p>
                  </a:txBody>
                  <a:tcPr marL="68580" marR="68580" marT="34290" marB="3429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AU" sz="1400" dirty="0"/>
                        <a:t>x</a:t>
                      </a:r>
                      <a:r>
                        <a:rPr lang="en-AU" sz="1400" baseline="-25000" dirty="0"/>
                        <a:t>6</a:t>
                      </a:r>
                      <a:r>
                        <a:rPr lang="en-AU" sz="1400" dirty="0"/>
                        <a:t>-x</a:t>
                      </a:r>
                      <a:r>
                        <a:rPr lang="en-AU" sz="1400" baseline="-25000" dirty="0"/>
                        <a:t>5</a:t>
                      </a:r>
                      <a:r>
                        <a:rPr lang="en-AU" sz="1400" dirty="0"/>
                        <a:t>≥6</a:t>
                      </a:r>
                    </a:p>
                  </a:txBody>
                  <a:tcPr marL="68580" marR="68580" marT="34290" marB="34290"/>
                </a:tc>
                <a:extLst>
                  <a:ext uri="{0D108BD9-81ED-4DB2-BD59-A6C34878D82A}">
                    <a16:rowId xmlns:a16="http://schemas.microsoft.com/office/drawing/2014/main" val="10007"/>
                  </a:ext>
                </a:extLst>
              </a:tr>
              <a:tr h="278130">
                <a:tc>
                  <a:txBody>
                    <a:bodyPr/>
                    <a:lstStyle/>
                    <a:p>
                      <a:pPr algn="ctr"/>
                      <a:r>
                        <a:rPr lang="en-AU" sz="1400" dirty="0"/>
                        <a:t>4-6</a:t>
                      </a:r>
                    </a:p>
                  </a:txBody>
                  <a:tcPr marL="68580" marR="68580" marT="34290" marB="34290"/>
                </a:tc>
                <a:tc>
                  <a:txBody>
                    <a:bodyPr/>
                    <a:lstStyle/>
                    <a:p>
                      <a:pPr algn="ctr"/>
                      <a:r>
                        <a:rPr lang="en-AU" sz="1400" dirty="0"/>
                        <a:t>H</a:t>
                      </a:r>
                    </a:p>
                  </a:txBody>
                  <a:tcPr marL="68580" marR="68580" marT="34290" marB="34290"/>
                </a:tc>
                <a:tc>
                  <a:txBody>
                    <a:bodyPr/>
                    <a:lstStyle/>
                    <a:p>
                      <a:pPr algn="ctr"/>
                      <a:r>
                        <a:rPr lang="en-AU" sz="1400" dirty="0"/>
                        <a:t>7</a:t>
                      </a:r>
                    </a:p>
                  </a:txBody>
                  <a:tcPr marL="68580" marR="68580" marT="34290" marB="3429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AU" sz="1400" dirty="0"/>
                        <a:t>x</a:t>
                      </a:r>
                      <a:r>
                        <a:rPr lang="en-AU" sz="1400" baseline="-25000" dirty="0"/>
                        <a:t>6</a:t>
                      </a:r>
                      <a:r>
                        <a:rPr lang="en-AU" sz="1400" dirty="0"/>
                        <a:t>-x</a:t>
                      </a:r>
                      <a:r>
                        <a:rPr lang="en-AU" sz="1400" baseline="-25000" dirty="0"/>
                        <a:t>4</a:t>
                      </a:r>
                      <a:r>
                        <a:rPr lang="en-AU" sz="1400" dirty="0"/>
                        <a:t>≥7</a:t>
                      </a:r>
                    </a:p>
                  </a:txBody>
                  <a:tcPr marL="68580" marR="68580" marT="34290" marB="34290"/>
                </a:tc>
                <a:extLst>
                  <a:ext uri="{0D108BD9-81ED-4DB2-BD59-A6C34878D82A}">
                    <a16:rowId xmlns:a16="http://schemas.microsoft.com/office/drawing/2014/main" val="10008"/>
                  </a:ext>
                </a:extLst>
              </a:tr>
              <a:tr h="278130">
                <a:tc>
                  <a:txBody>
                    <a:bodyPr/>
                    <a:lstStyle/>
                    <a:p>
                      <a:pPr algn="ctr"/>
                      <a:r>
                        <a:rPr lang="en-AU" sz="1400" dirty="0"/>
                        <a:t>6-7</a:t>
                      </a:r>
                    </a:p>
                  </a:txBody>
                  <a:tcPr marL="68580" marR="68580" marT="34290" marB="34290"/>
                </a:tc>
                <a:tc>
                  <a:txBody>
                    <a:bodyPr/>
                    <a:lstStyle/>
                    <a:p>
                      <a:pPr algn="ctr"/>
                      <a:r>
                        <a:rPr lang="en-AU" sz="1400" dirty="0"/>
                        <a:t>I</a:t>
                      </a:r>
                    </a:p>
                  </a:txBody>
                  <a:tcPr marL="68580" marR="68580" marT="34290" marB="34290"/>
                </a:tc>
                <a:tc>
                  <a:txBody>
                    <a:bodyPr/>
                    <a:lstStyle/>
                    <a:p>
                      <a:pPr algn="ctr"/>
                      <a:r>
                        <a:rPr lang="en-AU" sz="1400" dirty="0"/>
                        <a:t>2</a:t>
                      </a:r>
                    </a:p>
                  </a:txBody>
                  <a:tcPr marL="68580" marR="68580" marT="34290" marB="3429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AU" sz="1400" dirty="0"/>
                        <a:t>x</a:t>
                      </a:r>
                      <a:r>
                        <a:rPr lang="en-AU" sz="1400" baseline="-25000" dirty="0"/>
                        <a:t>7</a:t>
                      </a:r>
                      <a:r>
                        <a:rPr lang="en-AU" sz="1400" dirty="0"/>
                        <a:t>-x</a:t>
                      </a:r>
                      <a:r>
                        <a:rPr lang="en-AU" sz="1400" baseline="-25000" dirty="0"/>
                        <a:t>6</a:t>
                      </a:r>
                      <a:r>
                        <a:rPr lang="en-AU" sz="1400" dirty="0"/>
                        <a:t>≥2</a:t>
                      </a:r>
                    </a:p>
                  </a:txBody>
                  <a:tcPr marL="68580" marR="68580" marT="34290" marB="34290"/>
                </a:tc>
                <a:extLst>
                  <a:ext uri="{0D108BD9-81ED-4DB2-BD59-A6C34878D82A}">
                    <a16:rowId xmlns:a16="http://schemas.microsoft.com/office/drawing/2014/main" val="10009"/>
                  </a:ext>
                </a:extLst>
              </a:tr>
            </a:tbl>
          </a:graphicData>
        </a:graphic>
      </p:graphicFrame>
      <p:sp>
        <p:nvSpPr>
          <p:cNvPr id="5" name="TextBox 4"/>
          <p:cNvSpPr txBox="1"/>
          <p:nvPr/>
        </p:nvSpPr>
        <p:spPr>
          <a:xfrm>
            <a:off x="6245290" y="1343608"/>
            <a:ext cx="2177143" cy="2308324"/>
          </a:xfrm>
          <a:prstGeom prst="rect">
            <a:avLst/>
          </a:prstGeom>
          <a:noFill/>
        </p:spPr>
        <p:txBody>
          <a:bodyPr wrap="square" rtlCol="0">
            <a:spAutoFit/>
          </a:bodyPr>
          <a:lstStyle/>
          <a:p>
            <a:r>
              <a:rPr lang="en-AU" dirty="0"/>
              <a:t>We solve this model by using EXCEL solver.</a:t>
            </a:r>
          </a:p>
          <a:p>
            <a:endParaRPr lang="en-AU" dirty="0"/>
          </a:p>
          <a:p>
            <a:r>
              <a:rPr lang="en-AU" dirty="0"/>
              <a:t>All of the constraints depend on the structure of the </a:t>
            </a:r>
            <a:r>
              <a:rPr lang="en-AU" dirty="0" err="1"/>
              <a:t>AoA</a:t>
            </a:r>
            <a:r>
              <a:rPr lang="en-AU" dirty="0"/>
              <a:t> network. </a:t>
            </a:r>
          </a:p>
        </p:txBody>
      </p:sp>
    </p:spTree>
    <p:extLst>
      <p:ext uri="{BB962C8B-B14F-4D97-AF65-F5344CB8AC3E}">
        <p14:creationId xmlns:p14="http://schemas.microsoft.com/office/powerpoint/2010/main" val="1131384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1500188" y="178594"/>
            <a:ext cx="6144816" cy="1021556"/>
          </a:xfrm>
        </p:spPr>
        <p:txBody>
          <a:bodyPr/>
          <a:lstStyle/>
          <a:p>
            <a:r>
              <a:rPr lang="en-US" sz="3000" dirty="0"/>
              <a:t>Project Scheduling</a:t>
            </a:r>
          </a:p>
        </p:txBody>
      </p:sp>
      <p:sp>
        <p:nvSpPr>
          <p:cNvPr id="156675" name="Rectangle 3"/>
          <p:cNvSpPr>
            <a:spLocks noGrp="1" noChangeArrowheads="1"/>
          </p:cNvSpPr>
          <p:nvPr>
            <p:ph type="body" idx="1"/>
          </p:nvPr>
        </p:nvSpPr>
        <p:spPr>
          <a:xfrm>
            <a:off x="435429" y="1059583"/>
            <a:ext cx="8192277" cy="3218334"/>
          </a:xfrm>
        </p:spPr>
        <p:txBody>
          <a:bodyPr/>
          <a:lstStyle/>
          <a:p>
            <a:r>
              <a:rPr lang="en-US" sz="1800" dirty="0"/>
              <a:t>EXCEL Implementation</a:t>
            </a:r>
          </a:p>
          <a:p>
            <a:endParaRPr lang="en-US" sz="1800" dirty="0"/>
          </a:p>
          <a:p>
            <a:r>
              <a:rPr lang="en-US" sz="1800" dirty="0"/>
              <a:t>How can we determine the critical path? </a:t>
            </a:r>
          </a:p>
          <a:p>
            <a:pPr lvl="1"/>
            <a:r>
              <a:rPr lang="en-US" sz="1800" dirty="0"/>
              <a:t>Use the binding constraints.</a:t>
            </a:r>
          </a:p>
          <a:p>
            <a:pPr lvl="1"/>
            <a:endParaRPr lang="en-US" sz="1800" dirty="0"/>
          </a:p>
          <a:p>
            <a:pPr lvl="1"/>
            <a:endParaRPr lang="en-US" sz="1800" dirty="0"/>
          </a:p>
          <a:p>
            <a:pPr lvl="1"/>
            <a:endParaRPr lang="en-US" sz="1800" dirty="0"/>
          </a:p>
          <a:p>
            <a:pPr lvl="1"/>
            <a:r>
              <a:rPr lang="en-US" sz="1800" dirty="0"/>
              <a:t>In this particular example, the binding constraints include 0-2, 1-3, 2-3, 3-4, 4-6, 5-6, 6-7. The project duration is 26 and the critical path is B-D-E-H-I. (We must translate the binding constraints to the events.)</a:t>
            </a:r>
          </a:p>
          <a:p>
            <a:pPr lvl="2"/>
            <a:r>
              <a:rPr lang="en-US" sz="1800" dirty="0"/>
              <a:t>Note that arcs 1-3 and 5-6 are not on the critical path B-D-E-H-I.   </a:t>
            </a:r>
          </a:p>
        </p:txBody>
      </p:sp>
      <p:pic>
        <p:nvPicPr>
          <p:cNvPr id="5" name="Picture 4"/>
          <p:cNvPicPr/>
          <p:nvPr/>
        </p:nvPicPr>
        <p:blipFill>
          <a:blip r:embed="rId3"/>
          <a:stretch>
            <a:fillRect/>
          </a:stretch>
        </p:blipFill>
        <p:spPr>
          <a:xfrm>
            <a:off x="4889240" y="280137"/>
            <a:ext cx="4310743" cy="2861168"/>
          </a:xfrm>
          <a:prstGeom prst="rect">
            <a:avLst/>
          </a:prstGeom>
        </p:spPr>
      </p:pic>
    </p:spTree>
    <p:extLst>
      <p:ext uri="{BB962C8B-B14F-4D97-AF65-F5344CB8AC3E}">
        <p14:creationId xmlns:p14="http://schemas.microsoft.com/office/powerpoint/2010/main" val="3878447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1500188" y="178594"/>
            <a:ext cx="6144816" cy="1021556"/>
          </a:xfrm>
        </p:spPr>
        <p:txBody>
          <a:bodyPr/>
          <a:lstStyle/>
          <a:p>
            <a:r>
              <a:rPr lang="en-US" sz="3000" dirty="0"/>
              <a:t>Project Scheduling</a:t>
            </a:r>
          </a:p>
        </p:txBody>
      </p:sp>
      <p:sp>
        <p:nvSpPr>
          <p:cNvPr id="156675" name="Rectangle 3"/>
          <p:cNvSpPr>
            <a:spLocks noGrp="1" noChangeArrowheads="1"/>
          </p:cNvSpPr>
          <p:nvPr>
            <p:ph type="body" idx="1"/>
          </p:nvPr>
        </p:nvSpPr>
        <p:spPr>
          <a:xfrm>
            <a:off x="435429" y="1059583"/>
            <a:ext cx="8192277" cy="3218334"/>
          </a:xfrm>
        </p:spPr>
        <p:txBody>
          <a:bodyPr/>
          <a:lstStyle/>
          <a:p>
            <a:r>
              <a:rPr lang="en-US" sz="1800" dirty="0"/>
              <a:t>What happens if there exists FS lag? </a:t>
            </a:r>
          </a:p>
          <a:p>
            <a:r>
              <a:rPr lang="en-US" sz="1800" dirty="0"/>
              <a:t>We need to modify the </a:t>
            </a:r>
            <a:r>
              <a:rPr lang="en-US" sz="1800" dirty="0">
                <a:solidFill>
                  <a:srgbClr val="FF0000"/>
                </a:solidFill>
              </a:rPr>
              <a:t>relevant</a:t>
            </a:r>
            <a:r>
              <a:rPr lang="en-US" sz="1800" dirty="0"/>
              <a:t> constraint to </a:t>
            </a:r>
            <a:r>
              <a:rPr lang="en-US" sz="1800" dirty="0" err="1"/>
              <a:t>xj</a:t>
            </a:r>
            <a:r>
              <a:rPr lang="en-US" sz="1800" dirty="0"/>
              <a:t>-xi ≥ d(</a:t>
            </a:r>
            <a:r>
              <a:rPr lang="en-US" sz="1800" dirty="0" err="1"/>
              <a:t>i,j</a:t>
            </a:r>
            <a:r>
              <a:rPr lang="en-US" sz="1800" dirty="0"/>
              <a:t>) + Lag.</a:t>
            </a:r>
          </a:p>
          <a:p>
            <a:r>
              <a:rPr lang="en-US" sz="1800" dirty="0"/>
              <a:t>Example:  </a:t>
            </a:r>
          </a:p>
          <a:p>
            <a:pPr marL="0" indent="0">
              <a:buNone/>
            </a:pPr>
            <a:endParaRPr lang="en-US" sz="1800" dirty="0"/>
          </a:p>
        </p:txBody>
      </p:sp>
      <p:graphicFrame>
        <p:nvGraphicFramePr>
          <p:cNvPr id="2" name="Table 1"/>
          <p:cNvGraphicFramePr>
            <a:graphicFrameLocks noGrp="1"/>
          </p:cNvGraphicFramePr>
          <p:nvPr>
            <p:extLst>
              <p:ext uri="{D42A27DB-BD31-4B8C-83A1-F6EECF244321}">
                <p14:modId xmlns:p14="http://schemas.microsoft.com/office/powerpoint/2010/main" val="963233997"/>
              </p:ext>
            </p:extLst>
          </p:nvPr>
        </p:nvGraphicFramePr>
        <p:xfrm>
          <a:off x="671804" y="1951782"/>
          <a:ext cx="3677603" cy="2225040"/>
        </p:xfrm>
        <a:graphic>
          <a:graphicData uri="http://schemas.openxmlformats.org/drawingml/2006/table">
            <a:tbl>
              <a:tblPr firstRow="1" bandRow="1">
                <a:tableStyleId>{5C22544A-7EE6-4342-B048-85BDC9FD1C3A}</a:tableStyleId>
              </a:tblPr>
              <a:tblGrid>
                <a:gridCol w="1144905">
                  <a:extLst>
                    <a:ext uri="{9D8B030D-6E8A-4147-A177-3AD203B41FA5}">
                      <a16:colId xmlns:a16="http://schemas.microsoft.com/office/drawing/2014/main" val="20000"/>
                    </a:ext>
                  </a:extLst>
                </a:gridCol>
                <a:gridCol w="1457643">
                  <a:extLst>
                    <a:ext uri="{9D8B030D-6E8A-4147-A177-3AD203B41FA5}">
                      <a16:colId xmlns:a16="http://schemas.microsoft.com/office/drawing/2014/main" val="20001"/>
                    </a:ext>
                  </a:extLst>
                </a:gridCol>
                <a:gridCol w="1075055">
                  <a:extLst>
                    <a:ext uri="{9D8B030D-6E8A-4147-A177-3AD203B41FA5}">
                      <a16:colId xmlns:a16="http://schemas.microsoft.com/office/drawing/2014/main" val="20002"/>
                    </a:ext>
                  </a:extLst>
                </a:gridCol>
              </a:tblGrid>
              <a:tr h="370840">
                <a:tc>
                  <a:txBody>
                    <a:bodyPr/>
                    <a:lstStyle/>
                    <a:p>
                      <a:pPr algn="ctr"/>
                      <a:r>
                        <a:rPr lang="en-AU" sz="1600" dirty="0"/>
                        <a:t>Activities</a:t>
                      </a:r>
                    </a:p>
                  </a:txBody>
                  <a:tcPr/>
                </a:tc>
                <a:tc>
                  <a:txBody>
                    <a:bodyPr/>
                    <a:lstStyle/>
                    <a:p>
                      <a:pPr algn="ctr"/>
                      <a:r>
                        <a:rPr lang="en-AU" sz="1600" dirty="0"/>
                        <a:t>Predecessor</a:t>
                      </a:r>
                    </a:p>
                  </a:txBody>
                  <a:tcPr/>
                </a:tc>
                <a:tc>
                  <a:txBody>
                    <a:bodyPr/>
                    <a:lstStyle/>
                    <a:p>
                      <a:pPr algn="ctr"/>
                      <a:r>
                        <a:rPr lang="en-AU" sz="1600" dirty="0"/>
                        <a:t>Duration</a:t>
                      </a:r>
                    </a:p>
                  </a:txBody>
                  <a:tcPr/>
                </a:tc>
                <a:extLst>
                  <a:ext uri="{0D108BD9-81ED-4DB2-BD59-A6C34878D82A}">
                    <a16:rowId xmlns:a16="http://schemas.microsoft.com/office/drawing/2014/main" val="10000"/>
                  </a:ext>
                </a:extLst>
              </a:tr>
              <a:tr h="370840">
                <a:tc>
                  <a:txBody>
                    <a:bodyPr/>
                    <a:lstStyle/>
                    <a:p>
                      <a:pPr algn="ctr"/>
                      <a:r>
                        <a:rPr lang="en-AU" sz="1600" dirty="0"/>
                        <a:t>A</a:t>
                      </a:r>
                    </a:p>
                  </a:txBody>
                  <a:tcPr/>
                </a:tc>
                <a:tc>
                  <a:txBody>
                    <a:bodyPr/>
                    <a:lstStyle/>
                    <a:p>
                      <a:pPr algn="ctr"/>
                      <a:r>
                        <a:rPr lang="en-AU" sz="1600" dirty="0"/>
                        <a:t>-</a:t>
                      </a:r>
                    </a:p>
                  </a:txBody>
                  <a:tcPr/>
                </a:tc>
                <a:tc>
                  <a:txBody>
                    <a:bodyPr/>
                    <a:lstStyle/>
                    <a:p>
                      <a:pPr algn="ctr"/>
                      <a:r>
                        <a:rPr lang="en-AU" sz="1600" dirty="0"/>
                        <a:t>1</a:t>
                      </a:r>
                    </a:p>
                  </a:txBody>
                  <a:tcPr/>
                </a:tc>
                <a:extLst>
                  <a:ext uri="{0D108BD9-81ED-4DB2-BD59-A6C34878D82A}">
                    <a16:rowId xmlns:a16="http://schemas.microsoft.com/office/drawing/2014/main" val="10001"/>
                  </a:ext>
                </a:extLst>
              </a:tr>
              <a:tr h="370840">
                <a:tc>
                  <a:txBody>
                    <a:bodyPr/>
                    <a:lstStyle/>
                    <a:p>
                      <a:pPr algn="ctr"/>
                      <a:r>
                        <a:rPr lang="en-AU" sz="1600" dirty="0"/>
                        <a:t>B</a:t>
                      </a:r>
                    </a:p>
                  </a:txBody>
                  <a:tcPr/>
                </a:tc>
                <a:tc>
                  <a:txBody>
                    <a:bodyPr/>
                    <a:lstStyle/>
                    <a:p>
                      <a:pPr algn="ctr"/>
                      <a:r>
                        <a:rPr lang="en-AU" sz="1600" dirty="0"/>
                        <a:t>-</a:t>
                      </a:r>
                    </a:p>
                  </a:txBody>
                  <a:tcPr/>
                </a:tc>
                <a:tc>
                  <a:txBody>
                    <a:bodyPr/>
                    <a:lstStyle/>
                    <a:p>
                      <a:pPr algn="ctr"/>
                      <a:r>
                        <a:rPr lang="en-AU" sz="1600" dirty="0"/>
                        <a:t>3</a:t>
                      </a:r>
                    </a:p>
                  </a:txBody>
                  <a:tcPr/>
                </a:tc>
                <a:extLst>
                  <a:ext uri="{0D108BD9-81ED-4DB2-BD59-A6C34878D82A}">
                    <a16:rowId xmlns:a16="http://schemas.microsoft.com/office/drawing/2014/main" val="10002"/>
                  </a:ext>
                </a:extLst>
              </a:tr>
              <a:tr h="370840">
                <a:tc>
                  <a:txBody>
                    <a:bodyPr/>
                    <a:lstStyle/>
                    <a:p>
                      <a:pPr algn="ctr"/>
                      <a:r>
                        <a:rPr lang="en-AU" sz="1600" dirty="0"/>
                        <a:t>C</a:t>
                      </a:r>
                    </a:p>
                  </a:txBody>
                  <a:tcPr/>
                </a:tc>
                <a:tc>
                  <a:txBody>
                    <a:bodyPr/>
                    <a:lstStyle/>
                    <a:p>
                      <a:pPr algn="ctr"/>
                      <a:r>
                        <a:rPr lang="en-AU" sz="1600" dirty="0"/>
                        <a:t>A</a:t>
                      </a:r>
                    </a:p>
                  </a:txBody>
                  <a:tcPr/>
                </a:tc>
                <a:tc>
                  <a:txBody>
                    <a:bodyPr/>
                    <a:lstStyle/>
                    <a:p>
                      <a:pPr algn="ctr"/>
                      <a:r>
                        <a:rPr lang="en-AU" sz="1600" dirty="0"/>
                        <a:t>2</a:t>
                      </a:r>
                    </a:p>
                  </a:txBody>
                  <a:tcPr/>
                </a:tc>
                <a:extLst>
                  <a:ext uri="{0D108BD9-81ED-4DB2-BD59-A6C34878D82A}">
                    <a16:rowId xmlns:a16="http://schemas.microsoft.com/office/drawing/2014/main" val="10003"/>
                  </a:ext>
                </a:extLst>
              </a:tr>
              <a:tr h="370840">
                <a:tc>
                  <a:txBody>
                    <a:bodyPr/>
                    <a:lstStyle/>
                    <a:p>
                      <a:pPr algn="ctr"/>
                      <a:r>
                        <a:rPr lang="en-AU" sz="1600" dirty="0"/>
                        <a:t>D</a:t>
                      </a:r>
                    </a:p>
                  </a:txBody>
                  <a:tcPr/>
                </a:tc>
                <a:tc>
                  <a:txBody>
                    <a:bodyPr/>
                    <a:lstStyle/>
                    <a:p>
                      <a:pPr algn="ctr"/>
                      <a:r>
                        <a:rPr lang="en-AU" sz="1600" dirty="0"/>
                        <a:t>B</a:t>
                      </a:r>
                    </a:p>
                  </a:txBody>
                  <a:tcPr/>
                </a:tc>
                <a:tc>
                  <a:txBody>
                    <a:bodyPr/>
                    <a:lstStyle/>
                    <a:p>
                      <a:pPr algn="ctr"/>
                      <a:r>
                        <a:rPr lang="en-AU" sz="1600" dirty="0"/>
                        <a:t>2</a:t>
                      </a:r>
                    </a:p>
                  </a:txBody>
                  <a:tcPr/>
                </a:tc>
                <a:extLst>
                  <a:ext uri="{0D108BD9-81ED-4DB2-BD59-A6C34878D82A}">
                    <a16:rowId xmlns:a16="http://schemas.microsoft.com/office/drawing/2014/main" val="10004"/>
                  </a:ext>
                </a:extLst>
              </a:tr>
              <a:tr h="370840">
                <a:tc>
                  <a:txBody>
                    <a:bodyPr/>
                    <a:lstStyle/>
                    <a:p>
                      <a:pPr algn="ctr"/>
                      <a:r>
                        <a:rPr lang="en-AU" sz="1600" dirty="0"/>
                        <a:t>E</a:t>
                      </a:r>
                    </a:p>
                  </a:txBody>
                  <a:tcPr/>
                </a:tc>
                <a:tc>
                  <a:txBody>
                    <a:bodyPr/>
                    <a:lstStyle/>
                    <a:p>
                      <a:pPr algn="ctr"/>
                      <a:r>
                        <a:rPr lang="en-AU" sz="1600" dirty="0"/>
                        <a:t>C, D+FS1</a:t>
                      </a:r>
                    </a:p>
                  </a:txBody>
                  <a:tcPr/>
                </a:tc>
                <a:tc>
                  <a:txBody>
                    <a:bodyPr/>
                    <a:lstStyle/>
                    <a:p>
                      <a:pPr algn="ctr"/>
                      <a:r>
                        <a:rPr lang="en-AU" sz="1600" dirty="0"/>
                        <a:t>3</a:t>
                      </a:r>
                    </a:p>
                  </a:txBody>
                  <a:tcPr/>
                </a:tc>
                <a:extLst>
                  <a:ext uri="{0D108BD9-81ED-4DB2-BD59-A6C34878D82A}">
                    <a16:rowId xmlns:a16="http://schemas.microsoft.com/office/drawing/2014/main" val="10005"/>
                  </a:ext>
                </a:extLst>
              </a:tr>
            </a:tbl>
          </a:graphicData>
        </a:graphic>
      </p:graphicFrame>
      <p:sp>
        <p:nvSpPr>
          <p:cNvPr id="3" name="TextBox 2"/>
          <p:cNvSpPr txBox="1"/>
          <p:nvPr/>
        </p:nvSpPr>
        <p:spPr>
          <a:xfrm>
            <a:off x="4789714" y="1815703"/>
            <a:ext cx="3887755" cy="1815882"/>
          </a:xfrm>
          <a:prstGeom prst="rect">
            <a:avLst/>
          </a:prstGeom>
          <a:noFill/>
        </p:spPr>
        <p:txBody>
          <a:bodyPr wrap="square" rtlCol="0">
            <a:spAutoFit/>
          </a:bodyPr>
          <a:lstStyle/>
          <a:p>
            <a:r>
              <a:rPr lang="en-AU" sz="1400" dirty="0"/>
              <a:t>Min x</a:t>
            </a:r>
            <a:r>
              <a:rPr lang="en-AU" sz="1400" baseline="-25000" dirty="0"/>
              <a:t>4</a:t>
            </a:r>
            <a:r>
              <a:rPr lang="en-AU" sz="1400" dirty="0"/>
              <a:t>,</a:t>
            </a:r>
          </a:p>
          <a:p>
            <a:r>
              <a:rPr lang="en-AU" sz="1400" dirty="0"/>
              <a:t>Subject to</a:t>
            </a:r>
          </a:p>
          <a:p>
            <a:r>
              <a:rPr lang="en-AU" sz="1400" dirty="0"/>
              <a:t>x1-x0</a:t>
            </a:r>
            <a:r>
              <a:rPr lang="en-AU" sz="1400" dirty="0">
                <a:latin typeface="Arial" panose="020B0604020202020204" pitchFamily="34" charset="0"/>
                <a:cs typeface="Arial" panose="020B0604020202020204" pitchFamily="34" charset="0"/>
              </a:rPr>
              <a:t>≥1  (Related to activity A)</a:t>
            </a:r>
          </a:p>
          <a:p>
            <a:r>
              <a:rPr lang="en-AU" sz="1400" dirty="0"/>
              <a:t>x2-x0</a:t>
            </a:r>
            <a:r>
              <a:rPr lang="en-AU" sz="1400" dirty="0">
                <a:latin typeface="Arial" panose="020B0604020202020204" pitchFamily="34" charset="0"/>
                <a:cs typeface="Arial" panose="020B0604020202020204" pitchFamily="34" charset="0"/>
              </a:rPr>
              <a:t>≥3  (Related to activity B)</a:t>
            </a:r>
          </a:p>
          <a:p>
            <a:r>
              <a:rPr lang="en-AU" sz="1400" dirty="0"/>
              <a:t>x3-x1</a:t>
            </a:r>
            <a:r>
              <a:rPr lang="en-AU" sz="1400" dirty="0">
                <a:latin typeface="Arial" panose="020B0604020202020204" pitchFamily="34" charset="0"/>
                <a:cs typeface="Arial" panose="020B0604020202020204" pitchFamily="34" charset="0"/>
              </a:rPr>
              <a:t>≥2  (Related to activity C)</a:t>
            </a:r>
          </a:p>
          <a:p>
            <a:r>
              <a:rPr lang="en-AU" sz="1400" dirty="0"/>
              <a:t>x3-x2</a:t>
            </a:r>
            <a:r>
              <a:rPr lang="en-AU" sz="1400" dirty="0">
                <a:latin typeface="Arial" panose="020B0604020202020204" pitchFamily="34" charset="0"/>
                <a:cs typeface="Arial" panose="020B0604020202020204" pitchFamily="34" charset="0"/>
              </a:rPr>
              <a:t>≥2+1 (Related to activity D)</a:t>
            </a:r>
          </a:p>
          <a:p>
            <a:r>
              <a:rPr lang="en-AU" sz="1400" dirty="0"/>
              <a:t>x4-x3</a:t>
            </a:r>
            <a:r>
              <a:rPr lang="en-AU" sz="1400" dirty="0">
                <a:latin typeface="Arial" panose="020B0604020202020204" pitchFamily="34" charset="0"/>
                <a:cs typeface="Arial" panose="020B0604020202020204" pitchFamily="34" charset="0"/>
              </a:rPr>
              <a:t>≥3  (Related to activity E)</a:t>
            </a:r>
          </a:p>
          <a:p>
            <a:r>
              <a:rPr lang="en-AU" sz="1400" dirty="0"/>
              <a:t>All x</a:t>
            </a:r>
            <a:r>
              <a:rPr lang="en-AU" sz="1400" baseline="-25000" dirty="0"/>
              <a:t>i</a:t>
            </a:r>
            <a:r>
              <a:rPr lang="en-AU" sz="1400" dirty="0"/>
              <a:t> are non-negative.</a:t>
            </a:r>
          </a:p>
        </p:txBody>
      </p:sp>
    </p:spTree>
    <p:extLst>
      <p:ext uri="{BB962C8B-B14F-4D97-AF65-F5344CB8AC3E}">
        <p14:creationId xmlns:p14="http://schemas.microsoft.com/office/powerpoint/2010/main" val="2611987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1500188" y="178594"/>
            <a:ext cx="6144816" cy="1021556"/>
          </a:xfrm>
        </p:spPr>
        <p:txBody>
          <a:bodyPr/>
          <a:lstStyle/>
          <a:p>
            <a:r>
              <a:rPr lang="en-US" sz="3000" dirty="0"/>
              <a:t>Project Scheduling</a:t>
            </a:r>
          </a:p>
        </p:txBody>
      </p:sp>
      <p:sp>
        <p:nvSpPr>
          <p:cNvPr id="156675" name="Rectangle 3"/>
          <p:cNvSpPr>
            <a:spLocks noGrp="1" noChangeArrowheads="1"/>
          </p:cNvSpPr>
          <p:nvPr>
            <p:ph type="body" idx="1"/>
          </p:nvPr>
        </p:nvSpPr>
        <p:spPr>
          <a:xfrm>
            <a:off x="435429" y="1059583"/>
            <a:ext cx="8192277" cy="3218334"/>
          </a:xfrm>
        </p:spPr>
        <p:txBody>
          <a:bodyPr/>
          <a:lstStyle/>
          <a:p>
            <a:r>
              <a:rPr lang="en-US" sz="1800" dirty="0"/>
              <a:t>Self Exercise: Draw AON and AOA using the data shown in the previous slide.</a:t>
            </a:r>
          </a:p>
          <a:p>
            <a:pPr marL="0" indent="0">
              <a:buNone/>
            </a:pPr>
            <a:endParaRPr lang="en-US" sz="1800" dirty="0"/>
          </a:p>
        </p:txBody>
      </p:sp>
    </p:spTree>
    <p:extLst>
      <p:ext uri="{BB962C8B-B14F-4D97-AF65-F5344CB8AC3E}">
        <p14:creationId xmlns:p14="http://schemas.microsoft.com/office/powerpoint/2010/main" val="370388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1500188" y="178594"/>
            <a:ext cx="6144816" cy="1021556"/>
          </a:xfrm>
        </p:spPr>
        <p:txBody>
          <a:bodyPr/>
          <a:lstStyle/>
          <a:p>
            <a:r>
              <a:rPr lang="en-US" sz="3000" dirty="0"/>
              <a:t>Project Scheduling</a:t>
            </a:r>
          </a:p>
        </p:txBody>
      </p:sp>
      <p:sp>
        <p:nvSpPr>
          <p:cNvPr id="156675" name="Rectangle 3"/>
          <p:cNvSpPr>
            <a:spLocks noGrp="1" noChangeArrowheads="1"/>
          </p:cNvSpPr>
          <p:nvPr>
            <p:ph type="body" idx="1"/>
          </p:nvPr>
        </p:nvSpPr>
        <p:spPr>
          <a:xfrm>
            <a:off x="435429" y="1059583"/>
            <a:ext cx="8192277" cy="3218334"/>
          </a:xfrm>
        </p:spPr>
        <p:txBody>
          <a:bodyPr/>
          <a:lstStyle/>
          <a:p>
            <a:r>
              <a:rPr lang="en-US" sz="1800" dirty="0"/>
              <a:t>Project managers may consider other issues when scheduling multiple projects.</a:t>
            </a:r>
          </a:p>
          <a:p>
            <a:pPr lvl="1"/>
            <a:r>
              <a:rPr lang="en-US" sz="1800" dirty="0"/>
              <a:t>Personality</a:t>
            </a:r>
          </a:p>
          <a:p>
            <a:endParaRPr lang="en-US" sz="1800" dirty="0"/>
          </a:p>
          <a:p>
            <a:r>
              <a:rPr lang="en-US" sz="1800" dirty="0"/>
              <a:t>Case in points:</a:t>
            </a:r>
          </a:p>
          <a:p>
            <a:pPr marL="0" indent="0">
              <a:buNone/>
            </a:pPr>
            <a:r>
              <a:rPr lang="en-US" sz="1800" dirty="0"/>
              <a:t>Eric Schmidt, after a successful career at Sun Microsystems, took over Novell. He uses geek to describe his group of technologists who rule the cyber world. Schmidt has some interesting ideas about assigning geeks to projects. For example, let geeks control each other in small group. Why? Geeks care about how other perceive them. A team with geeks can produce positive peer pressure. However, too many geeks spoil the soup. So breaking up large projects into smaller and more manageable projects so that small teams of geeks can be assigned to them. </a:t>
            </a:r>
          </a:p>
          <a:p>
            <a:pPr lvl="1"/>
            <a:endParaRPr lang="en-US" sz="1800" dirty="0"/>
          </a:p>
        </p:txBody>
      </p:sp>
    </p:spTree>
    <p:extLst>
      <p:ext uri="{BB962C8B-B14F-4D97-AF65-F5344CB8AC3E}">
        <p14:creationId xmlns:p14="http://schemas.microsoft.com/office/powerpoint/2010/main" val="2971615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1500188" y="178594"/>
            <a:ext cx="6144816" cy="1021556"/>
          </a:xfrm>
        </p:spPr>
        <p:txBody>
          <a:bodyPr/>
          <a:lstStyle/>
          <a:p>
            <a:r>
              <a:rPr lang="en-US" sz="3000" dirty="0"/>
              <a:t>Project Scheduling</a:t>
            </a:r>
          </a:p>
        </p:txBody>
      </p:sp>
      <p:sp>
        <p:nvSpPr>
          <p:cNvPr id="156675" name="Rectangle 3"/>
          <p:cNvSpPr>
            <a:spLocks noGrp="1" noChangeArrowheads="1"/>
          </p:cNvSpPr>
          <p:nvPr>
            <p:ph type="body" idx="1"/>
          </p:nvPr>
        </p:nvSpPr>
        <p:spPr>
          <a:xfrm>
            <a:off x="435429" y="1059583"/>
            <a:ext cx="8192277" cy="3218334"/>
          </a:xfrm>
        </p:spPr>
        <p:txBody>
          <a:bodyPr/>
          <a:lstStyle/>
          <a:p>
            <a:r>
              <a:rPr lang="en-US" sz="1800" dirty="0"/>
              <a:t>Project managers may consider other issues when scheduling multiple projects.</a:t>
            </a:r>
          </a:p>
          <a:p>
            <a:pPr lvl="1"/>
            <a:r>
              <a:rPr lang="en-US" sz="1800" dirty="0"/>
              <a:t>Inexperienced and experienced staffs</a:t>
            </a:r>
          </a:p>
          <a:p>
            <a:endParaRPr lang="en-US" sz="1800" dirty="0"/>
          </a:p>
          <a:p>
            <a:r>
              <a:rPr lang="en-US" sz="1800" dirty="0"/>
              <a:t>Case in points:</a:t>
            </a:r>
          </a:p>
          <a:p>
            <a:pPr marL="0" indent="0">
              <a:buNone/>
            </a:pPr>
            <a:r>
              <a:rPr lang="en-US" sz="1800" dirty="0"/>
              <a:t>The Department of Agriculture (</a:t>
            </a:r>
            <a:r>
              <a:rPr lang="en-US" sz="1800" dirty="0" err="1"/>
              <a:t>DoA</a:t>
            </a:r>
            <a:r>
              <a:rPr lang="en-US" sz="1800" dirty="0"/>
              <a:t>) in USA uses a project management software that requires each project manager to enter the required skill for each task. The algorithm then matches the staffs with the required skill to the task based on experience levels (an extended assignment model). The algorithm allows inexperienced staffs to work with experienced staffs such that the overall experiences of all the staffs can grow. The algorithm also considers the priority of each task such that experienced staffs work on highly prioritized task.  </a:t>
            </a:r>
          </a:p>
        </p:txBody>
      </p:sp>
    </p:spTree>
    <p:extLst>
      <p:ext uri="{BB962C8B-B14F-4D97-AF65-F5344CB8AC3E}">
        <p14:creationId xmlns:p14="http://schemas.microsoft.com/office/powerpoint/2010/main" val="4044901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435429" y="178594"/>
            <a:ext cx="7209575" cy="716351"/>
          </a:xfrm>
        </p:spPr>
        <p:txBody>
          <a:bodyPr/>
          <a:lstStyle/>
          <a:p>
            <a:r>
              <a:rPr lang="en-US" sz="3000" dirty="0"/>
              <a:t>Risky Project Scheduling</a:t>
            </a:r>
          </a:p>
        </p:txBody>
      </p:sp>
      <mc:AlternateContent xmlns:mc="http://schemas.openxmlformats.org/markup-compatibility/2006" xmlns:a14="http://schemas.microsoft.com/office/drawing/2010/main">
        <mc:Choice Requires="a14">
          <p:sp>
            <p:nvSpPr>
              <p:cNvPr id="156675" name="Rectangle 3"/>
              <p:cNvSpPr>
                <a:spLocks noGrp="1" noChangeArrowheads="1"/>
              </p:cNvSpPr>
              <p:nvPr>
                <p:ph type="body" idx="1"/>
              </p:nvPr>
            </p:nvSpPr>
            <p:spPr>
              <a:xfrm>
                <a:off x="435429" y="1059583"/>
                <a:ext cx="8192277" cy="3218334"/>
              </a:xfrm>
            </p:spPr>
            <p:txBody>
              <a:bodyPr/>
              <a:lstStyle/>
              <a:p>
                <a:r>
                  <a:rPr lang="en-US" sz="1800" dirty="0"/>
                  <a:t>Consider that a project requires 3 tasks be successfully attempted. The probability that task </a:t>
                </a:r>
                <a:r>
                  <a:rPr lang="en-US" sz="1800" dirty="0" err="1"/>
                  <a:t>i</a:t>
                </a:r>
                <a:r>
                  <a:rPr lang="en-US" sz="1800" dirty="0"/>
                  <a:t> is a success is Pi (where </a:t>
                </a:r>
                <a:r>
                  <a:rPr lang="en-US" sz="1800" dirty="0" err="1"/>
                  <a:t>i</a:t>
                </a:r>
                <a:r>
                  <a:rPr lang="en-US" sz="1800" dirty="0"/>
                  <a:t>=1,2,3) and the cost of attempting task </a:t>
                </a:r>
                <a:r>
                  <a:rPr lang="en-US" sz="1800" dirty="0" err="1"/>
                  <a:t>i</a:t>
                </a:r>
                <a:r>
                  <a:rPr lang="en-US" sz="1800" dirty="0"/>
                  <a:t> is Ki. If all of the tasks are success, the project generates a terminal reward V. The project team attempts the tasks sequentially. If any early task fails, the project terminates and the remaining tasks won’t be attempted. </a:t>
                </a:r>
              </a:p>
              <a:p>
                <a:r>
                  <a:rPr lang="en-US" sz="1800" dirty="0"/>
                  <a:t>What is the optimal sequence of attempting these tasks?</a:t>
                </a:r>
              </a:p>
              <a:p>
                <a:r>
                  <a:rPr lang="en-US" sz="1800" dirty="0"/>
                  <a:t>We have 3!=6 feasible sequences: 1-2-3, 1-3-2, 2-1-3, 2-3-1, 3-1-2, and 3-2-1. </a:t>
                </a:r>
              </a:p>
              <a:p>
                <a:r>
                  <a:rPr lang="en-US" sz="1800" dirty="0"/>
                  <a:t>Define an efficiency ratio:</a:t>
                </a:r>
              </a:p>
              <a:p>
                <a:pPr marL="0" indent="0" algn="ctr">
                  <a:buNone/>
                </a:pPr>
                <a14:m>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𝐼</m:t>
                        </m:r>
                      </m:e>
                      <m:sub>
                        <m:r>
                          <a:rPr lang="en-AU" sz="1800" b="0" i="1" smtClean="0">
                            <a:latin typeface="Cambria Math" panose="02040503050406030204" pitchFamily="18" charset="0"/>
                          </a:rPr>
                          <m:t>𝑖</m:t>
                        </m:r>
                      </m:sub>
                    </m:sSub>
                    <m:r>
                      <a:rPr lang="en-AU" sz="1800" b="0" i="1" smtClean="0">
                        <a:latin typeface="Cambria Math" panose="02040503050406030204" pitchFamily="18" charset="0"/>
                      </a:rPr>
                      <m:t>=</m:t>
                    </m:r>
                    <m:f>
                      <m:fPr>
                        <m:ctrlPr>
                          <a:rPr lang="en-US" sz="1800" i="1" smtClean="0">
                            <a:latin typeface="Cambria Math" panose="02040503050406030204" pitchFamily="18" charset="0"/>
                          </a:rPr>
                        </m:ctrlPr>
                      </m:fPr>
                      <m:num>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m:t>
                            </m:r>
                            <m:r>
                              <a:rPr lang="en-AU" sz="1800" b="0" i="1" smtClean="0">
                                <a:latin typeface="Cambria Math" panose="02040503050406030204" pitchFamily="18" charset="0"/>
                              </a:rPr>
                              <m:t>𝐾</m:t>
                            </m:r>
                          </m:e>
                          <m:sub>
                            <m:r>
                              <a:rPr lang="en-AU" sz="1800" b="0" i="1" smtClean="0">
                                <a:latin typeface="Cambria Math" panose="02040503050406030204" pitchFamily="18" charset="0"/>
                              </a:rPr>
                              <m:t>𝑖</m:t>
                            </m:r>
                          </m:sub>
                        </m:sSub>
                      </m:num>
                      <m:den>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(1−</m:t>
                            </m:r>
                            <m:r>
                              <a:rPr lang="en-AU" sz="1800" b="0" i="1" smtClean="0">
                                <a:latin typeface="Cambria Math" panose="02040503050406030204" pitchFamily="18" charset="0"/>
                              </a:rPr>
                              <m:t>𝑃</m:t>
                            </m:r>
                          </m:e>
                          <m:sub>
                            <m:r>
                              <a:rPr lang="en-AU" sz="1800" b="0" i="1" smtClean="0">
                                <a:latin typeface="Cambria Math" panose="02040503050406030204" pitchFamily="18" charset="0"/>
                              </a:rPr>
                              <m:t>𝑖</m:t>
                            </m:r>
                          </m:sub>
                        </m:sSub>
                        <m:r>
                          <a:rPr lang="en-AU" sz="1800" b="0" i="1" smtClean="0">
                            <a:latin typeface="Cambria Math" panose="02040503050406030204" pitchFamily="18" charset="0"/>
                          </a:rPr>
                          <m:t>)</m:t>
                        </m:r>
                      </m:den>
                    </m:f>
                  </m:oMath>
                </a14:m>
                <a:r>
                  <a:rPr lang="en-US" sz="1800" dirty="0"/>
                  <a:t>.</a:t>
                </a:r>
              </a:p>
              <a:p>
                <a:r>
                  <a:rPr lang="en-US" sz="1800" dirty="0"/>
                  <a:t>The optimal sequence is based on the ranking of the performance-to-cost ratio.</a:t>
                </a:r>
              </a:p>
              <a:p>
                <a:pPr lvl="1"/>
                <a:r>
                  <a:rPr lang="en-US" sz="1800" dirty="0"/>
                  <a:t>The task with a larger value of Index (note that the index is negative by definition) should be attempted earlier.   </a:t>
                </a:r>
              </a:p>
            </p:txBody>
          </p:sp>
        </mc:Choice>
        <mc:Fallback xmlns="">
          <p:sp>
            <p:nvSpPr>
              <p:cNvPr id="156675" name="Rectangle 3"/>
              <p:cNvSpPr>
                <a:spLocks noGrp="1" noRot="1" noChangeAspect="1" noMove="1" noResize="1" noEditPoints="1" noAdjustHandles="1" noChangeArrowheads="1" noChangeShapeType="1" noTextEdit="1"/>
              </p:cNvSpPr>
              <p:nvPr>
                <p:ph type="body" idx="1"/>
              </p:nvPr>
            </p:nvSpPr>
            <p:spPr>
              <a:xfrm>
                <a:off x="435429" y="1059583"/>
                <a:ext cx="8192277" cy="3218334"/>
              </a:xfrm>
              <a:blipFill rotWithShape="0">
                <a:blip r:embed="rId3"/>
                <a:stretch>
                  <a:fillRect l="-446" t="-1894" b="-13447"/>
                </a:stretch>
              </a:blipFill>
            </p:spPr>
            <p:txBody>
              <a:bodyPr/>
              <a:lstStyle/>
              <a:p>
                <a:r>
                  <a:rPr lang="en-AU">
                    <a:noFill/>
                  </a:rPr>
                  <a:t> </a:t>
                </a:r>
              </a:p>
            </p:txBody>
          </p:sp>
        </mc:Fallback>
      </mc:AlternateContent>
    </p:spTree>
    <p:extLst>
      <p:ext uri="{BB962C8B-B14F-4D97-AF65-F5344CB8AC3E}">
        <p14:creationId xmlns:p14="http://schemas.microsoft.com/office/powerpoint/2010/main" val="970185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2" descr="0803a"/>
          <p:cNvPicPr>
            <a:picLocks noChangeAspect="1" noChangeArrowheads="1"/>
          </p:cNvPicPr>
          <p:nvPr/>
        </p:nvPicPr>
        <p:blipFill>
          <a:blip r:embed="rId3" cstate="print"/>
          <a:srcRect/>
          <a:stretch>
            <a:fillRect/>
          </a:stretch>
        </p:blipFill>
        <p:spPr bwMode="auto">
          <a:xfrm>
            <a:off x="1768079" y="240506"/>
            <a:ext cx="4106465" cy="1506141"/>
          </a:xfrm>
          <a:prstGeom prst="rect">
            <a:avLst/>
          </a:prstGeom>
          <a:noFill/>
        </p:spPr>
      </p:pic>
      <p:pic>
        <p:nvPicPr>
          <p:cNvPr id="123909" name="Picture 5" descr="0803b"/>
          <p:cNvPicPr>
            <a:picLocks noChangeAspect="1" noChangeArrowheads="1"/>
          </p:cNvPicPr>
          <p:nvPr/>
        </p:nvPicPr>
        <p:blipFill>
          <a:blip r:embed="rId4" cstate="print"/>
          <a:srcRect/>
          <a:stretch>
            <a:fillRect/>
          </a:stretch>
        </p:blipFill>
        <p:spPr bwMode="auto">
          <a:xfrm>
            <a:off x="1622822" y="1891903"/>
            <a:ext cx="4251722" cy="1365647"/>
          </a:xfrm>
          <a:prstGeom prst="rect">
            <a:avLst/>
          </a:prstGeom>
          <a:noFill/>
        </p:spPr>
      </p:pic>
      <p:pic>
        <p:nvPicPr>
          <p:cNvPr id="123910" name="Picture 6" descr="0803c"/>
          <p:cNvPicPr>
            <a:picLocks noChangeAspect="1" noChangeArrowheads="1"/>
          </p:cNvPicPr>
          <p:nvPr/>
        </p:nvPicPr>
        <p:blipFill>
          <a:blip r:embed="rId5" cstate="print"/>
          <a:srcRect/>
          <a:stretch>
            <a:fillRect/>
          </a:stretch>
        </p:blipFill>
        <p:spPr bwMode="auto">
          <a:xfrm>
            <a:off x="1624013" y="3394472"/>
            <a:ext cx="4250531" cy="1371600"/>
          </a:xfrm>
          <a:prstGeom prst="rect">
            <a:avLst/>
          </a:prstGeom>
          <a:noFill/>
        </p:spPr>
      </p:pic>
      <p:sp>
        <p:nvSpPr>
          <p:cNvPr id="3" name="TextBox 2"/>
          <p:cNvSpPr txBox="1"/>
          <p:nvPr/>
        </p:nvSpPr>
        <p:spPr>
          <a:xfrm>
            <a:off x="5976156" y="240506"/>
            <a:ext cx="2769738" cy="3970318"/>
          </a:xfrm>
          <a:prstGeom prst="rect">
            <a:avLst/>
          </a:prstGeom>
          <a:noFill/>
        </p:spPr>
        <p:txBody>
          <a:bodyPr wrap="square" rtlCol="0">
            <a:spAutoFit/>
          </a:bodyPr>
          <a:lstStyle/>
          <a:p>
            <a:pPr marL="214313" indent="-214313">
              <a:buFontTx/>
              <a:buChar char="-"/>
            </a:pPr>
            <a:r>
              <a:rPr lang="en-AU" sz="1200" dirty="0"/>
              <a:t>The top Gantt chart assumes that unlimited resources (i.e., backhoes) are available. </a:t>
            </a:r>
          </a:p>
          <a:p>
            <a:pPr marL="214313" indent="-214313">
              <a:buFontTx/>
              <a:buChar char="-"/>
            </a:pPr>
            <a:endParaRPr lang="en-AU" sz="1200" dirty="0"/>
          </a:p>
          <a:p>
            <a:pPr marL="214313" indent="-214313">
              <a:buFontTx/>
              <a:buChar char="-"/>
            </a:pPr>
            <a:r>
              <a:rPr lang="en-AU" sz="1200" dirty="0"/>
              <a:t>The middle chart shows the amount of resources is required over time.</a:t>
            </a:r>
          </a:p>
          <a:p>
            <a:pPr marL="214313" indent="-214313">
              <a:buFontTx/>
              <a:buChar char="-"/>
            </a:pPr>
            <a:endParaRPr lang="en-AU" sz="1200" dirty="0"/>
          </a:p>
          <a:p>
            <a:pPr marL="214313" indent="-214313">
              <a:buFontTx/>
              <a:buChar char="-"/>
            </a:pPr>
            <a:endParaRPr lang="en-AU" sz="1200" dirty="0"/>
          </a:p>
          <a:p>
            <a:pPr marL="214313" indent="-214313">
              <a:buFontTx/>
              <a:buChar char="-"/>
            </a:pPr>
            <a:r>
              <a:rPr lang="en-AU" sz="1200" dirty="0"/>
              <a:t>Because there are only 3 backhoes available, we need to smooth the schedule, usually, by postponing the non-critical task. But in some rare circumstances, we may have to postpone critical tasks.</a:t>
            </a:r>
          </a:p>
          <a:p>
            <a:pPr marL="214313" indent="-214313">
              <a:buFontTx/>
              <a:buChar char="-"/>
            </a:pPr>
            <a:endParaRPr lang="en-AU" sz="1200" dirty="0"/>
          </a:p>
          <a:p>
            <a:pPr marL="214313" indent="-214313">
              <a:buFontTx/>
              <a:buChar char="-"/>
            </a:pPr>
            <a:endParaRPr lang="en-AU" sz="1200" dirty="0"/>
          </a:p>
          <a:p>
            <a:pPr marL="214313" indent="-214313">
              <a:buFontTx/>
              <a:buChar char="-"/>
            </a:pPr>
            <a:r>
              <a:rPr lang="en-AU" sz="1200" dirty="0"/>
              <a:t>The bottom chart shows the amount of required resources after postponing “Irrigation”.   </a:t>
            </a:r>
          </a:p>
        </p:txBody>
      </p:sp>
    </p:spTree>
    <p:extLst>
      <p:ext uri="{BB962C8B-B14F-4D97-AF65-F5344CB8AC3E}">
        <p14:creationId xmlns:p14="http://schemas.microsoft.com/office/powerpoint/2010/main" val="146992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23906"/>
                                        </p:tgtEl>
                                        <p:attrNameLst>
                                          <p:attrName>style.visibility</p:attrName>
                                        </p:attrNameLst>
                                      </p:cBhvr>
                                      <p:to>
                                        <p:strVal val="visible"/>
                                      </p:to>
                                    </p:set>
                                    <p:animEffect transition="in" filter="wipe(up)">
                                      <p:cBhvr>
                                        <p:cTn id="7" dur="1000"/>
                                        <p:tgtEl>
                                          <p:spTgt spid="123906"/>
                                        </p:tgtEl>
                                      </p:cBhvr>
                                    </p:animEffect>
                                  </p:childTnLst>
                                </p:cTn>
                              </p:par>
                            </p:childTnLst>
                          </p:cTn>
                        </p:par>
                        <p:par>
                          <p:cTn id="8" fill="hold">
                            <p:stCondLst>
                              <p:cond delay="1000"/>
                            </p:stCondLst>
                            <p:childTnLst>
                              <p:par>
                                <p:cTn id="9" presetID="18" presetClass="entr" presetSubtype="12" fill="hold" nodeType="afterEffect">
                                  <p:stCondLst>
                                    <p:cond delay="0"/>
                                  </p:stCondLst>
                                  <p:childTnLst>
                                    <p:set>
                                      <p:cBhvr>
                                        <p:cTn id="10" dur="1" fill="hold">
                                          <p:stCondLst>
                                            <p:cond delay="0"/>
                                          </p:stCondLst>
                                        </p:cTn>
                                        <p:tgtEl>
                                          <p:spTgt spid="123909"/>
                                        </p:tgtEl>
                                        <p:attrNameLst>
                                          <p:attrName>style.visibility</p:attrName>
                                        </p:attrNameLst>
                                      </p:cBhvr>
                                      <p:to>
                                        <p:strVal val="visible"/>
                                      </p:to>
                                    </p:set>
                                    <p:animEffect transition="in" filter="strips(downLeft)">
                                      <p:cBhvr>
                                        <p:cTn id="11" dur="1000"/>
                                        <p:tgtEl>
                                          <p:spTgt spid="123909"/>
                                        </p:tgtEl>
                                      </p:cBhvr>
                                    </p:animEffect>
                                  </p:childTnLst>
                                </p:cTn>
                              </p:par>
                            </p:childTnLst>
                          </p:cTn>
                        </p:par>
                        <p:par>
                          <p:cTn id="12" fill="hold">
                            <p:stCondLst>
                              <p:cond delay="2000"/>
                            </p:stCondLst>
                            <p:childTnLst>
                              <p:par>
                                <p:cTn id="13" presetID="18" presetClass="entr" presetSubtype="6" fill="hold" nodeType="afterEffect">
                                  <p:stCondLst>
                                    <p:cond delay="0"/>
                                  </p:stCondLst>
                                  <p:childTnLst>
                                    <p:set>
                                      <p:cBhvr>
                                        <p:cTn id="14" dur="1" fill="hold">
                                          <p:stCondLst>
                                            <p:cond delay="0"/>
                                          </p:stCondLst>
                                        </p:cTn>
                                        <p:tgtEl>
                                          <p:spTgt spid="123910"/>
                                        </p:tgtEl>
                                        <p:attrNameLst>
                                          <p:attrName>style.visibility</p:attrName>
                                        </p:attrNameLst>
                                      </p:cBhvr>
                                      <p:to>
                                        <p:strVal val="visible"/>
                                      </p:to>
                                    </p:set>
                                    <p:animEffect transition="in" filter="strips(downRight)">
                                      <p:cBhvr>
                                        <p:cTn id="15" dur="1000"/>
                                        <p:tgtEl>
                                          <p:spTgt spid="123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435429" y="178594"/>
            <a:ext cx="7209575" cy="716351"/>
          </a:xfrm>
        </p:spPr>
        <p:txBody>
          <a:bodyPr/>
          <a:lstStyle/>
          <a:p>
            <a:r>
              <a:rPr lang="en-US" sz="3000" dirty="0"/>
              <a:t>Summary</a:t>
            </a:r>
          </a:p>
        </p:txBody>
      </p:sp>
      <p:sp>
        <p:nvSpPr>
          <p:cNvPr id="156675" name="Rectangle 3"/>
          <p:cNvSpPr>
            <a:spLocks noGrp="1" noChangeArrowheads="1"/>
          </p:cNvSpPr>
          <p:nvPr>
            <p:ph type="body" idx="1"/>
          </p:nvPr>
        </p:nvSpPr>
        <p:spPr>
          <a:xfrm>
            <a:off x="435429" y="1059583"/>
            <a:ext cx="8192277" cy="3218334"/>
          </a:xfrm>
        </p:spPr>
        <p:txBody>
          <a:bodyPr/>
          <a:lstStyle/>
          <a:p>
            <a:r>
              <a:rPr lang="en-US" dirty="0"/>
              <a:t>Create resources requirement based on Gantt chart (Microsoft Project Software and the “Level” function).</a:t>
            </a:r>
          </a:p>
          <a:p>
            <a:r>
              <a:rPr lang="en-US" dirty="0"/>
              <a:t>Apply the heuristic procedure to schedule tasks </a:t>
            </a:r>
            <a:r>
              <a:rPr lang="en-US" u="sng" dirty="0"/>
              <a:t>only if </a:t>
            </a:r>
            <a:r>
              <a:rPr lang="en-US" dirty="0"/>
              <a:t>there are not enough resources.</a:t>
            </a:r>
          </a:p>
          <a:p>
            <a:r>
              <a:rPr lang="en-US" dirty="0"/>
              <a:t>Create </a:t>
            </a:r>
            <a:r>
              <a:rPr lang="en-US" dirty="0" err="1"/>
              <a:t>AoA</a:t>
            </a:r>
            <a:r>
              <a:rPr lang="en-US" dirty="0"/>
              <a:t> network based on </a:t>
            </a:r>
            <a:r>
              <a:rPr lang="en-US" dirty="0" err="1"/>
              <a:t>AoN</a:t>
            </a:r>
            <a:r>
              <a:rPr lang="en-US" dirty="0"/>
              <a:t> and formulate LP models.   </a:t>
            </a:r>
          </a:p>
        </p:txBody>
      </p:sp>
    </p:spTree>
    <p:extLst>
      <p:ext uri="{BB962C8B-B14F-4D97-AF65-F5344CB8AC3E}">
        <p14:creationId xmlns:p14="http://schemas.microsoft.com/office/powerpoint/2010/main" val="2634938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4"/>
          <p:cNvSpPr>
            <a:spLocks noGrp="1"/>
          </p:cNvSpPr>
          <p:nvPr>
            <p:ph type="body" sz="quarter" idx="13"/>
          </p:nvPr>
        </p:nvSpPr>
        <p:spPr>
          <a:xfrm>
            <a:off x="277813" y="1781175"/>
            <a:ext cx="3948112" cy="639763"/>
          </a:xfrm>
        </p:spPr>
        <p:txBody>
          <a:bodyPr/>
          <a:lstStyle/>
          <a:p>
            <a:pPr eaLnBrk="1" hangingPunct="1"/>
            <a:r>
              <a:rPr lang="en-US" dirty="0">
                <a:latin typeface="Tw Cen MT" charset="0"/>
              </a:rPr>
              <a:t>Questions?</a:t>
            </a:r>
          </a:p>
        </p:txBody>
      </p:sp>
    </p:spTree>
    <p:extLst>
      <p:ext uri="{BB962C8B-B14F-4D97-AF65-F5344CB8AC3E}">
        <p14:creationId xmlns:p14="http://schemas.microsoft.com/office/powerpoint/2010/main" val="1566263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dirty="0"/>
              <a:t>Project Scheduling</a:t>
            </a:r>
          </a:p>
        </p:txBody>
      </p:sp>
      <p:sp>
        <p:nvSpPr>
          <p:cNvPr id="107523" name="Rectangle 3"/>
          <p:cNvSpPr>
            <a:spLocks noGrp="1" noChangeArrowheads="1"/>
          </p:cNvSpPr>
          <p:nvPr>
            <p:ph type="body" idx="1"/>
          </p:nvPr>
        </p:nvSpPr>
        <p:spPr>
          <a:xfrm>
            <a:off x="578499" y="1113235"/>
            <a:ext cx="8061648" cy="3394472"/>
          </a:xfrm>
        </p:spPr>
        <p:txBody>
          <a:bodyPr/>
          <a:lstStyle/>
          <a:p>
            <a:pPr>
              <a:spcBef>
                <a:spcPct val="35000"/>
              </a:spcBef>
            </a:pPr>
            <a:r>
              <a:rPr lang="en-US" dirty="0"/>
              <a:t>Chapter 12 of Pinto (2016) describes a widely accepted heuristic procedure to level the resource requirement. When the required resources exceed the available resources, the heuristic procedure that is based on a priority rule retains activities that have:</a:t>
            </a:r>
          </a:p>
          <a:p>
            <a:pPr marL="0" indent="0">
              <a:spcBef>
                <a:spcPct val="35000"/>
              </a:spcBef>
              <a:buNone/>
            </a:pPr>
            <a:r>
              <a:rPr lang="en-US" dirty="0"/>
              <a:t>	apply 1 by 1:</a:t>
            </a:r>
          </a:p>
          <a:p>
            <a:pPr lvl="1">
              <a:spcBef>
                <a:spcPct val="35000"/>
              </a:spcBef>
            </a:pPr>
            <a:r>
              <a:rPr lang="en-US" dirty="0">
                <a:solidFill>
                  <a:srgbClr val="FF0000"/>
                </a:solidFill>
              </a:rPr>
              <a:t>1. Minimum slack</a:t>
            </a:r>
            <a:r>
              <a:rPr lang="zh-CN" altLang="en-US" dirty="0">
                <a:solidFill>
                  <a:srgbClr val="FF0000"/>
                </a:solidFill>
              </a:rPr>
              <a:t>： </a:t>
            </a:r>
            <a:r>
              <a:rPr lang="en-US" altLang="zh-CN" dirty="0"/>
              <a:t>include 0 slack, critical activity starts first</a:t>
            </a:r>
            <a:endParaRPr lang="en-US" dirty="0"/>
          </a:p>
          <a:p>
            <a:pPr lvl="1">
              <a:spcBef>
                <a:spcPct val="35000"/>
              </a:spcBef>
            </a:pPr>
            <a:r>
              <a:rPr lang="en-US" dirty="0">
                <a:solidFill>
                  <a:srgbClr val="FF0000"/>
                </a:solidFill>
              </a:rPr>
              <a:t>2. Smallest duration: </a:t>
            </a:r>
            <a:r>
              <a:rPr lang="en-US" dirty="0"/>
              <a:t>activity with shortest duration starts first</a:t>
            </a:r>
          </a:p>
          <a:p>
            <a:pPr lvl="1">
              <a:spcBef>
                <a:spcPct val="35000"/>
              </a:spcBef>
            </a:pPr>
            <a:r>
              <a:rPr lang="en-US" dirty="0"/>
              <a:t>3. Lowest activity identification number. </a:t>
            </a:r>
          </a:p>
          <a:p>
            <a:pPr>
              <a:spcBef>
                <a:spcPct val="35000"/>
              </a:spcBef>
            </a:pPr>
            <a:r>
              <a:rPr lang="en-US" i="1" dirty="0">
                <a:solidFill>
                  <a:srgbClr val="FF0000"/>
                </a:solidFill>
              </a:rPr>
              <a:t>Assumption: </a:t>
            </a:r>
            <a:r>
              <a:rPr lang="en-US" i="1" u="sng" dirty="0"/>
              <a:t>Splitting is not allowed</a:t>
            </a:r>
            <a:r>
              <a:rPr lang="en-US" dirty="0"/>
              <a:t>. In other words, once an activity starts, we must finish it. We cannot stop working on it and resuming the work later on to avoid over-consumption of resources. </a:t>
            </a:r>
          </a:p>
          <a:p>
            <a:pPr>
              <a:spcBef>
                <a:spcPct val="35000"/>
              </a:spcBef>
            </a:pPr>
            <a:endParaRPr lang="en-US" dirty="0"/>
          </a:p>
        </p:txBody>
      </p:sp>
    </p:spTree>
    <p:extLst>
      <p:ext uri="{BB962C8B-B14F-4D97-AF65-F5344CB8AC3E}">
        <p14:creationId xmlns:p14="http://schemas.microsoft.com/office/powerpoint/2010/main" val="2356184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dirty="0"/>
              <a:t>Project Scheduling</a:t>
            </a:r>
          </a:p>
        </p:txBody>
      </p:sp>
      <p:sp>
        <p:nvSpPr>
          <p:cNvPr id="107523" name="Rectangle 3"/>
          <p:cNvSpPr>
            <a:spLocks noGrp="1" noChangeArrowheads="1"/>
          </p:cNvSpPr>
          <p:nvPr>
            <p:ph type="body" idx="1"/>
          </p:nvPr>
        </p:nvSpPr>
        <p:spPr>
          <a:xfrm>
            <a:off x="578499" y="1113235"/>
            <a:ext cx="8061648" cy="3394472"/>
          </a:xfrm>
        </p:spPr>
        <p:txBody>
          <a:bodyPr/>
          <a:lstStyle/>
          <a:p>
            <a:pPr>
              <a:spcBef>
                <a:spcPct val="35000"/>
              </a:spcBef>
            </a:pPr>
            <a:r>
              <a:rPr lang="en-US" dirty="0"/>
              <a:t>Example of the Priority Rule:</a:t>
            </a:r>
          </a:p>
          <a:p>
            <a:pPr marL="0" indent="0">
              <a:spcBef>
                <a:spcPct val="35000"/>
              </a:spcBef>
              <a:buNone/>
            </a:pPr>
            <a:endParaRPr lang="en-US" dirty="0"/>
          </a:p>
          <a:p>
            <a:pPr>
              <a:spcBef>
                <a:spcPct val="35000"/>
              </a:spcBef>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940828296"/>
              </p:ext>
            </p:extLst>
          </p:nvPr>
        </p:nvGraphicFramePr>
        <p:xfrm>
          <a:off x="457200" y="1640762"/>
          <a:ext cx="5481320" cy="1854200"/>
        </p:xfrm>
        <a:graphic>
          <a:graphicData uri="http://schemas.openxmlformats.org/drawingml/2006/table">
            <a:tbl>
              <a:tblPr firstRow="1" bandRow="1">
                <a:tableStyleId>{5C22544A-7EE6-4342-B048-85BDC9FD1C3A}</a:tableStyleId>
              </a:tblPr>
              <a:tblGrid>
                <a:gridCol w="1262380">
                  <a:extLst>
                    <a:ext uri="{9D8B030D-6E8A-4147-A177-3AD203B41FA5}">
                      <a16:colId xmlns:a16="http://schemas.microsoft.com/office/drawing/2014/main" val="20000"/>
                    </a:ext>
                  </a:extLst>
                </a:gridCol>
                <a:gridCol w="1186180">
                  <a:extLst>
                    <a:ext uri="{9D8B030D-6E8A-4147-A177-3AD203B41FA5}">
                      <a16:colId xmlns:a16="http://schemas.microsoft.com/office/drawing/2014/main" val="20001"/>
                    </a:ext>
                  </a:extLst>
                </a:gridCol>
                <a:gridCol w="1617980">
                  <a:extLst>
                    <a:ext uri="{9D8B030D-6E8A-4147-A177-3AD203B41FA5}">
                      <a16:colId xmlns:a16="http://schemas.microsoft.com/office/drawing/2014/main" val="20002"/>
                    </a:ext>
                  </a:extLst>
                </a:gridCol>
                <a:gridCol w="1414780">
                  <a:extLst>
                    <a:ext uri="{9D8B030D-6E8A-4147-A177-3AD203B41FA5}">
                      <a16:colId xmlns:a16="http://schemas.microsoft.com/office/drawing/2014/main" val="20003"/>
                    </a:ext>
                  </a:extLst>
                </a:gridCol>
              </a:tblGrid>
              <a:tr h="370840">
                <a:tc>
                  <a:txBody>
                    <a:bodyPr/>
                    <a:lstStyle/>
                    <a:p>
                      <a:pPr algn="ctr"/>
                      <a:r>
                        <a:rPr lang="en-AU" dirty="0"/>
                        <a:t>Activities</a:t>
                      </a:r>
                    </a:p>
                  </a:txBody>
                  <a:tcPr/>
                </a:tc>
                <a:tc>
                  <a:txBody>
                    <a:bodyPr/>
                    <a:lstStyle/>
                    <a:p>
                      <a:pPr algn="ctr"/>
                      <a:r>
                        <a:rPr lang="en-AU" dirty="0"/>
                        <a:t>Duration</a:t>
                      </a:r>
                    </a:p>
                  </a:txBody>
                  <a:tcPr/>
                </a:tc>
                <a:tc>
                  <a:txBody>
                    <a:bodyPr/>
                    <a:lstStyle/>
                    <a:p>
                      <a:pPr algn="ctr"/>
                      <a:r>
                        <a:rPr lang="en-AU" dirty="0"/>
                        <a:t>Predecessor</a:t>
                      </a:r>
                    </a:p>
                  </a:txBody>
                  <a:tcPr/>
                </a:tc>
                <a:tc>
                  <a:txBody>
                    <a:bodyPr/>
                    <a:lstStyle/>
                    <a:p>
                      <a:pPr algn="ctr"/>
                      <a:r>
                        <a:rPr lang="en-AU" dirty="0"/>
                        <a:t>Resources</a:t>
                      </a:r>
                    </a:p>
                  </a:txBody>
                  <a:tcPr/>
                </a:tc>
                <a:extLst>
                  <a:ext uri="{0D108BD9-81ED-4DB2-BD59-A6C34878D82A}">
                    <a16:rowId xmlns:a16="http://schemas.microsoft.com/office/drawing/2014/main" val="10000"/>
                  </a:ext>
                </a:extLst>
              </a:tr>
              <a:tr h="370840">
                <a:tc>
                  <a:txBody>
                    <a:bodyPr/>
                    <a:lstStyle/>
                    <a:p>
                      <a:pPr algn="ctr"/>
                      <a:r>
                        <a:rPr lang="en-AU" dirty="0"/>
                        <a:t>A</a:t>
                      </a:r>
                    </a:p>
                  </a:txBody>
                  <a:tcPr/>
                </a:tc>
                <a:tc>
                  <a:txBody>
                    <a:bodyPr/>
                    <a:lstStyle/>
                    <a:p>
                      <a:pPr algn="ctr"/>
                      <a:r>
                        <a:rPr lang="en-AU" dirty="0"/>
                        <a:t>3</a:t>
                      </a:r>
                    </a:p>
                  </a:txBody>
                  <a:tcPr/>
                </a:tc>
                <a:tc>
                  <a:txBody>
                    <a:bodyPr/>
                    <a:lstStyle/>
                    <a:p>
                      <a:pPr algn="ctr"/>
                      <a:r>
                        <a:rPr lang="en-AU" dirty="0"/>
                        <a:t>-</a:t>
                      </a:r>
                    </a:p>
                  </a:txBody>
                  <a:tcPr/>
                </a:tc>
                <a:tc>
                  <a:txBody>
                    <a:bodyPr/>
                    <a:lstStyle/>
                    <a:p>
                      <a:pPr algn="ctr"/>
                      <a:r>
                        <a:rPr lang="en-AU" dirty="0"/>
                        <a:t>2T</a:t>
                      </a:r>
                    </a:p>
                  </a:txBody>
                  <a:tcPr/>
                </a:tc>
                <a:extLst>
                  <a:ext uri="{0D108BD9-81ED-4DB2-BD59-A6C34878D82A}">
                    <a16:rowId xmlns:a16="http://schemas.microsoft.com/office/drawing/2014/main" val="10001"/>
                  </a:ext>
                </a:extLst>
              </a:tr>
              <a:tr h="370840">
                <a:tc>
                  <a:txBody>
                    <a:bodyPr/>
                    <a:lstStyle/>
                    <a:p>
                      <a:pPr algn="ctr"/>
                      <a:r>
                        <a:rPr lang="en-AU" dirty="0"/>
                        <a:t>B</a:t>
                      </a:r>
                    </a:p>
                  </a:txBody>
                  <a:tcPr/>
                </a:tc>
                <a:tc>
                  <a:txBody>
                    <a:bodyPr/>
                    <a:lstStyle/>
                    <a:p>
                      <a:pPr algn="ctr"/>
                      <a:r>
                        <a:rPr lang="en-AU" dirty="0"/>
                        <a:t>1</a:t>
                      </a:r>
                    </a:p>
                  </a:txBody>
                  <a:tcPr/>
                </a:tc>
                <a:tc>
                  <a:txBody>
                    <a:bodyPr/>
                    <a:lstStyle/>
                    <a:p>
                      <a:pPr algn="ctr"/>
                      <a:r>
                        <a:rPr lang="en-AU" dirty="0"/>
                        <a:t>-</a:t>
                      </a:r>
                    </a:p>
                  </a:txBody>
                  <a:tcPr/>
                </a:tc>
                <a:tc>
                  <a:txBody>
                    <a:bodyPr/>
                    <a:lstStyle/>
                    <a:p>
                      <a:pPr algn="ctr"/>
                      <a:r>
                        <a:rPr lang="en-AU" dirty="0"/>
                        <a:t>1T</a:t>
                      </a:r>
                    </a:p>
                  </a:txBody>
                  <a:tcPr/>
                </a:tc>
                <a:extLst>
                  <a:ext uri="{0D108BD9-81ED-4DB2-BD59-A6C34878D82A}">
                    <a16:rowId xmlns:a16="http://schemas.microsoft.com/office/drawing/2014/main" val="10002"/>
                  </a:ext>
                </a:extLst>
              </a:tr>
              <a:tr h="370840">
                <a:tc>
                  <a:txBody>
                    <a:bodyPr/>
                    <a:lstStyle/>
                    <a:p>
                      <a:pPr algn="ctr"/>
                      <a:r>
                        <a:rPr lang="en-AU" dirty="0"/>
                        <a:t>C</a:t>
                      </a:r>
                    </a:p>
                  </a:txBody>
                  <a:tcPr/>
                </a:tc>
                <a:tc>
                  <a:txBody>
                    <a:bodyPr/>
                    <a:lstStyle/>
                    <a:p>
                      <a:pPr algn="ctr"/>
                      <a:r>
                        <a:rPr lang="en-AU" dirty="0"/>
                        <a:t>2</a:t>
                      </a:r>
                    </a:p>
                  </a:txBody>
                  <a:tcPr/>
                </a:tc>
                <a:tc>
                  <a:txBody>
                    <a:bodyPr/>
                    <a:lstStyle/>
                    <a:p>
                      <a:pPr algn="ctr"/>
                      <a:r>
                        <a:rPr lang="en-AU" dirty="0"/>
                        <a:t>-</a:t>
                      </a:r>
                    </a:p>
                  </a:txBody>
                  <a:tcPr/>
                </a:tc>
                <a:tc>
                  <a:txBody>
                    <a:bodyPr/>
                    <a:lstStyle/>
                    <a:p>
                      <a:pPr algn="ctr"/>
                      <a:r>
                        <a:rPr lang="en-AU" dirty="0"/>
                        <a:t>1T</a:t>
                      </a:r>
                    </a:p>
                  </a:txBody>
                  <a:tcPr/>
                </a:tc>
                <a:extLst>
                  <a:ext uri="{0D108BD9-81ED-4DB2-BD59-A6C34878D82A}">
                    <a16:rowId xmlns:a16="http://schemas.microsoft.com/office/drawing/2014/main" val="10003"/>
                  </a:ext>
                </a:extLst>
              </a:tr>
              <a:tr h="370840">
                <a:tc>
                  <a:txBody>
                    <a:bodyPr/>
                    <a:lstStyle/>
                    <a:p>
                      <a:pPr algn="ctr"/>
                      <a:r>
                        <a:rPr lang="en-AU" dirty="0"/>
                        <a:t>D</a:t>
                      </a:r>
                    </a:p>
                  </a:txBody>
                  <a:tcPr/>
                </a:tc>
                <a:tc>
                  <a:txBody>
                    <a:bodyPr/>
                    <a:lstStyle/>
                    <a:p>
                      <a:pPr algn="ctr"/>
                      <a:r>
                        <a:rPr lang="en-AU" dirty="0"/>
                        <a:t>2</a:t>
                      </a:r>
                    </a:p>
                  </a:txBody>
                  <a:tcPr/>
                </a:tc>
                <a:tc>
                  <a:txBody>
                    <a:bodyPr/>
                    <a:lstStyle/>
                    <a:p>
                      <a:pPr algn="ctr"/>
                      <a:r>
                        <a:rPr lang="en-AU" dirty="0"/>
                        <a:t>A, B, C</a:t>
                      </a:r>
                    </a:p>
                  </a:txBody>
                  <a:tcPr/>
                </a:tc>
                <a:tc>
                  <a:txBody>
                    <a:bodyPr/>
                    <a:lstStyle/>
                    <a:p>
                      <a:pPr algn="ctr"/>
                      <a:r>
                        <a:rPr lang="en-AU" dirty="0"/>
                        <a:t>2T</a:t>
                      </a:r>
                    </a:p>
                  </a:txBody>
                  <a:tcPr/>
                </a:tc>
                <a:extLst>
                  <a:ext uri="{0D108BD9-81ED-4DB2-BD59-A6C34878D82A}">
                    <a16:rowId xmlns:a16="http://schemas.microsoft.com/office/drawing/2014/main" val="10004"/>
                  </a:ext>
                </a:extLst>
              </a:tr>
            </a:tbl>
          </a:graphicData>
        </a:graphic>
      </p:graphicFrame>
      <p:sp>
        <p:nvSpPr>
          <p:cNvPr id="3" name="TextBox 2"/>
          <p:cNvSpPr txBox="1"/>
          <p:nvPr/>
        </p:nvSpPr>
        <p:spPr>
          <a:xfrm>
            <a:off x="5276047" y="3832057"/>
            <a:ext cx="2872687" cy="338554"/>
          </a:xfrm>
          <a:prstGeom prst="rect">
            <a:avLst/>
          </a:prstGeom>
          <a:noFill/>
        </p:spPr>
        <p:txBody>
          <a:bodyPr wrap="square" rtlCol="0">
            <a:spAutoFit/>
          </a:bodyPr>
          <a:lstStyle/>
          <a:p>
            <a:r>
              <a:rPr lang="en-AU" sz="1600" dirty="0"/>
              <a:t>We have only 3T available.</a:t>
            </a:r>
          </a:p>
        </p:txBody>
      </p:sp>
    </p:spTree>
    <p:extLst>
      <p:ext uri="{BB962C8B-B14F-4D97-AF65-F5344CB8AC3E}">
        <p14:creationId xmlns:p14="http://schemas.microsoft.com/office/powerpoint/2010/main" val="2936768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dirty="0"/>
              <a:t>Project Scheduling</a:t>
            </a:r>
          </a:p>
        </p:txBody>
      </p:sp>
      <p:sp>
        <p:nvSpPr>
          <p:cNvPr id="107523" name="Rectangle 3"/>
          <p:cNvSpPr>
            <a:spLocks noGrp="1" noChangeArrowheads="1"/>
          </p:cNvSpPr>
          <p:nvPr>
            <p:ph type="body" idx="1"/>
          </p:nvPr>
        </p:nvSpPr>
        <p:spPr>
          <a:xfrm>
            <a:off x="578499" y="1113235"/>
            <a:ext cx="8061648" cy="3394472"/>
          </a:xfrm>
        </p:spPr>
        <p:txBody>
          <a:bodyPr/>
          <a:lstStyle/>
          <a:p>
            <a:pPr>
              <a:spcBef>
                <a:spcPct val="35000"/>
              </a:spcBef>
            </a:pPr>
            <a:r>
              <a:rPr lang="en-US" dirty="0"/>
              <a:t>Resource Requirement (Initial)</a:t>
            </a:r>
          </a:p>
          <a:p>
            <a:pPr marL="0" indent="0">
              <a:spcBef>
                <a:spcPct val="35000"/>
              </a:spcBef>
              <a:buNone/>
            </a:pPr>
            <a:endParaRPr lang="en-US" dirty="0"/>
          </a:p>
          <a:p>
            <a:pPr>
              <a:spcBef>
                <a:spcPct val="35000"/>
              </a:spcBef>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827738474"/>
              </p:ext>
            </p:extLst>
          </p:nvPr>
        </p:nvGraphicFramePr>
        <p:xfrm>
          <a:off x="578499" y="1640762"/>
          <a:ext cx="6892975" cy="2225040"/>
        </p:xfrm>
        <a:graphic>
          <a:graphicData uri="http://schemas.openxmlformats.org/drawingml/2006/table">
            <a:tbl>
              <a:tblPr firstRow="1" bandRow="1">
                <a:tableStyleId>{5C22544A-7EE6-4342-B048-85BDC9FD1C3A}</a:tableStyleId>
              </a:tblPr>
              <a:tblGrid>
                <a:gridCol w="2100643">
                  <a:extLst>
                    <a:ext uri="{9D8B030D-6E8A-4147-A177-3AD203B41FA5}">
                      <a16:colId xmlns:a16="http://schemas.microsoft.com/office/drawing/2014/main" val="20000"/>
                    </a:ext>
                  </a:extLst>
                </a:gridCol>
                <a:gridCol w="855980">
                  <a:extLst>
                    <a:ext uri="{9D8B030D-6E8A-4147-A177-3AD203B41FA5}">
                      <a16:colId xmlns:a16="http://schemas.microsoft.com/office/drawing/2014/main" val="20001"/>
                    </a:ext>
                  </a:extLst>
                </a:gridCol>
                <a:gridCol w="855980">
                  <a:extLst>
                    <a:ext uri="{9D8B030D-6E8A-4147-A177-3AD203B41FA5}">
                      <a16:colId xmlns:a16="http://schemas.microsoft.com/office/drawing/2014/main" val="20002"/>
                    </a:ext>
                  </a:extLst>
                </a:gridCol>
                <a:gridCol w="855980">
                  <a:extLst>
                    <a:ext uri="{9D8B030D-6E8A-4147-A177-3AD203B41FA5}">
                      <a16:colId xmlns:a16="http://schemas.microsoft.com/office/drawing/2014/main" val="20003"/>
                    </a:ext>
                  </a:extLst>
                </a:gridCol>
                <a:gridCol w="855980">
                  <a:extLst>
                    <a:ext uri="{9D8B030D-6E8A-4147-A177-3AD203B41FA5}">
                      <a16:colId xmlns:a16="http://schemas.microsoft.com/office/drawing/2014/main" val="20004"/>
                    </a:ext>
                  </a:extLst>
                </a:gridCol>
                <a:gridCol w="855980">
                  <a:extLst>
                    <a:ext uri="{9D8B030D-6E8A-4147-A177-3AD203B41FA5}">
                      <a16:colId xmlns:a16="http://schemas.microsoft.com/office/drawing/2014/main" val="20005"/>
                    </a:ext>
                  </a:extLst>
                </a:gridCol>
                <a:gridCol w="512432">
                  <a:extLst>
                    <a:ext uri="{9D8B030D-6E8A-4147-A177-3AD203B41FA5}">
                      <a16:colId xmlns:a16="http://schemas.microsoft.com/office/drawing/2014/main" val="20006"/>
                    </a:ext>
                  </a:extLst>
                </a:gridCol>
              </a:tblGrid>
              <a:tr h="370840">
                <a:tc>
                  <a:txBody>
                    <a:bodyPr/>
                    <a:lstStyle/>
                    <a:p>
                      <a:pPr algn="ctr"/>
                      <a:r>
                        <a:rPr lang="en-AU" dirty="0"/>
                        <a:t>Activities</a:t>
                      </a:r>
                    </a:p>
                  </a:txBody>
                  <a:tcPr/>
                </a:tc>
                <a:tc>
                  <a:txBody>
                    <a:bodyPr/>
                    <a:lstStyle/>
                    <a:p>
                      <a:pPr algn="ctr"/>
                      <a:r>
                        <a:rPr lang="en-AU" dirty="0"/>
                        <a:t>Day 1</a:t>
                      </a:r>
                    </a:p>
                  </a:txBody>
                  <a:tcPr/>
                </a:tc>
                <a:tc>
                  <a:txBody>
                    <a:bodyPr/>
                    <a:lstStyle/>
                    <a:p>
                      <a:pPr algn="ctr"/>
                      <a:r>
                        <a:rPr lang="en-AU" dirty="0"/>
                        <a:t>Day 2</a:t>
                      </a:r>
                    </a:p>
                  </a:txBody>
                  <a:tcPr/>
                </a:tc>
                <a:tc>
                  <a:txBody>
                    <a:bodyPr/>
                    <a:lstStyle/>
                    <a:p>
                      <a:pPr algn="ctr"/>
                      <a:r>
                        <a:rPr lang="en-AU" dirty="0"/>
                        <a:t>Day 3</a:t>
                      </a:r>
                    </a:p>
                  </a:txBody>
                  <a:tcPr/>
                </a:tc>
                <a:tc>
                  <a:txBody>
                    <a:bodyPr/>
                    <a:lstStyle/>
                    <a:p>
                      <a:pPr algn="ctr"/>
                      <a:r>
                        <a:rPr lang="en-AU" dirty="0"/>
                        <a:t>Day 4</a:t>
                      </a:r>
                    </a:p>
                  </a:txBody>
                  <a:tcPr/>
                </a:tc>
                <a:tc>
                  <a:txBody>
                    <a:bodyPr/>
                    <a:lstStyle/>
                    <a:p>
                      <a:pPr algn="ctr"/>
                      <a:r>
                        <a:rPr lang="en-AU" dirty="0"/>
                        <a:t>Day 5</a:t>
                      </a:r>
                    </a:p>
                  </a:txBody>
                  <a:tcPr/>
                </a:tc>
                <a:tc>
                  <a:txBody>
                    <a:bodyPr/>
                    <a:lstStyle/>
                    <a:p>
                      <a:pPr algn="ctr"/>
                      <a:endParaRPr lang="en-AU" dirty="0"/>
                    </a:p>
                  </a:txBody>
                  <a:tcPr/>
                </a:tc>
                <a:extLst>
                  <a:ext uri="{0D108BD9-81ED-4DB2-BD59-A6C34878D82A}">
                    <a16:rowId xmlns:a16="http://schemas.microsoft.com/office/drawing/2014/main" val="10000"/>
                  </a:ext>
                </a:extLst>
              </a:tr>
              <a:tr h="370840">
                <a:tc>
                  <a:txBody>
                    <a:bodyPr/>
                    <a:lstStyle/>
                    <a:p>
                      <a:pPr algn="ctr"/>
                      <a:r>
                        <a:rPr lang="en-AU" dirty="0"/>
                        <a:t>A</a:t>
                      </a:r>
                    </a:p>
                  </a:txBody>
                  <a:tcPr/>
                </a:tc>
                <a:tc>
                  <a:txBody>
                    <a:bodyPr/>
                    <a:lstStyle/>
                    <a:p>
                      <a:pPr algn="ctr"/>
                      <a:r>
                        <a:rPr lang="en-AU" dirty="0"/>
                        <a:t>2T</a:t>
                      </a:r>
                    </a:p>
                  </a:txBody>
                  <a:tcPr/>
                </a:tc>
                <a:tc>
                  <a:txBody>
                    <a:bodyPr/>
                    <a:lstStyle/>
                    <a:p>
                      <a:pPr algn="ctr"/>
                      <a:r>
                        <a:rPr lang="en-AU" dirty="0"/>
                        <a:t>2T</a:t>
                      </a:r>
                    </a:p>
                  </a:txBody>
                  <a:tcPr/>
                </a:tc>
                <a:tc>
                  <a:txBody>
                    <a:bodyPr/>
                    <a:lstStyle/>
                    <a:p>
                      <a:pPr algn="ctr"/>
                      <a:r>
                        <a:rPr lang="en-AU" dirty="0"/>
                        <a:t>2T</a:t>
                      </a:r>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extLst>
                  <a:ext uri="{0D108BD9-81ED-4DB2-BD59-A6C34878D82A}">
                    <a16:rowId xmlns:a16="http://schemas.microsoft.com/office/drawing/2014/main" val="10001"/>
                  </a:ext>
                </a:extLst>
              </a:tr>
              <a:tr h="370840">
                <a:tc>
                  <a:txBody>
                    <a:bodyPr/>
                    <a:lstStyle/>
                    <a:p>
                      <a:pPr algn="ctr"/>
                      <a:r>
                        <a:rPr lang="en-AU" dirty="0"/>
                        <a:t>B</a:t>
                      </a:r>
                    </a:p>
                  </a:txBody>
                  <a:tcPr/>
                </a:tc>
                <a:tc>
                  <a:txBody>
                    <a:bodyPr/>
                    <a:lstStyle/>
                    <a:p>
                      <a:pPr algn="ctr"/>
                      <a:r>
                        <a:rPr lang="en-AU" dirty="0"/>
                        <a:t>1T</a:t>
                      </a:r>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extLst>
                  <a:ext uri="{0D108BD9-81ED-4DB2-BD59-A6C34878D82A}">
                    <a16:rowId xmlns:a16="http://schemas.microsoft.com/office/drawing/2014/main" val="10002"/>
                  </a:ext>
                </a:extLst>
              </a:tr>
              <a:tr h="370840">
                <a:tc>
                  <a:txBody>
                    <a:bodyPr/>
                    <a:lstStyle/>
                    <a:p>
                      <a:pPr algn="ctr"/>
                      <a:r>
                        <a:rPr lang="en-AU" dirty="0"/>
                        <a:t>C</a:t>
                      </a:r>
                    </a:p>
                  </a:txBody>
                  <a:tcPr/>
                </a:tc>
                <a:tc>
                  <a:txBody>
                    <a:bodyPr/>
                    <a:lstStyle/>
                    <a:p>
                      <a:pPr algn="ctr"/>
                      <a:r>
                        <a:rPr lang="en-AU" dirty="0"/>
                        <a:t>1T</a:t>
                      </a:r>
                    </a:p>
                  </a:txBody>
                  <a:tcPr/>
                </a:tc>
                <a:tc>
                  <a:txBody>
                    <a:bodyPr/>
                    <a:lstStyle/>
                    <a:p>
                      <a:pPr algn="ctr"/>
                      <a:r>
                        <a:rPr lang="en-AU" dirty="0"/>
                        <a:t>1T</a:t>
                      </a:r>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extLst>
                  <a:ext uri="{0D108BD9-81ED-4DB2-BD59-A6C34878D82A}">
                    <a16:rowId xmlns:a16="http://schemas.microsoft.com/office/drawing/2014/main" val="10003"/>
                  </a:ext>
                </a:extLst>
              </a:tr>
              <a:tr h="370840">
                <a:tc>
                  <a:txBody>
                    <a:bodyPr/>
                    <a:lstStyle/>
                    <a:p>
                      <a:pPr algn="ctr"/>
                      <a:r>
                        <a:rPr lang="en-AU" dirty="0"/>
                        <a:t>D</a:t>
                      </a:r>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r>
                        <a:rPr lang="en-AU" dirty="0"/>
                        <a:t>2T</a:t>
                      </a:r>
                    </a:p>
                  </a:txBody>
                  <a:tcPr/>
                </a:tc>
                <a:tc>
                  <a:txBody>
                    <a:bodyPr/>
                    <a:lstStyle/>
                    <a:p>
                      <a:pPr algn="ctr"/>
                      <a:r>
                        <a:rPr lang="en-AU" dirty="0"/>
                        <a:t>2T</a:t>
                      </a:r>
                    </a:p>
                  </a:txBody>
                  <a:tcPr/>
                </a:tc>
                <a:tc>
                  <a:txBody>
                    <a:bodyPr/>
                    <a:lstStyle/>
                    <a:p>
                      <a:pPr algn="ctr"/>
                      <a:endParaRPr lang="en-AU" dirty="0"/>
                    </a:p>
                  </a:txBody>
                  <a:tcPr/>
                </a:tc>
                <a:extLst>
                  <a:ext uri="{0D108BD9-81ED-4DB2-BD59-A6C34878D82A}">
                    <a16:rowId xmlns:a16="http://schemas.microsoft.com/office/drawing/2014/main" val="10004"/>
                  </a:ext>
                </a:extLst>
              </a:tr>
              <a:tr h="370840">
                <a:tc>
                  <a:txBody>
                    <a:bodyPr/>
                    <a:lstStyle/>
                    <a:p>
                      <a:pPr algn="ctr"/>
                      <a:r>
                        <a:rPr lang="en-AU" dirty="0"/>
                        <a:t>Total Requirement</a:t>
                      </a:r>
                    </a:p>
                  </a:txBody>
                  <a:tcPr/>
                </a:tc>
                <a:tc>
                  <a:txBody>
                    <a:bodyPr/>
                    <a:lstStyle/>
                    <a:p>
                      <a:pPr algn="ctr"/>
                      <a:r>
                        <a:rPr lang="en-AU" dirty="0"/>
                        <a:t>4T</a:t>
                      </a:r>
                    </a:p>
                  </a:txBody>
                  <a:tcPr/>
                </a:tc>
                <a:tc>
                  <a:txBody>
                    <a:bodyPr/>
                    <a:lstStyle/>
                    <a:p>
                      <a:pPr algn="ctr"/>
                      <a:r>
                        <a:rPr lang="en-AU" dirty="0"/>
                        <a:t>3T</a:t>
                      </a:r>
                    </a:p>
                  </a:txBody>
                  <a:tcPr/>
                </a:tc>
                <a:tc>
                  <a:txBody>
                    <a:bodyPr/>
                    <a:lstStyle/>
                    <a:p>
                      <a:pPr algn="ctr"/>
                      <a:r>
                        <a:rPr lang="en-AU" dirty="0"/>
                        <a:t>2T</a:t>
                      </a:r>
                    </a:p>
                  </a:txBody>
                  <a:tcPr/>
                </a:tc>
                <a:tc>
                  <a:txBody>
                    <a:bodyPr/>
                    <a:lstStyle/>
                    <a:p>
                      <a:pPr algn="ctr"/>
                      <a:r>
                        <a:rPr lang="en-AU" dirty="0"/>
                        <a:t>2T</a:t>
                      </a:r>
                    </a:p>
                  </a:txBody>
                  <a:tcPr/>
                </a:tc>
                <a:tc>
                  <a:txBody>
                    <a:bodyPr/>
                    <a:lstStyle/>
                    <a:p>
                      <a:pPr algn="ctr"/>
                      <a:r>
                        <a:rPr lang="en-AU" dirty="0"/>
                        <a:t>2T</a:t>
                      </a:r>
                    </a:p>
                  </a:txBody>
                  <a:tcPr/>
                </a:tc>
                <a:tc>
                  <a:txBody>
                    <a:bodyPr/>
                    <a:lstStyle/>
                    <a:p>
                      <a:pPr algn="ctr"/>
                      <a:endParaRPr lang="en-AU" dirty="0"/>
                    </a:p>
                  </a:txBody>
                  <a:tcPr/>
                </a:tc>
                <a:extLst>
                  <a:ext uri="{0D108BD9-81ED-4DB2-BD59-A6C34878D82A}">
                    <a16:rowId xmlns:a16="http://schemas.microsoft.com/office/drawing/2014/main" val="10005"/>
                  </a:ext>
                </a:extLst>
              </a:tr>
            </a:tbl>
          </a:graphicData>
        </a:graphic>
      </p:graphicFrame>
      <p:sp>
        <p:nvSpPr>
          <p:cNvPr id="3" name="TextBox 2"/>
          <p:cNvSpPr txBox="1"/>
          <p:nvPr/>
        </p:nvSpPr>
        <p:spPr>
          <a:xfrm>
            <a:off x="2693437" y="4070163"/>
            <a:ext cx="3352800" cy="646331"/>
          </a:xfrm>
          <a:prstGeom prst="rect">
            <a:avLst/>
          </a:prstGeom>
          <a:noFill/>
        </p:spPr>
        <p:txBody>
          <a:bodyPr wrap="square" rtlCol="0">
            <a:spAutoFit/>
          </a:bodyPr>
          <a:lstStyle/>
          <a:p>
            <a:r>
              <a:rPr lang="en-AU" dirty="0"/>
              <a:t>A, B, C, and D have slacks of 0, 2, 1, and 0, respectively.</a:t>
            </a:r>
          </a:p>
        </p:txBody>
      </p:sp>
    </p:spTree>
    <p:extLst>
      <p:ext uri="{BB962C8B-B14F-4D97-AF65-F5344CB8AC3E}">
        <p14:creationId xmlns:p14="http://schemas.microsoft.com/office/powerpoint/2010/main" val="2451082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dirty="0"/>
              <a:t>Project Scheduling</a:t>
            </a:r>
          </a:p>
        </p:txBody>
      </p:sp>
      <p:sp>
        <p:nvSpPr>
          <p:cNvPr id="107523" name="Rectangle 3"/>
          <p:cNvSpPr>
            <a:spLocks noGrp="1" noChangeArrowheads="1"/>
          </p:cNvSpPr>
          <p:nvPr>
            <p:ph type="body" idx="1"/>
          </p:nvPr>
        </p:nvSpPr>
        <p:spPr>
          <a:xfrm>
            <a:off x="578499" y="1113235"/>
            <a:ext cx="8061648" cy="3394472"/>
          </a:xfrm>
        </p:spPr>
        <p:txBody>
          <a:bodyPr/>
          <a:lstStyle/>
          <a:p>
            <a:pPr>
              <a:spcBef>
                <a:spcPct val="35000"/>
              </a:spcBef>
            </a:pPr>
            <a:r>
              <a:rPr lang="en-US" dirty="0"/>
              <a:t>Resource Requirement (Detailed Process)</a:t>
            </a:r>
          </a:p>
          <a:p>
            <a:pPr marL="0" indent="0">
              <a:spcBef>
                <a:spcPct val="35000"/>
              </a:spcBef>
              <a:buNone/>
            </a:pPr>
            <a:endParaRPr lang="en-US" dirty="0"/>
          </a:p>
          <a:p>
            <a:pPr>
              <a:spcBef>
                <a:spcPct val="35000"/>
              </a:spcBef>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563523361"/>
              </p:ext>
            </p:extLst>
          </p:nvPr>
        </p:nvGraphicFramePr>
        <p:xfrm>
          <a:off x="578499" y="1640762"/>
          <a:ext cx="6892975" cy="2225040"/>
        </p:xfrm>
        <a:graphic>
          <a:graphicData uri="http://schemas.openxmlformats.org/drawingml/2006/table">
            <a:tbl>
              <a:tblPr firstRow="1" bandRow="1">
                <a:tableStyleId>{5C22544A-7EE6-4342-B048-85BDC9FD1C3A}</a:tableStyleId>
              </a:tblPr>
              <a:tblGrid>
                <a:gridCol w="2100643">
                  <a:extLst>
                    <a:ext uri="{9D8B030D-6E8A-4147-A177-3AD203B41FA5}">
                      <a16:colId xmlns:a16="http://schemas.microsoft.com/office/drawing/2014/main" val="20000"/>
                    </a:ext>
                  </a:extLst>
                </a:gridCol>
                <a:gridCol w="855980">
                  <a:extLst>
                    <a:ext uri="{9D8B030D-6E8A-4147-A177-3AD203B41FA5}">
                      <a16:colId xmlns:a16="http://schemas.microsoft.com/office/drawing/2014/main" val="20001"/>
                    </a:ext>
                  </a:extLst>
                </a:gridCol>
                <a:gridCol w="855980">
                  <a:extLst>
                    <a:ext uri="{9D8B030D-6E8A-4147-A177-3AD203B41FA5}">
                      <a16:colId xmlns:a16="http://schemas.microsoft.com/office/drawing/2014/main" val="20002"/>
                    </a:ext>
                  </a:extLst>
                </a:gridCol>
                <a:gridCol w="855980">
                  <a:extLst>
                    <a:ext uri="{9D8B030D-6E8A-4147-A177-3AD203B41FA5}">
                      <a16:colId xmlns:a16="http://schemas.microsoft.com/office/drawing/2014/main" val="20003"/>
                    </a:ext>
                  </a:extLst>
                </a:gridCol>
                <a:gridCol w="855980">
                  <a:extLst>
                    <a:ext uri="{9D8B030D-6E8A-4147-A177-3AD203B41FA5}">
                      <a16:colId xmlns:a16="http://schemas.microsoft.com/office/drawing/2014/main" val="20004"/>
                    </a:ext>
                  </a:extLst>
                </a:gridCol>
                <a:gridCol w="855980">
                  <a:extLst>
                    <a:ext uri="{9D8B030D-6E8A-4147-A177-3AD203B41FA5}">
                      <a16:colId xmlns:a16="http://schemas.microsoft.com/office/drawing/2014/main" val="20005"/>
                    </a:ext>
                  </a:extLst>
                </a:gridCol>
                <a:gridCol w="512432">
                  <a:extLst>
                    <a:ext uri="{9D8B030D-6E8A-4147-A177-3AD203B41FA5}">
                      <a16:colId xmlns:a16="http://schemas.microsoft.com/office/drawing/2014/main" val="20006"/>
                    </a:ext>
                  </a:extLst>
                </a:gridCol>
              </a:tblGrid>
              <a:tr h="370840">
                <a:tc>
                  <a:txBody>
                    <a:bodyPr/>
                    <a:lstStyle/>
                    <a:p>
                      <a:pPr algn="ctr"/>
                      <a:r>
                        <a:rPr lang="en-AU" dirty="0"/>
                        <a:t>Activities</a:t>
                      </a:r>
                    </a:p>
                  </a:txBody>
                  <a:tcPr/>
                </a:tc>
                <a:tc>
                  <a:txBody>
                    <a:bodyPr/>
                    <a:lstStyle/>
                    <a:p>
                      <a:pPr algn="ctr"/>
                      <a:r>
                        <a:rPr lang="en-AU" dirty="0"/>
                        <a:t>Day 1</a:t>
                      </a:r>
                    </a:p>
                  </a:txBody>
                  <a:tcPr/>
                </a:tc>
                <a:tc>
                  <a:txBody>
                    <a:bodyPr/>
                    <a:lstStyle/>
                    <a:p>
                      <a:pPr algn="ctr"/>
                      <a:r>
                        <a:rPr lang="en-AU" dirty="0"/>
                        <a:t>Day 2</a:t>
                      </a:r>
                    </a:p>
                  </a:txBody>
                  <a:tcPr/>
                </a:tc>
                <a:tc>
                  <a:txBody>
                    <a:bodyPr/>
                    <a:lstStyle/>
                    <a:p>
                      <a:pPr algn="ctr"/>
                      <a:r>
                        <a:rPr lang="en-AU" dirty="0"/>
                        <a:t>Day 3</a:t>
                      </a:r>
                    </a:p>
                  </a:txBody>
                  <a:tcPr/>
                </a:tc>
                <a:tc>
                  <a:txBody>
                    <a:bodyPr/>
                    <a:lstStyle/>
                    <a:p>
                      <a:pPr algn="ctr"/>
                      <a:r>
                        <a:rPr lang="en-AU" dirty="0"/>
                        <a:t>Day 4</a:t>
                      </a:r>
                    </a:p>
                  </a:txBody>
                  <a:tcPr/>
                </a:tc>
                <a:tc>
                  <a:txBody>
                    <a:bodyPr/>
                    <a:lstStyle/>
                    <a:p>
                      <a:pPr algn="ctr"/>
                      <a:r>
                        <a:rPr lang="en-AU" dirty="0"/>
                        <a:t>Day 5</a:t>
                      </a:r>
                    </a:p>
                  </a:txBody>
                  <a:tcPr/>
                </a:tc>
                <a:tc>
                  <a:txBody>
                    <a:bodyPr/>
                    <a:lstStyle/>
                    <a:p>
                      <a:pPr algn="ctr"/>
                      <a:endParaRPr lang="en-AU" dirty="0"/>
                    </a:p>
                  </a:txBody>
                  <a:tcPr/>
                </a:tc>
                <a:extLst>
                  <a:ext uri="{0D108BD9-81ED-4DB2-BD59-A6C34878D82A}">
                    <a16:rowId xmlns:a16="http://schemas.microsoft.com/office/drawing/2014/main" val="10000"/>
                  </a:ext>
                </a:extLst>
              </a:tr>
              <a:tr h="370840">
                <a:tc>
                  <a:txBody>
                    <a:bodyPr/>
                    <a:lstStyle/>
                    <a:p>
                      <a:pPr algn="ctr"/>
                      <a:r>
                        <a:rPr lang="en-AU" dirty="0"/>
                        <a:t>A</a:t>
                      </a:r>
                    </a:p>
                  </a:txBody>
                  <a:tcPr/>
                </a:tc>
                <a:tc>
                  <a:txBody>
                    <a:bodyPr/>
                    <a:lstStyle/>
                    <a:p>
                      <a:pPr algn="ctr"/>
                      <a:r>
                        <a:rPr lang="en-AU" dirty="0"/>
                        <a:t>2T</a:t>
                      </a:r>
                    </a:p>
                  </a:txBody>
                  <a:tcPr/>
                </a:tc>
                <a:tc>
                  <a:txBody>
                    <a:bodyPr/>
                    <a:lstStyle/>
                    <a:p>
                      <a:pPr algn="ctr"/>
                      <a:r>
                        <a:rPr lang="en-AU" dirty="0"/>
                        <a:t>2T</a:t>
                      </a:r>
                    </a:p>
                  </a:txBody>
                  <a:tcPr/>
                </a:tc>
                <a:tc>
                  <a:txBody>
                    <a:bodyPr/>
                    <a:lstStyle/>
                    <a:p>
                      <a:pPr algn="ctr"/>
                      <a:r>
                        <a:rPr lang="en-AU" dirty="0"/>
                        <a:t>2T</a:t>
                      </a:r>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extLst>
                  <a:ext uri="{0D108BD9-81ED-4DB2-BD59-A6C34878D82A}">
                    <a16:rowId xmlns:a16="http://schemas.microsoft.com/office/drawing/2014/main" val="10001"/>
                  </a:ext>
                </a:extLst>
              </a:tr>
              <a:tr h="370840">
                <a:tc>
                  <a:txBody>
                    <a:bodyPr/>
                    <a:lstStyle/>
                    <a:p>
                      <a:pPr algn="ctr"/>
                      <a:r>
                        <a:rPr lang="en-AU" dirty="0"/>
                        <a:t>B</a:t>
                      </a:r>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extLst>
                  <a:ext uri="{0D108BD9-81ED-4DB2-BD59-A6C34878D82A}">
                    <a16:rowId xmlns:a16="http://schemas.microsoft.com/office/drawing/2014/main" val="10002"/>
                  </a:ext>
                </a:extLst>
              </a:tr>
              <a:tr h="370840">
                <a:tc>
                  <a:txBody>
                    <a:bodyPr/>
                    <a:lstStyle/>
                    <a:p>
                      <a:pPr algn="ctr"/>
                      <a:r>
                        <a:rPr lang="en-AU" dirty="0"/>
                        <a:t>C</a:t>
                      </a:r>
                    </a:p>
                  </a:txBody>
                  <a:tcPr/>
                </a:tc>
                <a:tc>
                  <a:txBody>
                    <a:bodyPr/>
                    <a:lstStyle/>
                    <a:p>
                      <a:pPr algn="ctr"/>
                      <a:r>
                        <a:rPr lang="en-AU" u="sng" dirty="0">
                          <a:solidFill>
                            <a:srgbClr val="0B02BE"/>
                          </a:solidFill>
                        </a:rPr>
                        <a:t>1T</a:t>
                      </a:r>
                    </a:p>
                  </a:txBody>
                  <a:tcPr/>
                </a:tc>
                <a:tc>
                  <a:txBody>
                    <a:bodyPr/>
                    <a:lstStyle/>
                    <a:p>
                      <a:pPr algn="ctr"/>
                      <a:r>
                        <a:rPr lang="en-AU" u="sng" dirty="0">
                          <a:solidFill>
                            <a:srgbClr val="0B02BE"/>
                          </a:solidFill>
                        </a:rPr>
                        <a:t>1T</a:t>
                      </a:r>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extLst>
                  <a:ext uri="{0D108BD9-81ED-4DB2-BD59-A6C34878D82A}">
                    <a16:rowId xmlns:a16="http://schemas.microsoft.com/office/drawing/2014/main" val="10003"/>
                  </a:ext>
                </a:extLst>
              </a:tr>
              <a:tr h="370840">
                <a:tc>
                  <a:txBody>
                    <a:bodyPr/>
                    <a:lstStyle/>
                    <a:p>
                      <a:pPr algn="ctr"/>
                      <a:r>
                        <a:rPr lang="en-AU" dirty="0"/>
                        <a:t>D</a:t>
                      </a:r>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extLst>
                  <a:ext uri="{0D108BD9-81ED-4DB2-BD59-A6C34878D82A}">
                    <a16:rowId xmlns:a16="http://schemas.microsoft.com/office/drawing/2014/main" val="10004"/>
                  </a:ext>
                </a:extLst>
              </a:tr>
              <a:tr h="370840">
                <a:tc>
                  <a:txBody>
                    <a:bodyPr/>
                    <a:lstStyle/>
                    <a:p>
                      <a:pPr algn="ctr"/>
                      <a:r>
                        <a:rPr lang="en-AU" dirty="0"/>
                        <a:t>Total Requirement</a:t>
                      </a:r>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extLst>
                  <a:ext uri="{0D108BD9-81ED-4DB2-BD59-A6C34878D82A}">
                    <a16:rowId xmlns:a16="http://schemas.microsoft.com/office/drawing/2014/main" val="10005"/>
                  </a:ext>
                </a:extLst>
              </a:tr>
            </a:tbl>
          </a:graphicData>
        </a:graphic>
      </p:graphicFrame>
      <p:sp>
        <p:nvSpPr>
          <p:cNvPr id="4" name="TextBox 3"/>
          <p:cNvSpPr txBox="1"/>
          <p:nvPr/>
        </p:nvSpPr>
        <p:spPr>
          <a:xfrm>
            <a:off x="2052735" y="3943935"/>
            <a:ext cx="5772538" cy="1015663"/>
          </a:xfrm>
          <a:prstGeom prst="rect">
            <a:avLst/>
          </a:prstGeom>
          <a:noFill/>
        </p:spPr>
        <p:txBody>
          <a:bodyPr wrap="square" rtlCol="0">
            <a:spAutoFit/>
          </a:bodyPr>
          <a:lstStyle/>
          <a:p>
            <a:r>
              <a:rPr lang="en-AU" sz="1200" dirty="0"/>
              <a:t>For day 1, activities A, B, and C are eligible to be scheduled. Because A has the smallest slack (0 slack actually), we first load A into the schedule. This would use up 2T in Day 1-3. We have 1T left. Then B and C are eligible. We continue to apply the smallest slack rule. C is preferred to B because of shorter slack. We load C. After that, all resources are used up. We are done for days 1 and 2. </a:t>
            </a:r>
          </a:p>
        </p:txBody>
      </p:sp>
    </p:spTree>
    <p:extLst>
      <p:ext uri="{BB962C8B-B14F-4D97-AF65-F5344CB8AC3E}">
        <p14:creationId xmlns:p14="http://schemas.microsoft.com/office/powerpoint/2010/main" val="658869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dirty="0"/>
              <a:t>Project Scheduling</a:t>
            </a:r>
          </a:p>
        </p:txBody>
      </p:sp>
      <p:sp>
        <p:nvSpPr>
          <p:cNvPr id="107523" name="Rectangle 3"/>
          <p:cNvSpPr>
            <a:spLocks noGrp="1" noChangeArrowheads="1"/>
          </p:cNvSpPr>
          <p:nvPr>
            <p:ph type="body" idx="1"/>
          </p:nvPr>
        </p:nvSpPr>
        <p:spPr>
          <a:xfrm>
            <a:off x="578499" y="1113235"/>
            <a:ext cx="8061648" cy="3394472"/>
          </a:xfrm>
        </p:spPr>
        <p:txBody>
          <a:bodyPr/>
          <a:lstStyle/>
          <a:p>
            <a:pPr>
              <a:spcBef>
                <a:spcPct val="35000"/>
              </a:spcBef>
            </a:pPr>
            <a:r>
              <a:rPr lang="en-US" dirty="0"/>
              <a:t>Resource Requirement (Detailed Process)</a:t>
            </a:r>
          </a:p>
          <a:p>
            <a:pPr marL="0" indent="0">
              <a:spcBef>
                <a:spcPct val="35000"/>
              </a:spcBef>
              <a:buNone/>
            </a:pPr>
            <a:endParaRPr lang="en-US" dirty="0"/>
          </a:p>
          <a:p>
            <a:pPr>
              <a:spcBef>
                <a:spcPct val="35000"/>
              </a:spcBef>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160694592"/>
              </p:ext>
            </p:extLst>
          </p:nvPr>
        </p:nvGraphicFramePr>
        <p:xfrm>
          <a:off x="578499" y="1640762"/>
          <a:ext cx="6892975" cy="2225040"/>
        </p:xfrm>
        <a:graphic>
          <a:graphicData uri="http://schemas.openxmlformats.org/drawingml/2006/table">
            <a:tbl>
              <a:tblPr firstRow="1" bandRow="1">
                <a:tableStyleId>{5C22544A-7EE6-4342-B048-85BDC9FD1C3A}</a:tableStyleId>
              </a:tblPr>
              <a:tblGrid>
                <a:gridCol w="2100643">
                  <a:extLst>
                    <a:ext uri="{9D8B030D-6E8A-4147-A177-3AD203B41FA5}">
                      <a16:colId xmlns:a16="http://schemas.microsoft.com/office/drawing/2014/main" val="20000"/>
                    </a:ext>
                  </a:extLst>
                </a:gridCol>
                <a:gridCol w="855980">
                  <a:extLst>
                    <a:ext uri="{9D8B030D-6E8A-4147-A177-3AD203B41FA5}">
                      <a16:colId xmlns:a16="http://schemas.microsoft.com/office/drawing/2014/main" val="20001"/>
                    </a:ext>
                  </a:extLst>
                </a:gridCol>
                <a:gridCol w="855980">
                  <a:extLst>
                    <a:ext uri="{9D8B030D-6E8A-4147-A177-3AD203B41FA5}">
                      <a16:colId xmlns:a16="http://schemas.microsoft.com/office/drawing/2014/main" val="20002"/>
                    </a:ext>
                  </a:extLst>
                </a:gridCol>
                <a:gridCol w="855980">
                  <a:extLst>
                    <a:ext uri="{9D8B030D-6E8A-4147-A177-3AD203B41FA5}">
                      <a16:colId xmlns:a16="http://schemas.microsoft.com/office/drawing/2014/main" val="20003"/>
                    </a:ext>
                  </a:extLst>
                </a:gridCol>
                <a:gridCol w="855980">
                  <a:extLst>
                    <a:ext uri="{9D8B030D-6E8A-4147-A177-3AD203B41FA5}">
                      <a16:colId xmlns:a16="http://schemas.microsoft.com/office/drawing/2014/main" val="20004"/>
                    </a:ext>
                  </a:extLst>
                </a:gridCol>
                <a:gridCol w="855980">
                  <a:extLst>
                    <a:ext uri="{9D8B030D-6E8A-4147-A177-3AD203B41FA5}">
                      <a16:colId xmlns:a16="http://schemas.microsoft.com/office/drawing/2014/main" val="20005"/>
                    </a:ext>
                  </a:extLst>
                </a:gridCol>
                <a:gridCol w="512432">
                  <a:extLst>
                    <a:ext uri="{9D8B030D-6E8A-4147-A177-3AD203B41FA5}">
                      <a16:colId xmlns:a16="http://schemas.microsoft.com/office/drawing/2014/main" val="20006"/>
                    </a:ext>
                  </a:extLst>
                </a:gridCol>
              </a:tblGrid>
              <a:tr h="370840">
                <a:tc>
                  <a:txBody>
                    <a:bodyPr/>
                    <a:lstStyle/>
                    <a:p>
                      <a:pPr algn="ctr"/>
                      <a:r>
                        <a:rPr lang="en-AU" dirty="0"/>
                        <a:t>Activities</a:t>
                      </a:r>
                    </a:p>
                  </a:txBody>
                  <a:tcPr/>
                </a:tc>
                <a:tc>
                  <a:txBody>
                    <a:bodyPr/>
                    <a:lstStyle/>
                    <a:p>
                      <a:pPr algn="ctr"/>
                      <a:r>
                        <a:rPr lang="en-AU" dirty="0"/>
                        <a:t>Day 1</a:t>
                      </a:r>
                    </a:p>
                  </a:txBody>
                  <a:tcPr/>
                </a:tc>
                <a:tc>
                  <a:txBody>
                    <a:bodyPr/>
                    <a:lstStyle/>
                    <a:p>
                      <a:pPr algn="ctr"/>
                      <a:r>
                        <a:rPr lang="en-AU" dirty="0"/>
                        <a:t>Day 2</a:t>
                      </a:r>
                    </a:p>
                  </a:txBody>
                  <a:tcPr/>
                </a:tc>
                <a:tc>
                  <a:txBody>
                    <a:bodyPr/>
                    <a:lstStyle/>
                    <a:p>
                      <a:pPr algn="ctr"/>
                      <a:r>
                        <a:rPr lang="en-AU" dirty="0"/>
                        <a:t>Day 3</a:t>
                      </a:r>
                    </a:p>
                  </a:txBody>
                  <a:tcPr/>
                </a:tc>
                <a:tc>
                  <a:txBody>
                    <a:bodyPr/>
                    <a:lstStyle/>
                    <a:p>
                      <a:pPr algn="ctr"/>
                      <a:r>
                        <a:rPr lang="en-AU" dirty="0"/>
                        <a:t>Day 4</a:t>
                      </a:r>
                    </a:p>
                  </a:txBody>
                  <a:tcPr/>
                </a:tc>
                <a:tc>
                  <a:txBody>
                    <a:bodyPr/>
                    <a:lstStyle/>
                    <a:p>
                      <a:pPr algn="ctr"/>
                      <a:r>
                        <a:rPr lang="en-AU" dirty="0"/>
                        <a:t>Day 5</a:t>
                      </a:r>
                    </a:p>
                  </a:txBody>
                  <a:tcPr/>
                </a:tc>
                <a:tc>
                  <a:txBody>
                    <a:bodyPr/>
                    <a:lstStyle/>
                    <a:p>
                      <a:pPr algn="ctr"/>
                      <a:endParaRPr lang="en-AU" dirty="0"/>
                    </a:p>
                  </a:txBody>
                  <a:tcPr/>
                </a:tc>
                <a:extLst>
                  <a:ext uri="{0D108BD9-81ED-4DB2-BD59-A6C34878D82A}">
                    <a16:rowId xmlns:a16="http://schemas.microsoft.com/office/drawing/2014/main" val="10000"/>
                  </a:ext>
                </a:extLst>
              </a:tr>
              <a:tr h="370840">
                <a:tc>
                  <a:txBody>
                    <a:bodyPr/>
                    <a:lstStyle/>
                    <a:p>
                      <a:pPr algn="ctr"/>
                      <a:r>
                        <a:rPr lang="en-AU" dirty="0"/>
                        <a:t>A</a:t>
                      </a:r>
                    </a:p>
                  </a:txBody>
                  <a:tcPr/>
                </a:tc>
                <a:tc>
                  <a:txBody>
                    <a:bodyPr/>
                    <a:lstStyle/>
                    <a:p>
                      <a:pPr algn="ctr"/>
                      <a:r>
                        <a:rPr lang="en-AU" dirty="0"/>
                        <a:t>2T</a:t>
                      </a:r>
                    </a:p>
                  </a:txBody>
                  <a:tcPr/>
                </a:tc>
                <a:tc>
                  <a:txBody>
                    <a:bodyPr/>
                    <a:lstStyle/>
                    <a:p>
                      <a:pPr algn="ctr"/>
                      <a:r>
                        <a:rPr lang="en-AU" dirty="0"/>
                        <a:t>2T</a:t>
                      </a:r>
                    </a:p>
                  </a:txBody>
                  <a:tcPr/>
                </a:tc>
                <a:tc>
                  <a:txBody>
                    <a:bodyPr/>
                    <a:lstStyle/>
                    <a:p>
                      <a:pPr algn="ctr"/>
                      <a:r>
                        <a:rPr lang="en-AU" dirty="0"/>
                        <a:t>2T</a:t>
                      </a:r>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extLst>
                  <a:ext uri="{0D108BD9-81ED-4DB2-BD59-A6C34878D82A}">
                    <a16:rowId xmlns:a16="http://schemas.microsoft.com/office/drawing/2014/main" val="10001"/>
                  </a:ext>
                </a:extLst>
              </a:tr>
              <a:tr h="370840">
                <a:tc>
                  <a:txBody>
                    <a:bodyPr/>
                    <a:lstStyle/>
                    <a:p>
                      <a:pPr algn="ctr"/>
                      <a:r>
                        <a:rPr lang="en-AU" dirty="0"/>
                        <a:t>B</a:t>
                      </a:r>
                    </a:p>
                  </a:txBody>
                  <a:tcPr/>
                </a:tc>
                <a:tc>
                  <a:txBody>
                    <a:bodyPr/>
                    <a:lstStyle/>
                    <a:p>
                      <a:pPr algn="ctr"/>
                      <a:endParaRPr lang="en-AU" dirty="0"/>
                    </a:p>
                  </a:txBody>
                  <a:tcPr/>
                </a:tc>
                <a:tc>
                  <a:txBody>
                    <a:bodyPr/>
                    <a:lstStyle/>
                    <a:p>
                      <a:pPr algn="ctr"/>
                      <a:endParaRPr lang="en-AU" u="sng" dirty="0">
                        <a:solidFill>
                          <a:srgbClr val="0B02BE"/>
                        </a:solidFill>
                      </a:endParaRPr>
                    </a:p>
                  </a:txBody>
                  <a:tcPr/>
                </a:tc>
                <a:tc>
                  <a:txBody>
                    <a:bodyPr/>
                    <a:lstStyle/>
                    <a:p>
                      <a:pPr algn="ctr"/>
                      <a:r>
                        <a:rPr lang="en-AU" u="sng" dirty="0">
                          <a:solidFill>
                            <a:srgbClr val="0B02BE"/>
                          </a:solidFill>
                        </a:rPr>
                        <a:t>1T</a:t>
                      </a:r>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extLst>
                  <a:ext uri="{0D108BD9-81ED-4DB2-BD59-A6C34878D82A}">
                    <a16:rowId xmlns:a16="http://schemas.microsoft.com/office/drawing/2014/main" val="10002"/>
                  </a:ext>
                </a:extLst>
              </a:tr>
              <a:tr h="370840">
                <a:tc>
                  <a:txBody>
                    <a:bodyPr/>
                    <a:lstStyle/>
                    <a:p>
                      <a:pPr algn="ctr"/>
                      <a:r>
                        <a:rPr lang="en-AU" dirty="0"/>
                        <a:t>C</a:t>
                      </a:r>
                    </a:p>
                  </a:txBody>
                  <a:tcPr/>
                </a:tc>
                <a:tc>
                  <a:txBody>
                    <a:bodyPr/>
                    <a:lstStyle/>
                    <a:p>
                      <a:pPr algn="ctr"/>
                      <a:r>
                        <a:rPr lang="en-AU" u="sng" dirty="0">
                          <a:solidFill>
                            <a:srgbClr val="0B02BE"/>
                          </a:solidFill>
                        </a:rPr>
                        <a:t>1T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AU" u="sng" dirty="0">
                          <a:solidFill>
                            <a:srgbClr val="0B02BE"/>
                          </a:solidFill>
                        </a:rPr>
                        <a:t>1T</a:t>
                      </a: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extLst>
                  <a:ext uri="{0D108BD9-81ED-4DB2-BD59-A6C34878D82A}">
                    <a16:rowId xmlns:a16="http://schemas.microsoft.com/office/drawing/2014/main" val="10003"/>
                  </a:ext>
                </a:extLst>
              </a:tr>
              <a:tr h="370840">
                <a:tc>
                  <a:txBody>
                    <a:bodyPr/>
                    <a:lstStyle/>
                    <a:p>
                      <a:pPr algn="ctr"/>
                      <a:r>
                        <a:rPr lang="en-AU" dirty="0"/>
                        <a:t>D</a:t>
                      </a:r>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extLst>
                  <a:ext uri="{0D108BD9-81ED-4DB2-BD59-A6C34878D82A}">
                    <a16:rowId xmlns:a16="http://schemas.microsoft.com/office/drawing/2014/main" val="10004"/>
                  </a:ext>
                </a:extLst>
              </a:tr>
              <a:tr h="370840">
                <a:tc>
                  <a:txBody>
                    <a:bodyPr/>
                    <a:lstStyle/>
                    <a:p>
                      <a:pPr algn="ctr"/>
                      <a:r>
                        <a:rPr lang="en-AU" dirty="0"/>
                        <a:t>Total Requirement</a:t>
                      </a:r>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extLst>
                  <a:ext uri="{0D108BD9-81ED-4DB2-BD59-A6C34878D82A}">
                    <a16:rowId xmlns:a16="http://schemas.microsoft.com/office/drawing/2014/main" val="10005"/>
                  </a:ext>
                </a:extLst>
              </a:tr>
            </a:tbl>
          </a:graphicData>
        </a:graphic>
      </p:graphicFrame>
      <p:sp>
        <p:nvSpPr>
          <p:cNvPr id="4" name="TextBox 3"/>
          <p:cNvSpPr txBox="1"/>
          <p:nvPr/>
        </p:nvSpPr>
        <p:spPr>
          <a:xfrm>
            <a:off x="2052735" y="3943935"/>
            <a:ext cx="5772538" cy="646331"/>
          </a:xfrm>
          <a:prstGeom prst="rect">
            <a:avLst/>
          </a:prstGeom>
          <a:noFill/>
        </p:spPr>
        <p:txBody>
          <a:bodyPr wrap="square" rtlCol="0">
            <a:spAutoFit/>
          </a:bodyPr>
          <a:lstStyle/>
          <a:p>
            <a:r>
              <a:rPr lang="en-AU" sz="1200" dirty="0"/>
              <a:t>For day 3, A is already loaded and we cannot unload it under the assumption of no splitting. B is the only activity eligible and we have 1 unit of resource available. We load B to day 3.  </a:t>
            </a:r>
          </a:p>
        </p:txBody>
      </p:sp>
    </p:spTree>
    <p:extLst>
      <p:ext uri="{BB962C8B-B14F-4D97-AF65-F5344CB8AC3E}">
        <p14:creationId xmlns:p14="http://schemas.microsoft.com/office/powerpoint/2010/main" val="634604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dirty="0"/>
              <a:t>Project Scheduling</a:t>
            </a:r>
          </a:p>
        </p:txBody>
      </p:sp>
      <p:sp>
        <p:nvSpPr>
          <p:cNvPr id="107523" name="Rectangle 3"/>
          <p:cNvSpPr>
            <a:spLocks noGrp="1" noChangeArrowheads="1"/>
          </p:cNvSpPr>
          <p:nvPr>
            <p:ph type="body" idx="1"/>
          </p:nvPr>
        </p:nvSpPr>
        <p:spPr>
          <a:xfrm>
            <a:off x="578499" y="1113235"/>
            <a:ext cx="8061648" cy="3394472"/>
          </a:xfrm>
        </p:spPr>
        <p:txBody>
          <a:bodyPr/>
          <a:lstStyle/>
          <a:p>
            <a:pPr>
              <a:spcBef>
                <a:spcPct val="35000"/>
              </a:spcBef>
            </a:pPr>
            <a:r>
              <a:rPr lang="en-US" dirty="0"/>
              <a:t>Resource Requirement (Final)</a:t>
            </a:r>
          </a:p>
          <a:p>
            <a:pPr marL="0" indent="0">
              <a:spcBef>
                <a:spcPct val="35000"/>
              </a:spcBef>
              <a:buNone/>
            </a:pPr>
            <a:endParaRPr lang="en-US" dirty="0"/>
          </a:p>
          <a:p>
            <a:pPr>
              <a:spcBef>
                <a:spcPct val="35000"/>
              </a:spcBef>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720582910"/>
              </p:ext>
            </p:extLst>
          </p:nvPr>
        </p:nvGraphicFramePr>
        <p:xfrm>
          <a:off x="578499" y="1640762"/>
          <a:ext cx="6892975" cy="2225040"/>
        </p:xfrm>
        <a:graphic>
          <a:graphicData uri="http://schemas.openxmlformats.org/drawingml/2006/table">
            <a:tbl>
              <a:tblPr firstRow="1" bandRow="1">
                <a:tableStyleId>{5C22544A-7EE6-4342-B048-85BDC9FD1C3A}</a:tableStyleId>
              </a:tblPr>
              <a:tblGrid>
                <a:gridCol w="2100643">
                  <a:extLst>
                    <a:ext uri="{9D8B030D-6E8A-4147-A177-3AD203B41FA5}">
                      <a16:colId xmlns:a16="http://schemas.microsoft.com/office/drawing/2014/main" val="20000"/>
                    </a:ext>
                  </a:extLst>
                </a:gridCol>
                <a:gridCol w="855980">
                  <a:extLst>
                    <a:ext uri="{9D8B030D-6E8A-4147-A177-3AD203B41FA5}">
                      <a16:colId xmlns:a16="http://schemas.microsoft.com/office/drawing/2014/main" val="20001"/>
                    </a:ext>
                  </a:extLst>
                </a:gridCol>
                <a:gridCol w="855980">
                  <a:extLst>
                    <a:ext uri="{9D8B030D-6E8A-4147-A177-3AD203B41FA5}">
                      <a16:colId xmlns:a16="http://schemas.microsoft.com/office/drawing/2014/main" val="20002"/>
                    </a:ext>
                  </a:extLst>
                </a:gridCol>
                <a:gridCol w="855980">
                  <a:extLst>
                    <a:ext uri="{9D8B030D-6E8A-4147-A177-3AD203B41FA5}">
                      <a16:colId xmlns:a16="http://schemas.microsoft.com/office/drawing/2014/main" val="20003"/>
                    </a:ext>
                  </a:extLst>
                </a:gridCol>
                <a:gridCol w="855980">
                  <a:extLst>
                    <a:ext uri="{9D8B030D-6E8A-4147-A177-3AD203B41FA5}">
                      <a16:colId xmlns:a16="http://schemas.microsoft.com/office/drawing/2014/main" val="20004"/>
                    </a:ext>
                  </a:extLst>
                </a:gridCol>
                <a:gridCol w="855980">
                  <a:extLst>
                    <a:ext uri="{9D8B030D-6E8A-4147-A177-3AD203B41FA5}">
                      <a16:colId xmlns:a16="http://schemas.microsoft.com/office/drawing/2014/main" val="20005"/>
                    </a:ext>
                  </a:extLst>
                </a:gridCol>
                <a:gridCol w="512432">
                  <a:extLst>
                    <a:ext uri="{9D8B030D-6E8A-4147-A177-3AD203B41FA5}">
                      <a16:colId xmlns:a16="http://schemas.microsoft.com/office/drawing/2014/main" val="20006"/>
                    </a:ext>
                  </a:extLst>
                </a:gridCol>
              </a:tblGrid>
              <a:tr h="370840">
                <a:tc>
                  <a:txBody>
                    <a:bodyPr/>
                    <a:lstStyle/>
                    <a:p>
                      <a:pPr algn="ctr"/>
                      <a:r>
                        <a:rPr lang="en-AU" dirty="0"/>
                        <a:t>Activities</a:t>
                      </a:r>
                    </a:p>
                  </a:txBody>
                  <a:tcPr/>
                </a:tc>
                <a:tc>
                  <a:txBody>
                    <a:bodyPr/>
                    <a:lstStyle/>
                    <a:p>
                      <a:pPr algn="ctr"/>
                      <a:r>
                        <a:rPr lang="en-AU" dirty="0"/>
                        <a:t>Day 1</a:t>
                      </a:r>
                    </a:p>
                  </a:txBody>
                  <a:tcPr/>
                </a:tc>
                <a:tc>
                  <a:txBody>
                    <a:bodyPr/>
                    <a:lstStyle/>
                    <a:p>
                      <a:pPr algn="ctr"/>
                      <a:r>
                        <a:rPr lang="en-AU" dirty="0"/>
                        <a:t>Day 2</a:t>
                      </a:r>
                    </a:p>
                  </a:txBody>
                  <a:tcPr/>
                </a:tc>
                <a:tc>
                  <a:txBody>
                    <a:bodyPr/>
                    <a:lstStyle/>
                    <a:p>
                      <a:pPr algn="ctr"/>
                      <a:r>
                        <a:rPr lang="en-AU" dirty="0"/>
                        <a:t>Day 3</a:t>
                      </a:r>
                    </a:p>
                  </a:txBody>
                  <a:tcPr/>
                </a:tc>
                <a:tc>
                  <a:txBody>
                    <a:bodyPr/>
                    <a:lstStyle/>
                    <a:p>
                      <a:pPr algn="ctr"/>
                      <a:r>
                        <a:rPr lang="en-AU" dirty="0"/>
                        <a:t>Day 4</a:t>
                      </a:r>
                    </a:p>
                  </a:txBody>
                  <a:tcPr/>
                </a:tc>
                <a:tc>
                  <a:txBody>
                    <a:bodyPr/>
                    <a:lstStyle/>
                    <a:p>
                      <a:pPr algn="ctr"/>
                      <a:r>
                        <a:rPr lang="en-AU" dirty="0"/>
                        <a:t>Day 5</a:t>
                      </a:r>
                    </a:p>
                  </a:txBody>
                  <a:tcPr/>
                </a:tc>
                <a:tc>
                  <a:txBody>
                    <a:bodyPr/>
                    <a:lstStyle/>
                    <a:p>
                      <a:pPr algn="ctr"/>
                      <a:endParaRPr lang="en-AU" dirty="0"/>
                    </a:p>
                  </a:txBody>
                  <a:tcPr/>
                </a:tc>
                <a:extLst>
                  <a:ext uri="{0D108BD9-81ED-4DB2-BD59-A6C34878D82A}">
                    <a16:rowId xmlns:a16="http://schemas.microsoft.com/office/drawing/2014/main" val="10000"/>
                  </a:ext>
                </a:extLst>
              </a:tr>
              <a:tr h="370840">
                <a:tc>
                  <a:txBody>
                    <a:bodyPr/>
                    <a:lstStyle/>
                    <a:p>
                      <a:pPr algn="ctr"/>
                      <a:r>
                        <a:rPr lang="en-AU" dirty="0"/>
                        <a:t>A</a:t>
                      </a:r>
                    </a:p>
                  </a:txBody>
                  <a:tcPr/>
                </a:tc>
                <a:tc>
                  <a:txBody>
                    <a:bodyPr/>
                    <a:lstStyle/>
                    <a:p>
                      <a:pPr algn="ctr"/>
                      <a:r>
                        <a:rPr lang="en-AU" dirty="0"/>
                        <a:t>2T</a:t>
                      </a:r>
                    </a:p>
                  </a:txBody>
                  <a:tcPr/>
                </a:tc>
                <a:tc>
                  <a:txBody>
                    <a:bodyPr/>
                    <a:lstStyle/>
                    <a:p>
                      <a:pPr algn="ctr"/>
                      <a:r>
                        <a:rPr lang="en-AU" dirty="0"/>
                        <a:t>2T</a:t>
                      </a:r>
                    </a:p>
                  </a:txBody>
                  <a:tcPr/>
                </a:tc>
                <a:tc>
                  <a:txBody>
                    <a:bodyPr/>
                    <a:lstStyle/>
                    <a:p>
                      <a:pPr algn="ctr"/>
                      <a:r>
                        <a:rPr lang="en-AU" dirty="0"/>
                        <a:t>2T</a:t>
                      </a:r>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extLst>
                  <a:ext uri="{0D108BD9-81ED-4DB2-BD59-A6C34878D82A}">
                    <a16:rowId xmlns:a16="http://schemas.microsoft.com/office/drawing/2014/main" val="10001"/>
                  </a:ext>
                </a:extLst>
              </a:tr>
              <a:tr h="370840">
                <a:tc>
                  <a:txBody>
                    <a:bodyPr/>
                    <a:lstStyle/>
                    <a:p>
                      <a:pPr algn="ctr"/>
                      <a:r>
                        <a:rPr lang="en-AU" dirty="0"/>
                        <a:t>B</a:t>
                      </a:r>
                    </a:p>
                  </a:txBody>
                  <a:tcPr/>
                </a:tc>
                <a:tc>
                  <a:txBody>
                    <a:bodyPr/>
                    <a:lstStyle/>
                    <a:p>
                      <a:pPr algn="ctr"/>
                      <a:endParaRPr lang="en-AU" u="sng" dirty="0">
                        <a:solidFill>
                          <a:srgbClr val="0B02BE"/>
                        </a:solidFill>
                      </a:endParaRPr>
                    </a:p>
                  </a:txBody>
                  <a:tcPr/>
                </a:tc>
                <a:tc>
                  <a:txBody>
                    <a:bodyPr/>
                    <a:lstStyle/>
                    <a:p>
                      <a:pPr algn="ctr"/>
                      <a:endParaRPr lang="en-AU" u="sng" dirty="0">
                        <a:solidFill>
                          <a:srgbClr val="0B02BE"/>
                        </a:solidFill>
                      </a:endParaRPr>
                    </a:p>
                  </a:txBody>
                  <a:tcPr/>
                </a:tc>
                <a:tc>
                  <a:txBody>
                    <a:bodyPr/>
                    <a:lstStyle/>
                    <a:p>
                      <a:pPr algn="ctr"/>
                      <a:r>
                        <a:rPr lang="en-AU" u="sng" dirty="0">
                          <a:solidFill>
                            <a:srgbClr val="0B02BE"/>
                          </a:solidFill>
                        </a:rPr>
                        <a:t>1T</a:t>
                      </a:r>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extLst>
                  <a:ext uri="{0D108BD9-81ED-4DB2-BD59-A6C34878D82A}">
                    <a16:rowId xmlns:a16="http://schemas.microsoft.com/office/drawing/2014/main" val="10002"/>
                  </a:ext>
                </a:extLst>
              </a:tr>
              <a:tr h="370840">
                <a:tc>
                  <a:txBody>
                    <a:bodyPr/>
                    <a:lstStyle/>
                    <a:p>
                      <a:pPr algn="ctr"/>
                      <a:r>
                        <a:rPr lang="en-AU" dirty="0"/>
                        <a:t>C</a:t>
                      </a:r>
                    </a:p>
                  </a:txBody>
                  <a:tcPr/>
                </a:tc>
                <a:tc>
                  <a:txBody>
                    <a:bodyPr/>
                    <a:lstStyle/>
                    <a:p>
                      <a:pPr algn="ctr"/>
                      <a:r>
                        <a:rPr lang="en-AU" u="sng" dirty="0">
                          <a:solidFill>
                            <a:srgbClr val="0B02BE"/>
                          </a:solidFill>
                        </a:rPr>
                        <a:t>1T</a:t>
                      </a:r>
                    </a:p>
                  </a:txBody>
                  <a:tcPr/>
                </a:tc>
                <a:tc>
                  <a:txBody>
                    <a:bodyPr/>
                    <a:lstStyle/>
                    <a:p>
                      <a:pPr algn="ctr"/>
                      <a:r>
                        <a:rPr lang="en-AU" u="sng" dirty="0">
                          <a:solidFill>
                            <a:srgbClr val="0B02BE"/>
                          </a:solidFill>
                        </a:rPr>
                        <a:t>1T</a:t>
                      </a:r>
                    </a:p>
                  </a:txBody>
                  <a:tcPr/>
                </a:tc>
                <a:tc>
                  <a:txBody>
                    <a:bodyPr/>
                    <a:lstStyle/>
                    <a:p>
                      <a:pPr algn="ctr"/>
                      <a:endParaRPr lang="en-AU" u="sng" dirty="0">
                        <a:solidFill>
                          <a:srgbClr val="0B02BE"/>
                        </a:solidFill>
                      </a:endParaRPr>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extLst>
                  <a:ext uri="{0D108BD9-81ED-4DB2-BD59-A6C34878D82A}">
                    <a16:rowId xmlns:a16="http://schemas.microsoft.com/office/drawing/2014/main" val="10003"/>
                  </a:ext>
                </a:extLst>
              </a:tr>
              <a:tr h="370840">
                <a:tc>
                  <a:txBody>
                    <a:bodyPr/>
                    <a:lstStyle/>
                    <a:p>
                      <a:pPr algn="ctr"/>
                      <a:r>
                        <a:rPr lang="en-AU" dirty="0"/>
                        <a:t>D</a:t>
                      </a:r>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r>
                        <a:rPr lang="en-AU" dirty="0"/>
                        <a:t>2T</a:t>
                      </a:r>
                    </a:p>
                  </a:txBody>
                  <a:tcPr/>
                </a:tc>
                <a:tc>
                  <a:txBody>
                    <a:bodyPr/>
                    <a:lstStyle/>
                    <a:p>
                      <a:pPr algn="ctr"/>
                      <a:r>
                        <a:rPr lang="en-AU" dirty="0"/>
                        <a:t>2T</a:t>
                      </a:r>
                    </a:p>
                  </a:txBody>
                  <a:tcPr/>
                </a:tc>
                <a:tc>
                  <a:txBody>
                    <a:bodyPr/>
                    <a:lstStyle/>
                    <a:p>
                      <a:pPr algn="ctr"/>
                      <a:endParaRPr lang="en-AU" dirty="0"/>
                    </a:p>
                  </a:txBody>
                  <a:tcPr/>
                </a:tc>
                <a:extLst>
                  <a:ext uri="{0D108BD9-81ED-4DB2-BD59-A6C34878D82A}">
                    <a16:rowId xmlns:a16="http://schemas.microsoft.com/office/drawing/2014/main" val="10004"/>
                  </a:ext>
                </a:extLst>
              </a:tr>
              <a:tr h="370840">
                <a:tc>
                  <a:txBody>
                    <a:bodyPr/>
                    <a:lstStyle/>
                    <a:p>
                      <a:pPr algn="ctr"/>
                      <a:r>
                        <a:rPr lang="en-AU" dirty="0"/>
                        <a:t>Total Requirement</a:t>
                      </a:r>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extLst>
                  <a:ext uri="{0D108BD9-81ED-4DB2-BD59-A6C34878D82A}">
                    <a16:rowId xmlns:a16="http://schemas.microsoft.com/office/drawing/2014/main" val="10005"/>
                  </a:ext>
                </a:extLst>
              </a:tr>
            </a:tbl>
          </a:graphicData>
        </a:graphic>
      </p:graphicFrame>
      <p:sp>
        <p:nvSpPr>
          <p:cNvPr id="4" name="TextBox 3"/>
          <p:cNvSpPr txBox="1"/>
          <p:nvPr/>
        </p:nvSpPr>
        <p:spPr>
          <a:xfrm>
            <a:off x="2052735" y="3943935"/>
            <a:ext cx="5772538" cy="830997"/>
          </a:xfrm>
          <a:prstGeom prst="rect">
            <a:avLst/>
          </a:prstGeom>
          <a:noFill/>
        </p:spPr>
        <p:txBody>
          <a:bodyPr wrap="square" rtlCol="0">
            <a:spAutoFit/>
          </a:bodyPr>
          <a:lstStyle/>
          <a:p>
            <a:r>
              <a:rPr lang="en-AU" sz="1200" dirty="0"/>
              <a:t>Repeating the same procedure, we obtain the new schedule that still completes the project in 5 days with 3T available. </a:t>
            </a:r>
          </a:p>
          <a:p>
            <a:r>
              <a:rPr lang="en-AU" sz="1200" dirty="0"/>
              <a:t>However, all of the activities now have zero slacks. All of them become critical and B now follows C (i.e., B and C not concurrent any more).</a:t>
            </a:r>
          </a:p>
        </p:txBody>
      </p:sp>
    </p:spTree>
    <p:extLst>
      <p:ext uri="{BB962C8B-B14F-4D97-AF65-F5344CB8AC3E}">
        <p14:creationId xmlns:p14="http://schemas.microsoft.com/office/powerpoint/2010/main" val="2180327077"/>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F05133"/>
      </a:accent1>
      <a:accent2>
        <a:srgbClr val="808080"/>
      </a:accent2>
      <a:accent3>
        <a:srgbClr val="4C4C4C"/>
      </a:accent3>
      <a:accent4>
        <a:srgbClr val="CCCCCC"/>
      </a:accent4>
      <a:accent5>
        <a:srgbClr val="000000"/>
      </a:accent5>
      <a:accent6>
        <a:srgbClr val="FFB800"/>
      </a:accent6>
      <a:hlink>
        <a:srgbClr val="F05133"/>
      </a:hlink>
      <a:folHlink>
        <a:srgbClr val="F0513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2472</TotalTime>
  <Words>2629</Words>
  <Application>Microsoft Macintosh PowerPoint</Application>
  <PresentationFormat>全屏显示(16:9)</PresentationFormat>
  <Paragraphs>468</Paragraphs>
  <Slides>31</Slides>
  <Notes>30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31</vt:i4>
      </vt:variant>
    </vt:vector>
  </HeadingPairs>
  <TitlesOfParts>
    <vt:vector size="37" baseType="lpstr">
      <vt:lpstr>Arial</vt:lpstr>
      <vt:lpstr>Calibri</vt:lpstr>
      <vt:lpstr>Cambria Math</vt:lpstr>
      <vt:lpstr>Lucida Grande</vt:lpstr>
      <vt:lpstr>Tw Cen MT</vt:lpstr>
      <vt:lpstr>Office Theme</vt:lpstr>
      <vt:lpstr>QBUS3350: Project Planning and Management</vt:lpstr>
      <vt:lpstr>Project Scheduling</vt:lpstr>
      <vt:lpstr>PowerPoint 演示文稿</vt:lpstr>
      <vt:lpstr>Project Scheduling</vt:lpstr>
      <vt:lpstr>Project Scheduling</vt:lpstr>
      <vt:lpstr>Project Scheduling</vt:lpstr>
      <vt:lpstr>Project Scheduling</vt:lpstr>
      <vt:lpstr>Project Scheduling</vt:lpstr>
      <vt:lpstr>Project Scheduling</vt:lpstr>
      <vt:lpstr>Project Scheduling</vt:lpstr>
      <vt:lpstr>Project Scheduling</vt:lpstr>
      <vt:lpstr>Project Scheduling</vt:lpstr>
      <vt:lpstr>Project Scheduling (Optional)</vt:lpstr>
      <vt:lpstr>Project Scheduling</vt:lpstr>
      <vt:lpstr>Project Scheduling</vt:lpstr>
      <vt:lpstr>Project Scheduling</vt:lpstr>
      <vt:lpstr>Project Scheduling</vt:lpstr>
      <vt:lpstr>Project Scheduling</vt:lpstr>
      <vt:lpstr>Project Scheduling</vt:lpstr>
      <vt:lpstr>Project Scheduling</vt:lpstr>
      <vt:lpstr>Project Scheduling</vt:lpstr>
      <vt:lpstr>Project Scheduling</vt:lpstr>
      <vt:lpstr>Project Scheduling</vt:lpstr>
      <vt:lpstr>Project Scheduling</vt:lpstr>
      <vt:lpstr>Project Scheduling</vt:lpstr>
      <vt:lpstr>Project Scheduling</vt:lpstr>
      <vt:lpstr>Project Scheduling</vt:lpstr>
      <vt:lpstr>Project Scheduling</vt:lpstr>
      <vt:lpstr>Risky Project Scheduling</vt:lpstr>
      <vt:lpstr>Summary</vt:lpstr>
      <vt:lpstr>PowerPoint 演示文稿</vt:lpstr>
    </vt:vector>
  </TitlesOfParts>
  <Company>The University of Sydney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Vanessa Buchmann</dc:creator>
  <cp:lastModifiedBy>Jing Yang</cp:lastModifiedBy>
  <cp:revision>173</cp:revision>
  <dcterms:created xsi:type="dcterms:W3CDTF">2015-08-12T23:31:35Z</dcterms:created>
  <dcterms:modified xsi:type="dcterms:W3CDTF">2020-09-21T06:47:18Z</dcterms:modified>
</cp:coreProperties>
</file>