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1E5AAE-2057-4947-9056-6194E2033FBE}">
          <p14:sldIdLst>
            <p14:sldId id="256"/>
            <p14:sldId id="257"/>
            <p14:sldId id="258"/>
            <p14:sldId id="259"/>
            <p14:sldId id="260"/>
            <p14:sldId id="265"/>
            <p14:sldId id="262"/>
            <p14:sldId id="261"/>
            <p14:sldId id="263"/>
            <p14:sldId id="264"/>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70"/>
  </p:normalViewPr>
  <p:slideViewPr>
    <p:cSldViewPr snapToGrid="0" snapToObjects="1">
      <p:cViewPr>
        <p:scale>
          <a:sx n="94" d="100"/>
          <a:sy n="94" d="100"/>
        </p:scale>
        <p:origin x="127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9/5/20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D3FF-A068-FE4A-A1C3-3DC7691A5848}"/>
              </a:ext>
            </a:extLst>
          </p:cNvPr>
          <p:cNvSpPr>
            <a:spLocks noGrp="1"/>
          </p:cNvSpPr>
          <p:nvPr>
            <p:ph type="ctrTitle"/>
          </p:nvPr>
        </p:nvSpPr>
        <p:spPr/>
        <p:txBody>
          <a:bodyPr/>
          <a:lstStyle/>
          <a:p>
            <a:r>
              <a:rPr lang="en-US" altLang="zh-CN" dirty="0"/>
              <a:t>Seattle</a:t>
            </a:r>
            <a:r>
              <a:rPr lang="zh-CN" altLang="en-US" dirty="0"/>
              <a:t> </a:t>
            </a:r>
            <a:r>
              <a:rPr lang="en-US" altLang="zh-CN" dirty="0"/>
              <a:t>Car</a:t>
            </a:r>
            <a:r>
              <a:rPr lang="zh-CN" altLang="en-US" dirty="0"/>
              <a:t> </a:t>
            </a:r>
            <a:r>
              <a:rPr lang="en-US" altLang="zh-CN" dirty="0"/>
              <a:t>Accident</a:t>
            </a:r>
            <a:r>
              <a:rPr lang="zh-CN" altLang="en-US" dirty="0"/>
              <a:t> </a:t>
            </a:r>
            <a:r>
              <a:rPr lang="en-US" altLang="zh-CN" dirty="0"/>
              <a:t>Report</a:t>
            </a:r>
            <a:endParaRPr lang="en-US" dirty="0"/>
          </a:p>
        </p:txBody>
      </p:sp>
      <p:sp>
        <p:nvSpPr>
          <p:cNvPr id="3" name="Subtitle 2">
            <a:extLst>
              <a:ext uri="{FF2B5EF4-FFF2-40B4-BE49-F238E27FC236}">
                <a16:creationId xmlns:a16="http://schemas.microsoft.com/office/drawing/2014/main" id="{22CE720A-A4ED-7340-AAEE-2FEB0EDF476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4074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B271E70-776A-FA4D-A06F-A8366643B9ED}"/>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altLang="zh-CN" sz="5400"/>
              <a:t>Data Pre-Processing</a:t>
            </a:r>
            <a:endParaRPr lang="en-US" sz="5400"/>
          </a:p>
        </p:txBody>
      </p:sp>
      <p:sp>
        <p:nvSpPr>
          <p:cNvPr id="23" name="Freeform: Shape 22">
            <a:extLst>
              <a:ext uri="{FF2B5EF4-FFF2-40B4-BE49-F238E27FC236}">
                <a16:creationId xmlns:a16="http://schemas.microsoft.com/office/drawing/2014/main" id="{22AC4D5D-0A9D-43D6-A836-13B38BA13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rgbClr val="FFFFFF"/>
          </a:solidFill>
          <a:ln>
            <a:noFill/>
          </a:ln>
        </p:spPr>
      </p:sp>
      <p:pic>
        <p:nvPicPr>
          <p:cNvPr id="4" name="Content Placeholder 3">
            <a:extLst>
              <a:ext uri="{FF2B5EF4-FFF2-40B4-BE49-F238E27FC236}">
                <a16:creationId xmlns:a16="http://schemas.microsoft.com/office/drawing/2014/main" id="{14B34349-09F9-DB40-BE47-07EBDC9FC235}"/>
              </a:ext>
            </a:extLst>
          </p:cNvPr>
          <p:cNvPicPr>
            <a:picLocks noGrp="1" noChangeAspect="1"/>
          </p:cNvPicPr>
          <p:nvPr>
            <p:ph idx="1"/>
          </p:nvPr>
        </p:nvPicPr>
        <p:blipFill>
          <a:blip r:embed="rId7"/>
          <a:stretch>
            <a:fillRect/>
          </a:stretch>
        </p:blipFill>
        <p:spPr>
          <a:xfrm>
            <a:off x="1514140" y="647699"/>
            <a:ext cx="3112451" cy="2264308"/>
          </a:xfrm>
          <a:prstGeom prst="rect">
            <a:avLst/>
          </a:prstGeom>
          <a:effectLst/>
        </p:spPr>
      </p:pic>
      <p:sp>
        <p:nvSpPr>
          <p:cNvPr id="25" name="Freeform 27">
            <a:extLst>
              <a:ext uri="{FF2B5EF4-FFF2-40B4-BE49-F238E27FC236}">
                <a16:creationId xmlns:a16="http://schemas.microsoft.com/office/drawing/2014/main" id="{6929218D-E6E8-4BC7-9F4C-397A7FE5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060B1D5F-CEBF-8945-9FFA-6FA790241A48}"/>
              </a:ext>
            </a:extLst>
          </p:cNvPr>
          <p:cNvPicPr>
            <a:picLocks noChangeAspect="1"/>
          </p:cNvPicPr>
          <p:nvPr/>
        </p:nvPicPr>
        <p:blipFill>
          <a:blip r:embed="rId8"/>
          <a:stretch>
            <a:fillRect/>
          </a:stretch>
        </p:blipFill>
        <p:spPr>
          <a:xfrm>
            <a:off x="518452" y="3709641"/>
            <a:ext cx="2646210" cy="2004503"/>
          </a:xfrm>
          <a:prstGeom prst="rect">
            <a:avLst/>
          </a:prstGeom>
          <a:effectLst/>
        </p:spPr>
      </p:pic>
      <p:pic>
        <p:nvPicPr>
          <p:cNvPr id="6" name="Picture 5">
            <a:extLst>
              <a:ext uri="{FF2B5EF4-FFF2-40B4-BE49-F238E27FC236}">
                <a16:creationId xmlns:a16="http://schemas.microsoft.com/office/drawing/2014/main" id="{18E34513-6887-E749-A086-D8F34064FC16}"/>
              </a:ext>
            </a:extLst>
          </p:cNvPr>
          <p:cNvPicPr>
            <a:picLocks noChangeAspect="1"/>
          </p:cNvPicPr>
          <p:nvPr/>
        </p:nvPicPr>
        <p:blipFill>
          <a:blip r:embed="rId9"/>
          <a:stretch>
            <a:fillRect/>
          </a:stretch>
        </p:blipFill>
        <p:spPr>
          <a:xfrm>
            <a:off x="3476428" y="3764898"/>
            <a:ext cx="2646210" cy="1997888"/>
          </a:xfrm>
          <a:prstGeom prst="rect">
            <a:avLst/>
          </a:prstGeom>
          <a:effectLst/>
        </p:spPr>
      </p:pic>
    </p:spTree>
    <p:extLst>
      <p:ext uri="{BB962C8B-B14F-4D97-AF65-F5344CB8AC3E}">
        <p14:creationId xmlns:p14="http://schemas.microsoft.com/office/powerpoint/2010/main" val="428699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511F8-9F74-934E-9394-6ECC70A6A21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5000" b="0" i="0" kern="1200">
                <a:solidFill>
                  <a:srgbClr val="EBEBEB"/>
                </a:solidFill>
                <a:latin typeface="+mj-lt"/>
                <a:ea typeface="+mj-ea"/>
                <a:cs typeface="+mj-cs"/>
              </a:rPr>
              <a:t>AdaBoost</a:t>
            </a:r>
            <a:endParaRPr lang="en-US" sz="5000" b="0" i="0" kern="1200">
              <a:solidFill>
                <a:srgbClr val="EBEBEB"/>
              </a:solidFill>
              <a:latin typeface="+mj-lt"/>
              <a:ea typeface="+mj-ea"/>
              <a:cs typeface="+mj-cs"/>
            </a:endParaRPr>
          </a:p>
        </p:txBody>
      </p:sp>
      <p:sp>
        <p:nvSpPr>
          <p:cNvPr id="8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7" name="Freeform: Shape 8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Rectangle 8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098" name="Picture 2" descr="Image for post">
            <a:extLst>
              <a:ext uri="{FF2B5EF4-FFF2-40B4-BE49-F238E27FC236}">
                <a16:creationId xmlns:a16="http://schemas.microsoft.com/office/drawing/2014/main" id="{5EB06E48-FE72-E64D-A4D6-EEE2C54DA8DC}"/>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2106966"/>
            <a:ext cx="6270662" cy="26436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1772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4A5F8-B0C6-7642-83ED-58B02BA2F2C7}"/>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Random Forest</a:t>
            </a:r>
            <a:endParaRPr lang="en-US" sz="5400" b="0" i="0" kern="1200">
              <a:solidFill>
                <a:srgbClr val="EBEBEB"/>
              </a:solidFill>
              <a:latin typeface="+mj-lt"/>
              <a:ea typeface="+mj-ea"/>
              <a:cs typeface="+mj-cs"/>
            </a:endParaRPr>
          </a:p>
        </p:txBody>
      </p:sp>
      <p:sp useBgFill="1">
        <p:nvSpPr>
          <p:cNvPr id="85" name="Rectangle 8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122" name="Picture 2" descr="Image for post">
            <a:extLst>
              <a:ext uri="{FF2B5EF4-FFF2-40B4-BE49-F238E27FC236}">
                <a16:creationId xmlns:a16="http://schemas.microsoft.com/office/drawing/2014/main" id="{3B482F96-37E6-0B43-9B04-D625B24FCA72}"/>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955392" y="1573485"/>
            <a:ext cx="6275584" cy="371622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34811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7" name="Picture 1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1" name="Picture 1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3" name="Picture 1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5" name="Rectangle 1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4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BDD02-6CE0-5047-A470-5B6201EDD93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XGBoost</a:t>
            </a:r>
            <a:endParaRPr lang="en-US" sz="5400" b="0" i="0" kern="1200">
              <a:solidFill>
                <a:srgbClr val="EBEBEB"/>
              </a:solidFill>
              <a:latin typeface="+mj-lt"/>
              <a:ea typeface="+mj-ea"/>
              <a:cs typeface="+mj-cs"/>
            </a:endParaRPr>
          </a:p>
        </p:txBody>
      </p:sp>
      <p:sp>
        <p:nvSpPr>
          <p:cNvPr id="14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1" name="Freeform: Shape 15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Rectangle 15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146" name="Picture 2" descr="Image for post">
            <a:extLst>
              <a:ext uri="{FF2B5EF4-FFF2-40B4-BE49-F238E27FC236}">
                <a16:creationId xmlns:a16="http://schemas.microsoft.com/office/drawing/2014/main" id="{C7E60B48-48DA-934E-BBFB-412617A8C4E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3854" y="1861103"/>
            <a:ext cx="6270662" cy="31353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9000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2771A-C722-B449-9D93-7495B94BE720}"/>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Results</a:t>
            </a:r>
            <a:endParaRPr lang="en-US" sz="54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E2F2597A-A205-6142-9DFC-BC1A70AEABD7}"/>
              </a:ext>
            </a:extLst>
          </p:cNvPr>
          <p:cNvPicPr>
            <a:picLocks noGrp="1" noChangeAspect="1"/>
          </p:cNvPicPr>
          <p:nvPr>
            <p:ph idx="1"/>
          </p:nvPr>
        </p:nvPicPr>
        <p:blipFill>
          <a:blip r:embed="rId6"/>
          <a:stretch>
            <a:fillRect/>
          </a:stretch>
        </p:blipFill>
        <p:spPr>
          <a:xfrm>
            <a:off x="643854" y="2127606"/>
            <a:ext cx="6270662" cy="2602323"/>
          </a:xfrm>
          <a:prstGeom prst="rect">
            <a:avLst/>
          </a:prstGeom>
          <a:effectLst/>
        </p:spPr>
      </p:pic>
    </p:spTree>
    <p:extLst>
      <p:ext uri="{BB962C8B-B14F-4D97-AF65-F5344CB8AC3E}">
        <p14:creationId xmlns:p14="http://schemas.microsoft.com/office/powerpoint/2010/main" val="20593085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7F08F-7F36-7B48-8737-642217C392F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Results</a:t>
            </a:r>
            <a:endParaRPr lang="en-US" sz="54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9749D5D3-6D78-9C4A-8A9B-28F9A73BEE0B}"/>
              </a:ext>
            </a:extLst>
          </p:cNvPr>
          <p:cNvPicPr>
            <a:picLocks noGrp="1" noChangeAspect="1"/>
          </p:cNvPicPr>
          <p:nvPr>
            <p:ph idx="1"/>
          </p:nvPr>
        </p:nvPicPr>
        <p:blipFill>
          <a:blip r:embed="rId6"/>
          <a:stretch>
            <a:fillRect/>
          </a:stretch>
        </p:blipFill>
        <p:spPr>
          <a:xfrm>
            <a:off x="643854" y="2166796"/>
            <a:ext cx="6270662" cy="2523942"/>
          </a:xfrm>
          <a:prstGeom prst="rect">
            <a:avLst/>
          </a:prstGeom>
          <a:effectLst/>
        </p:spPr>
      </p:pic>
    </p:spTree>
    <p:extLst>
      <p:ext uri="{BB962C8B-B14F-4D97-AF65-F5344CB8AC3E}">
        <p14:creationId xmlns:p14="http://schemas.microsoft.com/office/powerpoint/2010/main" val="199001363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10385-4D90-4043-8A41-4165A98096CC}"/>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Results</a:t>
            </a:r>
            <a:endParaRPr lang="en-US" sz="54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2E6ABBBE-9D7F-284B-AFC2-842C9B28D284}"/>
              </a:ext>
            </a:extLst>
          </p:cNvPr>
          <p:cNvPicPr>
            <a:picLocks noGrp="1" noChangeAspect="1"/>
          </p:cNvPicPr>
          <p:nvPr>
            <p:ph idx="1"/>
          </p:nvPr>
        </p:nvPicPr>
        <p:blipFill>
          <a:blip r:embed="rId6"/>
          <a:stretch>
            <a:fillRect/>
          </a:stretch>
        </p:blipFill>
        <p:spPr>
          <a:xfrm>
            <a:off x="643854" y="2151121"/>
            <a:ext cx="6270662" cy="2555293"/>
          </a:xfrm>
          <a:prstGeom prst="rect">
            <a:avLst/>
          </a:prstGeom>
          <a:effectLst/>
        </p:spPr>
      </p:pic>
    </p:spTree>
    <p:extLst>
      <p:ext uri="{BB962C8B-B14F-4D97-AF65-F5344CB8AC3E}">
        <p14:creationId xmlns:p14="http://schemas.microsoft.com/office/powerpoint/2010/main" val="37989868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FAB5-403E-0841-9C4F-2C10431D26A4}"/>
              </a:ext>
            </a:extLst>
          </p:cNvPr>
          <p:cNvSpPr>
            <a:spLocks noGrp="1"/>
          </p:cNvSpPr>
          <p:nvPr>
            <p:ph type="title"/>
          </p:nvPr>
        </p:nvSpPr>
        <p:spPr/>
        <p:txBody>
          <a:bodyPr/>
          <a:lstStyle/>
          <a:p>
            <a:r>
              <a:rPr lang="en-US" altLang="zh-CN" dirty="0"/>
              <a:t>Discussion</a:t>
            </a:r>
            <a:r>
              <a:rPr lang="zh-CN" altLang="en-US" dirty="0"/>
              <a:t> </a:t>
            </a:r>
            <a:r>
              <a:rPr lang="en-US" altLang="zh-CN" dirty="0"/>
              <a:t>&amp;</a:t>
            </a:r>
            <a:r>
              <a:rPr lang="zh-CN" altLang="en-US" dirty="0"/>
              <a:t> </a:t>
            </a:r>
            <a:r>
              <a:rPr lang="en-US" altLang="zh-CN" dirty="0"/>
              <a:t>Conclusion</a:t>
            </a:r>
            <a:endParaRPr lang="en-US" dirty="0"/>
          </a:p>
        </p:txBody>
      </p:sp>
      <p:sp>
        <p:nvSpPr>
          <p:cNvPr id="3" name="Content Placeholder 2">
            <a:extLst>
              <a:ext uri="{FF2B5EF4-FFF2-40B4-BE49-F238E27FC236}">
                <a16:creationId xmlns:a16="http://schemas.microsoft.com/office/drawing/2014/main" id="{F2308AAB-AD1D-2342-A197-1F3066B45512}"/>
              </a:ext>
            </a:extLst>
          </p:cNvPr>
          <p:cNvSpPr>
            <a:spLocks noGrp="1"/>
          </p:cNvSpPr>
          <p:nvPr>
            <p:ph idx="1"/>
          </p:nvPr>
        </p:nvSpPr>
        <p:spPr/>
        <p:txBody>
          <a:bodyPr/>
          <a:lstStyle/>
          <a:p>
            <a:r>
              <a:rPr lang="en-US" altLang="zh-CN" dirty="0"/>
              <a:t>Built</a:t>
            </a:r>
            <a:r>
              <a:rPr lang="zh-CN" altLang="en-US" dirty="0"/>
              <a:t> </a:t>
            </a:r>
            <a:r>
              <a:rPr lang="en-US" altLang="zh-CN" dirty="0"/>
              <a:t>useful</a:t>
            </a:r>
            <a:r>
              <a:rPr lang="zh-CN" altLang="en-US" dirty="0"/>
              <a:t> </a:t>
            </a:r>
            <a:r>
              <a:rPr lang="en-US" altLang="zh-CN" dirty="0"/>
              <a:t>models</a:t>
            </a:r>
            <a:r>
              <a:rPr lang="zh-CN" altLang="en-US" dirty="0"/>
              <a:t> </a:t>
            </a:r>
            <a:r>
              <a:rPr lang="en-US" altLang="zh-CN" dirty="0"/>
              <a:t>to</a:t>
            </a:r>
            <a:r>
              <a:rPr lang="zh-CN" altLang="en-US" dirty="0"/>
              <a:t> </a:t>
            </a:r>
            <a:r>
              <a:rPr lang="en-US" dirty="0"/>
              <a:t>analyze the relationship between car accident severity and description data</a:t>
            </a:r>
            <a:r>
              <a:rPr lang="en-US" altLang="zh-CN" dirty="0"/>
              <a:t>.</a:t>
            </a:r>
            <a:r>
              <a:rPr lang="zh-CN" altLang="en-US" dirty="0"/>
              <a:t> </a:t>
            </a:r>
            <a:endParaRPr lang="en-US" dirty="0"/>
          </a:p>
          <a:p>
            <a:r>
              <a:rPr lang="en-US" altLang="zh-CN" dirty="0"/>
              <a:t>Accuracy</a:t>
            </a:r>
            <a:r>
              <a:rPr lang="zh-CN" altLang="en-US" dirty="0"/>
              <a:t> </a:t>
            </a:r>
            <a:r>
              <a:rPr lang="en-US" altLang="zh-CN" dirty="0"/>
              <a:t>of</a:t>
            </a:r>
            <a:r>
              <a:rPr lang="zh-CN" altLang="en-US" dirty="0"/>
              <a:t> </a:t>
            </a:r>
            <a:r>
              <a:rPr lang="en-US" altLang="zh-CN" dirty="0"/>
              <a:t>the</a:t>
            </a:r>
            <a:r>
              <a:rPr lang="zh-CN" altLang="en-US" dirty="0"/>
              <a:t> </a:t>
            </a:r>
            <a:r>
              <a:rPr lang="en-US" altLang="zh-CN" dirty="0"/>
              <a:t>models</a:t>
            </a:r>
            <a:r>
              <a:rPr lang="zh-CN" altLang="en-US" dirty="0"/>
              <a:t> </a:t>
            </a:r>
            <a:r>
              <a:rPr lang="en-US" altLang="zh-CN" dirty="0"/>
              <a:t>could</a:t>
            </a:r>
            <a:r>
              <a:rPr lang="zh-CN" altLang="en-US" dirty="0"/>
              <a:t> </a:t>
            </a:r>
            <a:r>
              <a:rPr lang="en-US" altLang="zh-CN" dirty="0"/>
              <a:t>be</a:t>
            </a:r>
            <a:r>
              <a:rPr lang="zh-CN" altLang="en-US" dirty="0"/>
              <a:t> </a:t>
            </a:r>
            <a:r>
              <a:rPr lang="en-US" altLang="zh-CN" dirty="0"/>
              <a:t>improved.</a:t>
            </a:r>
            <a:r>
              <a:rPr lang="zh-CN" altLang="en-US" dirty="0"/>
              <a:t> </a:t>
            </a:r>
            <a:endParaRPr lang="en-US" altLang="zh-CN" dirty="0"/>
          </a:p>
          <a:p>
            <a:r>
              <a:rPr lang="en-US" altLang="zh-CN" dirty="0"/>
              <a:t>Ideas:</a:t>
            </a:r>
            <a:r>
              <a:rPr lang="zh-CN" altLang="en-US" dirty="0"/>
              <a:t> </a:t>
            </a:r>
            <a:endParaRPr lang="en-US" altLang="zh-CN" dirty="0"/>
          </a:p>
          <a:p>
            <a:pPr lvl="1"/>
            <a:r>
              <a:rPr lang="en-US" altLang="zh-CN" dirty="0"/>
              <a:t>Hyperparameters</a:t>
            </a:r>
          </a:p>
          <a:p>
            <a:pPr lvl="1"/>
            <a:r>
              <a:rPr lang="en-US" altLang="zh-CN" dirty="0"/>
              <a:t>Input</a:t>
            </a:r>
            <a:r>
              <a:rPr lang="zh-CN" altLang="en-US" dirty="0"/>
              <a:t> </a:t>
            </a:r>
            <a:r>
              <a:rPr lang="en-US" altLang="zh-CN"/>
              <a:t>features</a:t>
            </a:r>
          </a:p>
        </p:txBody>
      </p:sp>
    </p:spTree>
    <p:extLst>
      <p:ext uri="{BB962C8B-B14F-4D97-AF65-F5344CB8AC3E}">
        <p14:creationId xmlns:p14="http://schemas.microsoft.com/office/powerpoint/2010/main" val="187054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B1A50A0-E849-4D4B-8FF6-446893F3C2D5}"/>
              </a:ext>
            </a:extLst>
          </p:cNvPr>
          <p:cNvSpPr>
            <a:spLocks noGrp="1"/>
          </p:cNvSpPr>
          <p:nvPr>
            <p:ph type="title"/>
          </p:nvPr>
        </p:nvSpPr>
        <p:spPr>
          <a:xfrm>
            <a:off x="1103312" y="452718"/>
            <a:ext cx="8947522" cy="1400530"/>
          </a:xfrm>
        </p:spPr>
        <p:txBody>
          <a:bodyPr anchor="ctr">
            <a:normAutofit/>
          </a:bodyPr>
          <a:lstStyle/>
          <a:p>
            <a:r>
              <a:rPr lang="en-US" altLang="zh-CN">
                <a:solidFill>
                  <a:srgbClr val="FFFFFF"/>
                </a:solidFill>
              </a:rPr>
              <a:t>Background</a:t>
            </a:r>
            <a:endParaRPr lang="en-US">
              <a:solidFill>
                <a:srgbClr val="FFFFFF"/>
              </a:solidFill>
            </a:endParaRPr>
          </a:p>
        </p:txBody>
      </p:sp>
      <p:sp>
        <p:nvSpPr>
          <p:cNvPr id="3" name="Content Placeholder 2">
            <a:extLst>
              <a:ext uri="{FF2B5EF4-FFF2-40B4-BE49-F238E27FC236}">
                <a16:creationId xmlns:a16="http://schemas.microsoft.com/office/drawing/2014/main" id="{2D2BF275-BCA4-D74A-AEFB-68DFDFA93BAC}"/>
              </a:ext>
            </a:extLst>
          </p:cNvPr>
          <p:cNvSpPr>
            <a:spLocks noGrp="1"/>
          </p:cNvSpPr>
          <p:nvPr>
            <p:ph idx="1"/>
          </p:nvPr>
        </p:nvSpPr>
        <p:spPr>
          <a:xfrm>
            <a:off x="1103312" y="2763520"/>
            <a:ext cx="8946541" cy="3484879"/>
          </a:xfrm>
        </p:spPr>
        <p:txBody>
          <a:bodyPr>
            <a:normAutofit/>
          </a:bodyPr>
          <a:lstStyle/>
          <a:p>
            <a:r>
              <a:rPr lang="en-US" altLang="zh-CN" dirty="0"/>
              <a:t>R</a:t>
            </a:r>
            <a:r>
              <a:rPr lang="en-US" dirty="0"/>
              <a:t>oad traffic injuries are a major but neglected public health challenge that requires concerted efforts for effective and sustainable prevention. Of all the systems with which people have to deal every day, road traffic systems are the most complex and the most dangerous. Worldwide, an estimated 1.2 million people are killed in road crashes each year and as many as 50 million are injured. Projections indicate that these figures will increase by about 65% over the next 20 years unless there is new commitment to prevention. </a:t>
            </a:r>
          </a:p>
          <a:p>
            <a:endParaRPr lang="en-US" dirty="0"/>
          </a:p>
        </p:txBody>
      </p:sp>
    </p:spTree>
    <p:extLst>
      <p:ext uri="{BB962C8B-B14F-4D97-AF65-F5344CB8AC3E}">
        <p14:creationId xmlns:p14="http://schemas.microsoft.com/office/powerpoint/2010/main" val="4149015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0845C4-8134-0D4C-A12E-A3ACFC4BD201}"/>
              </a:ext>
            </a:extLst>
          </p:cNvPr>
          <p:cNvSpPr>
            <a:spLocks noGrp="1"/>
          </p:cNvSpPr>
          <p:nvPr>
            <p:ph type="title"/>
          </p:nvPr>
        </p:nvSpPr>
        <p:spPr>
          <a:xfrm>
            <a:off x="653143" y="1645920"/>
            <a:ext cx="3522879" cy="4470821"/>
          </a:xfrm>
        </p:spPr>
        <p:txBody>
          <a:bodyPr>
            <a:normAutofit/>
          </a:bodyPr>
          <a:lstStyle/>
          <a:p>
            <a:pPr algn="r"/>
            <a:r>
              <a:rPr lang="en-US" altLang="zh-CN">
                <a:solidFill>
                  <a:schemeClr val="bg2"/>
                </a:solidFill>
              </a:rPr>
              <a:t>Problem</a:t>
            </a:r>
            <a:endParaRPr lang="en-US">
              <a:solidFill>
                <a:schemeClr val="bg2"/>
              </a:solidFill>
            </a:endParaRPr>
          </a:p>
        </p:txBody>
      </p:sp>
      <p:sp>
        <p:nvSpPr>
          <p:cNvPr id="3" name="Content Placeholder 2">
            <a:extLst>
              <a:ext uri="{FF2B5EF4-FFF2-40B4-BE49-F238E27FC236}">
                <a16:creationId xmlns:a16="http://schemas.microsoft.com/office/drawing/2014/main" id="{69416BCC-746F-DF4D-AB9D-DBA2D974E9B8}"/>
              </a:ext>
            </a:extLst>
          </p:cNvPr>
          <p:cNvSpPr>
            <a:spLocks noGrp="1"/>
          </p:cNvSpPr>
          <p:nvPr>
            <p:ph idx="1"/>
          </p:nvPr>
        </p:nvSpPr>
        <p:spPr>
          <a:xfrm>
            <a:off x="5204109" y="1645920"/>
            <a:ext cx="6269434" cy="4470821"/>
          </a:xfrm>
        </p:spPr>
        <p:txBody>
          <a:bodyPr>
            <a:normAutofit/>
          </a:bodyPr>
          <a:lstStyle/>
          <a:p>
            <a:r>
              <a:rPr lang="en-US" dirty="0"/>
              <a:t>Data that describes each car accident can also be used to determine the severity of each accident. This project aims to predict how severe a car accident could be based on address type, collision type, weather, road condition and time. Knowing the severity of any such accident beforehand will lead to prevention and prompt action.</a:t>
            </a:r>
          </a:p>
          <a:p>
            <a:pPr marL="0" indent="0">
              <a:buNone/>
            </a:pPr>
            <a:endParaRPr lang="en-US" dirty="0"/>
          </a:p>
        </p:txBody>
      </p:sp>
    </p:spTree>
    <p:extLst>
      <p:ext uri="{BB962C8B-B14F-4D97-AF65-F5344CB8AC3E}">
        <p14:creationId xmlns:p14="http://schemas.microsoft.com/office/powerpoint/2010/main" val="118763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4196BE-9FEF-9D46-9723-A954E89C02B7}"/>
              </a:ext>
            </a:extLst>
          </p:cNvPr>
          <p:cNvSpPr>
            <a:spLocks noGrp="1"/>
          </p:cNvSpPr>
          <p:nvPr>
            <p:ph type="title"/>
          </p:nvPr>
        </p:nvSpPr>
        <p:spPr>
          <a:xfrm>
            <a:off x="653143" y="1645920"/>
            <a:ext cx="3522879" cy="4470821"/>
          </a:xfrm>
        </p:spPr>
        <p:txBody>
          <a:bodyPr>
            <a:normAutofit/>
          </a:bodyPr>
          <a:lstStyle/>
          <a:p>
            <a:pPr algn="r"/>
            <a:r>
              <a:rPr lang="en-US" altLang="zh-CN">
                <a:solidFill>
                  <a:schemeClr val="bg2"/>
                </a:solidFill>
              </a:rPr>
              <a:t>Interest</a:t>
            </a:r>
            <a:endParaRPr lang="en-US">
              <a:solidFill>
                <a:schemeClr val="bg2"/>
              </a:solidFill>
            </a:endParaRPr>
          </a:p>
        </p:txBody>
      </p:sp>
      <p:sp>
        <p:nvSpPr>
          <p:cNvPr id="3" name="Content Placeholder 2">
            <a:extLst>
              <a:ext uri="{FF2B5EF4-FFF2-40B4-BE49-F238E27FC236}">
                <a16:creationId xmlns:a16="http://schemas.microsoft.com/office/drawing/2014/main" id="{6596EF8D-78CB-8443-9541-4B40DD8F36F8}"/>
              </a:ext>
            </a:extLst>
          </p:cNvPr>
          <p:cNvSpPr>
            <a:spLocks noGrp="1"/>
          </p:cNvSpPr>
          <p:nvPr>
            <p:ph idx="1"/>
          </p:nvPr>
        </p:nvSpPr>
        <p:spPr>
          <a:xfrm>
            <a:off x="5204109" y="1645920"/>
            <a:ext cx="6269434" cy="4470821"/>
          </a:xfrm>
        </p:spPr>
        <p:txBody>
          <a:bodyPr>
            <a:normAutofit/>
          </a:bodyPr>
          <a:lstStyle/>
          <a:p>
            <a:r>
              <a:rPr lang="en-US" dirty="0"/>
              <a:t>Insurance companies would like to know what features influence the severity of car accidents and adjust their insurance premium. Government would plan new road layouts to decrease car accidents during city construction. </a:t>
            </a:r>
          </a:p>
          <a:p>
            <a:pPr marL="0" indent="0">
              <a:buNone/>
            </a:pPr>
            <a:endParaRPr lang="en-US" dirty="0"/>
          </a:p>
        </p:txBody>
      </p:sp>
    </p:spTree>
    <p:extLst>
      <p:ext uri="{BB962C8B-B14F-4D97-AF65-F5344CB8AC3E}">
        <p14:creationId xmlns:p14="http://schemas.microsoft.com/office/powerpoint/2010/main" val="394820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B8F0A-C618-B441-901E-6226E14A5470}"/>
              </a:ext>
            </a:extLst>
          </p:cNvPr>
          <p:cNvSpPr>
            <a:spLocks noGrp="1"/>
          </p:cNvSpPr>
          <p:nvPr>
            <p:ph type="title"/>
          </p:nvPr>
        </p:nvSpPr>
        <p:spPr>
          <a:xfrm>
            <a:off x="643855" y="1447799"/>
            <a:ext cx="3108626" cy="1444752"/>
          </a:xfrm>
        </p:spPr>
        <p:txBody>
          <a:bodyPr anchor="b">
            <a:normAutofit/>
          </a:bodyPr>
          <a:lstStyle/>
          <a:p>
            <a:r>
              <a:rPr lang="en-US" altLang="zh-CN" sz="3200">
                <a:solidFill>
                  <a:srgbClr val="EBEBEB"/>
                </a:solidFill>
              </a:rPr>
              <a:t>Data</a:t>
            </a:r>
            <a:r>
              <a:rPr lang="zh-CN" altLang="en-US" sz="3200">
                <a:solidFill>
                  <a:srgbClr val="EBEBEB"/>
                </a:solidFill>
              </a:rPr>
              <a:t> </a:t>
            </a:r>
            <a:r>
              <a:rPr lang="en-US" altLang="zh-CN" sz="3200">
                <a:solidFill>
                  <a:srgbClr val="EBEBEB"/>
                </a:solidFill>
              </a:rPr>
              <a:t>Source</a:t>
            </a:r>
            <a:endParaRPr lang="en-US" sz="3200">
              <a:solidFill>
                <a:srgbClr val="EBEBEB"/>
              </a:solidFill>
            </a:endParaRP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2109909-2341-A04C-ABE5-7DB69747959F}"/>
              </a:ext>
            </a:extLst>
          </p:cNvPr>
          <p:cNvSpPr>
            <a:spLocks noGrp="1"/>
          </p:cNvSpPr>
          <p:nvPr>
            <p:ph idx="1"/>
          </p:nvPr>
        </p:nvSpPr>
        <p:spPr>
          <a:xfrm>
            <a:off x="643855" y="3072385"/>
            <a:ext cx="3108057" cy="2947415"/>
          </a:xfrm>
        </p:spPr>
        <p:txBody>
          <a:bodyPr>
            <a:normAutofit/>
          </a:bodyPr>
          <a:lstStyle/>
          <a:p>
            <a:r>
              <a:rPr lang="en-US" altLang="zh-CN" sz="1400">
                <a:solidFill>
                  <a:srgbClr val="FFFFFF"/>
                </a:solidFill>
              </a:rPr>
              <a:t>Seattle</a:t>
            </a:r>
            <a:r>
              <a:rPr lang="zh-CN" altLang="en-US" sz="1400">
                <a:solidFill>
                  <a:srgbClr val="FFFFFF"/>
                </a:solidFill>
              </a:rPr>
              <a:t> </a:t>
            </a:r>
            <a:r>
              <a:rPr lang="en-US" altLang="zh-CN" sz="1400">
                <a:solidFill>
                  <a:srgbClr val="FFFFFF"/>
                </a:solidFill>
              </a:rPr>
              <a:t>GeoData</a:t>
            </a:r>
          </a:p>
          <a:p>
            <a:pPr marL="0" indent="0">
              <a:buNone/>
            </a:pPr>
            <a:endParaRPr lang="en-US" sz="1400">
              <a:solidFill>
                <a:srgbClr val="FFFFFF"/>
              </a:solidFill>
            </a:endParaRPr>
          </a:p>
        </p:txBody>
      </p:sp>
      <p:pic>
        <p:nvPicPr>
          <p:cNvPr id="4" name="Picture 3">
            <a:extLst>
              <a:ext uri="{FF2B5EF4-FFF2-40B4-BE49-F238E27FC236}">
                <a16:creationId xmlns:a16="http://schemas.microsoft.com/office/drawing/2014/main" id="{AA86883F-EDE0-BB43-BDF7-EF3AEA99EC52}"/>
              </a:ext>
            </a:extLst>
          </p:cNvPr>
          <p:cNvPicPr>
            <a:picLocks noChangeAspect="1"/>
          </p:cNvPicPr>
          <p:nvPr/>
        </p:nvPicPr>
        <p:blipFill>
          <a:blip r:embed="rId2"/>
          <a:stretch>
            <a:fillRect/>
          </a:stretch>
        </p:blipFill>
        <p:spPr>
          <a:xfrm>
            <a:off x="5164866" y="1447799"/>
            <a:ext cx="6263017" cy="4572001"/>
          </a:xfrm>
          <a:prstGeom prst="rect">
            <a:avLst/>
          </a:prstGeom>
          <a:effectLst/>
        </p:spPr>
      </p:pic>
    </p:spTree>
    <p:extLst>
      <p:ext uri="{BB962C8B-B14F-4D97-AF65-F5344CB8AC3E}">
        <p14:creationId xmlns:p14="http://schemas.microsoft.com/office/powerpoint/2010/main" val="11166332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E926-5B0E-9644-A4A4-E7568CEE85DE}"/>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altLang="zh-CN" b="0" i="0" kern="1200" dirty="0">
                <a:solidFill>
                  <a:schemeClr val="tx2"/>
                </a:solidFill>
                <a:latin typeface="+mj-lt"/>
                <a:ea typeface="+mj-ea"/>
                <a:cs typeface="+mj-cs"/>
              </a:rPr>
              <a:t>Data Pre-Processing</a:t>
            </a:r>
            <a:endParaRPr lang="en-US" b="0" i="0" kern="1200" dirty="0">
              <a:solidFill>
                <a:schemeClr val="tx2"/>
              </a:solidFill>
              <a:latin typeface="+mj-lt"/>
              <a:ea typeface="+mj-ea"/>
              <a:cs typeface="+mj-cs"/>
            </a:endParaRPr>
          </a:p>
        </p:txBody>
      </p:sp>
      <p:graphicFrame>
        <p:nvGraphicFramePr>
          <p:cNvPr id="6" name="Content Placeholder 5">
            <a:extLst>
              <a:ext uri="{FF2B5EF4-FFF2-40B4-BE49-F238E27FC236}">
                <a16:creationId xmlns:a16="http://schemas.microsoft.com/office/drawing/2014/main" id="{D25B5A8E-1792-734D-90D9-A9B9C203CEAD}"/>
              </a:ext>
            </a:extLst>
          </p:cNvPr>
          <p:cNvGraphicFramePr>
            <a:graphicFrameLocks noGrp="1"/>
          </p:cNvGraphicFramePr>
          <p:nvPr>
            <p:ph idx="1"/>
            <p:extLst>
              <p:ext uri="{D42A27DB-BD31-4B8C-83A1-F6EECF244321}">
                <p14:modId xmlns:p14="http://schemas.microsoft.com/office/powerpoint/2010/main" val="808615660"/>
              </p:ext>
            </p:extLst>
          </p:nvPr>
        </p:nvGraphicFramePr>
        <p:xfrm>
          <a:off x="966372" y="2400029"/>
          <a:ext cx="10259255" cy="3238770"/>
        </p:xfrm>
        <a:graphic>
          <a:graphicData uri="http://schemas.openxmlformats.org/drawingml/2006/table">
            <a:tbl>
              <a:tblPr firstRow="1" bandRow="1">
                <a:noFill/>
              </a:tblPr>
              <a:tblGrid>
                <a:gridCol w="1192459">
                  <a:extLst>
                    <a:ext uri="{9D8B030D-6E8A-4147-A177-3AD203B41FA5}">
                      <a16:colId xmlns:a16="http://schemas.microsoft.com/office/drawing/2014/main" val="2772215154"/>
                    </a:ext>
                  </a:extLst>
                </a:gridCol>
                <a:gridCol w="1145388">
                  <a:extLst>
                    <a:ext uri="{9D8B030D-6E8A-4147-A177-3AD203B41FA5}">
                      <a16:colId xmlns:a16="http://schemas.microsoft.com/office/drawing/2014/main" val="1435665111"/>
                    </a:ext>
                  </a:extLst>
                </a:gridCol>
                <a:gridCol w="1270911">
                  <a:extLst>
                    <a:ext uri="{9D8B030D-6E8A-4147-A177-3AD203B41FA5}">
                      <a16:colId xmlns:a16="http://schemas.microsoft.com/office/drawing/2014/main" val="2704422890"/>
                    </a:ext>
                  </a:extLst>
                </a:gridCol>
                <a:gridCol w="1239531">
                  <a:extLst>
                    <a:ext uri="{9D8B030D-6E8A-4147-A177-3AD203B41FA5}">
                      <a16:colId xmlns:a16="http://schemas.microsoft.com/office/drawing/2014/main" val="470407955"/>
                    </a:ext>
                  </a:extLst>
                </a:gridCol>
                <a:gridCol w="2244433">
                  <a:extLst>
                    <a:ext uri="{9D8B030D-6E8A-4147-A177-3AD203B41FA5}">
                      <a16:colId xmlns:a16="http://schemas.microsoft.com/office/drawing/2014/main" val="39756268"/>
                    </a:ext>
                  </a:extLst>
                </a:gridCol>
                <a:gridCol w="1811867">
                  <a:extLst>
                    <a:ext uri="{9D8B030D-6E8A-4147-A177-3AD203B41FA5}">
                      <a16:colId xmlns:a16="http://schemas.microsoft.com/office/drawing/2014/main" val="2997288684"/>
                    </a:ext>
                  </a:extLst>
                </a:gridCol>
                <a:gridCol w="1354666">
                  <a:extLst>
                    <a:ext uri="{9D8B030D-6E8A-4147-A177-3AD203B41FA5}">
                      <a16:colId xmlns:a16="http://schemas.microsoft.com/office/drawing/2014/main" val="3329628281"/>
                    </a:ext>
                  </a:extLst>
                </a:gridCol>
              </a:tblGrid>
              <a:tr h="539795">
                <a:tc>
                  <a:txBody>
                    <a:bodyPr/>
                    <a:lstStyle/>
                    <a:p>
                      <a:pPr algn="r" fontAlgn="ct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r" fontAlgn="ctr"/>
                      <a:r>
                        <a:rPr lang="en-US" altLang="zh-CN" sz="800" b="1" dirty="0">
                          <a:solidFill>
                            <a:schemeClr val="tx1">
                              <a:lumMod val="75000"/>
                              <a:lumOff val="25000"/>
                            </a:schemeClr>
                          </a:solidFill>
                          <a:effectLst/>
                        </a:rPr>
                        <a:t>SEVERITYCODE</a:t>
                      </a: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r" fontAlgn="ctr"/>
                      <a:r>
                        <a:rPr lang="en-US" altLang="zh-CN" sz="800" b="1" dirty="0">
                          <a:solidFill>
                            <a:schemeClr val="tx1">
                              <a:lumMod val="75000"/>
                              <a:lumOff val="25000"/>
                            </a:schemeClr>
                          </a:solidFill>
                          <a:effectLst/>
                        </a:rPr>
                        <a:t>ADDRTYPE</a:t>
                      </a: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r" fontAlgn="ctr"/>
                      <a:r>
                        <a:rPr lang="en-US" altLang="zh-CN" sz="800" b="1" dirty="0">
                          <a:solidFill>
                            <a:schemeClr val="tx1">
                              <a:lumMod val="75000"/>
                              <a:lumOff val="25000"/>
                            </a:schemeClr>
                          </a:solidFill>
                          <a:effectLst/>
                        </a:rPr>
                        <a:t>COLLISIONTYPE</a:t>
                      </a: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r" fontAlgn="ctr"/>
                      <a:r>
                        <a:rPr lang="en-US" altLang="zh-CN" sz="800" b="1" dirty="0">
                          <a:solidFill>
                            <a:schemeClr val="tx1">
                              <a:lumMod val="75000"/>
                              <a:lumOff val="25000"/>
                            </a:schemeClr>
                          </a:solidFill>
                          <a:effectLst/>
                        </a:rPr>
                        <a:t>INCDTTM</a:t>
                      </a: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r" fontAlgn="ctr"/>
                      <a:r>
                        <a:rPr lang="en-US" sz="800" b="1" dirty="0">
                          <a:solidFill>
                            <a:schemeClr val="tx1">
                              <a:lumMod val="75000"/>
                              <a:lumOff val="25000"/>
                            </a:schemeClr>
                          </a:solidFill>
                          <a:effectLst/>
                        </a:rPr>
                        <a:t>WEATHE</a:t>
                      </a:r>
                      <a:r>
                        <a:rPr lang="en-US" altLang="zh-CN" sz="800" b="1" dirty="0">
                          <a:solidFill>
                            <a:schemeClr val="tx1">
                              <a:lumMod val="75000"/>
                              <a:lumOff val="25000"/>
                            </a:schemeClr>
                          </a:solidFill>
                          <a:effectLst/>
                        </a:rPr>
                        <a:t>R</a:t>
                      </a:r>
                      <a:endParaRPr lang="en-US" sz="800" b="1" dirty="0">
                        <a:solidFill>
                          <a:schemeClr val="tx1">
                            <a:lumMod val="75000"/>
                            <a:lumOff val="25000"/>
                          </a:schemeClr>
                        </a:solidFill>
                        <a:effectLst/>
                      </a:endParaRPr>
                    </a:p>
                  </a:txBody>
                  <a:tcPr marL="102764" marR="41363" marT="51382" marB="5138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800" b="1" dirty="0">
                        <a:solidFill>
                          <a:schemeClr val="tx1">
                            <a:lumMod val="75000"/>
                            <a:lumOff val="25000"/>
                          </a:schemeClr>
                        </a:solidFill>
                        <a:effectLst/>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US" altLang="zh-CN" sz="800" b="1" dirty="0">
                          <a:solidFill>
                            <a:schemeClr val="tx1">
                              <a:lumMod val="75000"/>
                              <a:lumOff val="25000"/>
                            </a:schemeClr>
                          </a:solidFill>
                          <a:effectLst/>
                        </a:rPr>
                        <a:t>ROADCOND</a:t>
                      </a:r>
                      <a:endParaRPr lang="en-US" sz="800" b="1" dirty="0">
                        <a:solidFill>
                          <a:schemeClr val="tx1">
                            <a:lumMod val="75000"/>
                            <a:lumOff val="25000"/>
                          </a:schemeClr>
                        </a:solidFill>
                        <a:effectLst/>
                      </a:endParaRPr>
                    </a:p>
                    <a:p>
                      <a:endParaRPr lang="en-US" sz="800" b="1" dirty="0">
                        <a:solidFill>
                          <a:schemeClr val="tx1">
                            <a:lumMod val="75000"/>
                            <a:lumOff val="25000"/>
                          </a:schemeClr>
                        </a:solidFill>
                      </a:endParaRPr>
                    </a:p>
                  </a:txBody>
                  <a:tcPr marL="102764" marR="41363" marT="51382" marB="51382">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824294394"/>
                  </a:ext>
                </a:extLst>
              </a:tr>
              <a:tr h="539795">
                <a:tc>
                  <a:txBody>
                    <a:bodyPr/>
                    <a:lstStyle/>
                    <a:p>
                      <a:pPr algn="r" fontAlgn="ctr"/>
                      <a:r>
                        <a:rPr lang="en-US" sz="800" b="1">
                          <a:solidFill>
                            <a:schemeClr val="tx1">
                              <a:lumMod val="75000"/>
                              <a:lumOff val="25000"/>
                            </a:schemeClr>
                          </a:solidFill>
                          <a:effectLst/>
                        </a:rPr>
                        <a:t>0</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2</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Intersection</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Angles</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3/27/2013 2:54:00 PM</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Overcast</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dirty="0">
                          <a:solidFill>
                            <a:schemeClr val="tx1">
                              <a:lumMod val="75000"/>
                              <a:lumOff val="25000"/>
                            </a:schemeClr>
                          </a:solidFill>
                          <a:effectLst/>
                        </a:rPr>
                        <a:t>Wet</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68999248"/>
                  </a:ext>
                </a:extLst>
              </a:tr>
              <a:tr h="539795">
                <a:tc>
                  <a:txBody>
                    <a:bodyPr/>
                    <a:lstStyle/>
                    <a:p>
                      <a:pPr algn="r" fontAlgn="ctr"/>
                      <a:r>
                        <a:rPr lang="en-US" sz="800" b="1">
                          <a:solidFill>
                            <a:schemeClr val="tx1">
                              <a:lumMod val="75000"/>
                              <a:lumOff val="25000"/>
                            </a:schemeClr>
                          </a:solidFill>
                          <a:effectLst/>
                        </a:rPr>
                        <a:t>1</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1</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Block</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Sideswipe</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12/20/2006 6:55:00 PM</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dirty="0">
                          <a:solidFill>
                            <a:schemeClr val="tx1">
                              <a:lumMod val="75000"/>
                              <a:lumOff val="25000"/>
                            </a:schemeClr>
                          </a:solidFill>
                          <a:effectLst/>
                        </a:rPr>
                        <a:t>Raining</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Wet</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740531958"/>
                  </a:ext>
                </a:extLst>
              </a:tr>
              <a:tr h="539795">
                <a:tc>
                  <a:txBody>
                    <a:bodyPr/>
                    <a:lstStyle/>
                    <a:p>
                      <a:pPr algn="r" fontAlgn="ctr"/>
                      <a:r>
                        <a:rPr lang="en-US" sz="800" b="1">
                          <a:solidFill>
                            <a:schemeClr val="tx1">
                              <a:lumMod val="75000"/>
                              <a:lumOff val="25000"/>
                            </a:schemeClr>
                          </a:solidFill>
                          <a:effectLst/>
                        </a:rPr>
                        <a:t>2</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1</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Block</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Parked Car</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11/18/2004 10:20:00 AM</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dirty="0">
                          <a:solidFill>
                            <a:schemeClr val="tx1">
                              <a:lumMod val="75000"/>
                              <a:lumOff val="25000"/>
                            </a:schemeClr>
                          </a:solidFill>
                          <a:effectLst/>
                        </a:rPr>
                        <a:t>Overcast</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Dry</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974533206"/>
                  </a:ext>
                </a:extLst>
              </a:tr>
              <a:tr h="539795">
                <a:tc>
                  <a:txBody>
                    <a:bodyPr/>
                    <a:lstStyle/>
                    <a:p>
                      <a:pPr algn="r" fontAlgn="ctr"/>
                      <a:r>
                        <a:rPr lang="en-US" sz="800" b="1">
                          <a:solidFill>
                            <a:schemeClr val="tx1">
                              <a:lumMod val="75000"/>
                              <a:lumOff val="25000"/>
                            </a:schemeClr>
                          </a:solidFill>
                          <a:effectLst/>
                        </a:rPr>
                        <a:t>3</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1</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Block</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Other</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3/29/2013 9:26:00 AM</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Clear</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r" fontAlgn="ctr"/>
                      <a:r>
                        <a:rPr lang="en-US" sz="800">
                          <a:solidFill>
                            <a:schemeClr val="tx1">
                              <a:lumMod val="75000"/>
                              <a:lumOff val="25000"/>
                            </a:schemeClr>
                          </a:solidFill>
                          <a:effectLst/>
                        </a:rPr>
                        <a:t>Dry</a:t>
                      </a:r>
                    </a:p>
                  </a:txBody>
                  <a:tcPr marL="102764" marR="41363" marT="51382" marB="51382"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793149052"/>
                  </a:ext>
                </a:extLst>
              </a:tr>
              <a:tr h="539795">
                <a:tc>
                  <a:txBody>
                    <a:bodyPr/>
                    <a:lstStyle/>
                    <a:p>
                      <a:pPr algn="r" fontAlgn="ctr"/>
                      <a:r>
                        <a:rPr lang="en-US" sz="800" b="1" dirty="0">
                          <a:solidFill>
                            <a:schemeClr val="tx1">
                              <a:lumMod val="75000"/>
                              <a:lumOff val="25000"/>
                            </a:schemeClr>
                          </a:solidFill>
                          <a:effectLst/>
                        </a:rPr>
                        <a:t>4</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2</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Intersection</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Angles</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1/28/2004 8:04:00 AM</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a:solidFill>
                            <a:schemeClr val="tx1">
                              <a:lumMod val="75000"/>
                              <a:lumOff val="25000"/>
                            </a:schemeClr>
                          </a:solidFill>
                          <a:effectLst/>
                        </a:rPr>
                        <a:t>Raining</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r" fontAlgn="ctr"/>
                      <a:r>
                        <a:rPr lang="en-US" sz="800" dirty="0">
                          <a:solidFill>
                            <a:schemeClr val="tx1">
                              <a:lumMod val="75000"/>
                              <a:lumOff val="25000"/>
                            </a:schemeClr>
                          </a:solidFill>
                          <a:effectLst/>
                        </a:rPr>
                        <a:t>Wet</a:t>
                      </a:r>
                    </a:p>
                  </a:txBody>
                  <a:tcPr marL="102764" marR="41363" marT="51382" marB="5138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46654375"/>
                  </a:ext>
                </a:extLst>
              </a:tr>
            </a:tbl>
          </a:graphicData>
        </a:graphic>
      </p:graphicFrame>
    </p:spTree>
    <p:extLst>
      <p:ext uri="{BB962C8B-B14F-4D97-AF65-F5344CB8AC3E}">
        <p14:creationId xmlns:p14="http://schemas.microsoft.com/office/powerpoint/2010/main" val="421365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28B1C-3D61-E749-9B5B-97EAFE837E6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4600" b="0" i="0" kern="1200">
                <a:solidFill>
                  <a:srgbClr val="EBEBEB"/>
                </a:solidFill>
                <a:latin typeface="+mj-lt"/>
                <a:ea typeface="+mj-ea"/>
                <a:cs typeface="+mj-cs"/>
              </a:rPr>
              <a:t>Data Pre-Processing</a:t>
            </a:r>
            <a:endParaRPr lang="en-US" sz="46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6C5049E9-9A74-DD44-83EE-86E177B29915}"/>
              </a:ext>
            </a:extLst>
          </p:cNvPr>
          <p:cNvPicPr>
            <a:picLocks noGrp="1" noChangeAspect="1"/>
          </p:cNvPicPr>
          <p:nvPr>
            <p:ph idx="1"/>
          </p:nvPr>
        </p:nvPicPr>
        <p:blipFill>
          <a:blip r:embed="rId6"/>
          <a:stretch>
            <a:fillRect/>
          </a:stretch>
        </p:blipFill>
        <p:spPr>
          <a:xfrm>
            <a:off x="643854" y="2166796"/>
            <a:ext cx="6270662" cy="2523942"/>
          </a:xfrm>
          <a:prstGeom prst="rect">
            <a:avLst/>
          </a:prstGeom>
          <a:effectLst/>
        </p:spPr>
      </p:pic>
    </p:spTree>
    <p:extLst>
      <p:ext uri="{BB962C8B-B14F-4D97-AF65-F5344CB8AC3E}">
        <p14:creationId xmlns:p14="http://schemas.microsoft.com/office/powerpoint/2010/main" val="16066648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E926-5B0E-9644-A4A4-E7568CEE85DE}"/>
              </a:ext>
            </a:extLst>
          </p:cNvPr>
          <p:cNvSpPr>
            <a:spLocks noGrp="1"/>
          </p:cNvSpPr>
          <p:nvPr>
            <p:ph type="title"/>
          </p:nvPr>
        </p:nvSpPr>
        <p:spPr>
          <a:xfrm>
            <a:off x="646111" y="452718"/>
            <a:ext cx="9404723" cy="1400530"/>
          </a:xfrm>
        </p:spPr>
        <p:txBody>
          <a:bodyPr>
            <a:normAutofit/>
          </a:bodyPr>
          <a:lstStyle/>
          <a:p>
            <a:r>
              <a:rPr lang="en-US" altLang="zh-CN" dirty="0"/>
              <a:t>Data</a:t>
            </a:r>
            <a:r>
              <a:rPr lang="zh-CN" altLang="en-US" dirty="0"/>
              <a:t> </a:t>
            </a:r>
            <a:r>
              <a:rPr lang="en-US" altLang="zh-CN" dirty="0"/>
              <a:t>Pre-Processing</a:t>
            </a:r>
            <a:endParaRPr lang="en-US" dirty="0"/>
          </a:p>
        </p:txBody>
      </p:sp>
      <p:graphicFrame>
        <p:nvGraphicFramePr>
          <p:cNvPr id="4" name="Content Placeholder 3">
            <a:extLst>
              <a:ext uri="{FF2B5EF4-FFF2-40B4-BE49-F238E27FC236}">
                <a16:creationId xmlns:a16="http://schemas.microsoft.com/office/drawing/2014/main" id="{F08FCCA1-2E43-BE4B-8ABF-05E2F54532BE}"/>
              </a:ext>
            </a:extLst>
          </p:cNvPr>
          <p:cNvGraphicFramePr>
            <a:graphicFrameLocks noGrp="1"/>
          </p:cNvGraphicFramePr>
          <p:nvPr>
            <p:ph idx="1"/>
            <p:extLst>
              <p:ext uri="{D42A27DB-BD31-4B8C-83A1-F6EECF244321}">
                <p14:modId xmlns:p14="http://schemas.microsoft.com/office/powerpoint/2010/main" val="3320522573"/>
              </p:ext>
            </p:extLst>
          </p:nvPr>
        </p:nvGraphicFramePr>
        <p:xfrm>
          <a:off x="811288" y="2140085"/>
          <a:ext cx="9073999" cy="4024803"/>
        </p:xfrm>
        <a:graphic>
          <a:graphicData uri="http://schemas.openxmlformats.org/drawingml/2006/table">
            <a:tbl>
              <a:tblPr firstRow="1" firstCol="1" bandRow="1">
                <a:noFill/>
                <a:tableStyleId>{5C22544A-7EE6-4342-B048-85BDC9FD1C3A}</a:tableStyleId>
              </a:tblPr>
              <a:tblGrid>
                <a:gridCol w="2983340">
                  <a:extLst>
                    <a:ext uri="{9D8B030D-6E8A-4147-A177-3AD203B41FA5}">
                      <a16:colId xmlns:a16="http://schemas.microsoft.com/office/drawing/2014/main" val="3743340243"/>
                    </a:ext>
                  </a:extLst>
                </a:gridCol>
                <a:gridCol w="2111971">
                  <a:extLst>
                    <a:ext uri="{9D8B030D-6E8A-4147-A177-3AD203B41FA5}">
                      <a16:colId xmlns:a16="http://schemas.microsoft.com/office/drawing/2014/main" val="347261373"/>
                    </a:ext>
                  </a:extLst>
                </a:gridCol>
                <a:gridCol w="3978688">
                  <a:extLst>
                    <a:ext uri="{9D8B030D-6E8A-4147-A177-3AD203B41FA5}">
                      <a16:colId xmlns:a16="http://schemas.microsoft.com/office/drawing/2014/main" val="2761268644"/>
                    </a:ext>
                  </a:extLst>
                </a:gridCol>
              </a:tblGrid>
              <a:tr h="576731">
                <a:tc>
                  <a:txBody>
                    <a:bodyPr/>
                    <a:lstStyle/>
                    <a:p>
                      <a:pPr marL="0" marR="0">
                        <a:lnSpc>
                          <a:spcPct val="150000"/>
                        </a:lnSpc>
                        <a:spcBef>
                          <a:spcPts val="0"/>
                        </a:spcBef>
                        <a:spcAft>
                          <a:spcPts val="0"/>
                        </a:spcAft>
                      </a:pPr>
                      <a:r>
                        <a:rPr lang="en-US" sz="1500" b="1">
                          <a:solidFill>
                            <a:schemeClr val="tx1">
                              <a:lumMod val="75000"/>
                              <a:lumOff val="25000"/>
                            </a:schemeClr>
                          </a:solidFill>
                          <a:effectLst/>
                        </a:rPr>
                        <a:t>Input Feature</a:t>
                      </a:r>
                      <a:endParaRPr lang="en-US" sz="15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17578" marT="117578" marB="11757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nSpc>
                          <a:spcPct val="150000"/>
                        </a:lnSpc>
                        <a:spcBef>
                          <a:spcPts val="0"/>
                        </a:spcBef>
                        <a:spcAft>
                          <a:spcPts val="0"/>
                        </a:spcAft>
                      </a:pPr>
                      <a:r>
                        <a:rPr lang="en-US" sz="1500">
                          <a:solidFill>
                            <a:schemeClr val="tx1">
                              <a:lumMod val="75000"/>
                              <a:lumOff val="25000"/>
                            </a:schemeClr>
                          </a:solidFill>
                          <a:effectLst/>
                        </a:rPr>
                        <a:t>Data Type</a:t>
                      </a:r>
                      <a:endParaRPr lang="en-US" sz="15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17578" marT="117578" marB="11757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nSpc>
                          <a:spcPct val="150000"/>
                        </a:lnSpc>
                        <a:spcBef>
                          <a:spcPts val="0"/>
                        </a:spcBef>
                        <a:spcAft>
                          <a:spcPts val="0"/>
                        </a:spcAft>
                      </a:pPr>
                      <a:r>
                        <a:rPr lang="en-US" sz="1500">
                          <a:solidFill>
                            <a:schemeClr val="tx1">
                              <a:lumMod val="75000"/>
                              <a:lumOff val="25000"/>
                            </a:schemeClr>
                          </a:solidFill>
                          <a:effectLst/>
                        </a:rPr>
                        <a:t>Description</a:t>
                      </a:r>
                      <a:endParaRPr lang="en-US" sz="15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17578" marT="117578" marB="11757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802275635"/>
                  </a:ext>
                </a:extLst>
              </a:tr>
              <a:tr h="1055084">
                <a:tc>
                  <a:txBody>
                    <a:bodyPr/>
                    <a:lstStyle/>
                    <a:p>
                      <a:pPr marL="0" marR="0">
                        <a:lnSpc>
                          <a:spcPct val="150000"/>
                        </a:lnSpc>
                        <a:spcBef>
                          <a:spcPts val="0"/>
                        </a:spcBef>
                        <a:spcAft>
                          <a:spcPts val="0"/>
                        </a:spcAft>
                      </a:pPr>
                      <a:r>
                        <a:rPr lang="en-US" sz="1200" b="1">
                          <a:solidFill>
                            <a:schemeClr val="tx1">
                              <a:lumMod val="75000"/>
                              <a:lumOff val="25000"/>
                            </a:schemeClr>
                          </a:solidFill>
                          <a:effectLst/>
                        </a:rPr>
                        <a:t>ADDRTYPE</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50000"/>
                        </a:lnSpc>
                        <a:spcBef>
                          <a:spcPts val="0"/>
                        </a:spcBef>
                        <a:spcAft>
                          <a:spcPts val="0"/>
                        </a:spcAft>
                      </a:pPr>
                      <a:r>
                        <a:rPr lang="en-US" sz="1200" dirty="0">
                          <a:solidFill>
                            <a:schemeClr val="tx1">
                              <a:lumMod val="75000"/>
                              <a:lumOff val="25000"/>
                            </a:schemeClr>
                          </a:solidFill>
                          <a:effectLst/>
                        </a:rPr>
                        <a:t>Text</a:t>
                      </a:r>
                      <a:endParaRPr lang="en-US" sz="1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Collision address type:</a:t>
                      </a:r>
                    </a:p>
                    <a:p>
                      <a:pPr marL="342900" marR="0" lvl="0" indent="-342900">
                        <a:lnSpc>
                          <a:spcPct val="150000"/>
                        </a:lnSpc>
                        <a:spcBef>
                          <a:spcPts val="0"/>
                        </a:spcBef>
                        <a:spcAft>
                          <a:spcPts val="0"/>
                        </a:spcAft>
                        <a:buFont typeface="Symbol" pitchFamily="2" charset="2"/>
                        <a:buChar char=""/>
                      </a:pPr>
                      <a:r>
                        <a:rPr lang="en-US" sz="1200">
                          <a:solidFill>
                            <a:schemeClr val="tx1">
                              <a:lumMod val="75000"/>
                              <a:lumOff val="25000"/>
                            </a:schemeClr>
                          </a:solidFill>
                          <a:effectLst/>
                        </a:rPr>
                        <a:t>Alley</a:t>
                      </a:r>
                    </a:p>
                    <a:p>
                      <a:pPr marL="342900" marR="0" lvl="0" indent="-342900">
                        <a:lnSpc>
                          <a:spcPct val="150000"/>
                        </a:lnSpc>
                        <a:spcBef>
                          <a:spcPts val="0"/>
                        </a:spcBef>
                        <a:spcAft>
                          <a:spcPts val="0"/>
                        </a:spcAft>
                        <a:buFont typeface="Symbol" pitchFamily="2" charset="2"/>
                        <a:buChar char=""/>
                      </a:pPr>
                      <a:r>
                        <a:rPr lang="en-US" sz="1200">
                          <a:solidFill>
                            <a:schemeClr val="tx1">
                              <a:lumMod val="75000"/>
                              <a:lumOff val="25000"/>
                            </a:schemeClr>
                          </a:solidFill>
                          <a:effectLst/>
                        </a:rPr>
                        <a:t>Block</a:t>
                      </a:r>
                    </a:p>
                    <a:p>
                      <a:pPr marL="342900" marR="0" lvl="0" indent="-342900">
                        <a:lnSpc>
                          <a:spcPct val="150000"/>
                        </a:lnSpc>
                        <a:spcBef>
                          <a:spcPts val="0"/>
                        </a:spcBef>
                        <a:spcAft>
                          <a:spcPts val="0"/>
                        </a:spcAft>
                        <a:buFont typeface="Symbol" pitchFamily="2" charset="2"/>
                        <a:buChar char=""/>
                      </a:pPr>
                      <a:r>
                        <a:rPr lang="en-US" sz="1200">
                          <a:solidFill>
                            <a:schemeClr val="tx1">
                              <a:lumMod val="75000"/>
                              <a:lumOff val="25000"/>
                            </a:schemeClr>
                          </a:solidFill>
                          <a:effectLst/>
                        </a:rPr>
                        <a:t>Intersection</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03101193"/>
                  </a:ext>
                </a:extLst>
              </a:tr>
              <a:tr h="476463">
                <a:tc>
                  <a:txBody>
                    <a:bodyPr/>
                    <a:lstStyle/>
                    <a:p>
                      <a:pPr marL="0" marR="0">
                        <a:lnSpc>
                          <a:spcPct val="150000"/>
                        </a:lnSpc>
                        <a:spcBef>
                          <a:spcPts val="0"/>
                        </a:spcBef>
                        <a:spcAft>
                          <a:spcPts val="0"/>
                        </a:spcAft>
                      </a:pPr>
                      <a:r>
                        <a:rPr lang="en-US" sz="1200" b="1">
                          <a:solidFill>
                            <a:schemeClr val="tx1">
                              <a:lumMod val="75000"/>
                              <a:lumOff val="25000"/>
                            </a:schemeClr>
                          </a:solidFill>
                          <a:effectLst/>
                        </a:rPr>
                        <a:t>COLLISIONTYPE</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Text</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Collision type</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73587062"/>
                  </a:ext>
                </a:extLst>
              </a:tr>
              <a:tr h="476463">
                <a:tc>
                  <a:txBody>
                    <a:bodyPr/>
                    <a:lstStyle/>
                    <a:p>
                      <a:pPr marL="0" marR="0">
                        <a:lnSpc>
                          <a:spcPct val="150000"/>
                        </a:lnSpc>
                        <a:spcBef>
                          <a:spcPts val="0"/>
                        </a:spcBef>
                        <a:spcAft>
                          <a:spcPts val="0"/>
                        </a:spcAft>
                      </a:pPr>
                      <a:r>
                        <a:rPr lang="en-US" sz="1200" b="1">
                          <a:solidFill>
                            <a:schemeClr val="tx1">
                              <a:lumMod val="75000"/>
                              <a:lumOff val="25000"/>
                            </a:schemeClr>
                          </a:solidFill>
                          <a:effectLst/>
                        </a:rPr>
                        <a:t>INCDTTM</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Text</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The data and time of the incident.</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87668227"/>
                  </a:ext>
                </a:extLst>
              </a:tr>
              <a:tr h="750811">
                <a:tc>
                  <a:txBody>
                    <a:bodyPr/>
                    <a:lstStyle/>
                    <a:p>
                      <a:pPr marL="0" marR="0">
                        <a:lnSpc>
                          <a:spcPct val="150000"/>
                        </a:lnSpc>
                        <a:spcBef>
                          <a:spcPts val="0"/>
                        </a:spcBef>
                        <a:spcAft>
                          <a:spcPts val="0"/>
                        </a:spcAft>
                      </a:pPr>
                      <a:r>
                        <a:rPr lang="en-US" sz="1200" b="1">
                          <a:solidFill>
                            <a:schemeClr val="tx1">
                              <a:lumMod val="75000"/>
                              <a:lumOff val="25000"/>
                            </a:schemeClr>
                          </a:solidFill>
                          <a:effectLst/>
                        </a:rPr>
                        <a:t>WEATHER</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Text</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A description of the weather conditions during the time of the collision.</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97944044"/>
                  </a:ext>
                </a:extLst>
              </a:tr>
              <a:tr h="476463">
                <a:tc>
                  <a:txBody>
                    <a:bodyPr/>
                    <a:lstStyle/>
                    <a:p>
                      <a:pPr marL="0" marR="0">
                        <a:lnSpc>
                          <a:spcPct val="150000"/>
                        </a:lnSpc>
                        <a:spcBef>
                          <a:spcPts val="0"/>
                        </a:spcBef>
                        <a:spcAft>
                          <a:spcPts val="0"/>
                        </a:spcAft>
                      </a:pPr>
                      <a:r>
                        <a:rPr lang="en-US" sz="1200" b="1">
                          <a:solidFill>
                            <a:schemeClr val="tx1">
                              <a:lumMod val="75000"/>
                              <a:lumOff val="25000"/>
                            </a:schemeClr>
                          </a:solidFill>
                          <a:effectLst/>
                        </a:rPr>
                        <a:t>ROADCOND</a:t>
                      </a:r>
                      <a:endParaRPr lang="en-US" sz="1200" b="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50000"/>
                        </a:lnSpc>
                        <a:spcBef>
                          <a:spcPts val="0"/>
                        </a:spcBef>
                        <a:spcAft>
                          <a:spcPts val="0"/>
                        </a:spcAft>
                      </a:pPr>
                      <a:r>
                        <a:rPr lang="en-US" sz="1200">
                          <a:solidFill>
                            <a:schemeClr val="tx1">
                              <a:lumMod val="75000"/>
                              <a:lumOff val="25000"/>
                            </a:schemeClr>
                          </a:solidFill>
                          <a:effectLst/>
                        </a:rPr>
                        <a:t>Text</a:t>
                      </a:r>
                      <a:endParaRPr lang="en-US" sz="12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9050" cap="flat" cmpd="sng" algn="ctr">
                      <a:solidFill>
                        <a:srgbClr val="FFFFFF"/>
                      </a:solid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nSpc>
                          <a:spcPct val="150000"/>
                        </a:lnSpc>
                        <a:spcBef>
                          <a:spcPts val="0"/>
                        </a:spcBef>
                        <a:spcAft>
                          <a:spcPts val="0"/>
                        </a:spcAft>
                      </a:pPr>
                      <a:r>
                        <a:rPr lang="en-US" sz="1200" dirty="0">
                          <a:solidFill>
                            <a:schemeClr val="tx1">
                              <a:lumMod val="75000"/>
                              <a:lumOff val="25000"/>
                            </a:schemeClr>
                          </a:solidFill>
                          <a:effectLst/>
                        </a:rPr>
                        <a:t>The condition of the road during the collision.</a:t>
                      </a:r>
                      <a:endParaRPr lang="en-US" sz="1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5963" marR="101901" marT="101901" marB="10190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010904644"/>
                  </a:ext>
                </a:extLst>
              </a:tr>
            </a:tbl>
          </a:graphicData>
        </a:graphic>
      </p:graphicFrame>
    </p:spTree>
    <p:extLst>
      <p:ext uri="{BB962C8B-B14F-4D97-AF65-F5344CB8AC3E}">
        <p14:creationId xmlns:p14="http://schemas.microsoft.com/office/powerpoint/2010/main" val="12088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7" name="Picture 1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9" name="Oval 1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1" name="Picture 1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3" name="Picture 1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5" name="Rectangle 1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4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01009-F5A8-C84C-8C1D-C16A1A460AFA}"/>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altLang="zh-CN" sz="4600" b="0" i="0" kern="1200">
                <a:solidFill>
                  <a:srgbClr val="EBEBEB"/>
                </a:solidFill>
                <a:latin typeface="+mj-lt"/>
                <a:ea typeface="+mj-ea"/>
                <a:cs typeface="+mj-cs"/>
              </a:rPr>
              <a:t>Data Pre-Processing</a:t>
            </a:r>
            <a:endParaRPr lang="en-US" sz="4600" b="0" i="0" kern="1200">
              <a:solidFill>
                <a:srgbClr val="EBEBEB"/>
              </a:solidFill>
              <a:latin typeface="+mj-lt"/>
              <a:ea typeface="+mj-ea"/>
              <a:cs typeface="+mj-cs"/>
            </a:endParaRPr>
          </a:p>
        </p:txBody>
      </p:sp>
      <p:sp>
        <p:nvSpPr>
          <p:cNvPr id="14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1" name="Freeform: Shape 15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Rectangle 15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74" name="Picture 2">
            <a:extLst>
              <a:ext uri="{FF2B5EF4-FFF2-40B4-BE49-F238E27FC236}">
                <a16:creationId xmlns:a16="http://schemas.microsoft.com/office/drawing/2014/main" id="{E4C3F72E-8CC3-A64E-B1D0-ED127C893DA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3854" y="2409785"/>
            <a:ext cx="6270662" cy="203796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039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TotalTime>
  <Words>353</Words>
  <Application>Microsoft Macintosh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Symbol</vt:lpstr>
      <vt:lpstr>Times New Roman</vt:lpstr>
      <vt:lpstr>Wingdings 3</vt:lpstr>
      <vt:lpstr>Ion</vt:lpstr>
      <vt:lpstr>Seattle Car Accident Report</vt:lpstr>
      <vt:lpstr>Background</vt:lpstr>
      <vt:lpstr>Problem</vt:lpstr>
      <vt:lpstr>Interest</vt:lpstr>
      <vt:lpstr>Data Source</vt:lpstr>
      <vt:lpstr>Data Pre-Processing</vt:lpstr>
      <vt:lpstr>Data Pre-Processing</vt:lpstr>
      <vt:lpstr>Data Pre-Processing</vt:lpstr>
      <vt:lpstr>Data Pre-Processing</vt:lpstr>
      <vt:lpstr>Data Pre-Processing</vt:lpstr>
      <vt:lpstr>AdaBoost</vt:lpstr>
      <vt:lpstr>Random Forest</vt:lpstr>
      <vt:lpstr>XGBoost</vt:lpstr>
      <vt:lpstr>Results</vt:lpstr>
      <vt:lpstr>Results</vt:lpstr>
      <vt:lpstr>Results</vt:lpstr>
      <vt:lpstr>Discussion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Car Accident Report</dc:title>
  <dc:creator>Wang Chelsea</dc:creator>
  <cp:lastModifiedBy>Wang Chelsea</cp:lastModifiedBy>
  <cp:revision>2</cp:revision>
  <dcterms:created xsi:type="dcterms:W3CDTF">2020-09-05T22:10:32Z</dcterms:created>
  <dcterms:modified xsi:type="dcterms:W3CDTF">2020-09-05T22:23:55Z</dcterms:modified>
</cp:coreProperties>
</file>