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</a:t>
            </a:r>
            <a:r>
              <a:rPr lang="en-US" altLang="zh-CN"/>
              <a:t>otivation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生成模型的出现带来了很多</a:t>
            </a:r>
            <a:r>
              <a:rPr lang="zh-CN" altLang="en-US"/>
              <a:t>内容安全相关的问题，比如基于</a:t>
            </a:r>
            <a:r>
              <a:rPr lang="en-US" altLang="zh-CN"/>
              <a:t>diffusion model</a:t>
            </a:r>
            <a:r>
              <a:rPr lang="zh-CN" altLang="en-US"/>
              <a:t>的</a:t>
            </a:r>
            <a:r>
              <a:rPr lang="en-US" altLang="zh-CN"/>
              <a:t>img2img</a:t>
            </a:r>
            <a:r>
              <a:rPr lang="zh-CN" altLang="en-US"/>
              <a:t>，就给艺术家作品带来了版权问题，也为部分人脸相关的图片带来了很多隐私威胁。</a:t>
            </a:r>
            <a:r>
              <a:rPr lang="en-US" altLang="zh-CN"/>
              <a:t>  </a:t>
            </a:r>
            <a:r>
              <a:rPr lang="zh-CN" altLang="en-US"/>
              <a:t>对于艺术家的艺术作品和一些敏感图片来说，做到图片的可溯源和防止被生图模型篡改是非常重要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目前，大部分的关于</a:t>
            </a:r>
            <a:r>
              <a:rPr lang="en-US" altLang="zh-CN"/>
              <a:t>diffusion model</a:t>
            </a:r>
            <a:r>
              <a:rPr lang="zh-CN" altLang="en-US"/>
              <a:t>的图片保护策略，要么侧重于对原来的模型进行微调</a:t>
            </a:r>
            <a:r>
              <a:rPr lang="en-US" altLang="zh-CN"/>
              <a:t> </a:t>
            </a:r>
            <a:r>
              <a:rPr lang="zh-CN" altLang="en-US"/>
              <a:t>植入原作者的相关信息（比如比特串），可以被攻击者换生图模型的方式轻松绕开。要么只是对原来图片做语义空间特征的修改，无法做到图片</a:t>
            </a:r>
            <a:r>
              <a:rPr lang="zh-CN" altLang="en-US"/>
              <a:t>的可溯源。</a:t>
            </a:r>
            <a:endParaRPr lang="zh-CN" altLang="en-US"/>
          </a:p>
          <a:p>
            <a:r>
              <a:rPr lang="zh-CN" altLang="en-US"/>
              <a:t>本工作将</a:t>
            </a:r>
            <a:r>
              <a:rPr lang="zh-CN" altLang="en-US">
                <a:sym typeface="+mn-ea"/>
              </a:rPr>
              <a:t>提出一套方案，</a:t>
            </a:r>
            <a:r>
              <a:rPr lang="zh-CN" altLang="en-US"/>
              <a:t>致力于聚焦于图片本身，只对图片本身做修改，实现两个功能：</a:t>
            </a:r>
            <a:r>
              <a:rPr lang="en-US" altLang="zh-CN"/>
              <a:t>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1. </a:t>
            </a:r>
            <a:r>
              <a:rPr lang="zh-CN" altLang="en-US"/>
              <a:t>图片可以</a:t>
            </a:r>
            <a:r>
              <a:rPr lang="zh-CN" altLang="en-US"/>
              <a:t>植入和检测出原作者的</a:t>
            </a:r>
            <a:r>
              <a:rPr lang="zh-CN" altLang="en-US"/>
              <a:t>信息。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2. </a:t>
            </a:r>
            <a:r>
              <a:rPr lang="zh-CN" altLang="en-US"/>
              <a:t>图片被基于</a:t>
            </a:r>
            <a:r>
              <a:rPr lang="en-US" altLang="zh-CN"/>
              <a:t>diffusion model</a:t>
            </a:r>
            <a:r>
              <a:rPr lang="zh-CN" altLang="en-US"/>
              <a:t>之类的生图模型修改之后，生图效果明显降低，一定程度上防止生图模型篡改</a:t>
            </a:r>
            <a:r>
              <a:rPr lang="zh-CN" altLang="en-US"/>
              <a:t>原图片。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防篡改的功能通过对原图做潜空间特征的</a:t>
            </a:r>
            <a:r>
              <a:rPr lang="en-US" altLang="zh-CN"/>
              <a:t>pgd</a:t>
            </a:r>
            <a:r>
              <a:rPr lang="zh-CN" altLang="en-US"/>
              <a:t>攻击来</a:t>
            </a:r>
            <a:r>
              <a:rPr lang="zh-CN" altLang="en-US"/>
              <a:t>实现</a:t>
            </a:r>
            <a:endParaRPr lang="zh-CN" altLang="en-US"/>
          </a:p>
          <a:p>
            <a:r>
              <a:rPr lang="zh-CN" altLang="en-US"/>
              <a:t>水印的植入和提取，通过预训练</a:t>
            </a:r>
            <a:r>
              <a:rPr lang="en-US" altLang="zh-CN"/>
              <a:t>encoder</a:t>
            </a:r>
            <a:r>
              <a:rPr lang="zh-CN" altLang="en-US"/>
              <a:t>和</a:t>
            </a:r>
            <a:r>
              <a:rPr lang="en-US" altLang="zh-CN"/>
              <a:t>decoder</a:t>
            </a:r>
            <a:r>
              <a:rPr lang="zh-CN" altLang="en-US"/>
              <a:t>来实现。网络训练时，</a:t>
            </a:r>
            <a:r>
              <a:rPr lang="en-US" altLang="zh-CN"/>
              <a:t>loss</a:t>
            </a:r>
            <a:r>
              <a:rPr lang="zh-CN" altLang="en-US"/>
              <a:t>回传更新参数止传到</a:t>
            </a:r>
            <a:r>
              <a:rPr lang="en-US" altLang="zh-CN"/>
              <a:t>encoder</a:t>
            </a:r>
            <a:r>
              <a:rPr lang="zh-CN" altLang="en-US"/>
              <a:t>部分。而没有传到</a:t>
            </a:r>
            <a:r>
              <a:rPr lang="en-US" altLang="zh-CN"/>
              <a:t>pgd</a:t>
            </a:r>
            <a:r>
              <a:rPr lang="zh-CN" altLang="en-US"/>
              <a:t>攻击那一步。即：</a:t>
            </a:r>
            <a:r>
              <a:rPr lang="en-US" altLang="zh-CN"/>
              <a:t>pgd</a:t>
            </a:r>
            <a:r>
              <a:rPr lang="zh-CN" altLang="en-US"/>
              <a:t>攻击的</a:t>
            </a:r>
            <a:r>
              <a:rPr lang="en-US" altLang="zh-CN"/>
              <a:t>Loss</a:t>
            </a:r>
            <a:r>
              <a:rPr lang="zh-CN" altLang="en-US"/>
              <a:t>和</a:t>
            </a:r>
            <a:r>
              <a:rPr lang="en-US" altLang="zh-CN"/>
              <a:t>encoder-decoder</a:t>
            </a:r>
            <a:r>
              <a:rPr lang="zh-CN" altLang="en-US"/>
              <a:t>的训练是分开进行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下图中，</a:t>
            </a:r>
            <a:r>
              <a:rPr lang="en-US" altLang="zh-CN"/>
              <a:t>image1</a:t>
            </a:r>
            <a:r>
              <a:rPr lang="zh-CN" altLang="en-US"/>
              <a:t>是要发布的</a:t>
            </a:r>
            <a:r>
              <a:rPr lang="zh-CN" altLang="en-US"/>
              <a:t>图片，目前的水印形式是</a:t>
            </a:r>
            <a:r>
              <a:rPr lang="en-US" altLang="zh-CN"/>
              <a:t>48</a:t>
            </a:r>
            <a:r>
              <a:rPr lang="zh-CN" altLang="en-US"/>
              <a:t>位</a:t>
            </a:r>
            <a:r>
              <a:rPr lang="zh-CN" altLang="en-US"/>
              <a:t>的比特</a:t>
            </a:r>
            <a:r>
              <a:rPr lang="zh-CN" altLang="en-US"/>
              <a:t>串。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3780790"/>
            <a:ext cx="6530340" cy="28568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03955" y="6551295"/>
            <a:ext cx="1928495" cy="330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2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Pipeline</a:t>
            </a:r>
            <a:endParaRPr lang="zh-CN" altLang="en-US" sz="12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52165"/>
            <a:ext cx="10969200" cy="705600"/>
          </a:xfrm>
        </p:spPr>
        <p:txBody>
          <a:bodyPr/>
          <a:p>
            <a:r>
              <a:rPr lang="en-US" altLang="zh-CN"/>
              <a:t>Re</a:t>
            </a:r>
            <a:r>
              <a:rPr lang="en-US" altLang="zh-CN"/>
              <a:t>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957635"/>
            <a:ext cx="10969200" cy="4759200"/>
          </a:xfrm>
        </p:spPr>
        <p:txBody>
          <a:bodyPr/>
          <a:p>
            <a:r>
              <a:rPr lang="zh-CN" altLang="en-US"/>
              <a:t>目前防篡改能力还需要效果对比更明显的</a:t>
            </a:r>
            <a:r>
              <a:rPr lang="en-US" altLang="zh-CN"/>
              <a:t>case study</a:t>
            </a:r>
            <a:r>
              <a:rPr lang="zh-CN" altLang="en-US"/>
              <a:t>放在</a:t>
            </a:r>
            <a:r>
              <a:rPr lang="zh-CN" altLang="en-US"/>
              <a:t>文中作为示例</a:t>
            </a:r>
            <a:endParaRPr lang="zh-CN" altLang="en-US"/>
          </a:p>
          <a:p>
            <a:r>
              <a:rPr lang="zh-CN" altLang="en-US"/>
              <a:t>比特串提取能力已经</a:t>
            </a:r>
            <a:r>
              <a:rPr lang="zh-CN" altLang="en-US"/>
              <a:t>大致达到理想效果</a:t>
            </a:r>
            <a:r>
              <a:rPr lang="zh-CN" altLang="en-US"/>
              <a:t>了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7578090" y="4130040"/>
          <a:ext cx="4458549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819"/>
                <a:gridCol w="1609725"/>
                <a:gridCol w="163300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pgd</a:t>
                      </a:r>
                      <a:r>
                        <a:rPr lang="zh-CN" altLang="en-US"/>
                        <a:t>攻击的</a:t>
                      </a:r>
                      <a:r>
                        <a:rPr lang="zh-CN" altLang="en-US"/>
                        <a:t>轮数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bit_accuracy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norm_average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103.76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108.30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117.71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117.31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107.51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57225" y="2537461"/>
            <a:ext cx="1105217" cy="11052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2320" y="2323783"/>
            <a:ext cx="5080000" cy="737235"/>
          </a:xfrm>
          <a:prstGeom prst="rect">
            <a:avLst/>
          </a:prstGeom>
        </p:spPr>
        <p:txBody>
          <a:bodyPr>
            <a:spAutoFit/>
          </a:bodyPr>
          <a:p>
            <a:endParaRPr lang="en-US" altLang="zh-CN" sz="2600"/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159000" y="2537143"/>
            <a:ext cx="1120457" cy="11204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34340" y="3427095"/>
            <a:ext cx="5080000" cy="55181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>
                <a:latin typeface="Calibri" panose="020F0502020204030204"/>
                <a:ea typeface="Calibri" panose="020F0502020204030204"/>
              </a:rPr>
              <a:t>  </a:t>
            </a:r>
            <a:endParaRPr lang="en-US" altLang="zh-CN" sz="1600">
              <a:latin typeface="Calibri" panose="020F0502020204030204"/>
              <a:ea typeface="Calibri" panose="020F0502020204030204"/>
            </a:endParaRPr>
          </a:p>
          <a:p>
            <a:r>
              <a:rPr lang="en-US" altLang="zh-CN" sz="1600">
                <a:latin typeface="Calibri" panose="020F0502020204030204"/>
                <a:ea typeface="Calibri" panose="020F0502020204030204"/>
              </a:rPr>
              <a:t>pgd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攻击之后的图片和生成的图片（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prompt: a man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）：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34365" y="3979545"/>
            <a:ext cx="1280477" cy="128047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82320" y="6567487"/>
            <a:ext cx="5080000" cy="737235"/>
          </a:xfrm>
          <a:prstGeom prst="rect">
            <a:avLst/>
          </a:prstGeom>
        </p:spPr>
        <p:txBody>
          <a:bodyPr>
            <a:spAutoFit/>
          </a:bodyPr>
          <a:p>
            <a:endParaRPr lang="en-US" altLang="zh-CN" sz="2600"/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292985" y="3979862"/>
            <a:ext cx="1288097" cy="1288097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08330" y="5375275"/>
            <a:ext cx="5080000" cy="221615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对上图打上水印并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生图：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5"/>
          <a:stretch>
            <a:fillRect/>
          </a:stretch>
        </p:blipFill>
        <p:spPr>
          <a:xfrm>
            <a:off x="634365" y="5704204"/>
            <a:ext cx="1128077" cy="112807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820160" y="3657600"/>
            <a:ext cx="3369945" cy="386143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endParaRPr lang="en-US" altLang="zh-CN" sz="2900"/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PSNR: 34.51971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Message: 011010110101001101010111010011010100010010101101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Decoded: 011010110101001101010111010011010100010010101101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Bit Accuracy: 1.0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>
              <a:latin typeface="Calibri" panose="020F050202020403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6"/>
          <a:stretch>
            <a:fillRect/>
          </a:stretch>
        </p:blipFill>
        <p:spPr>
          <a:xfrm>
            <a:off x="2289175" y="5704521"/>
            <a:ext cx="1143317" cy="114331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556000" y="10413363"/>
            <a:ext cx="5080000" cy="737235"/>
          </a:xfrm>
          <a:prstGeom prst="rect">
            <a:avLst/>
          </a:prstGeom>
        </p:spPr>
        <p:txBody>
          <a:bodyPr>
            <a:spAutoFit/>
          </a:bodyPr>
          <a:p>
            <a:endParaRPr lang="en-US" altLang="zh-CN" sz="2600"/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 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7225" y="202374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原图和生成的图（</a:t>
            </a:r>
            <a:r>
              <a:rPr lang="en-US" altLang="zh-CN" sz="1600">
                <a:latin typeface="Calibri" panose="020F0502020204030204"/>
                <a:ea typeface="Calibri" panose="020F0502020204030204"/>
                <a:sym typeface="+mn-ea"/>
              </a:rPr>
              <a:t>prompt: a man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1600"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内容占位符 4"/>
          <p:cNvSpPr/>
          <p:nvPr>
            <p:ph idx="1"/>
          </p:nvPr>
        </p:nvSpPr>
        <p:spPr>
          <a:xfrm>
            <a:off x="608330" y="195580"/>
            <a:ext cx="10968990" cy="6054090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en-US" altLang="zh-CN" sz="1200"/>
              <a:t>prompt = "Astronaut in a jungle, cold color palette, muted colors, detailed, 8k"</a:t>
            </a:r>
            <a:endParaRPr lang="en-US" altLang="zh-CN" sz="1200"/>
          </a:p>
          <a:p>
            <a:pPr>
              <a:lnSpc>
                <a:spcPct val="110000"/>
              </a:lnSpc>
            </a:pPr>
            <a:r>
              <a:rPr lang="en-US" altLang="zh-CN" sz="1200"/>
              <a:t>strength=0.1, 0.2, 0.3,  0.4,  0.5,  0.6,  0.7,  0.8</a:t>
            </a:r>
            <a:endParaRPr lang="en-US" altLang="zh-CN" sz="1200"/>
          </a:p>
        </p:txBody>
      </p:sp>
      <p:pic>
        <p:nvPicPr>
          <p:cNvPr id="2" name="图片 1" descr="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" y="791845"/>
            <a:ext cx="5423535" cy="5423535"/>
          </a:xfrm>
          <a:prstGeom prst="rect">
            <a:avLst/>
          </a:prstGeom>
        </p:spPr>
      </p:pic>
      <p:pic>
        <p:nvPicPr>
          <p:cNvPr id="3" name="图片 2" descr="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25" y="792480"/>
            <a:ext cx="5457190" cy="54571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67410" y="6350000"/>
            <a:ext cx="2591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原图和对应的</a:t>
            </a:r>
            <a:r>
              <a:rPr lang="zh-CN" altLang="en-US"/>
              <a:t>生图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22745" y="64027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pgd</a:t>
            </a:r>
            <a:r>
              <a:rPr lang="zh-CN" altLang="en-US">
                <a:sym typeface="+mn-ea"/>
              </a:rPr>
              <a:t>攻击并打</a:t>
            </a:r>
            <a:r>
              <a:rPr lang="zh-CN" altLang="en-US">
                <a:sym typeface="+mn-ea"/>
              </a:rPr>
              <a:t>上水印的图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和对应的生图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WPS 演示</Application>
  <PresentationFormat>宽屏</PresentationFormat>
  <Paragraphs>88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Calibri</vt:lpstr>
      <vt:lpstr>WPS</vt:lpstr>
      <vt:lpstr>Motivation</vt:lpstr>
      <vt:lpstr>Method</vt:lpstr>
      <vt:lpstr>Results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001</cp:lastModifiedBy>
  <cp:revision>164</cp:revision>
  <dcterms:created xsi:type="dcterms:W3CDTF">2019-06-19T02:08:00Z</dcterms:created>
  <dcterms:modified xsi:type="dcterms:W3CDTF">2024-12-30T14:20:34Z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F8DAE2A8CFFC41D3928F2CE0C26434B1_11</vt:lpwstr>
  </property>
</Properties>
</file>