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6C9380-BCA2-4AB3-8590-73565D169DAE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1858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0094FA-147A-4079-95F8-40701643648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7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CD0857-0F11-45C1-A275-1D30B5C507A6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88124F-1CD3-4739-A0EC-BABD0E88C85B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E39576-EFC0-4DD6-B1FB-03DF59019379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0A80C-25AA-4FDD-BA1C-8E5509D4E7EF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3801CD-102C-4DF1-BFB1-83E05349D7B1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Note view this slide as a slide show for best effect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6F10B2-12BF-4A9D-923C-07F5A75C527F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A40D72-4E93-45DF-A44F-CC191D6CF9C1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35B2DD-B997-4E9B-95DA-AE2C2F2E44E8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54AFFE-7A53-4623-83C2-03C8FEDB44E1}" type="slidenum">
              <a:t>17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40CE37-9807-48E4-8C26-0F681DA199A9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6D7340-AB2F-4584-A22B-41459A15E553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A28E44-387B-40D7-8694-F7D9329B5BFE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In all but the most simple programs you will be required to control the flow of a program.</a:t>
            </a:r>
          </a:p>
          <a:p>
            <a:pPr lvl="0"/>
            <a:r>
              <a:rPr lang="en-GB" sz="2810">
                <a:latin typeface="Albany" pitchFamily="18"/>
                <a:cs typeface="Tahoma" pitchFamily="2"/>
              </a:rPr>
              <a:t>This is where boolean operators come into effect. They allow you to compare the values of variables and make decisions based on that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7458E9-715E-4FE4-89FA-7E00DEBD0A88}" type="slidenum">
              <a:t>20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F33E8E-F547-45A0-8A03-F290D34F379A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B61EAD-E605-4E1F-89C6-B676AD16F4C3}" type="slidenum">
              <a:t>22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6A4ACF-2F75-4C2D-BF3B-4FB87F577B12}" type="slidenum">
              <a:t>23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A60024-758C-4D1D-80E3-0869024F4298}" type="slidenum">
              <a:t>24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B9085-EAEB-4346-AF22-8F28B0F61DE2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38DDD8-0AE1-4A2E-8035-245A4EF18142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DCCFF1-1508-4675-80D8-CF79091B60D8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13781E-89A8-457A-A72E-CCF2D50B1801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45246F-4976-4B03-8AB3-4AE1672334B1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900733-1C9D-4B39-9BD1-8E8EC0C96864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DE4208-E80A-41F6-B804-05F315F0383B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E8BF62-4633-4FA1-BBBE-B5526DF249D4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360ED2-8CE7-444C-B4ED-757E945447B3}" type="slidenum">
              <a:t>32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AFBA84-9DFD-4786-AF45-0DA2BFE47912}" type="slidenum">
              <a:t>33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94841D-214C-4DAB-ACB8-83D82188DCC6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2492FF-C259-447F-9894-7C91A5E00B74}" type="slidenum">
              <a:t>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0406C6-292E-495E-94B1-8FB867B9206C}" type="slidenum">
              <a:t>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DCD81C-3BE1-4F80-920D-A06D65353911}" type="slidenum">
              <a:t>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54E8A7-D2BC-4B55-AEE7-C3D76D68A238}" type="slidenum">
              <a:t>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3FF081-A141-42ED-8954-ABF3F8C9DF55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89574-7CBE-48B8-BA01-232940BF41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7C976-96A7-4D6C-A8DC-9E2F3F9E81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E0CCC-4124-49CE-88C7-D674BDD733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7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0471B-C27E-4AC6-8539-967F127F45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6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A5A21-E856-4CBE-A1DF-217A314BA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EF59-992C-4A80-98F2-50CA84DA4E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557548-32B5-491C-B09B-6C44AB9AC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F6757-0355-4883-A9CC-CADFEA6F56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6A5C1B-539C-4544-84A3-9E3971A92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93D0B9-AE4A-469F-B0DA-3160858DB4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DC7F2-87D2-47C0-A1E8-7340A21261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DC782D-C630-4C6B-B73B-553F7A6677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0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52DC5-C8DA-4F2D-B59D-9A4A739DBC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EBBEE-EA1C-4DA6-BCD1-BB02560C6E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0413" y="720725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57900" cy="5759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8187E3-E329-4FEA-A5D6-3FB587BB0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EAAD4-8974-4447-8D3E-0FE38B14E5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FF0C3A-A5B2-4BDB-89A1-47CB83D1DC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8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24721-BDEB-4E1E-933E-396072C1D4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2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977F45-601F-49D6-AF4C-F47A66D4BA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7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BA3B19-AA2A-4013-A9B3-1187361BA22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5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846FAB-81DD-4F91-AEF8-F301B9907B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8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274971-C99C-4527-AC8E-62DE6E7520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2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62B07-0929-4BC1-9123-B75C235C95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8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F213A5-0B13-4EF3-82E9-6FCBFD4896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6659C0-706C-49D6-A371-769787AE85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4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16C1C-3365-474F-BBFD-7E2460D91B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614E2A-B10E-4CF9-854A-4928F040849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74CD4-0B02-4458-9CD7-2D36FF4CCC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2F11C-C7E5-472F-A464-741F19416F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7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86931-B0D1-4FBC-A021-C465646CD5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7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4A8C1-552C-445A-BCAB-5FD546E33E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3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A86A9-B94B-435D-8D91-26FBFF74F8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BDF6F-F492-4CA2-A66E-CBA45CF305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C9B8145-1697-44DF-B962-19054C3753F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82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0000"/>
            <a:ext cx="828000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3B3EC30-B0A8-4C4B-8F12-24E48C9DA3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5132EB4-4A1D-42E2-B264-6FF1826969C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mqkqvsic6dtp/cheltenham-hackspa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unc-ran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Hackspace Python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20000" y="1949040"/>
            <a:ext cx="8855640" cy="5144998"/>
          </a:xfrm>
        </p:spPr>
        <p:txBody>
          <a:bodyPr anchor="t">
            <a:spAutoFit/>
          </a:bodyPr>
          <a:lstStyle/>
          <a:p>
            <a:pPr lvl="0" indent="-216000" algn="l">
              <a:buSzPct val="45000"/>
              <a:buFont typeface="StarSymbol"/>
              <a:buChar char="●"/>
            </a:pPr>
            <a:r>
              <a:rPr lang="en-GB" dirty="0" smtClean="0"/>
              <a:t> </a:t>
            </a:r>
            <a:r>
              <a:rPr lang="en-GB" dirty="0"/>
              <a:t>This is the </a:t>
            </a:r>
            <a:r>
              <a:rPr lang="en-GB" dirty="0" err="1"/>
              <a:t>slidepack</a:t>
            </a:r>
            <a:r>
              <a:rPr lang="en-GB" dirty="0"/>
              <a:t> for the Monday night introduction to Python at Cheltenham Hackspace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These slides will be updated as we progress through the course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Uses </a:t>
            </a:r>
            <a:r>
              <a:rPr lang="en-GB" dirty="0" err="1"/>
              <a:t>Pycharm</a:t>
            </a:r>
            <a:r>
              <a:rPr lang="en-GB" dirty="0"/>
              <a:t> Edu as tool for learning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Week one slides can be found here: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sz="2000" dirty="0">
                <a:hlinkClick r:id="rId3"/>
              </a:rPr>
              <a:t>https://prezi.com/mqkqvsic6dtp/cheltenham-hackspace/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Week two was completed using only </a:t>
            </a:r>
            <a:r>
              <a:rPr lang="en-GB" dirty="0" err="1"/>
              <a:t>PyCharm</a:t>
            </a:r>
            <a:r>
              <a:rPr lang="en-GB" dirty="0"/>
              <a:t> Edu so there are no 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3848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How do we use </a:t>
            </a:r>
            <a:r>
              <a:rPr lang="en-GB" dirty="0" err="1"/>
              <a:t>boolean</a:t>
            </a:r>
            <a:r>
              <a:rPr lang="en-GB" dirty="0"/>
              <a:t> operators to control flow.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Use the </a:t>
            </a:r>
            <a:r>
              <a:rPr lang="en-GB" dirty="0">
                <a:latin typeface="Courier New" pitchFamily="49"/>
              </a:rPr>
              <a:t>if</a:t>
            </a:r>
            <a:r>
              <a:rPr lang="en-GB" dirty="0"/>
              <a:t> command, example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name 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if name ==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Fred”)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again Fred”)</a:t>
            </a:r>
          </a:p>
          <a:p>
            <a:pPr lvl="0"/>
            <a:r>
              <a:rPr lang="en-GB" sz="2200" dirty="0">
                <a:latin typeface="Courier New" pitchFamily="49"/>
              </a:rPr>
              <a:t>print(“Not in if statement”)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640" y="3816000"/>
            <a:ext cx="144000" cy="288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999" y="3245665"/>
            <a:ext cx="26312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if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3816019" y="3537625"/>
            <a:ext cx="504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00" y="4204875"/>
            <a:ext cx="936000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65" y="5860298"/>
            <a:ext cx="3448080" cy="60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are included in if block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64709" y="5140874"/>
            <a:ext cx="87251" cy="71942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66483" y="3099486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“name”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82484" y="3891486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cxnSp>
        <p:nvCxnSpPr>
          <p:cNvPr id="12" name="Elbow Connector 11"/>
          <p:cNvCxnSpPr>
            <a:stCxn id="10" idx="2"/>
            <a:endCxn id="11" idx="4"/>
          </p:cNvCxnSpPr>
          <p:nvPr/>
        </p:nvCxnSpPr>
        <p:spPr>
          <a:xfrm rot="16200000" flipH="1">
            <a:off x="7342483" y="3711485"/>
            <a:ext cx="360000" cy="1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3" name="Freeform 12"/>
          <p:cNvSpPr/>
          <p:nvPr/>
        </p:nvSpPr>
        <p:spPr>
          <a:xfrm>
            <a:off x="8422484" y="4467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fred”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22484" y="5115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again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fred”</a:t>
            </a:r>
          </a:p>
        </p:txBody>
      </p:sp>
      <p:cxnSp>
        <p:nvCxnSpPr>
          <p:cNvPr id="15" name="Elbow Connector 14"/>
          <p:cNvCxnSpPr>
            <a:stCxn id="11" idx="7"/>
            <a:endCxn id="13" idx="0"/>
          </p:cNvCxnSpPr>
          <p:nvPr/>
        </p:nvCxnSpPr>
        <p:spPr>
          <a:xfrm rot="16200000" flipH="1">
            <a:off x="8386484" y="3963486"/>
            <a:ext cx="180000" cy="828000"/>
          </a:xfrm>
          <a:prstGeom prst="bentConnector3">
            <a:avLst>
              <a:gd name="adj1" fmla="val -347000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5400000">
            <a:off x="8782484" y="5007486"/>
            <a:ext cx="21600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7" name="Freeform 16"/>
          <p:cNvSpPr/>
          <p:nvPr/>
        </p:nvSpPr>
        <p:spPr>
          <a:xfrm>
            <a:off x="6874484" y="5979486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 “not 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 statement”</a:t>
            </a:r>
          </a:p>
        </p:txBody>
      </p:sp>
      <p:cxnSp>
        <p:nvCxnSpPr>
          <p:cNvPr id="18" name="Elbow Connector 17"/>
          <p:cNvCxnSpPr>
            <a:stCxn id="11" idx="6"/>
          </p:cNvCxnSpPr>
          <p:nvPr/>
        </p:nvCxnSpPr>
        <p:spPr>
          <a:xfrm>
            <a:off x="7522484" y="4683486"/>
            <a:ext cx="0" cy="1296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5400000">
            <a:off x="7990484" y="5079486"/>
            <a:ext cx="432000" cy="1368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0" name="TextBox 19"/>
          <p:cNvSpPr txBox="1"/>
          <p:nvPr/>
        </p:nvSpPr>
        <p:spPr>
          <a:xfrm>
            <a:off x="8189564" y="4085165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2484" y="4683486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0484" y="2811485"/>
            <a:ext cx="288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“if statement”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039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We have seen how to use if to execute commands if a condition passes.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How do we then execute commands if they fail.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Use: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else – Always executed if the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elif – executed if the first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 and the new condition passes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052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800" dirty="0">
                <a:latin typeface="Courier New" pitchFamily="49"/>
              </a:rPr>
              <a:t>x = “Fred”</a:t>
            </a:r>
          </a:p>
          <a:p>
            <a:pPr lvl="0">
              <a:buSzPct val="45000"/>
            </a:pPr>
            <a:r>
              <a:rPr lang="en-GB" sz="1800" dirty="0">
                <a:latin typeface="Courier New" pitchFamily="49"/>
              </a:rPr>
              <a:t>if x == “Fred”: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Frederick”)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“James”: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</a:t>
            </a:r>
            <a:r>
              <a:rPr lang="en-GB" sz="1600" dirty="0" err="1">
                <a:latin typeface="Courier New" pitchFamily="49"/>
                <a:cs typeface="Tahoma" pitchFamily="2"/>
              </a:rPr>
              <a:t>Jimbo</a:t>
            </a:r>
            <a:r>
              <a:rPr lang="en-GB" sz="1600" dirty="0">
                <a:latin typeface="Courier New" pitchFamily="49"/>
                <a:cs typeface="Tahoma" pitchFamily="2"/>
              </a:rPr>
              <a:t>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“Mark”: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a python master”)</a:t>
            </a:r>
          </a:p>
          <a:p>
            <a:pPr lvl="0"/>
            <a:r>
              <a:rPr lang="en-GB" sz="1800" dirty="0">
                <a:latin typeface="Courier New" pitchFamily="49"/>
              </a:rPr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(“who?”)</a:t>
            </a:r>
          </a:p>
        </p:txBody>
      </p:sp>
      <p:sp>
        <p:nvSpPr>
          <p:cNvPr id="4" name="Freeform 3"/>
          <p:cNvSpPr/>
          <p:nvPr/>
        </p:nvSpPr>
        <p:spPr>
          <a:xfrm>
            <a:off x="6192000" y="144000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5" name="Freeform 4"/>
          <p:cNvSpPr/>
          <p:nvPr/>
        </p:nvSpPr>
        <p:spPr>
          <a:xfrm>
            <a:off x="6408000" y="2232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sp>
        <p:nvSpPr>
          <p:cNvPr id="7" name="Freeform 6"/>
          <p:cNvSpPr/>
          <p:nvPr/>
        </p:nvSpPr>
        <p:spPr>
          <a:xfrm>
            <a:off x="8964000" y="280800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Frederick”</a:t>
            </a:r>
          </a:p>
        </p:txBody>
      </p:sp>
      <p:sp>
        <p:nvSpPr>
          <p:cNvPr id="9" name="Freeform 8"/>
          <p:cNvSpPr/>
          <p:nvPr/>
        </p:nvSpPr>
        <p:spPr>
          <a:xfrm>
            <a:off x="6300000" y="6372000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7080" y="3613679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000" y="3024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408000" y="345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“James”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6408000" y="453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</a:t>
            </a:r>
            <a:r>
              <a:rPr lang="en-GB" sz="105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“mark”</a:t>
            </a:r>
            <a:endParaRPr lang="en-GB" sz="105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372000" y="556956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“who?”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5959" y="4248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1" name="Freeform 20"/>
          <p:cNvSpPr/>
          <p:nvPr/>
        </p:nvSpPr>
        <p:spPr>
          <a:xfrm>
            <a:off x="7848000" y="3636000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4" name="Freeform 23"/>
          <p:cNvSpPr/>
          <p:nvPr/>
        </p:nvSpPr>
        <p:spPr>
          <a:xfrm rot="4200">
            <a:off x="7631735" y="4717055"/>
            <a:ext cx="172764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a python master”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7848360" y="3636359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508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0000" y="453600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8136000" y="2520000"/>
            <a:ext cx="1152000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9792000" y="3744000"/>
            <a:ext cx="0" cy="208800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7200" y="6408000"/>
            <a:ext cx="23508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Microsoft YaHei" pitchFamily="2"/>
                <a:cs typeface="Arial" pitchFamily="2"/>
              </a:rPr>
              <a:t>Output: x is Frederick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0281" y="259703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FF3333"/>
                </a:solidFill>
                <a:latin typeface="Courier New" pitchFamily="49"/>
                <a:ea typeface="Microsoft YaHei" pitchFamily="2"/>
                <a:cs typeface="Arial" pitchFamily="2"/>
              </a:rPr>
              <a:t>X = “Fred”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7200" y="6408000"/>
            <a:ext cx="303372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3333FF"/>
                </a:solidFill>
                <a:latin typeface="Arial" pitchFamily="18"/>
                <a:ea typeface="Microsoft YaHei" pitchFamily="2"/>
                <a:cs typeface="Arial" pitchFamily="2"/>
              </a:rPr>
              <a:t>Output: x is a python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362" y="261575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X = “Mark”</a:t>
            </a:r>
          </a:p>
        </p:txBody>
      </p:sp>
      <p:sp>
        <p:nvSpPr>
          <p:cNvPr id="42" name="Straight Connector 41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7776000" y="4608000"/>
            <a:ext cx="1512000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648000" y="4968000"/>
            <a:ext cx="0" cy="115200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192360" y="144036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“Mark”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0562" y="260940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00FF66"/>
                </a:solidFill>
                <a:latin typeface="Courier New" pitchFamily="49"/>
                <a:ea typeface="Microsoft YaHei" pitchFamily="2"/>
                <a:cs typeface="Arial" pitchFamily="2"/>
              </a:rPr>
              <a:t>X = “Tim”</a:t>
            </a:r>
          </a:p>
        </p:txBody>
      </p:sp>
      <p:sp>
        <p:nvSpPr>
          <p:cNvPr id="48" name="Freeform 47"/>
          <p:cNvSpPr/>
          <p:nvPr/>
        </p:nvSpPr>
        <p:spPr>
          <a:xfrm>
            <a:off x="6192719" y="144072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“Tim”</a:t>
            </a:r>
          </a:p>
        </p:txBody>
      </p:sp>
      <p:sp>
        <p:nvSpPr>
          <p:cNvPr id="49" name="Straight Connector 48"/>
          <p:cNvSpPr/>
          <p:nvPr/>
        </p:nvSpPr>
        <p:spPr>
          <a:xfrm>
            <a:off x="6768000" y="194904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7200000" y="309600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7200000" y="4181039"/>
            <a:ext cx="0" cy="354961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6408000" y="2930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6336000" y="417600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4" name="Straight Connector 53"/>
          <p:cNvSpPr/>
          <p:nvPr/>
        </p:nvSpPr>
        <p:spPr>
          <a:xfrm>
            <a:off x="6336000" y="5117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6336000" y="600156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7560" y="6408360"/>
            <a:ext cx="300636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00FF66"/>
                </a:solidFill>
                <a:latin typeface="Arial" pitchFamily="18"/>
                <a:ea typeface="Microsoft YaHei" pitchFamily="2"/>
                <a:cs typeface="Arial" pitchFamily="2"/>
              </a:rPr>
              <a:t>Output: who?                       </a:t>
            </a:r>
          </a:p>
        </p:txBody>
      </p:sp>
      <p:cxnSp>
        <p:nvCxnSpPr>
          <p:cNvPr id="60" name="Straight Arrow Connector 59"/>
          <p:cNvCxnSpPr>
            <a:stCxn id="48" idx="2"/>
            <a:endCxn id="5" idx="0"/>
          </p:cNvCxnSpPr>
          <p:nvPr/>
        </p:nvCxnSpPr>
        <p:spPr>
          <a:xfrm flipH="1">
            <a:off x="6948000" y="1872720"/>
            <a:ext cx="719" cy="3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  <a:endCxn id="7" idx="0"/>
          </p:cNvCxnSpPr>
          <p:nvPr/>
        </p:nvCxnSpPr>
        <p:spPr>
          <a:xfrm>
            <a:off x="7488000" y="2628000"/>
            <a:ext cx="2052000" cy="1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12" idx="0"/>
          </p:cNvCxnSpPr>
          <p:nvPr/>
        </p:nvCxnSpPr>
        <p:spPr>
          <a:xfrm>
            <a:off x="6948000" y="3024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1"/>
            <a:endCxn id="27" idx="3"/>
          </p:cNvCxnSpPr>
          <p:nvPr/>
        </p:nvCxnSpPr>
        <p:spPr>
          <a:xfrm>
            <a:off x="7488000" y="3852000"/>
            <a:ext cx="360360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2"/>
            <a:endCxn id="13" idx="0"/>
          </p:cNvCxnSpPr>
          <p:nvPr/>
        </p:nvCxnSpPr>
        <p:spPr>
          <a:xfrm>
            <a:off x="6948000" y="4248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6" idx="0"/>
          </p:cNvCxnSpPr>
          <p:nvPr/>
        </p:nvCxnSpPr>
        <p:spPr>
          <a:xfrm>
            <a:off x="6948000" y="5328000"/>
            <a:ext cx="0" cy="24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6" idx="2"/>
            <a:endCxn id="9" idx="0"/>
          </p:cNvCxnSpPr>
          <p:nvPr/>
        </p:nvCxnSpPr>
        <p:spPr>
          <a:xfrm>
            <a:off x="6948000" y="6001560"/>
            <a:ext cx="0" cy="3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2"/>
            <a:endCxn id="9" idx="0"/>
          </p:cNvCxnSpPr>
          <p:nvPr/>
        </p:nvCxnSpPr>
        <p:spPr>
          <a:xfrm rot="5400000">
            <a:off x="6678000" y="3510000"/>
            <a:ext cx="3132000" cy="2592000"/>
          </a:xfrm>
          <a:prstGeom prst="bentConnector3">
            <a:avLst>
              <a:gd name="adj1" fmla="val 9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7" idx="1"/>
          </p:cNvCxnSpPr>
          <p:nvPr/>
        </p:nvCxnSpPr>
        <p:spPr>
          <a:xfrm flipV="1">
            <a:off x="9000360" y="3851999"/>
            <a:ext cx="539638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24" idx="3"/>
          </p:cNvCxnSpPr>
          <p:nvPr/>
        </p:nvCxnSpPr>
        <p:spPr>
          <a:xfrm>
            <a:off x="7488000" y="4932000"/>
            <a:ext cx="14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4" idx="1"/>
          </p:cNvCxnSpPr>
          <p:nvPr/>
        </p:nvCxnSpPr>
        <p:spPr>
          <a:xfrm flipV="1">
            <a:off x="9359374" y="4933055"/>
            <a:ext cx="180624" cy="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“Else, </a:t>
            </a:r>
            <a:r>
              <a:rPr lang="en-GB" dirty="0" err="1"/>
              <a:t>elif</a:t>
            </a:r>
            <a:r>
              <a:rPr lang="en-GB" dirty="0"/>
              <a:t> part in if statement”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Range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509" y="2167740"/>
            <a:ext cx="8855640" cy="4354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/>
              <a:t>The range() command creates a list of numbers within a range (</a:t>
            </a:r>
            <a:r>
              <a:rPr lang="en-GB" sz="2400">
                <a:hlinkClick r:id="rId3"/>
              </a:rPr>
              <a:t>docs</a:t>
            </a:r>
            <a:r>
              <a:rPr lang="en-GB" sz="240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Can be used two ways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numbers from 0 (inclusive) to 3 (exclusive)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[0, 1, 2]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range(3,8,2)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 starting at 3 (inclusive) to 8 (exclusive) using step of 2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[3, 5, 7]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000" y="4680000"/>
            <a:ext cx="288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000" y="4680000"/>
            <a:ext cx="216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1999" y="4752000"/>
            <a:ext cx="216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40" y="6349320"/>
            <a:ext cx="17535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Start (inclusive)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792000" y="5112000"/>
            <a:ext cx="1368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960" y="4464000"/>
            <a:ext cx="16880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Stop (exlusive)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2808000" y="4608000"/>
            <a:ext cx="1119960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3679" y="4896000"/>
            <a:ext cx="53683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Step (i.e. increment by) if not specified defaults to 1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3168000" y="5040000"/>
            <a:ext cx="895679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85760" y="2231280"/>
            <a:ext cx="8855640" cy="49687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For loops allow us to iterate over a set of values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specified variable is set to each value in each loop.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Same as if statement, the commands to execute are indented after the </a:t>
            </a:r>
            <a:r>
              <a:rPr lang="en-GB" dirty="0">
                <a:latin typeface="Courier New" pitchFamily="49"/>
              </a:rPr>
              <a:t>for</a:t>
            </a:r>
            <a:r>
              <a:rPr lang="en-GB" dirty="0"/>
              <a:t> command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format is: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for item in list: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3200" dirty="0" smtClean="0">
                <a:latin typeface="Courier New" pitchFamily="49"/>
                <a:cs typeface="Tahoma" pitchFamily="2"/>
              </a:rPr>
              <a:t>	print(item</a:t>
            </a:r>
            <a:r>
              <a:rPr lang="en-GB" sz="3200" dirty="0">
                <a:latin typeface="Courier New" pitchFamily="49"/>
                <a:cs typeface="Tahoma" pitchFamily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8000" y="5903999"/>
            <a:ext cx="1152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4000" y="5903999"/>
            <a:ext cx="1007999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760" y="6480000"/>
            <a:ext cx="864000" cy="43776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000" y="5269319"/>
            <a:ext cx="27882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Variable that is asigned to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3240000" y="5544000"/>
            <a:ext cx="1224000" cy="35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8000" y="5688000"/>
            <a:ext cx="28598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List of items to iterate over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5112000" y="5903999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4000" y="7069320"/>
            <a:ext cx="690444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 will be executed as part of for loop</a:t>
            </a:r>
          </a:p>
        </p:txBody>
      </p:sp>
      <p:sp>
        <p:nvSpPr>
          <p:cNvPr id="12" name="Straight Connector 11"/>
          <p:cNvSpPr/>
          <p:nvPr/>
        </p:nvSpPr>
        <p:spPr>
          <a:xfrm flipH="1" flipV="1">
            <a:off x="2088000" y="6917760"/>
            <a:ext cx="288000" cy="282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5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Example</a:t>
            </a:r>
          </a:p>
          <a:p>
            <a:pPr lvl="0">
              <a:buSzPct val="45000"/>
            </a:pPr>
            <a:r>
              <a:rPr lang="en-GB" sz="2800" dirty="0"/>
              <a:t>f</a:t>
            </a:r>
            <a:r>
              <a:rPr lang="en-GB" sz="2800" dirty="0">
                <a:latin typeface="Courier New" pitchFamily="49"/>
              </a:rPr>
              <a:t>or </a:t>
            </a:r>
            <a:r>
              <a:rPr lang="en-GB" sz="2800" dirty="0" err="1">
                <a:latin typeface="Courier New" pitchFamily="49"/>
              </a:rPr>
              <a:t>i</a:t>
            </a:r>
            <a:r>
              <a:rPr lang="en-GB" sz="2800" dirty="0">
                <a:latin typeface="Courier New" pitchFamily="49"/>
              </a:rPr>
              <a:t> in range(3, 8, 2):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6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6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600" dirty="0">
                <a:latin typeface="Courier New" pitchFamily="49"/>
                <a:cs typeface="Tahoma" pitchFamily="2"/>
              </a:rPr>
              <a:t>)</a:t>
            </a:r>
          </a:p>
          <a:p>
            <a:pPr lvl="0"/>
            <a:r>
              <a:rPr lang="en-GB" sz="2800" dirty="0">
                <a:latin typeface="Courier New" pitchFamily="49"/>
              </a:rPr>
              <a:t>print(“end”)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Output: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3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5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7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90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Strings are just a list of characters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Therefore it is possible to loop over the characters in a string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for c in “Test”: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Output: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e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s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Allows control of flow of program by comparison of variables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Already introduced: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Equals (==)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Not equals (!=)</a:t>
            </a:r>
            <a:r>
              <a:rPr lang="en-GB" sz="2800" baseline="30000">
                <a:latin typeface="Albany" pitchFamily="18"/>
                <a:cs typeface="Tahoma" pitchFamily="2"/>
              </a:rPr>
              <a:t>1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Greater than/Greater than or equal (&gt;/&gt;=)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Less than/Less than or equal (&lt;/&lt;=)</a:t>
            </a:r>
          </a:p>
          <a:p>
            <a:pPr lvl="0"/>
            <a:r>
              <a:rPr lang="en-GB" sz="2000" baseline="30000"/>
              <a:t>1</a:t>
            </a:r>
            <a:r>
              <a:rPr lang="en-GB" sz="2000"/>
              <a:t>In python 2 you may see “&lt;&gt;” as the operator for not equals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 using strings”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2000" y="1877040"/>
            <a:ext cx="8855640" cy="38109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Allow looping until a condition is broken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Format: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600" dirty="0">
                <a:latin typeface="Courier New" pitchFamily="49"/>
              </a:rPr>
              <a:t>while(condition):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  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lvl="0"/>
            <a:r>
              <a:rPr lang="en-GB" sz="2600" dirty="0">
                <a:latin typeface="Courier New" pitchFamily="49"/>
              </a:rPr>
              <a:t>command outside of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8000" y="3168000"/>
            <a:ext cx="360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520" y="3024000"/>
            <a:ext cx="303047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while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4608000" y="3168000"/>
            <a:ext cx="71352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00" y="3671999"/>
            <a:ext cx="1007999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5629319"/>
            <a:ext cx="53164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Commands with same indentation are in while loop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03999" y="4608000"/>
            <a:ext cx="648001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317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1800" dirty="0"/>
              <a:t>Example: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 = [“</a:t>
            </a:r>
            <a:r>
              <a:rPr lang="en-GB" sz="1800" dirty="0" err="1">
                <a:latin typeface="Courier New" pitchFamily="49"/>
              </a:rPr>
              <a:t>x”,”y”,”z</a:t>
            </a:r>
            <a:r>
              <a:rPr lang="en-GB" sz="1800" dirty="0">
                <a:latin typeface="Courier New" pitchFamily="49"/>
              </a:rPr>
              <a:t>”]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while(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 &gt; 0):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(“Length at start of loop: %s” % </a:t>
            </a:r>
            <a:r>
              <a:rPr lang="en-GB" sz="1600" dirty="0" err="1">
                <a:latin typeface="Courier New" pitchFamily="49"/>
                <a:cs typeface="Tahoma" pitchFamily="2"/>
              </a:rPr>
              <a:t>len</a:t>
            </a:r>
            <a:r>
              <a:rPr lang="en-GB" sz="1600" dirty="0">
                <a:latin typeface="Courier New" pitchFamily="49"/>
                <a:cs typeface="Tahoma" pitchFamily="2"/>
              </a:rPr>
              <a:t>(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</a:t>
            </a:r>
            <a:r>
              <a:rPr lang="en-GB" sz="1600" dirty="0">
                <a:latin typeface="Courier New" pitchFamily="49"/>
                <a:cs typeface="Tahoma" pitchFamily="2"/>
              </a:rPr>
              <a:t>))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e </a:t>
            </a:r>
            <a:r>
              <a:rPr lang="en-GB" sz="1600" dirty="0">
                <a:latin typeface="Courier New" pitchFamily="49"/>
                <a:cs typeface="Tahoma" pitchFamily="2"/>
              </a:rPr>
              <a:t>= 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a_list.pop</a:t>
            </a:r>
            <a:r>
              <a:rPr lang="en-GB" sz="1600" dirty="0">
                <a:latin typeface="Courier New" pitchFamily="49"/>
                <a:cs typeface="Tahoma" pitchFamily="2"/>
              </a:rPr>
              <a:t>()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print(e</a:t>
            </a:r>
            <a:r>
              <a:rPr lang="en-GB" sz="16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r>
              <a:rPr lang="en-GB" sz="1800" dirty="0">
                <a:latin typeface="Courier New" pitchFamily="49"/>
              </a:rPr>
              <a:t>print(“end: Length: %s” % 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endParaRPr lang="en-GB" sz="1800" dirty="0"/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</a:pPr>
            <a:r>
              <a:rPr lang="en-GB" sz="1800" dirty="0"/>
              <a:t>Output: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smtClean="0">
                <a:latin typeface="Courier New" pitchFamily="49"/>
              </a:rPr>
              <a:t>Length </a:t>
            </a:r>
            <a:r>
              <a:rPr lang="en-GB" sz="1800" dirty="0">
                <a:latin typeface="Courier New" pitchFamily="49"/>
              </a:rPr>
              <a:t>at start of loop: 3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z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2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y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1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x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end: Length: 0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“While loop”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Loop forever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0396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It is possible to loop for ever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(“help”)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Output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 smtClean="0">
                <a:latin typeface="Courier New" pitchFamily="49"/>
              </a:rPr>
              <a:t>…</a:t>
            </a:r>
            <a:endParaRPr lang="en-GB" sz="2200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360" y="1661039"/>
            <a:ext cx="8855640" cy="5248440"/>
          </a:xfrm>
        </p:spPr>
        <p:txBody>
          <a:bodyPr/>
          <a:lstStyle/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Allows you to exit from a loop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counter = 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print(counter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200" dirty="0">
                <a:latin typeface="Courier New" pitchFamily="49"/>
                <a:cs typeface="Tahoma" pitchFamily="2"/>
              </a:rPr>
              <a:t>counter &gt; 3:</a:t>
            </a:r>
          </a:p>
          <a:p>
            <a:pPr marL="0" lvl="2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1800" dirty="0" smtClean="0">
                <a:latin typeface="Courier New" pitchFamily="49"/>
                <a:cs typeface="Tahoma" pitchFamily="2"/>
              </a:rPr>
              <a:t>		break</a:t>
            </a:r>
            <a:endParaRPr lang="en-GB" sz="18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counter </a:t>
            </a:r>
            <a:r>
              <a:rPr lang="en-GB" sz="2200" dirty="0">
                <a:latin typeface="Courier New" pitchFamily="49"/>
                <a:cs typeface="Tahoma" pitchFamily="2"/>
              </a:rPr>
              <a:t>+= 1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 err="1"/>
              <a:t>Ouput</a:t>
            </a:r>
            <a:r>
              <a:rPr lang="en-GB" sz="2400" dirty="0"/>
              <a:t>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1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2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3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“Break Keyword”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360" y="1773000"/>
            <a:ext cx="8855640" cy="5492880"/>
          </a:xfrm>
        </p:spPr>
        <p:txBody>
          <a:bodyPr/>
          <a:lstStyle/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Continue keyword allows you to skip the rest of the loop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for </a:t>
            </a:r>
            <a:r>
              <a:rPr lang="en-GB" sz="2200" dirty="0" err="1">
                <a:latin typeface="Courier New" pitchFamily="49"/>
              </a:rPr>
              <a:t>i</a:t>
            </a:r>
            <a:r>
              <a:rPr lang="en-GB" sz="2200" dirty="0">
                <a:latin typeface="Courier New" pitchFamily="49"/>
              </a:rPr>
              <a:t> in range(5):</a:t>
            </a: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000" dirty="0" err="1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 == 3:</a:t>
            </a:r>
          </a:p>
          <a:p>
            <a:pPr marL="0" lvl="2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continue</a:t>
            </a:r>
            <a:endParaRPr lang="en-GB" sz="16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0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Output: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0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1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2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4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“Continue Keyword”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pycharm edu, click File-&gt;New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Select Pure Python and replace “untitled” with “sandbox”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Click on create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9520" y="4320000"/>
            <a:ext cx="5226480" cy="326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5154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Always returns </a:t>
            </a:r>
            <a:r>
              <a:rPr lang="en-GB">
                <a:latin typeface="Courier New" pitchFamily="49"/>
              </a:rPr>
              <a:t>True</a:t>
            </a:r>
            <a:r>
              <a:rPr lang="en-GB"/>
              <a:t> or </a:t>
            </a:r>
            <a:r>
              <a:rPr lang="en-GB">
                <a:latin typeface="Courier New" pitchFamily="49"/>
              </a:rPr>
              <a:t>False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Can use </a:t>
            </a:r>
            <a:r>
              <a:rPr lang="en-GB">
                <a:latin typeface="Courier New" pitchFamily="49"/>
              </a:rPr>
              <a:t>not</a:t>
            </a:r>
            <a:r>
              <a:rPr lang="en-GB"/>
              <a:t>, </a:t>
            </a:r>
            <a:r>
              <a:rPr lang="en-GB">
                <a:latin typeface="Courier New" pitchFamily="49"/>
              </a:rPr>
              <a:t>and</a:t>
            </a:r>
            <a:r>
              <a:rPr lang="en-GB"/>
              <a:t> and </a:t>
            </a:r>
            <a:r>
              <a:rPr lang="en-GB">
                <a:latin typeface="Courier New" pitchFamily="49"/>
              </a:rPr>
              <a:t>or</a:t>
            </a:r>
            <a:r>
              <a:rPr lang="en-GB"/>
              <a:t> to combine operators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not </a:t>
            </a:r>
            <a:r>
              <a:rPr lang="en-GB" sz="3200">
                <a:latin typeface="Arial" pitchFamily="34"/>
                <a:cs typeface="Tahoma" pitchFamily="2"/>
              </a:rPr>
              <a:t>– will invert the comparison, i.e. if comparison is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rial" pitchFamily="34"/>
                <a:cs typeface="Tahoma" pitchFamily="2"/>
              </a:rPr>
              <a:t> it will return </a:t>
            </a:r>
            <a:r>
              <a:rPr lang="en-GB" sz="3200">
                <a:latin typeface="Courier New" pitchFamily="49"/>
                <a:cs typeface="Tahoma" pitchFamily="2"/>
              </a:rPr>
              <a:t>False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and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all comparisons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or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any comparison returns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“Sandbox” and click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 Directory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name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8680" y="3042360"/>
            <a:ext cx="4791240" cy="250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“Temperatures” and select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Python File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the file name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4000" y="3096000"/>
            <a:ext cx="4705200" cy="22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162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Copy the contents of the temperatures.py file to this new file.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contents of this file contain a list of temperatures recorded in three different locations.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format of each entry in the list is: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timestamp,chicken_temp,barn_temp,greenhouse_temp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Complete the activities listed at the end of the file (i.e. add code to the file to complete the activities)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To run your python script: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Right-click anywhere within your file and select: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Run “temperatures”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4060" y="3771739"/>
            <a:ext cx="8687520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Can be visualised as truth tables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And</a:t>
            </a: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80" y="492300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17488955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002235174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265712971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235146236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24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96141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996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83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86239" y="304344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986431015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19395100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614856928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348581363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4050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60259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136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name = “John”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age = 17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What is the value of: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>
                <a:latin typeface="Courier New" pitchFamily="49"/>
              </a:rPr>
              <a:t>answer = name == “John” and age ==  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6000" y="4621860"/>
            <a:ext cx="3168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6504" y="5223420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4536000" y="4856760"/>
            <a:ext cx="430504" cy="3666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6504" y="4536091"/>
            <a:ext cx="2304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6405" y="5383889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7414503" y="5040090"/>
            <a:ext cx="504001" cy="3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6552"/>
              </p:ext>
            </p:extLst>
          </p:nvPr>
        </p:nvGraphicFramePr>
        <p:xfrm>
          <a:off x="503999" y="5435280"/>
          <a:ext cx="3731117" cy="1700280"/>
        </p:xfrm>
        <a:graphic>
          <a:graphicData uri="http://schemas.openxmlformats.org/drawingml/2006/table">
            <a:tbl>
              <a:tblPr/>
              <a:tblGrid>
                <a:gridCol w="831599">
                  <a:extLst>
                    <a:ext uri="{9D8B030D-6E8A-4147-A177-3AD203B41FA5}">
                      <a16:colId xmlns:a16="http://schemas.microsoft.com/office/drawing/2014/main" val="536420615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498952881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229807861"/>
                    </a:ext>
                  </a:extLst>
                </a:gridCol>
                <a:gridCol w="1236320">
                  <a:extLst>
                    <a:ext uri="{9D8B030D-6E8A-4147-A177-3AD203B41FA5}">
                      <a16:colId xmlns:a16="http://schemas.microsoft.com/office/drawing/2014/main" val="1489627869"/>
                    </a:ext>
                  </a:extLst>
                </a:gridCol>
              </a:tblGrid>
              <a:tr h="32868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en-GB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90362"/>
                  </a:ext>
                </a:extLst>
              </a:tr>
              <a:tr h="32868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64952"/>
                  </a:ext>
                </a:extLst>
              </a:tr>
              <a:tr h="31500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1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6462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017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8000" y="5976000"/>
            <a:ext cx="1639439" cy="35892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 </a:t>
            </a:r>
            <a:r>
              <a:rPr lang="en-GB" sz="18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Arial" pitchFamily="2"/>
              </a:rPr>
              <a:t>and</a:t>
            </a: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True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400000" y="5570100"/>
            <a:ext cx="360000" cy="405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7056000" y="5730568"/>
            <a:ext cx="355453" cy="2454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0001" y="4650364"/>
            <a:ext cx="792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6407998" y="4981860"/>
            <a:ext cx="72001" cy="9941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479" y="6177420"/>
            <a:ext cx="720000" cy="216000"/>
          </a:xfrm>
          <a:prstGeom prst="rect">
            <a:avLst/>
          </a:prstGeom>
          <a:noFill/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Operators”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19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Operators are not evaluated left to right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order is: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not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and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We can use parenthesis () to change order (i.e. operators in parenthesis are evaluated first)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315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age = 23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name = “Fred”</a:t>
            </a:r>
          </a:p>
          <a:p>
            <a:pPr lvl="0">
              <a:buSzPct val="45000"/>
            </a:pPr>
            <a:r>
              <a:rPr lang="en-GB" dirty="0" err="1">
                <a:latin typeface="Courier New" pitchFamily="49"/>
              </a:rPr>
              <a:t>fav_col</a:t>
            </a:r>
            <a:r>
              <a:rPr lang="en-GB" dirty="0">
                <a:latin typeface="Courier New" pitchFamily="49"/>
              </a:rPr>
              <a:t> = “red”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Albany"/>
              </a:rPr>
              <a:t>What will answer be:</a:t>
            </a:r>
          </a:p>
          <a:p>
            <a:pPr lvl="0">
              <a:buSzPct val="45000"/>
            </a:pPr>
            <a:r>
              <a:rPr lang="en-GB" sz="1800" dirty="0" smtClean="0">
                <a:latin typeface="Courier New" pitchFamily="49"/>
              </a:rPr>
              <a:t>answer </a:t>
            </a:r>
            <a:r>
              <a:rPr lang="en-GB" sz="1800" dirty="0">
                <a:latin typeface="Courier New" pitchFamily="49"/>
              </a:rPr>
              <a:t>= name == "Tom" or not </a:t>
            </a:r>
            <a:r>
              <a:rPr lang="en-GB" sz="1800" dirty="0" err="1">
                <a:latin typeface="Courier New" pitchFamily="49"/>
              </a:rPr>
              <a:t>fav_col</a:t>
            </a:r>
            <a:r>
              <a:rPr lang="en-GB" sz="1800" dirty="0">
                <a:latin typeface="Courier New" pitchFamily="49"/>
              </a:rPr>
              <a:t> == "red" and age == 24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dirty="0">
                <a:latin typeface="Albany"/>
                <a:cs typeface="Arial" panose="020B0604020202020204" pitchFamily="34" charset="0"/>
              </a:rPr>
              <a:t>And what will answer2 be: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>
                <a:latin typeface="Courier New" pitchFamily="49"/>
              </a:rPr>
              <a:t>answer2 = name == "Tom" or not (</a:t>
            </a:r>
            <a:r>
              <a:rPr lang="en-GB" sz="1600" dirty="0" err="1">
                <a:latin typeface="Courier New" pitchFamily="49"/>
              </a:rPr>
              <a:t>fav_col</a:t>
            </a:r>
            <a:r>
              <a:rPr lang="en-GB" sz="1600" dirty="0">
                <a:latin typeface="Courier New" pitchFamily="49"/>
              </a:rPr>
              <a:t> == "red" and age == 24)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</a:t>
            </a:r>
            <a:r>
              <a:rPr lang="en-GB" dirty="0" err="1"/>
              <a:t>opeerators</a:t>
            </a:r>
            <a:r>
              <a:rPr lang="en-GB" dirty="0"/>
              <a:t> order”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1247</Words>
  <Application>Microsoft Office PowerPoint</Application>
  <PresentationFormat>Widescreen</PresentationFormat>
  <Paragraphs>375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Unicode MS</vt:lpstr>
      <vt:lpstr>Microsoft YaHei</vt:lpstr>
      <vt:lpstr>Albany</vt:lpstr>
      <vt:lpstr>Arial</vt:lpstr>
      <vt:lpstr>Calibri</vt:lpstr>
      <vt:lpstr>Courier New</vt:lpstr>
      <vt:lpstr>Lucida Sans Unicode</vt:lpstr>
      <vt:lpstr>StarSymbol</vt:lpstr>
      <vt:lpstr>Tahoma</vt:lpstr>
      <vt:lpstr>Times New Roman</vt:lpstr>
      <vt:lpstr>Default</vt:lpstr>
      <vt:lpstr>water</vt:lpstr>
      <vt:lpstr>lyt-blackandwhite</vt:lpstr>
      <vt:lpstr>Hackspace Python</vt:lpstr>
      <vt:lpstr>Boolean Operators</vt:lpstr>
      <vt:lpstr>Boolean Operators</vt:lpstr>
      <vt:lpstr>Boolean Operators</vt:lpstr>
      <vt:lpstr>Boolean Operators</vt:lpstr>
      <vt:lpstr>Boolean Operators</vt:lpstr>
      <vt:lpstr>Boolean Operators - Order</vt:lpstr>
      <vt:lpstr>Boolean Operators - Order</vt:lpstr>
      <vt:lpstr>Boolean Operators</vt:lpstr>
      <vt:lpstr>If operator</vt:lpstr>
      <vt:lpstr>If operator</vt:lpstr>
      <vt:lpstr>If, elif, else</vt:lpstr>
      <vt:lpstr>If, elif, else</vt:lpstr>
      <vt:lpstr>If, elif, else</vt:lpstr>
      <vt:lpstr>Range function</vt:lpstr>
      <vt:lpstr>For Loops</vt:lpstr>
      <vt:lpstr>For Loops</vt:lpstr>
      <vt:lpstr>For loops</vt:lpstr>
      <vt:lpstr>For loops and Strings</vt:lpstr>
      <vt:lpstr>For Loops and Strings</vt:lpstr>
      <vt:lpstr>While Loops</vt:lpstr>
      <vt:lpstr>While Loops</vt:lpstr>
      <vt:lpstr>While Loops</vt:lpstr>
      <vt:lpstr>Loop forever</vt:lpstr>
      <vt:lpstr>Break Keyword</vt:lpstr>
      <vt:lpstr>Break Keyword</vt:lpstr>
      <vt:lpstr>Continue Keyword</vt:lpstr>
      <vt:lpstr>Continue Keyword</vt:lpstr>
      <vt:lpstr>Activity</vt:lpstr>
      <vt:lpstr>Activity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 sparks</dc:creator>
  <cp:lastModifiedBy>codersparks</cp:lastModifiedBy>
  <cp:revision>7</cp:revision>
  <dcterms:created xsi:type="dcterms:W3CDTF">2016-02-14T10:25:52Z</dcterms:created>
  <dcterms:modified xsi:type="dcterms:W3CDTF">2016-02-16T18:32:47Z</dcterms:modified>
</cp:coreProperties>
</file>